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8D82-87CC-4E6C-B2BC-5BE71D0B3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Arial Black" panose="020B0A04020102020204" pitchFamily="34" charset="0"/>
              </a:rPr>
              <a:t>Blitzkrieg Enigma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4AE08-BA22-4CDD-B056-03755FDEFF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Emon </a:t>
            </a:r>
            <a:r>
              <a:rPr lang="en-US" dirty="0" err="1"/>
              <a:t>karmoker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31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F16CF5DF-1E2B-431E-99DB-A2867D805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297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Clusters Are Unique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cluster of cells (e.g., Astro-adult, Immature-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has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distinctive genes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make it biologically unique.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marker genes help us identify what type of cells are in each cluster.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Marker Genes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every cluster, we have a ranked list of genes based on: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COSG Score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Measures how specific the gene is to the cluster (higher is better).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 Fold Change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Measures how much more active the gene is in the cluster compared to other clusters (higher is better).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Uniformity Across Clusters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Every cluster has exactly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50 marker genes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ensuring equal representation in the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65EDC48-4909-435C-9763-B7F4607BD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397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genes are: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Gja1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COSG Score = 0.37 (high specificity).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 Fold Change = 6.73 (very active in Astro-adult).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S1pr1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COSG Score = 0.36.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 Fold Change = 5.71.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Sdc4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COSG Score = 0.35.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 Fold Change = 5.30.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These genes are most active in the Astro-adult cluster and help identify it. </a:t>
            </a:r>
          </a:p>
        </p:txBody>
      </p:sp>
    </p:spTree>
    <p:extLst>
      <p:ext uri="{BB962C8B-B14F-4D97-AF65-F5344CB8AC3E}">
        <p14:creationId xmlns:p14="http://schemas.microsoft.com/office/powerpoint/2010/main" val="2585928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8EA95DF-AF9A-4EDB-9C69-DCEC14AC448C}"/>
              </a:ext>
            </a:extLst>
          </p:cNvPr>
          <p:cNvSpPr txBox="1"/>
          <p:nvPr/>
        </p:nvSpPr>
        <p:spPr>
          <a:xfrm>
            <a:off x="0" y="17797"/>
            <a:ext cx="60932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1. Start with the Data</a:t>
            </a:r>
          </a:p>
          <a:p>
            <a:r>
              <a:rPr lang="en-US"/>
              <a:t>We have two types of input files:</a:t>
            </a:r>
          </a:p>
          <a:p>
            <a:pPr>
              <a:buFont typeface="+mj-lt"/>
              <a:buAutoNum type="arabicPeriod"/>
            </a:pPr>
            <a:r>
              <a:rPr lang="en-US" b="1"/>
              <a:t>Expression Data</a:t>
            </a:r>
            <a:r>
              <a:rPr lang="en-US"/>
              <a:t>: Tells us how active each gene is in every cell.</a:t>
            </a:r>
          </a:p>
          <a:p>
            <a:pPr>
              <a:buFont typeface="+mj-lt"/>
              <a:buAutoNum type="arabicPeriod"/>
            </a:pPr>
            <a:r>
              <a:rPr lang="en-US" b="1"/>
              <a:t>Metadata</a:t>
            </a:r>
            <a:r>
              <a:rPr lang="en-US"/>
              <a:t>: Provides cluster assignments for each cell.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C48ED6-D562-4EF0-8240-E4C41B3B62C7}"/>
              </a:ext>
            </a:extLst>
          </p:cNvPr>
          <p:cNvSpPr txBox="1"/>
          <p:nvPr/>
        </p:nvSpPr>
        <p:spPr>
          <a:xfrm>
            <a:off x="6217920" y="17797"/>
            <a:ext cx="611816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2. Data Preprocessing</a:t>
            </a:r>
          </a:p>
          <a:p>
            <a:r>
              <a:rPr lang="en-US" dirty="0"/>
              <a:t>This step prepares the data for analysis: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Remove Duplicates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Duplicates in metadata were removed to ensure accuracy.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Align Metadata with Expression Data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Matched each cell in the expression data to its cluster in the metadata.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Normalize Expression Data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Scaled the expression levels so they can be compared across cells.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Log-Transform the Data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Applied a logarithmic function to smooth out large variations in expression levels.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A45491-50B7-400A-89FE-560E318C9B60}"/>
              </a:ext>
            </a:extLst>
          </p:cNvPr>
          <p:cNvSpPr txBox="1"/>
          <p:nvPr/>
        </p:nvSpPr>
        <p:spPr>
          <a:xfrm>
            <a:off x="0" y="1495125"/>
            <a:ext cx="619298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3. COSG Analysis</a:t>
            </a:r>
          </a:p>
          <a:p>
            <a:r>
              <a:rPr lang="en-US" dirty="0"/>
              <a:t>We used the </a:t>
            </a:r>
            <a:r>
              <a:rPr lang="en-US" b="1" dirty="0"/>
              <a:t>COSG tool</a:t>
            </a:r>
            <a:r>
              <a:rPr lang="en-US" dirty="0"/>
              <a:t> to identify marker genes. Here's what happened: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Cluster-Specific Analysis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COSG analyzed the data for each cluster to find genes that are: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b="1" dirty="0"/>
              <a:t>Highly active</a:t>
            </a:r>
            <a:r>
              <a:rPr lang="en-US" dirty="0"/>
              <a:t> in the cluster.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b="1" dirty="0"/>
              <a:t>Unique</a:t>
            </a:r>
            <a:r>
              <a:rPr lang="en-US" dirty="0"/>
              <a:t> to the cluster compared to others.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Output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For each cluster, COSG generated: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A list of the top 50 marker genes.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COSG Scores and Log Fold Changes for each gene.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2F70D896-2575-4D6B-B9D2-E542EE042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483" y="60682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Cleaned and Prepared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Ensured the input data was ready for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Cluster-Specific Marker Genes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Identified the best marker genes for each cluster.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Actionable Insights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Provided a way to interpret how genes define each cluster’s unique biology.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334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3C20D0-43AE-4292-B16E-A44E11F534A6}"/>
              </a:ext>
            </a:extLst>
          </p:cNvPr>
          <p:cNvSpPr txBox="1"/>
          <p:nvPr/>
        </p:nvSpPr>
        <p:spPr>
          <a:xfrm>
            <a:off x="23558" y="18687"/>
            <a:ext cx="6093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"We aimed to identify marker genes to understand what makes each cluster of cells unique."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BE885-11D8-4E0C-ACAA-C0AE2B6F0638}"/>
              </a:ext>
            </a:extLst>
          </p:cNvPr>
          <p:cNvSpPr txBox="1"/>
          <p:nvPr/>
        </p:nvSpPr>
        <p:spPr>
          <a:xfrm>
            <a:off x="23558" y="665018"/>
            <a:ext cx="60932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"We cleaned the data, prepared it for analysis, and ran COSG to find the top 50 marker genes for each cluster. We then visualized the results to interpret them better."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35F225-E50E-4BBB-8BC4-FE8B94198C97}"/>
              </a:ext>
            </a:extLst>
          </p:cNvPr>
          <p:cNvSpPr txBox="1"/>
          <p:nvPr/>
        </p:nvSpPr>
        <p:spPr>
          <a:xfrm>
            <a:off x="0" y="1650628"/>
            <a:ext cx="6093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scatter plot</a:t>
            </a:r>
            <a:r>
              <a:rPr lang="en-US" dirty="0"/>
              <a:t> to highlight how specific genes (like Gja1) are to a particular cluster.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AB8D92-FB47-4D1F-8669-DB2521D344A0}"/>
              </a:ext>
            </a:extLst>
          </p:cNvPr>
          <p:cNvSpPr txBox="1"/>
          <p:nvPr/>
        </p:nvSpPr>
        <p:spPr>
          <a:xfrm>
            <a:off x="0" y="2511677"/>
            <a:ext cx="60932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Astro-adult</a:t>
            </a:r>
            <a:r>
              <a:rPr lang="en-US" dirty="0" err="1"/>
              <a:t>:</a:t>
            </a:r>
            <a:r>
              <a:rPr lang="en-US" b="1" dirty="0" err="1"/>
              <a:t>What</a:t>
            </a:r>
            <a:r>
              <a:rPr lang="en-US" b="1" dirty="0"/>
              <a:t> it is</a:t>
            </a:r>
            <a:r>
              <a:rPr lang="en-US" dirty="0"/>
              <a:t>: A cluster or group of cells from the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Biological meaning</a:t>
            </a:r>
            <a:r>
              <a:rPr lang="en-US" dirty="0"/>
              <a:t>: Likely represents a population of </a:t>
            </a:r>
            <a:r>
              <a:rPr lang="en-US" b="1" dirty="0"/>
              <a:t>astrocyte cells</a:t>
            </a:r>
            <a:r>
              <a:rPr lang="en-US" dirty="0"/>
              <a:t> in their adult stage, which are star-shaped cells in the central nervous system (brain and spinal cord). These cells play key roles in supporting neurons, maintaining the blood-brain barrier, and repairing tissue after injury.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A29A4A-D2C5-4AB9-AFFC-70D6808CA474}"/>
              </a:ext>
            </a:extLst>
          </p:cNvPr>
          <p:cNvSpPr txBox="1"/>
          <p:nvPr/>
        </p:nvSpPr>
        <p:spPr>
          <a:xfrm>
            <a:off x="6093229" y="18687"/>
            <a:ext cx="607521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Log Fold </a:t>
            </a:r>
            <a:r>
              <a:rPr lang="en-US" b="1" dirty="0" err="1"/>
              <a:t>Change</a:t>
            </a:r>
            <a:r>
              <a:rPr lang="en-US" dirty="0" err="1"/>
              <a:t>:</a:t>
            </a:r>
            <a:r>
              <a:rPr lang="en-US" b="1" dirty="0" err="1"/>
              <a:t>What</a:t>
            </a:r>
            <a:r>
              <a:rPr lang="en-US" b="1" dirty="0"/>
              <a:t> it is</a:t>
            </a:r>
            <a:r>
              <a:rPr lang="en-US" dirty="0"/>
              <a:t>: A measure of how much more active (expressed) a gene is in one cluster (e.g., Astro-adult) compared to all other clusters.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How it's calculated</a:t>
            </a:r>
            <a:r>
              <a:rPr lang="en-US" dirty="0"/>
              <a:t>: Log Fold Change=log⁡2(Expression in Astro-</a:t>
            </a:r>
            <a:r>
              <a:rPr lang="en-US" dirty="0" err="1"/>
              <a:t>adultExpression</a:t>
            </a:r>
            <a:r>
              <a:rPr lang="en-US" dirty="0"/>
              <a:t> in other clusters)\text{Log Fold Change} = \log_2\left(\frac{\text{Expression in Astro-adult}}{\text{Expression in other clusters}}\right)Log Fold Change=log2​(Expression in other </a:t>
            </a:r>
            <a:r>
              <a:rPr lang="en-US" dirty="0" err="1"/>
              <a:t>clustersExpression</a:t>
            </a:r>
            <a:r>
              <a:rPr lang="en-US" dirty="0"/>
              <a:t> in Astro-adult​)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Meaning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higher value</a:t>
            </a:r>
            <a:r>
              <a:rPr lang="en-US" dirty="0"/>
              <a:t> means the gene is much more active in Astro-adult compared to other clusters.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Example: If </a:t>
            </a:r>
            <a:r>
              <a:rPr lang="en-US" b="1" dirty="0"/>
              <a:t>Gja1</a:t>
            </a:r>
            <a:r>
              <a:rPr lang="en-US" dirty="0"/>
              <a:t> has a Log Fold Change of 6.73, it means this gene is </a:t>
            </a:r>
            <a:r>
              <a:rPr lang="en-US" b="1" dirty="0"/>
              <a:t>2^6.73 ≈ 107 times</a:t>
            </a:r>
            <a:r>
              <a:rPr lang="en-US" dirty="0"/>
              <a:t> more active in Astro-adult compared to other clusters.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E7A049-3416-4A93-BAAC-AD26A6CAE1DD}"/>
              </a:ext>
            </a:extLst>
          </p:cNvPr>
          <p:cNvSpPr txBox="1"/>
          <p:nvPr/>
        </p:nvSpPr>
        <p:spPr>
          <a:xfrm>
            <a:off x="-24938" y="4347557"/>
            <a:ext cx="1221693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Log Fold </a:t>
            </a:r>
            <a:r>
              <a:rPr lang="en-US" b="1" dirty="0" err="1"/>
              <a:t>Change</a:t>
            </a:r>
            <a:r>
              <a:rPr lang="en-US" dirty="0" err="1"/>
              <a:t>:</a:t>
            </a:r>
            <a:r>
              <a:rPr lang="en-US" b="1" dirty="0" err="1"/>
              <a:t>What</a:t>
            </a:r>
            <a:r>
              <a:rPr lang="en-US" b="1" dirty="0"/>
              <a:t> it is</a:t>
            </a:r>
            <a:r>
              <a:rPr lang="en-US" dirty="0"/>
              <a:t>: A measure of how much more active (expressed) a gene is in one cluster (e.g., Astro-adult) compared to all other clusters.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How it's calculated</a:t>
            </a:r>
            <a:r>
              <a:rPr lang="en-US" dirty="0"/>
              <a:t>: Log Fold Change=log⁡2(Expression in Astro-</a:t>
            </a:r>
            <a:r>
              <a:rPr lang="en-US" dirty="0" err="1"/>
              <a:t>adultExpression</a:t>
            </a:r>
            <a:r>
              <a:rPr lang="en-US" dirty="0"/>
              <a:t> in other clusters)\text{Log Fold Change} = \log_2\left(\frac{\text{Expression in Astro-adult}}{\text{Expression in other clusters}}\right)Log Fold Change=log2​(Expression in other </a:t>
            </a:r>
            <a:r>
              <a:rPr lang="en-US" dirty="0" err="1"/>
              <a:t>clustersExpression</a:t>
            </a:r>
            <a:r>
              <a:rPr lang="en-US" dirty="0"/>
              <a:t> in Astro-adult​)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Meaning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higher value</a:t>
            </a:r>
            <a:r>
              <a:rPr lang="en-US" dirty="0"/>
              <a:t> means the gene is much more active in Astro-adult compared to other clusters.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Example: If </a:t>
            </a:r>
            <a:r>
              <a:rPr lang="en-US" b="1" dirty="0"/>
              <a:t>Gja1</a:t>
            </a:r>
            <a:r>
              <a:rPr lang="en-US" dirty="0"/>
              <a:t> has a Log Fold Change of 6.73, it means this gene is </a:t>
            </a:r>
            <a:r>
              <a:rPr lang="en-US" b="1" dirty="0"/>
              <a:t>2^6.73 ≈ 107 times</a:t>
            </a:r>
            <a:r>
              <a:rPr lang="en-US" dirty="0"/>
              <a:t> more active in Astro-adult compared to other clusters.</a:t>
            </a:r>
          </a:p>
        </p:txBody>
      </p:sp>
    </p:spTree>
    <p:extLst>
      <p:ext uri="{BB962C8B-B14F-4D97-AF65-F5344CB8AC3E}">
        <p14:creationId xmlns:p14="http://schemas.microsoft.com/office/powerpoint/2010/main" val="333030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DE19-5003-4319-9E6E-477F6989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		Goal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AD38-7A3B-4302-B563-499CE59F6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this project was to </a:t>
            </a:r>
            <a:r>
              <a:rPr lang="en-US" b="1" dirty="0"/>
              <a:t>find marker genes</a:t>
            </a:r>
            <a:r>
              <a:rPr lang="en-US" dirty="0"/>
              <a:t> that are specific to each cluster of cells. Marker genes are genes that are highly expressed in one group (cluster) of cells compared to others, and they help us:</a:t>
            </a:r>
          </a:p>
          <a:p>
            <a:pPr>
              <a:buFont typeface="+mj-lt"/>
              <a:buAutoNum type="arabicPeriod"/>
            </a:pPr>
            <a:r>
              <a:rPr lang="en-US" dirty="0"/>
              <a:t>Identify what each cluster represents biologically.</a:t>
            </a:r>
          </a:p>
          <a:p>
            <a:pPr>
              <a:buFont typeface="+mj-lt"/>
              <a:buAutoNum type="arabicPeriod"/>
            </a:pPr>
            <a:r>
              <a:rPr lang="en-US" dirty="0"/>
              <a:t>Understand how cells in different clusters are unique.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10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51D4C-8618-45EF-9C7E-D93D62C0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Data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83CA6C-760D-4A40-9D1F-5EEE305D57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Expression Data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table showing how much each gene is expressed in every cell.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Rows: Genes (like Gja1, S1pr1).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Columns: Cells.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Values: Expression levels (how active a gene is).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Metadata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table with information about the cells.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includes which cluster each cell belongs to (e.g., Astro-adult, Immature-Pyr).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64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3A592-7482-4E04-A617-941B8B35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3198C-701B-45E5-9D03-481639CB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20450"/>
            <a:ext cx="10131425" cy="3649133"/>
          </a:xfrm>
        </p:spPr>
        <p:txBody>
          <a:bodyPr>
            <a:noAutofit/>
          </a:bodyPr>
          <a:lstStyle/>
          <a:p>
            <a:r>
              <a:rPr lang="en-US" sz="1400" dirty="0"/>
              <a:t>We broke the task into four main steps:</a:t>
            </a:r>
          </a:p>
          <a:p>
            <a:r>
              <a:rPr lang="en-US" sz="1400" b="1" dirty="0"/>
              <a:t>1. Cleaning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Removed duplicates in the metadata to ensure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Matched the metadata with the expression data so every cell had the correct cluster assigned.</a:t>
            </a:r>
          </a:p>
          <a:p>
            <a:r>
              <a:rPr lang="en-US" sz="1400" b="1" dirty="0"/>
              <a:t>2. Preprocessing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Normalized the expression values to ensure fair comparisons between cells.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Log-transformed the values to make the data easier to analyze.</a:t>
            </a:r>
          </a:p>
          <a:p>
            <a:r>
              <a:rPr lang="en-US" sz="1400" b="1" dirty="0"/>
              <a:t>3. Identifying Marker Genes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Used a tool called </a:t>
            </a:r>
            <a:r>
              <a:rPr lang="en-US" sz="1400" b="1" dirty="0"/>
              <a:t>COSG</a:t>
            </a:r>
            <a:r>
              <a:rPr lang="en-US" sz="1400" dirty="0"/>
              <a:t> to find the top 50 marker genes for each cluster.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COSG calculated: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COSG Score</a:t>
            </a:r>
            <a:r>
              <a:rPr lang="en-US" sz="1400" dirty="0"/>
              <a:t>: How specific a gene is to its cluster.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Log Fold Change</a:t>
            </a:r>
            <a:r>
              <a:rPr lang="en-US" sz="1400" dirty="0"/>
              <a:t>: How much more active the gene is in one cluster compared to others.</a:t>
            </a:r>
          </a:p>
          <a:p>
            <a:r>
              <a:rPr lang="en-US" sz="1400" b="1" dirty="0"/>
              <a:t>4. Saving the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Organized the results into a table and visualized the findings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5713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B1A1-BB6A-447C-9352-DF8044BB8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265" y="5599720"/>
            <a:ext cx="3441470" cy="770312"/>
          </a:xfrm>
        </p:spPr>
        <p:txBody>
          <a:bodyPr>
            <a:normAutofit fontScale="90000"/>
          </a:bodyPr>
          <a:lstStyle/>
          <a:p>
            <a:r>
              <a:rPr lang="en-US" dirty="0"/>
              <a:t>									Bar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FAEBD2-E270-4769-8231-D3477F162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8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5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D512B-9B09-497F-8835-7BFBC1375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624" y="6179129"/>
            <a:ext cx="10386752" cy="37130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Cosg</a:t>
            </a:r>
            <a:r>
              <a:rPr lang="en-US" dirty="0"/>
              <a:t> scores vs log fold changes: Astro-adult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AF92BA-A1F1-47F4-9DF1-28974F1D8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67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B3E569-B50B-436C-9FF0-077AC5EA19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722196"/>
              </p:ext>
            </p:extLst>
          </p:nvPr>
        </p:nvGraphicFramePr>
        <p:xfrm>
          <a:off x="1030288" y="778626"/>
          <a:ext cx="10131424" cy="1463040"/>
        </p:xfrm>
        <a:graphic>
          <a:graphicData uri="http://schemas.openxmlformats.org/drawingml/2006/table">
            <a:tbl>
              <a:tblPr/>
              <a:tblGrid>
                <a:gridCol w="2532856">
                  <a:extLst>
                    <a:ext uri="{9D8B030D-6E8A-4147-A177-3AD203B41FA5}">
                      <a16:colId xmlns:a16="http://schemas.microsoft.com/office/drawing/2014/main" val="1310829583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val="2656703996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val="4293190816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val="24971933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Cluster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Gene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COSG 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Log Fold Change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058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Astro-adult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Gja1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0.371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6.731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218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Astro-adult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S1pr1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0.366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5.708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602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Astro-adult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Sdc4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0.352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95407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BE00968-0B1E-4440-9F52-9D5DFB245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258" y="3327290"/>
            <a:ext cx="1189274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"Here is a table showing the top 3 marker genes for the Astro-adult cluster. These genes help us identify what makes this cluster unique biologically."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633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4D92BB3-FF29-4A44-A1FF-D5345EA5E84B}"/>
              </a:ext>
            </a:extLst>
          </p:cNvPr>
          <p:cNvSpPr txBox="1"/>
          <p:nvPr/>
        </p:nvSpPr>
        <p:spPr>
          <a:xfrm>
            <a:off x="2772" y="0"/>
            <a:ext cx="60932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Axes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X-axis (Log Fold Change)</a:t>
            </a:r>
            <a:r>
              <a:rPr lang="en-US" dirty="0"/>
              <a:t>: Measures how much more a gene is expressed in the Astro-adult cluster compared to all other clusters. Higher values mean the gene is very active in Astro-adult and much less active in other clusters.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Y-axis (COSG Score)</a:t>
            </a:r>
            <a:r>
              <a:rPr lang="en-US" dirty="0"/>
              <a:t>: Represents how specific the gene is to the Astro-adult cluster. Higher scores mean the gene is a very strong identifier for this cluster.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Dots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Each dot represents one </a:t>
            </a:r>
            <a:r>
              <a:rPr lang="en-US" b="1" dirty="0"/>
              <a:t>marker gene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Top-right corner genes</a:t>
            </a:r>
            <a:r>
              <a:rPr lang="en-US" dirty="0"/>
              <a:t>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High </a:t>
            </a:r>
            <a:r>
              <a:rPr lang="en-US" b="1" dirty="0"/>
              <a:t>COSG Score</a:t>
            </a:r>
            <a:r>
              <a:rPr lang="en-US" dirty="0"/>
              <a:t>: The gene is very specific to Astro-adult.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High </a:t>
            </a:r>
            <a:r>
              <a:rPr lang="en-US" b="1" dirty="0"/>
              <a:t>Log Fold Change</a:t>
            </a:r>
            <a:r>
              <a:rPr lang="en-US" dirty="0"/>
              <a:t>: The gene's expression in Astro-adult is much higher than in other clusters.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FBBE87-9D1E-47B0-83FF-58B4B3283CC6}"/>
              </a:ext>
            </a:extLst>
          </p:cNvPr>
          <p:cNvSpPr txBox="1"/>
          <p:nvPr/>
        </p:nvSpPr>
        <p:spPr>
          <a:xfrm>
            <a:off x="6096000" y="0"/>
            <a:ext cx="611816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Key Insights from the Scatter Plot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Highly Specific Marker Genes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Genes like </a:t>
            </a:r>
            <a:r>
              <a:rPr lang="en-US" b="1" dirty="0"/>
              <a:t>Gja1</a:t>
            </a:r>
            <a:r>
              <a:rPr lang="en-US" dirty="0"/>
              <a:t>, </a:t>
            </a:r>
            <a:r>
              <a:rPr lang="en-US" b="1" dirty="0"/>
              <a:t>S1pr1</a:t>
            </a:r>
            <a:r>
              <a:rPr lang="en-US" dirty="0"/>
              <a:t>, and </a:t>
            </a:r>
            <a:r>
              <a:rPr lang="en-US" b="1" dirty="0"/>
              <a:t>Sdc4</a:t>
            </a:r>
            <a:r>
              <a:rPr lang="en-US" dirty="0"/>
              <a:t> are located higher on the Y-axis (high COSG Scores). This means these genes are very good at distinguishing Astro-adult from other clusters.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Strongly Expressed Genes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These genes also have high values on the X-axis (high Log Fold Changes). For example: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b="1" dirty="0"/>
              <a:t>Gja1</a:t>
            </a:r>
            <a:r>
              <a:rPr lang="en-US" dirty="0"/>
              <a:t>: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dirty="0"/>
              <a:t>COSG Score: 0.371 (very specific to Astro-adult).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dirty="0"/>
              <a:t>Log Fold Change: 6.73 (much more active in Astro-adult compared to other clusters).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Genes with Lower Specificity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Genes lower on the Y-axis (lower COSG Scores) are not as specific to Astro-adult. They may still be useful but are less reliable as markers.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AA4E7F-791C-4EB0-BEEA-AF3F09F59C7F}"/>
              </a:ext>
            </a:extLst>
          </p:cNvPr>
          <p:cNvSpPr txBox="1"/>
          <p:nvPr/>
        </p:nvSpPr>
        <p:spPr>
          <a:xfrm>
            <a:off x="0" y="4891170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plot helps us: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Identify the Best Marker Genes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Genes in the top-right corner (like </a:t>
            </a:r>
            <a:r>
              <a:rPr lang="en-US" b="1" dirty="0"/>
              <a:t>Gja1</a:t>
            </a:r>
            <a:r>
              <a:rPr lang="en-US" dirty="0"/>
              <a:t>) are the best at identifying Astro-adult cells.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Understand Gene Behavior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We can see which genes are both highly specific and strongly expressed, helping us focus on biologically relevant markers.</a:t>
            </a:r>
          </a:p>
        </p:txBody>
      </p:sp>
    </p:spTree>
    <p:extLst>
      <p:ext uri="{BB962C8B-B14F-4D97-AF65-F5344CB8AC3E}">
        <p14:creationId xmlns:p14="http://schemas.microsoft.com/office/powerpoint/2010/main" val="3957185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8AB2CA-19B1-4FC9-85E8-A6D30D9883D4}"/>
              </a:ext>
            </a:extLst>
          </p:cNvPr>
          <p:cNvSpPr txBox="1"/>
          <p:nvPr/>
        </p:nvSpPr>
        <p:spPr>
          <a:xfrm>
            <a:off x="0" y="0"/>
            <a:ext cx="60932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/>
              <a:t>Astro-adult</a:t>
            </a:r>
            <a:r>
              <a:rPr lang="en-US"/>
              <a:t>:</a:t>
            </a:r>
            <a:r>
              <a:rPr lang="en-US" b="1"/>
              <a:t>What it is</a:t>
            </a:r>
            <a:r>
              <a:rPr lang="en-US"/>
              <a:t>: A cluster or group of cells from the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Biological meaning</a:t>
            </a:r>
            <a:r>
              <a:rPr lang="en-US"/>
              <a:t>: Likely represents a population of </a:t>
            </a:r>
            <a:r>
              <a:rPr lang="en-US" b="1"/>
              <a:t>astrocyte cells</a:t>
            </a:r>
            <a:r>
              <a:rPr lang="en-US"/>
              <a:t> in their adult stage, which are star-shaped cells in the central nervous system (brain and spinal cord). These cells play key roles in supporting neurons, maintaining the blood-brain barrier, and repairing tissue after injury.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4B18DE-DC42-4E57-B06F-18CBE4F1B29E}"/>
              </a:ext>
            </a:extLst>
          </p:cNvPr>
          <p:cNvSpPr txBox="1"/>
          <p:nvPr/>
        </p:nvSpPr>
        <p:spPr>
          <a:xfrm>
            <a:off x="6073834" y="0"/>
            <a:ext cx="611816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Log Fold </a:t>
            </a:r>
            <a:r>
              <a:rPr lang="en-US" b="1" dirty="0" err="1"/>
              <a:t>Change</a:t>
            </a:r>
            <a:r>
              <a:rPr lang="en-US" dirty="0" err="1"/>
              <a:t>:</a:t>
            </a:r>
            <a:r>
              <a:rPr lang="en-US" b="1" dirty="0" err="1"/>
              <a:t>What</a:t>
            </a:r>
            <a:r>
              <a:rPr lang="en-US" b="1" dirty="0"/>
              <a:t> it is</a:t>
            </a:r>
            <a:r>
              <a:rPr lang="en-US" dirty="0"/>
              <a:t>: A measure of how much more active (expressed) a gene is in one cluster (e.g., Astro-adult) compared to all other clusters.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How it's calculated</a:t>
            </a:r>
            <a:r>
              <a:rPr lang="en-US" dirty="0"/>
              <a:t>: Log Fold Change=log⁡2(Expression in Astro-</a:t>
            </a:r>
            <a:r>
              <a:rPr lang="en-US" dirty="0" err="1"/>
              <a:t>adultExpression</a:t>
            </a:r>
            <a:r>
              <a:rPr lang="en-US" dirty="0"/>
              <a:t> in other clusters)\text{Log Fold Change} = \log_2\left(\frac{\text{Expression in Astro-adult}}{\text{Expression in other clusters}}\right)Log Fold Change=log2​(Expression in other </a:t>
            </a:r>
            <a:r>
              <a:rPr lang="en-US" dirty="0" err="1"/>
              <a:t>clustersExpression</a:t>
            </a:r>
            <a:r>
              <a:rPr lang="en-US" dirty="0"/>
              <a:t> in Astro-adult​)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Meaning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higher value</a:t>
            </a:r>
            <a:r>
              <a:rPr lang="en-US" dirty="0"/>
              <a:t> means the gene is much more active in Astro-adult compared to other clusters.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Example: If </a:t>
            </a:r>
            <a:r>
              <a:rPr lang="en-US" b="1" dirty="0"/>
              <a:t>Gja1</a:t>
            </a:r>
            <a:r>
              <a:rPr lang="en-US" dirty="0"/>
              <a:t> has a Log Fold Change of 6.73, it means this gene is </a:t>
            </a:r>
            <a:r>
              <a:rPr lang="en-US" b="1" dirty="0"/>
              <a:t>2^6.73 ≈ 107 times</a:t>
            </a:r>
            <a:r>
              <a:rPr lang="en-US" dirty="0"/>
              <a:t> more active in Astro-adult compared to other clusters.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1306B5-1AC4-437C-AA7A-0A580C15C6B8}"/>
              </a:ext>
            </a:extLst>
          </p:cNvPr>
          <p:cNvSpPr txBox="1"/>
          <p:nvPr/>
        </p:nvSpPr>
        <p:spPr>
          <a:xfrm>
            <a:off x="0" y="4102300"/>
            <a:ext cx="614310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COSG </a:t>
            </a:r>
            <a:r>
              <a:rPr lang="en-US" b="1" dirty="0" err="1"/>
              <a:t>Score</a:t>
            </a:r>
            <a:r>
              <a:rPr lang="en-US" dirty="0" err="1"/>
              <a:t>:</a:t>
            </a:r>
            <a:r>
              <a:rPr lang="en-US" b="1" dirty="0" err="1"/>
              <a:t>What</a:t>
            </a:r>
            <a:r>
              <a:rPr lang="en-US" b="1" dirty="0"/>
              <a:t> it is</a:t>
            </a:r>
            <a:r>
              <a:rPr lang="en-US" dirty="0"/>
              <a:t>: A score calculated by the COSG algorithm to measure how specifically a gene belongs to a single cluster (like Astro-adult) compared to all other clusters.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How it works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higher COSG Score means the gene is very specific to one cluster and not active in other clusters.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Meaning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COSG Score of </a:t>
            </a:r>
            <a:r>
              <a:rPr lang="en-US" b="1" dirty="0"/>
              <a:t>0.371</a:t>
            </a:r>
            <a:r>
              <a:rPr lang="en-US" dirty="0"/>
              <a:t> (e.g., for </a:t>
            </a:r>
            <a:r>
              <a:rPr lang="en-US" b="1" dirty="0"/>
              <a:t>Gja1</a:t>
            </a:r>
            <a:r>
              <a:rPr lang="en-US" dirty="0"/>
              <a:t>) means the gene is a </a:t>
            </a:r>
            <a:r>
              <a:rPr lang="en-US" b="1" dirty="0"/>
              <a:t>strong identifier</a:t>
            </a:r>
            <a:r>
              <a:rPr lang="en-US" dirty="0"/>
              <a:t> of the Astro-adult cluster.</a:t>
            </a:r>
          </a:p>
        </p:txBody>
      </p:sp>
    </p:spTree>
    <p:extLst>
      <p:ext uri="{BB962C8B-B14F-4D97-AF65-F5344CB8AC3E}">
        <p14:creationId xmlns:p14="http://schemas.microsoft.com/office/powerpoint/2010/main" val="1884802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124</TotalTime>
  <Words>1799</Words>
  <Application>Microsoft Office PowerPoint</Application>
  <PresentationFormat>Widescreen</PresentationFormat>
  <Paragraphs>149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Celestial</vt:lpstr>
      <vt:lpstr>Blitzkrieg Enigma</vt:lpstr>
      <vt:lpstr>  Goal </vt:lpstr>
      <vt:lpstr>The Data</vt:lpstr>
      <vt:lpstr>Process </vt:lpstr>
      <vt:lpstr>         Bar Chart</vt:lpstr>
      <vt:lpstr>Cosg scores vs log fold changes: Astro-adult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Blitzkrieg Enigma</dc:title>
  <dc:creator>Emon Karmaker</dc:creator>
  <cp:lastModifiedBy>Emon Karmaker</cp:lastModifiedBy>
  <cp:revision>6</cp:revision>
  <dcterms:created xsi:type="dcterms:W3CDTF">2024-12-22T16:41:08Z</dcterms:created>
  <dcterms:modified xsi:type="dcterms:W3CDTF">2024-12-22T18:46:02Z</dcterms:modified>
</cp:coreProperties>
</file>