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2" r:id="rId3"/>
    <p:sldId id="294" r:id="rId4"/>
    <p:sldId id="295" r:id="rId5"/>
    <p:sldId id="293" r:id="rId6"/>
    <p:sldId id="290" r:id="rId7"/>
    <p:sldId id="296" r:id="rId8"/>
    <p:sldId id="297" r:id="rId9"/>
    <p:sldId id="298" r:id="rId10"/>
    <p:sldId id="29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6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4D9B3-0510-46EA-A93B-8F1D80E4E95E}" type="datetimeFigureOut">
              <a:rPr lang="en-US" smtClean="0"/>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C9B55-7F3B-41D3-AA0E-1B0C08E189B4}" type="slidenum">
              <a:rPr lang="en-US" smtClean="0"/>
              <a:t>‹#›</a:t>
            </a:fld>
            <a:endParaRPr lang="en-US"/>
          </a:p>
        </p:txBody>
      </p:sp>
    </p:spTree>
    <p:extLst>
      <p:ext uri="{BB962C8B-B14F-4D97-AF65-F5344CB8AC3E}">
        <p14:creationId xmlns:p14="http://schemas.microsoft.com/office/powerpoint/2010/main" val="142569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2</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3</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4</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5</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6</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7</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8</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9</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10</a:t>
            </a:fld>
            <a:endParaRPr lang="en-US"/>
          </a:p>
        </p:txBody>
      </p:sp>
    </p:spTree>
    <p:extLst>
      <p:ext uri="{BB962C8B-B14F-4D97-AF65-F5344CB8AC3E}">
        <p14:creationId xmlns:p14="http://schemas.microsoft.com/office/powerpoint/2010/main" val="169379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F7D4754-8648-4633-9AF6-040044AD1DE6}" type="datetimeFigureOut">
              <a:rPr lang="en-US" smtClean="0"/>
              <a:t>11/19/2018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A890B9B5-0802-47A8-A1A2-40271D5229A8}"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409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7D4754-8648-4633-9AF6-040044AD1DE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406118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7D4754-8648-4633-9AF6-040044AD1DE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195625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7D4754-8648-4633-9AF6-040044AD1DE6}"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40693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F7D4754-8648-4633-9AF6-040044AD1DE6}" type="datetimeFigureOut">
              <a:rPr lang="en-US" smtClean="0"/>
              <a:t>11/19/2018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A890B9B5-0802-47A8-A1A2-40271D5229A8}"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918836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7D4754-8648-4633-9AF6-040044AD1DE6}"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182101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7D4754-8648-4633-9AF6-040044AD1DE6}"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157426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7D4754-8648-4633-9AF6-040044AD1DE6}"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368540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D4754-8648-4633-9AF6-040044AD1DE6}"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0B9B5-0802-47A8-A1A2-40271D5229A8}" type="slidenum">
              <a:rPr lang="en-US" smtClean="0"/>
              <a:t>‹#›</a:t>
            </a:fld>
            <a:endParaRPr lang="en-US"/>
          </a:p>
        </p:txBody>
      </p:sp>
    </p:spTree>
    <p:extLst>
      <p:ext uri="{BB962C8B-B14F-4D97-AF65-F5344CB8AC3E}">
        <p14:creationId xmlns:p14="http://schemas.microsoft.com/office/powerpoint/2010/main" val="141636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F7D4754-8648-4633-9AF6-040044AD1DE6}" type="datetimeFigureOut">
              <a:rPr lang="en-US" smtClean="0"/>
              <a:t>11/19/2018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A890B9B5-0802-47A8-A1A2-40271D5229A8}"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30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F7D4754-8648-4633-9AF6-040044AD1DE6}" type="datetimeFigureOut">
              <a:rPr lang="en-US" smtClean="0"/>
              <a:t>11/19/2018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A890B9B5-0802-47A8-A1A2-40271D5229A8}"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840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8F7D4754-8648-4633-9AF6-040044AD1DE6}" type="datetimeFigureOut">
              <a:rPr lang="en-US" smtClean="0"/>
              <a:t>11/19/2018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A890B9B5-0802-47A8-A1A2-40271D5229A8}"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2803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SQL SELECTs– The JOIN Clause</a:t>
            </a:r>
            <a:endParaRPr lang="en-US" dirty="0"/>
          </a:p>
        </p:txBody>
      </p:sp>
      <p:sp>
        <p:nvSpPr>
          <p:cNvPr id="3" name="Subtitle 2"/>
          <p:cNvSpPr>
            <a:spLocks noGrp="1"/>
          </p:cNvSpPr>
          <p:nvPr>
            <p:ph type="subTitle" idx="1"/>
          </p:nvPr>
        </p:nvSpPr>
        <p:spPr/>
        <p:txBody>
          <a:bodyPr/>
          <a:lstStyle/>
          <a:p>
            <a:r>
              <a:rPr lang="en-US" dirty="0" smtClean="0"/>
              <a:t>Queries using multiple tables</a:t>
            </a:r>
            <a:endParaRPr lang="en-US" dirty="0"/>
          </a:p>
        </p:txBody>
      </p:sp>
    </p:spTree>
    <p:extLst>
      <p:ext uri="{BB962C8B-B14F-4D97-AF65-F5344CB8AC3E}">
        <p14:creationId xmlns:p14="http://schemas.microsoft.com/office/powerpoint/2010/main" val="61909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Avoiding Ambiguity:</a:t>
            </a:r>
            <a:br>
              <a:rPr lang="en-US" sz="4000" dirty="0" smtClean="0"/>
            </a:br>
            <a:r>
              <a:rPr lang="en-US" sz="2800" dirty="0" smtClean="0"/>
              <a:t>Qualifying </a:t>
            </a:r>
            <a:r>
              <a:rPr lang="en-US" sz="2800" dirty="0"/>
              <a:t>Column Names</a:t>
            </a:r>
            <a:endParaRPr lang="en-US" sz="4000" dirty="0"/>
          </a:p>
        </p:txBody>
      </p:sp>
      <p:sp>
        <p:nvSpPr>
          <p:cNvPr id="7" name="Rectangle 1"/>
          <p:cNvSpPr>
            <a:spLocks noChangeArrowheads="1"/>
          </p:cNvSpPr>
          <p:nvPr/>
        </p:nvSpPr>
        <p:spPr bwMode="auto">
          <a:xfrm>
            <a:off x="1557338"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3"/>
          <p:cNvSpPr>
            <a:spLocks noGrp="1"/>
          </p:cNvSpPr>
          <p:nvPr>
            <p:ph idx="1"/>
          </p:nvPr>
        </p:nvSpPr>
        <p:spPr>
          <a:xfrm>
            <a:off x="1028700" y="1752600"/>
            <a:ext cx="7200900" cy="4572000"/>
          </a:xfrm>
        </p:spPr>
        <p:txBody>
          <a:bodyPr>
            <a:normAutofit fontScale="77500" lnSpcReduction="20000"/>
          </a:bodyPr>
          <a:lstStyle/>
          <a:p>
            <a:r>
              <a:rPr lang="en-US" dirty="0" smtClean="0"/>
              <a:t>When using multiple tables in a single query, you may encounter columns with the same name, from different tables.</a:t>
            </a:r>
          </a:p>
          <a:p>
            <a:r>
              <a:rPr lang="en-US" dirty="0" smtClean="0"/>
              <a:t>Ex: The PK field in </a:t>
            </a:r>
            <a:r>
              <a:rPr lang="en-US" dirty="0" err="1" smtClean="0"/>
              <a:t>TableA</a:t>
            </a:r>
            <a:r>
              <a:rPr lang="en-US" dirty="0" smtClean="0"/>
              <a:t> is named ID, the PK in </a:t>
            </a:r>
            <a:r>
              <a:rPr lang="en-US" dirty="0" err="1" smtClean="0"/>
              <a:t>TableB</a:t>
            </a:r>
            <a:r>
              <a:rPr lang="en-US" dirty="0" smtClean="0"/>
              <a:t> is also named ID.</a:t>
            </a:r>
          </a:p>
          <a:p>
            <a:r>
              <a:rPr lang="en-US" dirty="0" smtClean="0"/>
              <a:t>If you refer to a column by name, and there are multiple columns by that name from multiple tables, the database engine has no way of knowing which you’re referring to.</a:t>
            </a:r>
          </a:p>
          <a:p>
            <a:r>
              <a:rPr lang="en-US" dirty="0" smtClean="0"/>
              <a:t>This will give you an “Ambiguous Column Names” error.</a:t>
            </a:r>
          </a:p>
          <a:p>
            <a:r>
              <a:rPr lang="en-US" dirty="0" smtClean="0"/>
              <a:t>To avoid this error, you must always fully qualify the column to include the table name from which it comes. Ex. TableA.ID    TableB.ID</a:t>
            </a:r>
          </a:p>
          <a:p>
            <a:r>
              <a:rPr lang="en-US" dirty="0" smtClean="0"/>
              <a:t>This rule applies to ANY clause in your query.</a:t>
            </a:r>
          </a:p>
          <a:p>
            <a:r>
              <a:rPr lang="en-US" dirty="0" smtClean="0"/>
              <a:t>You can also use table alias names to fully qualify the column names.</a:t>
            </a:r>
          </a:p>
          <a:p>
            <a:r>
              <a:rPr lang="en-US" dirty="0" smtClean="0"/>
              <a:t>SELECT a.ID, b.ID</a:t>
            </a:r>
            <a:r>
              <a:rPr lang="en-US" dirty="0"/>
              <a:t/>
            </a:r>
            <a:br>
              <a:rPr lang="en-US" dirty="0"/>
            </a:br>
            <a:r>
              <a:rPr lang="en-US" dirty="0" smtClean="0"/>
              <a:t>FROM Customers a</a:t>
            </a:r>
            <a:r>
              <a:rPr lang="en-US" dirty="0"/>
              <a:t/>
            </a:r>
            <a:br>
              <a:rPr lang="en-US" dirty="0"/>
            </a:br>
            <a:r>
              <a:rPr lang="en-US" dirty="0"/>
              <a:t>INNER JOIN Orders b ON a.ID = b.ID</a:t>
            </a:r>
            <a:br>
              <a:rPr lang="en-US" dirty="0"/>
            </a:br>
            <a:r>
              <a:rPr lang="en-US" dirty="0" smtClean="0">
                <a:solidFill>
                  <a:schemeClr val="tx1"/>
                </a:solidFill>
              </a:rPr>
              <a:t>ORDER </a:t>
            </a:r>
            <a:r>
              <a:rPr lang="en-US" dirty="0">
                <a:solidFill>
                  <a:schemeClr val="tx1"/>
                </a:solidFill>
              </a:rPr>
              <a:t>BY </a:t>
            </a:r>
            <a:r>
              <a:rPr lang="en-US" dirty="0" smtClean="0">
                <a:solidFill>
                  <a:schemeClr val="tx1"/>
                </a:solidFill>
              </a:rPr>
              <a:t>a.ID;</a:t>
            </a:r>
            <a:endParaRPr lang="en-US" dirty="0">
              <a:solidFill>
                <a:schemeClr val="tx1"/>
              </a:solidFill>
            </a:endParaRPr>
          </a:p>
          <a:p>
            <a:r>
              <a:rPr lang="en-US" dirty="0" smtClean="0"/>
              <a:t>Column names that are NOT ambiguous do not need to include the table name, but it’s a helpful habit to develop.</a:t>
            </a:r>
          </a:p>
          <a:p>
            <a:endParaRPr lang="en-US" sz="1900" dirty="0"/>
          </a:p>
          <a:p>
            <a:pPr marL="0" indent="0">
              <a:buNone/>
            </a:pPr>
            <a:endParaRPr lang="en-CA" dirty="0" smtClean="0"/>
          </a:p>
        </p:txBody>
      </p:sp>
    </p:spTree>
    <p:extLst>
      <p:ext uri="{BB962C8B-B14F-4D97-AF65-F5344CB8AC3E}">
        <p14:creationId xmlns:p14="http://schemas.microsoft.com/office/powerpoint/2010/main" val="160782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685800"/>
          </a:xfrm>
        </p:spPr>
        <p:txBody>
          <a:bodyPr>
            <a:normAutofit fontScale="90000"/>
          </a:bodyPr>
          <a:lstStyle/>
          <a:p>
            <a:r>
              <a:rPr lang="en-US" dirty="0" smtClean="0"/>
              <a:t>The JOIN Clause</a:t>
            </a:r>
            <a:endParaRPr lang="en-US" dirty="0"/>
          </a:p>
        </p:txBody>
      </p:sp>
      <p:sp>
        <p:nvSpPr>
          <p:cNvPr id="5" name="Rectangle 3"/>
          <p:cNvSpPr>
            <a:spLocks noChangeArrowheads="1"/>
          </p:cNvSpPr>
          <p:nvPr/>
        </p:nvSpPr>
        <p:spPr bwMode="auto">
          <a:xfrm>
            <a:off x="3067050"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762000" y="1524000"/>
            <a:ext cx="7848600" cy="4724400"/>
          </a:xfrm>
        </p:spPr>
        <p:txBody>
          <a:bodyPr/>
          <a:lstStyle/>
          <a:p>
            <a:r>
              <a:rPr lang="en-CA" dirty="0" smtClean="0"/>
              <a:t>SELECT statements allow us to query data from our database</a:t>
            </a:r>
          </a:p>
          <a:p>
            <a:r>
              <a:rPr lang="en-CA" dirty="0" smtClean="0"/>
              <a:t>The FROM clause lets us indicate which table the data is in</a:t>
            </a:r>
          </a:p>
          <a:p>
            <a:r>
              <a:rPr lang="en-CA" dirty="0" smtClean="0"/>
              <a:t>But sometimes the data we want isn’t in just one table</a:t>
            </a:r>
          </a:p>
          <a:p>
            <a:endParaRPr lang="en-CA" dirty="0"/>
          </a:p>
          <a:p>
            <a:r>
              <a:rPr lang="en-CA" dirty="0" smtClean="0"/>
              <a:t>The entire point of having a RDBMS is to use the relationships between tables, as established in our database design.</a:t>
            </a:r>
          </a:p>
          <a:p>
            <a:r>
              <a:rPr lang="en-CA" dirty="0" smtClean="0"/>
              <a:t>Understanding exactly how two tables are related, typically by the PK-FK relationship, is crucial to getting the most out of our </a:t>
            </a:r>
            <a:r>
              <a:rPr lang="en-CA" dirty="0" err="1" smtClean="0"/>
              <a:t>DBs.</a:t>
            </a:r>
            <a:endParaRPr lang="en-CA" dirty="0" smtClean="0"/>
          </a:p>
          <a:p>
            <a:endParaRPr lang="en-CA" dirty="0"/>
          </a:p>
          <a:p>
            <a:r>
              <a:rPr lang="en-CA" dirty="0" smtClean="0"/>
              <a:t>When the data we need resides in multiple tables, we must establish inter-object relationships in our query, to determine how the data from multiple tables relates.</a:t>
            </a:r>
            <a:endParaRPr lang="en-CA" dirty="0"/>
          </a:p>
        </p:txBody>
      </p:sp>
    </p:spTree>
    <p:extLst>
      <p:ext uri="{BB962C8B-B14F-4D97-AF65-F5344CB8AC3E}">
        <p14:creationId xmlns:p14="http://schemas.microsoft.com/office/powerpoint/2010/main" val="3247003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200900" cy="685800"/>
          </a:xfrm>
        </p:spPr>
        <p:txBody>
          <a:bodyPr>
            <a:normAutofit fontScale="90000"/>
          </a:bodyPr>
          <a:lstStyle/>
          <a:p>
            <a:r>
              <a:rPr lang="en-US" dirty="0" smtClean="0"/>
              <a:t>The JOIN Clause</a:t>
            </a:r>
            <a:endParaRPr lang="en-US" dirty="0"/>
          </a:p>
        </p:txBody>
      </p:sp>
      <p:sp>
        <p:nvSpPr>
          <p:cNvPr id="5" name="Rectangle 3"/>
          <p:cNvSpPr>
            <a:spLocks noChangeArrowheads="1"/>
          </p:cNvSpPr>
          <p:nvPr/>
        </p:nvSpPr>
        <p:spPr bwMode="auto">
          <a:xfrm>
            <a:off x="3067050"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762000" y="914400"/>
            <a:ext cx="7848600" cy="5562600"/>
          </a:xfrm>
        </p:spPr>
        <p:txBody>
          <a:bodyPr>
            <a:noAutofit/>
          </a:bodyPr>
          <a:lstStyle/>
          <a:p>
            <a:r>
              <a:rPr lang="en-CA" sz="1600" dirty="0" smtClean="0"/>
              <a:t>The JOIN clause allows us to build relationships between tables.</a:t>
            </a:r>
          </a:p>
          <a:p>
            <a:r>
              <a:rPr lang="en-CA" sz="1600" dirty="0" smtClean="0"/>
              <a:t>Usually JOINs follow the PK-FK relationships already established in your DB design… but they don’t have to!</a:t>
            </a:r>
          </a:p>
          <a:p>
            <a:r>
              <a:rPr lang="en-CA" sz="1600" dirty="0" smtClean="0"/>
              <a:t>Uses two new keywords: </a:t>
            </a:r>
            <a:r>
              <a:rPr lang="en-CA" sz="1600" b="1" dirty="0" smtClean="0"/>
              <a:t>JOIN </a:t>
            </a:r>
            <a:r>
              <a:rPr lang="en-CA" sz="1600" dirty="0" smtClean="0"/>
              <a:t>and </a:t>
            </a:r>
            <a:r>
              <a:rPr lang="en-CA" sz="1600" b="1" dirty="0" smtClean="0"/>
              <a:t>ON</a:t>
            </a:r>
          </a:p>
          <a:p>
            <a:r>
              <a:rPr lang="en-CA" sz="1600" b="1" dirty="0" smtClean="0"/>
              <a:t>General Syntax:</a:t>
            </a:r>
          </a:p>
          <a:p>
            <a:pPr marL="530352" lvl="1" indent="0">
              <a:buNone/>
            </a:pPr>
            <a:r>
              <a:rPr lang="en-CA" sz="1600" dirty="0"/>
              <a:t>SELECT *</a:t>
            </a:r>
          </a:p>
          <a:p>
            <a:pPr marL="530352" lvl="1" indent="0">
              <a:buNone/>
            </a:pPr>
            <a:r>
              <a:rPr lang="en-CA" sz="1600" dirty="0"/>
              <a:t>FROM </a:t>
            </a:r>
            <a:r>
              <a:rPr lang="en-CA" sz="1600" dirty="0" err="1"/>
              <a:t>TableA</a:t>
            </a:r>
            <a:endParaRPr lang="en-CA" sz="1600" dirty="0"/>
          </a:p>
          <a:p>
            <a:pPr marL="530352" lvl="1" indent="0">
              <a:buNone/>
            </a:pPr>
            <a:r>
              <a:rPr lang="en-CA" sz="1600" b="1" dirty="0" smtClean="0">
                <a:solidFill>
                  <a:srgbClr val="C00000"/>
                </a:solidFill>
              </a:rPr>
              <a:t>(Join type) JOIN </a:t>
            </a:r>
            <a:r>
              <a:rPr lang="en-CA" sz="1600" b="1" dirty="0" err="1">
                <a:solidFill>
                  <a:srgbClr val="C00000"/>
                </a:solidFill>
              </a:rPr>
              <a:t>TableB</a:t>
            </a:r>
            <a:r>
              <a:rPr lang="en-CA" sz="1600" b="1" dirty="0">
                <a:solidFill>
                  <a:srgbClr val="C00000"/>
                </a:solidFill>
              </a:rPr>
              <a:t> ON column1 = column2</a:t>
            </a:r>
          </a:p>
          <a:p>
            <a:r>
              <a:rPr lang="en-CA" sz="1600" b="1" dirty="0" smtClean="0"/>
              <a:t>Join </a:t>
            </a:r>
            <a:r>
              <a:rPr lang="en-CA" sz="1600" b="1" dirty="0" smtClean="0"/>
              <a:t>type </a:t>
            </a:r>
            <a:r>
              <a:rPr lang="en-CA" sz="1600" dirty="0" smtClean="0"/>
              <a:t>indicates which join behaviour is desired. Default is INNER.</a:t>
            </a:r>
          </a:p>
          <a:p>
            <a:r>
              <a:rPr lang="en-CA" sz="1600" b="1" dirty="0" smtClean="0"/>
              <a:t>JOIN</a:t>
            </a:r>
            <a:r>
              <a:rPr lang="en-CA" sz="1600" dirty="0" smtClean="0"/>
              <a:t> </a:t>
            </a:r>
            <a:r>
              <a:rPr lang="en-CA" sz="1600" dirty="0" smtClean="0"/>
              <a:t>means “add another table to the query”.</a:t>
            </a:r>
          </a:p>
          <a:p>
            <a:pPr lvl="1"/>
            <a:r>
              <a:rPr lang="en-CA" sz="1600" dirty="0" smtClean="0"/>
              <a:t>The primary table is still the one indicated in the FROM clause.</a:t>
            </a:r>
          </a:p>
          <a:p>
            <a:r>
              <a:rPr lang="en-CA" sz="1600" b="1" dirty="0" smtClean="0"/>
              <a:t>ON</a:t>
            </a:r>
            <a:r>
              <a:rPr lang="en-CA" sz="1600" dirty="0" smtClean="0"/>
              <a:t> means “where the following criteria is true”. Notice this is a comparison and uses an operator</a:t>
            </a:r>
            <a:r>
              <a:rPr lang="en-CA" sz="1600" dirty="0" smtClean="0"/>
              <a:t>.</a:t>
            </a:r>
          </a:p>
          <a:p>
            <a:r>
              <a:rPr lang="en-CA" sz="1600" dirty="0" smtClean="0"/>
              <a:t>The fields used in the ON comparison are usually the PK-to-FK fields between the related tables.</a:t>
            </a:r>
            <a:endParaRPr lang="en-CA" sz="1600" dirty="0" smtClean="0"/>
          </a:p>
          <a:p>
            <a:r>
              <a:rPr lang="en-CA" sz="1600" dirty="0" smtClean="0"/>
              <a:t>Multiple JOIN clause can be used in a single query, to join more than just two tables.</a:t>
            </a:r>
          </a:p>
          <a:p>
            <a:pPr marL="530352" lvl="1" indent="0">
              <a:buNone/>
            </a:pPr>
            <a:r>
              <a:rPr lang="en-CA" sz="1600" b="1" dirty="0">
                <a:solidFill>
                  <a:srgbClr val="C00000"/>
                </a:solidFill>
              </a:rPr>
              <a:t>	</a:t>
            </a:r>
            <a:endParaRPr lang="en-CA" sz="1600" b="1" dirty="0" smtClean="0">
              <a:solidFill>
                <a:srgbClr val="C00000"/>
              </a:solidFill>
            </a:endParaRPr>
          </a:p>
        </p:txBody>
      </p:sp>
    </p:spTree>
    <p:extLst>
      <p:ext uri="{BB962C8B-B14F-4D97-AF65-F5344CB8AC3E}">
        <p14:creationId xmlns:p14="http://schemas.microsoft.com/office/powerpoint/2010/main" val="3076159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685800"/>
          </a:xfrm>
        </p:spPr>
        <p:txBody>
          <a:bodyPr>
            <a:normAutofit fontScale="90000"/>
          </a:bodyPr>
          <a:lstStyle/>
          <a:p>
            <a:r>
              <a:rPr lang="en-US" dirty="0" smtClean="0"/>
              <a:t>JOIN Types</a:t>
            </a:r>
            <a:endParaRPr lang="en-US" dirty="0"/>
          </a:p>
        </p:txBody>
      </p:sp>
      <p:sp>
        <p:nvSpPr>
          <p:cNvPr id="5" name="Rectangle 3"/>
          <p:cNvSpPr>
            <a:spLocks noChangeArrowheads="1"/>
          </p:cNvSpPr>
          <p:nvPr/>
        </p:nvSpPr>
        <p:spPr bwMode="auto">
          <a:xfrm>
            <a:off x="3067050"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762000" y="1524000"/>
            <a:ext cx="7848600" cy="4953000"/>
          </a:xfrm>
        </p:spPr>
        <p:txBody>
          <a:bodyPr>
            <a:normAutofit/>
          </a:bodyPr>
          <a:lstStyle/>
          <a:p>
            <a:r>
              <a:rPr lang="en-CA" dirty="0" smtClean="0"/>
              <a:t>There are different types of JOINs available to use.</a:t>
            </a:r>
          </a:p>
          <a:p>
            <a:r>
              <a:rPr lang="en-CA" dirty="0"/>
              <a:t>The </a:t>
            </a:r>
            <a:r>
              <a:rPr lang="en-CA" dirty="0" smtClean="0"/>
              <a:t>comparison from your ON condition sets up the criteria for how to join records from the other table.</a:t>
            </a:r>
          </a:p>
          <a:p>
            <a:r>
              <a:rPr lang="en-CA" dirty="0" smtClean="0"/>
              <a:t>Each JOIN type has different “rules”, which affect the results that your </a:t>
            </a:r>
            <a:r>
              <a:rPr lang="en-CA" dirty="0" err="1" smtClean="0"/>
              <a:t>JOINed</a:t>
            </a:r>
            <a:r>
              <a:rPr lang="en-CA" dirty="0" smtClean="0"/>
              <a:t> query returns</a:t>
            </a:r>
            <a:r>
              <a:rPr lang="en-CA" dirty="0" smtClean="0"/>
              <a:t>.</a:t>
            </a:r>
          </a:p>
          <a:p>
            <a:r>
              <a:rPr lang="en-CA" dirty="0" smtClean="0"/>
              <a:t>In this course, we’re learning INNER joins only , but you should be aware there are other join types.</a:t>
            </a:r>
            <a:endParaRPr lang="en-CA" dirty="0" smtClean="0"/>
          </a:p>
          <a:p>
            <a:endParaRPr lang="en-CA" sz="1800" dirty="0" smtClean="0"/>
          </a:p>
          <a:p>
            <a:pPr marL="530352" lvl="1" indent="0">
              <a:buNone/>
            </a:pPr>
            <a:r>
              <a:rPr lang="en-CA" sz="1800" b="1" dirty="0">
                <a:solidFill>
                  <a:srgbClr val="C00000"/>
                </a:solidFill>
              </a:rPr>
              <a:t>	</a:t>
            </a:r>
            <a:endParaRPr lang="en-CA" sz="1800" b="1" dirty="0" smtClean="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32342698"/>
              </p:ext>
            </p:extLst>
          </p:nvPr>
        </p:nvGraphicFramePr>
        <p:xfrm>
          <a:off x="990600" y="4267200"/>
          <a:ext cx="7543800" cy="23164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381000">
                <a:tc>
                  <a:txBody>
                    <a:bodyPr/>
                    <a:lstStyle/>
                    <a:p>
                      <a:r>
                        <a:rPr lang="en-CA" sz="1400" dirty="0" smtClean="0"/>
                        <a:t>JOIN</a:t>
                      </a:r>
                      <a:r>
                        <a:rPr lang="en-CA" sz="1400" baseline="0" dirty="0" smtClean="0"/>
                        <a:t> Type</a:t>
                      </a:r>
                      <a:endParaRPr lang="en-CA" sz="1400" dirty="0"/>
                    </a:p>
                  </a:txBody>
                  <a:tcPr/>
                </a:tc>
                <a:tc>
                  <a:txBody>
                    <a:bodyPr/>
                    <a:lstStyle/>
                    <a:p>
                      <a:r>
                        <a:rPr lang="en-CA" sz="1400" dirty="0" smtClean="0"/>
                        <a:t>Description of Results</a:t>
                      </a:r>
                      <a:endParaRPr lang="en-CA" sz="1400" dirty="0"/>
                    </a:p>
                  </a:txBody>
                  <a:tcPr/>
                </a:tc>
                <a:extLst>
                  <a:ext uri="{0D108BD9-81ED-4DB2-BD59-A6C34878D82A}">
                    <a16:rowId xmlns:a16="http://schemas.microsoft.com/office/drawing/2014/main" xmlns="" val="10000"/>
                  </a:ext>
                </a:extLst>
              </a:tr>
              <a:tr h="381000">
                <a:tc>
                  <a:txBody>
                    <a:bodyPr/>
                    <a:lstStyle/>
                    <a:p>
                      <a:r>
                        <a:rPr lang="en-CA" sz="1400" dirty="0" smtClean="0"/>
                        <a:t>INNER JOIN</a:t>
                      </a:r>
                      <a:endParaRPr lang="en-CA" sz="1400" dirty="0"/>
                    </a:p>
                  </a:txBody>
                  <a:tcPr/>
                </a:tc>
                <a:tc>
                  <a:txBody>
                    <a:bodyPr/>
                    <a:lstStyle/>
                    <a:p>
                      <a:r>
                        <a:rPr lang="en-CA" sz="1400" dirty="0" smtClean="0"/>
                        <a:t>Returns</a:t>
                      </a:r>
                      <a:r>
                        <a:rPr lang="en-CA" sz="1400" baseline="0" dirty="0" smtClean="0"/>
                        <a:t> all records that match from both tables.</a:t>
                      </a:r>
                      <a:endParaRPr lang="en-CA" sz="1400" dirty="0"/>
                    </a:p>
                  </a:txBody>
                  <a:tcPr/>
                </a:tc>
                <a:extLst>
                  <a:ext uri="{0D108BD9-81ED-4DB2-BD59-A6C34878D82A}">
                    <a16:rowId xmlns:a16="http://schemas.microsoft.com/office/drawing/2014/main" xmlns="" val="10001"/>
                  </a:ext>
                </a:extLst>
              </a:tr>
              <a:tr h="381000">
                <a:tc>
                  <a:txBody>
                    <a:bodyPr/>
                    <a:lstStyle/>
                    <a:p>
                      <a:r>
                        <a:rPr lang="en-CA" sz="1400" dirty="0" smtClean="0"/>
                        <a:t>LEFT </a:t>
                      </a:r>
                      <a:r>
                        <a:rPr lang="en-CA" sz="1400" dirty="0" smtClean="0"/>
                        <a:t>JOIN</a:t>
                      </a:r>
                      <a:endParaRPr lang="en-CA" sz="1400" dirty="0"/>
                    </a:p>
                  </a:txBody>
                  <a:tcPr/>
                </a:tc>
                <a:tc>
                  <a:txBody>
                    <a:bodyPr/>
                    <a:lstStyle/>
                    <a:p>
                      <a:r>
                        <a:rPr lang="en-CA" sz="1400" b="1" dirty="0" smtClean="0"/>
                        <a:t>(Outer Join)</a:t>
                      </a:r>
                      <a:r>
                        <a:rPr lang="en-CA" sz="1400" b="1" baseline="0" dirty="0" smtClean="0"/>
                        <a:t> </a:t>
                      </a:r>
                      <a:r>
                        <a:rPr lang="en-CA" sz="1400" dirty="0" smtClean="0"/>
                        <a:t>Returns </a:t>
                      </a:r>
                      <a:r>
                        <a:rPr lang="en-CA" sz="1400" dirty="0" smtClean="0"/>
                        <a:t>all records from the LEFT table, and only matching records from the right. Non-matches show</a:t>
                      </a:r>
                      <a:r>
                        <a:rPr lang="en-CA" sz="1400" baseline="0" dirty="0" smtClean="0"/>
                        <a:t> as NULL.</a:t>
                      </a:r>
                      <a:endParaRPr lang="en-CA" sz="1400" dirty="0"/>
                    </a:p>
                  </a:txBody>
                  <a:tcPr/>
                </a:tc>
                <a:extLst>
                  <a:ext uri="{0D108BD9-81ED-4DB2-BD59-A6C34878D82A}">
                    <a16:rowId xmlns:a16="http://schemas.microsoft.com/office/drawing/2014/main" xmlns="" val="10002"/>
                  </a:ext>
                </a:extLst>
              </a:tr>
              <a:tr h="381000">
                <a:tc>
                  <a:txBody>
                    <a:bodyPr/>
                    <a:lstStyle/>
                    <a:p>
                      <a:r>
                        <a:rPr lang="en-CA" sz="1400" dirty="0" smtClean="0"/>
                        <a:t>RIGHT </a:t>
                      </a:r>
                      <a:r>
                        <a:rPr lang="en-CA" sz="1400" dirty="0" smtClean="0"/>
                        <a:t>JOIN</a:t>
                      </a:r>
                      <a:endParaRPr lang="en-CA" sz="1400" dirty="0"/>
                    </a:p>
                  </a:txBody>
                  <a:tcPr/>
                </a:tc>
                <a:tc>
                  <a:txBody>
                    <a:bodyPr/>
                    <a:lstStyle/>
                    <a:p>
                      <a:r>
                        <a:rPr lang="en-CA" sz="1400" b="1" dirty="0" smtClean="0"/>
                        <a:t>(Outer Join)</a:t>
                      </a:r>
                      <a:r>
                        <a:rPr lang="en-CA" sz="1400" baseline="0" dirty="0" smtClean="0"/>
                        <a:t> </a:t>
                      </a:r>
                      <a:r>
                        <a:rPr lang="en-CA" sz="1400" dirty="0" smtClean="0"/>
                        <a:t>Returns </a:t>
                      </a:r>
                      <a:r>
                        <a:rPr lang="en-CA" sz="1400" dirty="0" smtClean="0"/>
                        <a:t>all records from the RIGHT table, and only matching records from the left. Non-matches show</a:t>
                      </a:r>
                      <a:r>
                        <a:rPr lang="en-CA" sz="1400" baseline="0" dirty="0" smtClean="0"/>
                        <a:t> as NULL.</a:t>
                      </a:r>
                      <a:endParaRPr lang="en-CA" sz="1400" dirty="0"/>
                    </a:p>
                  </a:txBody>
                  <a:tcPr/>
                </a:tc>
                <a:extLst>
                  <a:ext uri="{0D108BD9-81ED-4DB2-BD59-A6C34878D82A}">
                    <a16:rowId xmlns:a16="http://schemas.microsoft.com/office/drawing/2014/main" xmlns="" val="10003"/>
                  </a:ext>
                </a:extLst>
              </a:tr>
              <a:tr h="381000">
                <a:tc>
                  <a:txBody>
                    <a:bodyPr/>
                    <a:lstStyle/>
                    <a:p>
                      <a:r>
                        <a:rPr lang="en-CA" sz="1400" dirty="0" smtClean="0"/>
                        <a:t>CROSS JOIN</a:t>
                      </a:r>
                      <a:endParaRPr lang="en-CA" sz="1400" dirty="0"/>
                    </a:p>
                  </a:txBody>
                  <a:tcPr/>
                </a:tc>
                <a:tc>
                  <a:txBody>
                    <a:bodyPr/>
                    <a:lstStyle/>
                    <a:p>
                      <a:r>
                        <a:rPr lang="en-CA" sz="1400" dirty="0" smtClean="0"/>
                        <a:t>Joins EVERY row from one table</a:t>
                      </a:r>
                      <a:r>
                        <a:rPr lang="en-CA" sz="1400" baseline="0" dirty="0" smtClean="0"/>
                        <a:t> to EVERY row in the other. Also known as a Cartesian Product. Expect very large result sets!</a:t>
                      </a:r>
                      <a:endParaRPr lang="en-CA" sz="14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93399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38200"/>
          </a:xfrm>
        </p:spPr>
        <p:txBody>
          <a:bodyPr/>
          <a:lstStyle/>
          <a:p>
            <a:r>
              <a:rPr lang="en-US" dirty="0"/>
              <a:t>INNER JOIN – An Example</a:t>
            </a:r>
          </a:p>
        </p:txBody>
      </p:sp>
      <p:graphicFrame>
        <p:nvGraphicFramePr>
          <p:cNvPr id="4" name="Table 3"/>
          <p:cNvGraphicFramePr>
            <a:graphicFrameLocks noGrp="1"/>
          </p:cNvGraphicFramePr>
          <p:nvPr>
            <p:extLst>
              <p:ext uri="{D42A27DB-BD31-4B8C-83A1-F6EECF244321}">
                <p14:modId xmlns:p14="http://schemas.microsoft.com/office/powerpoint/2010/main" val="1069643018"/>
              </p:ext>
            </p:extLst>
          </p:nvPr>
        </p:nvGraphicFramePr>
        <p:xfrm>
          <a:off x="1066800" y="3657600"/>
          <a:ext cx="6883287" cy="1051560"/>
        </p:xfrm>
        <a:graphic>
          <a:graphicData uri="http://schemas.openxmlformats.org/drawingml/2006/table">
            <a:tbl>
              <a:tblPr/>
              <a:tblGrid>
                <a:gridCol w="1290616">
                  <a:extLst>
                    <a:ext uri="{9D8B030D-6E8A-4147-A177-3AD203B41FA5}">
                      <a16:colId xmlns:a16="http://schemas.microsoft.com/office/drawing/2014/main" xmlns="" val="20000"/>
                    </a:ext>
                  </a:extLst>
                </a:gridCol>
                <a:gridCol w="1720823">
                  <a:extLst>
                    <a:ext uri="{9D8B030D-6E8A-4147-A177-3AD203B41FA5}">
                      <a16:colId xmlns:a16="http://schemas.microsoft.com/office/drawing/2014/main" xmlns="" val="20001"/>
                    </a:ext>
                  </a:extLst>
                </a:gridCol>
                <a:gridCol w="1290616">
                  <a:extLst>
                    <a:ext uri="{9D8B030D-6E8A-4147-A177-3AD203B41FA5}">
                      <a16:colId xmlns:a16="http://schemas.microsoft.com/office/drawing/2014/main" xmlns="" val="20002"/>
                    </a:ext>
                  </a:extLst>
                </a:gridCol>
                <a:gridCol w="1290616">
                  <a:extLst>
                    <a:ext uri="{9D8B030D-6E8A-4147-A177-3AD203B41FA5}">
                      <a16:colId xmlns:a16="http://schemas.microsoft.com/office/drawing/2014/main" xmlns="" val="20003"/>
                    </a:ext>
                  </a:extLst>
                </a:gridCol>
                <a:gridCol w="1290616">
                  <a:extLst>
                    <a:ext uri="{9D8B030D-6E8A-4147-A177-3AD203B41FA5}">
                      <a16:colId xmlns:a16="http://schemas.microsoft.com/office/drawing/2014/main" xmlns="" val="20004"/>
                    </a:ext>
                  </a:extLst>
                </a:gridCol>
              </a:tblGrid>
              <a:tr h="0">
                <a:tc>
                  <a:txBody>
                    <a:bodyPr/>
                    <a:lstStyle/>
                    <a:p>
                      <a:pPr algn="l" fontAlgn="t"/>
                      <a:r>
                        <a:rPr lang="en-US" dirty="0" err="1" smtClean="0">
                          <a:effectLst/>
                          <a:latin typeface="verdana"/>
                        </a:rPr>
                        <a:t>CustomerID</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LastName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FirstName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smtClean="0">
                          <a:effectLst/>
                          <a:latin typeface="verdana"/>
                        </a:rPr>
                        <a:t>Address</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smtClean="0">
                          <a:effectLst/>
                          <a:latin typeface="verdana"/>
                        </a:rPr>
                        <a:t>City</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0">
                <a:tc>
                  <a:txBody>
                    <a:bodyPr/>
                    <a:lstStyle/>
                    <a:p>
                      <a:pPr fontAlgn="t"/>
                      <a:r>
                        <a:rPr lang="en-US" dirty="0">
                          <a:effectLst/>
                          <a:latin typeface="verdana"/>
                        </a:rPr>
                        <a:t>1</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Smith</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Bob</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123 Main St</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Halifax</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US" dirty="0">
                          <a:effectLst/>
                          <a:latin typeface="verdana"/>
                        </a:rPr>
                        <a:t>2</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Jones</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Steve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456 Oak </a:t>
                      </a:r>
                      <a:r>
                        <a:rPr lang="en-US" dirty="0" err="1" smtClean="0">
                          <a:effectLst/>
                          <a:latin typeface="verdana"/>
                        </a:rPr>
                        <a:t>Dr</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Halifax</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US">
                          <a:effectLst/>
                          <a:latin typeface="verdana"/>
                        </a:rPr>
                        <a:t>3</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Johnson</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Kari</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789 Pine Ave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Halifax</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
        <p:nvSpPr>
          <p:cNvPr id="5" name="Rectangle 3"/>
          <p:cNvSpPr>
            <a:spLocks noChangeArrowheads="1"/>
          </p:cNvSpPr>
          <p:nvPr/>
        </p:nvSpPr>
        <p:spPr bwMode="auto">
          <a:xfrm>
            <a:off x="3067050"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914400" y="1447800"/>
            <a:ext cx="7772400" cy="4953000"/>
          </a:xfrm>
        </p:spPr>
        <p:txBody>
          <a:bodyPr>
            <a:normAutofit/>
          </a:bodyPr>
          <a:lstStyle/>
          <a:p>
            <a:r>
              <a:rPr lang="en-CA" dirty="0" smtClean="0"/>
              <a:t>Consider the following two tables:</a:t>
            </a:r>
          </a:p>
          <a:p>
            <a:pPr lvl="1"/>
            <a:r>
              <a:rPr lang="en-CA" i="0" dirty="0" smtClean="0"/>
              <a:t>First contains a list of customers</a:t>
            </a:r>
          </a:p>
          <a:p>
            <a:pPr lvl="1"/>
            <a:r>
              <a:rPr lang="en-CA" i="0" dirty="0" smtClean="0"/>
              <a:t>Second contains a list of orders, as placed by customers</a:t>
            </a:r>
          </a:p>
          <a:p>
            <a:pPr lvl="1"/>
            <a:r>
              <a:rPr lang="en-CA" i="0" dirty="0" err="1" smtClean="0"/>
              <a:t>CustomerID</a:t>
            </a:r>
            <a:r>
              <a:rPr lang="en-CA" i="0" dirty="0" smtClean="0"/>
              <a:t> is the linking field. It serves as the PK in the Customer table, and the related FK in the Order table.</a:t>
            </a:r>
          </a:p>
          <a:p>
            <a:pPr marL="0" indent="0">
              <a:buNone/>
            </a:pPr>
            <a:r>
              <a:rPr lang="en-CA" b="1" dirty="0" smtClean="0"/>
              <a:t>Customers:</a:t>
            </a:r>
          </a:p>
          <a:p>
            <a:pPr marL="0" indent="0">
              <a:buNone/>
            </a:pPr>
            <a:endParaRPr lang="en-CA" dirty="0"/>
          </a:p>
          <a:p>
            <a:pPr marL="0" indent="0">
              <a:buNone/>
            </a:pPr>
            <a:endParaRPr lang="en-CA" dirty="0" smtClean="0"/>
          </a:p>
          <a:p>
            <a:pPr marL="0" indent="0">
              <a:buNone/>
            </a:pPr>
            <a:endParaRPr lang="en-CA" dirty="0"/>
          </a:p>
          <a:p>
            <a:pPr marL="0" indent="0">
              <a:buNone/>
            </a:pPr>
            <a:r>
              <a:rPr lang="en-CA" b="1" dirty="0" smtClean="0"/>
              <a:t>Orders:</a:t>
            </a:r>
            <a:endParaRPr lang="en-CA" b="1" dirty="0"/>
          </a:p>
        </p:txBody>
      </p:sp>
      <p:graphicFrame>
        <p:nvGraphicFramePr>
          <p:cNvPr id="8" name="Table 7"/>
          <p:cNvGraphicFramePr>
            <a:graphicFrameLocks noGrp="1"/>
          </p:cNvGraphicFramePr>
          <p:nvPr>
            <p:extLst>
              <p:ext uri="{D42A27DB-BD31-4B8C-83A1-F6EECF244321}">
                <p14:modId xmlns:p14="http://schemas.microsoft.com/office/powerpoint/2010/main" val="322132041"/>
              </p:ext>
            </p:extLst>
          </p:nvPr>
        </p:nvGraphicFramePr>
        <p:xfrm>
          <a:off x="2057399" y="5105400"/>
          <a:ext cx="4876801" cy="1314450"/>
        </p:xfrm>
        <a:graphic>
          <a:graphicData uri="http://schemas.openxmlformats.org/drawingml/2006/table">
            <a:tbl>
              <a:tblPr/>
              <a:tblGrid>
                <a:gridCol w="1091474">
                  <a:extLst>
                    <a:ext uri="{9D8B030D-6E8A-4147-A177-3AD203B41FA5}">
                      <a16:colId xmlns:a16="http://schemas.microsoft.com/office/drawing/2014/main" xmlns="" val="20000"/>
                    </a:ext>
                  </a:extLst>
                </a:gridCol>
                <a:gridCol w="1308221">
                  <a:extLst>
                    <a:ext uri="{9D8B030D-6E8A-4147-A177-3AD203B41FA5}">
                      <a16:colId xmlns:a16="http://schemas.microsoft.com/office/drawing/2014/main" xmlns="" val="20001"/>
                    </a:ext>
                  </a:extLst>
                </a:gridCol>
                <a:gridCol w="1238553">
                  <a:extLst>
                    <a:ext uri="{9D8B030D-6E8A-4147-A177-3AD203B41FA5}">
                      <a16:colId xmlns:a16="http://schemas.microsoft.com/office/drawing/2014/main" xmlns="" val="20002"/>
                    </a:ext>
                  </a:extLst>
                </a:gridCol>
                <a:gridCol w="1238553">
                  <a:extLst>
                    <a:ext uri="{9D8B030D-6E8A-4147-A177-3AD203B41FA5}">
                      <a16:colId xmlns:a16="http://schemas.microsoft.com/office/drawing/2014/main" xmlns="" val="20003"/>
                    </a:ext>
                  </a:extLst>
                </a:gridCol>
              </a:tblGrid>
              <a:tr h="0">
                <a:tc>
                  <a:txBody>
                    <a:bodyPr/>
                    <a:lstStyle/>
                    <a:p>
                      <a:pPr algn="l" fontAlgn="t"/>
                      <a:r>
                        <a:rPr lang="en-US" dirty="0" err="1" smtClean="0">
                          <a:effectLst/>
                          <a:latin typeface="verdana"/>
                        </a:rPr>
                        <a:t>OrderID</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a:effectLst/>
                          <a:latin typeface="verdana"/>
                        </a:rPr>
                        <a:t>OrderNo</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OrderDate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CustomerID</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0">
                <a:tc>
                  <a:txBody>
                    <a:bodyPr/>
                    <a:lstStyle/>
                    <a:p>
                      <a:pPr fontAlgn="t"/>
                      <a:r>
                        <a:rPr lang="en-US">
                          <a:effectLst/>
                          <a:latin typeface="verdana"/>
                        </a:rPr>
                        <a:t>1</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77895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Jan 12, 2015</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3</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US">
                          <a:effectLst/>
                          <a:latin typeface="verdana"/>
                        </a:rPr>
                        <a:t>2</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44678</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baseline="0" dirty="0" smtClean="0">
                          <a:effectLst/>
                          <a:latin typeface="verdana"/>
                        </a:rPr>
                        <a:t>Mar 20, 2015</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3</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US">
                          <a:effectLst/>
                          <a:latin typeface="verdana"/>
                        </a:rPr>
                        <a:t>3</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22456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Aug 19, 2015</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1</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fontAlgn="t"/>
                      <a:r>
                        <a:rPr lang="en-US">
                          <a:effectLst/>
                          <a:latin typeface="verdana"/>
                        </a:rPr>
                        <a:t>4</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24562</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Oct 1, 2015</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1</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62774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 An 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52954807"/>
              </p:ext>
            </p:extLst>
          </p:nvPr>
        </p:nvGraphicFramePr>
        <p:xfrm>
          <a:off x="1546981" y="2819400"/>
          <a:ext cx="5234819" cy="1314450"/>
        </p:xfrm>
        <a:graphic>
          <a:graphicData uri="http://schemas.openxmlformats.org/drawingml/2006/table">
            <a:tbl>
              <a:tblPr/>
              <a:tblGrid>
                <a:gridCol w="926224">
                  <a:extLst>
                    <a:ext uri="{9D8B030D-6E8A-4147-A177-3AD203B41FA5}">
                      <a16:colId xmlns:a16="http://schemas.microsoft.com/office/drawing/2014/main" xmlns="" val="20000"/>
                    </a:ext>
                  </a:extLst>
                </a:gridCol>
                <a:gridCol w="1058542">
                  <a:extLst>
                    <a:ext uri="{9D8B030D-6E8A-4147-A177-3AD203B41FA5}">
                      <a16:colId xmlns:a16="http://schemas.microsoft.com/office/drawing/2014/main" xmlns="" val="20001"/>
                    </a:ext>
                  </a:extLst>
                </a:gridCol>
                <a:gridCol w="1270283">
                  <a:extLst>
                    <a:ext uri="{9D8B030D-6E8A-4147-A177-3AD203B41FA5}">
                      <a16:colId xmlns:a16="http://schemas.microsoft.com/office/drawing/2014/main" xmlns="" val="20002"/>
                    </a:ext>
                  </a:extLst>
                </a:gridCol>
                <a:gridCol w="1979770">
                  <a:extLst>
                    <a:ext uri="{9D8B030D-6E8A-4147-A177-3AD203B41FA5}">
                      <a16:colId xmlns:a16="http://schemas.microsoft.com/office/drawing/2014/main" xmlns="" val="20003"/>
                    </a:ext>
                  </a:extLst>
                </a:gridCol>
              </a:tblGrid>
              <a:tr h="0">
                <a:tc>
                  <a:txBody>
                    <a:bodyPr/>
                    <a:lstStyle/>
                    <a:p>
                      <a:pPr algn="l" fontAlgn="t"/>
                      <a:r>
                        <a:rPr lang="en-US" dirty="0" err="1">
                          <a:effectLst/>
                          <a:latin typeface="verdana"/>
                        </a:rPr>
                        <a:t>LastName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a:effectLst/>
                          <a:latin typeface="verdana"/>
                        </a:rPr>
                        <a:t>FirstName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a:effectLst/>
                          <a:latin typeface="verdana"/>
                        </a:rPr>
                        <a:t>OrderNo</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OrderDate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0">
                <a:tc>
                  <a:txBody>
                    <a:bodyPr/>
                    <a:lstStyle/>
                    <a:p>
                      <a:pPr fontAlgn="t"/>
                      <a:r>
                        <a:rPr lang="en-US" dirty="0" smtClean="0">
                          <a:effectLst/>
                          <a:latin typeface="verdana"/>
                        </a:rPr>
                        <a:t>Smith</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Bob</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22456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Aug 19,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US" dirty="0" smtClean="0">
                          <a:effectLst/>
                          <a:latin typeface="verdana"/>
                        </a:rPr>
                        <a:t>Smith</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Bob</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24562</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Oct 1,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US" dirty="0" smtClean="0">
                          <a:effectLst/>
                          <a:latin typeface="verdana"/>
                        </a:rPr>
                        <a:t>Johnson</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Kari</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a:effectLst/>
                          <a:latin typeface="verdana"/>
                        </a:rPr>
                        <a:t>77895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Jan 12,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fontAlgn="t"/>
                      <a:r>
                        <a:rPr lang="en-US" dirty="0" smtClean="0">
                          <a:effectLst/>
                          <a:latin typeface="verdana"/>
                        </a:rPr>
                        <a:t>Johnson</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Kari</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44678</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baseline="0" dirty="0" smtClean="0">
                          <a:effectLst/>
                          <a:latin typeface="verdana"/>
                        </a:rPr>
                        <a:t>Mar 20, 2015</a:t>
                      </a:r>
                      <a:endParaRPr lang="en-US" dirty="0" smtClean="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7" name="Rectangle 1"/>
          <p:cNvSpPr>
            <a:spLocks noChangeArrowheads="1"/>
          </p:cNvSpPr>
          <p:nvPr/>
        </p:nvSpPr>
        <p:spPr bwMode="auto">
          <a:xfrm>
            <a:off x="1557338"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3"/>
          <p:cNvSpPr>
            <a:spLocks noGrp="1"/>
          </p:cNvSpPr>
          <p:nvPr>
            <p:ph idx="1"/>
          </p:nvPr>
        </p:nvSpPr>
        <p:spPr>
          <a:xfrm>
            <a:off x="1028700" y="1524000"/>
            <a:ext cx="7200900" cy="4800600"/>
          </a:xfrm>
        </p:spPr>
        <p:txBody>
          <a:bodyPr>
            <a:normAutofit fontScale="92500"/>
          </a:bodyPr>
          <a:lstStyle/>
          <a:p>
            <a:r>
              <a:rPr lang="en-CA" dirty="0" smtClean="0"/>
              <a:t>In a single result set, I want to show a list of customers AND their related order data, if they have any.</a:t>
            </a:r>
          </a:p>
          <a:p>
            <a:r>
              <a:rPr lang="en-CA" dirty="0" smtClean="0"/>
              <a:t>Desired results:</a:t>
            </a:r>
          </a:p>
          <a:p>
            <a:endParaRPr lang="en-CA" dirty="0"/>
          </a:p>
          <a:p>
            <a:endParaRPr lang="en-CA" dirty="0" smtClean="0"/>
          </a:p>
          <a:p>
            <a:endParaRPr lang="en-CA" dirty="0"/>
          </a:p>
          <a:p>
            <a:endParaRPr lang="en-CA" dirty="0" smtClean="0"/>
          </a:p>
          <a:p>
            <a:endParaRPr lang="en-CA" dirty="0"/>
          </a:p>
          <a:p>
            <a:endParaRPr lang="en-CA" dirty="0" smtClean="0"/>
          </a:p>
          <a:p>
            <a:endParaRPr lang="en-CA" dirty="0"/>
          </a:p>
          <a:p>
            <a:r>
              <a:rPr lang="en-CA" dirty="0" smtClean="0"/>
              <a:t>Since I want data from both tables, where the FK value MATCHES the PK value in the other table, I need to use an </a:t>
            </a:r>
            <a:r>
              <a:rPr lang="en-CA" b="1" dirty="0" smtClean="0"/>
              <a:t>INNER JOIN</a:t>
            </a:r>
            <a:r>
              <a:rPr lang="en-CA" dirty="0" smtClean="0"/>
              <a:t>.</a:t>
            </a:r>
          </a:p>
          <a:p>
            <a:pPr marL="0" indent="0">
              <a:buNone/>
            </a:pPr>
            <a:endParaRPr lang="en-CA" dirty="0" smtClean="0"/>
          </a:p>
        </p:txBody>
      </p:sp>
      <p:sp>
        <p:nvSpPr>
          <p:cNvPr id="5" name="Rounded Rectangle 4"/>
          <p:cNvSpPr/>
          <p:nvPr/>
        </p:nvSpPr>
        <p:spPr>
          <a:xfrm>
            <a:off x="1447800" y="2667000"/>
            <a:ext cx="1981200" cy="1676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ounded Rectangle 9"/>
          <p:cNvSpPr/>
          <p:nvPr/>
        </p:nvSpPr>
        <p:spPr>
          <a:xfrm>
            <a:off x="3505200" y="2667000"/>
            <a:ext cx="2819400" cy="16764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Line Callout 1 10"/>
          <p:cNvSpPr/>
          <p:nvPr/>
        </p:nvSpPr>
        <p:spPr>
          <a:xfrm>
            <a:off x="1522567" y="4762500"/>
            <a:ext cx="1947862" cy="571500"/>
          </a:xfrm>
          <a:prstGeom prst="borderCallout1">
            <a:avLst>
              <a:gd name="adj1" fmla="val 4770"/>
              <a:gd name="adj2" fmla="val 50916"/>
              <a:gd name="adj3" fmla="val -76239"/>
              <a:gd name="adj4" fmla="val 5008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Fields/data </a:t>
            </a:r>
            <a:r>
              <a:rPr lang="en-CA" dirty="0">
                <a:solidFill>
                  <a:schemeClr val="tx1"/>
                </a:solidFill>
              </a:rPr>
              <a:t>from </a:t>
            </a:r>
            <a:r>
              <a:rPr lang="en-CA" dirty="0" smtClean="0">
                <a:solidFill>
                  <a:schemeClr val="tx1"/>
                </a:solidFill>
              </a:rPr>
              <a:t>Customers </a:t>
            </a:r>
            <a:r>
              <a:rPr lang="en-CA" dirty="0">
                <a:solidFill>
                  <a:schemeClr val="tx1"/>
                </a:solidFill>
              </a:rPr>
              <a:t>table</a:t>
            </a:r>
          </a:p>
        </p:txBody>
      </p:sp>
      <p:sp>
        <p:nvSpPr>
          <p:cNvPr id="12" name="Line Callout 1 11"/>
          <p:cNvSpPr/>
          <p:nvPr/>
        </p:nvSpPr>
        <p:spPr>
          <a:xfrm>
            <a:off x="3940969" y="4762500"/>
            <a:ext cx="1947862" cy="571500"/>
          </a:xfrm>
          <a:prstGeom prst="borderCallout1">
            <a:avLst>
              <a:gd name="adj1" fmla="val 4770"/>
              <a:gd name="adj2" fmla="val 50916"/>
              <a:gd name="adj3" fmla="val -76239"/>
              <a:gd name="adj4" fmla="val 50085"/>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Fields/data </a:t>
            </a:r>
            <a:r>
              <a:rPr lang="en-CA" dirty="0">
                <a:solidFill>
                  <a:schemeClr val="tx1"/>
                </a:solidFill>
              </a:rPr>
              <a:t>from </a:t>
            </a:r>
            <a:r>
              <a:rPr lang="en-CA" dirty="0" smtClean="0">
                <a:solidFill>
                  <a:schemeClr val="tx1"/>
                </a:solidFill>
              </a:rPr>
              <a:t>Orders </a:t>
            </a:r>
            <a:r>
              <a:rPr lang="en-CA" dirty="0">
                <a:solidFill>
                  <a:schemeClr val="tx1"/>
                </a:solidFill>
              </a:rPr>
              <a:t>table</a:t>
            </a:r>
          </a:p>
        </p:txBody>
      </p:sp>
    </p:spTree>
    <p:extLst>
      <p:ext uri="{BB962C8B-B14F-4D97-AF65-F5344CB8AC3E}">
        <p14:creationId xmlns:p14="http://schemas.microsoft.com/office/powerpoint/2010/main" val="2741926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 An Example</a:t>
            </a:r>
            <a:endParaRPr lang="en-US" dirty="0"/>
          </a:p>
        </p:txBody>
      </p:sp>
      <p:sp>
        <p:nvSpPr>
          <p:cNvPr id="7" name="Rectangle 1"/>
          <p:cNvSpPr>
            <a:spLocks noChangeArrowheads="1"/>
          </p:cNvSpPr>
          <p:nvPr/>
        </p:nvSpPr>
        <p:spPr bwMode="auto">
          <a:xfrm>
            <a:off x="1557338"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3"/>
          <p:cNvSpPr>
            <a:spLocks noGrp="1"/>
          </p:cNvSpPr>
          <p:nvPr>
            <p:ph idx="1"/>
          </p:nvPr>
        </p:nvSpPr>
        <p:spPr>
          <a:xfrm>
            <a:off x="1028700" y="1524000"/>
            <a:ext cx="7200900" cy="4800600"/>
          </a:xfrm>
        </p:spPr>
        <p:txBody>
          <a:bodyPr>
            <a:normAutofit/>
          </a:bodyPr>
          <a:lstStyle/>
          <a:p>
            <a:r>
              <a:rPr lang="en-US" b="1" dirty="0" smtClean="0"/>
              <a:t>The query:</a:t>
            </a:r>
          </a:p>
          <a:p>
            <a:pPr marL="0" indent="0">
              <a:buNone/>
            </a:pPr>
            <a:r>
              <a:rPr lang="en-US" dirty="0" smtClean="0"/>
              <a:t>SELECT </a:t>
            </a:r>
            <a:r>
              <a:rPr lang="en-US" dirty="0" err="1"/>
              <a:t>LastName</a:t>
            </a:r>
            <a:r>
              <a:rPr lang="en-US" dirty="0"/>
              <a:t>, </a:t>
            </a:r>
            <a:r>
              <a:rPr lang="en-US" dirty="0" err="1"/>
              <a:t>FirstName</a:t>
            </a:r>
            <a:r>
              <a:rPr lang="en-US" dirty="0"/>
              <a:t>, </a:t>
            </a:r>
            <a:r>
              <a:rPr lang="en-US" dirty="0" err="1" smtClean="0"/>
              <a:t>OrderNo</a:t>
            </a:r>
            <a:r>
              <a:rPr lang="en-US" dirty="0" smtClean="0"/>
              <a:t>, </a:t>
            </a:r>
            <a:r>
              <a:rPr lang="en-US" dirty="0" err="1" smtClean="0"/>
              <a:t>OrderDate</a:t>
            </a:r>
            <a:r>
              <a:rPr lang="en-US" dirty="0"/>
              <a:t/>
            </a:r>
            <a:br>
              <a:rPr lang="en-US" dirty="0"/>
            </a:br>
            <a:r>
              <a:rPr lang="en-US" dirty="0" smtClean="0"/>
              <a:t>FROM Customers</a:t>
            </a:r>
            <a:r>
              <a:rPr lang="en-US" dirty="0"/>
              <a:t/>
            </a:r>
            <a:br>
              <a:rPr lang="en-US" dirty="0"/>
            </a:br>
            <a:r>
              <a:rPr lang="en-US" dirty="0" smtClean="0">
                <a:solidFill>
                  <a:srgbClr val="C00000"/>
                </a:solidFill>
              </a:rPr>
              <a:t>INNER </a:t>
            </a:r>
            <a:r>
              <a:rPr lang="en-US" dirty="0">
                <a:solidFill>
                  <a:srgbClr val="C00000"/>
                </a:solidFill>
              </a:rPr>
              <a:t>JOIN Orders ON </a:t>
            </a:r>
            <a:r>
              <a:rPr lang="en-US" dirty="0" smtClean="0">
                <a:solidFill>
                  <a:srgbClr val="C00000"/>
                </a:solidFill>
              </a:rPr>
              <a:t>	</a:t>
            </a:r>
            <a:r>
              <a:rPr lang="en-US" dirty="0" err="1" smtClean="0">
                <a:solidFill>
                  <a:srgbClr val="C00000"/>
                </a:solidFill>
              </a:rPr>
              <a:t>Customers.CustomerID</a:t>
            </a:r>
            <a:r>
              <a:rPr lang="en-US" dirty="0" smtClean="0">
                <a:solidFill>
                  <a:srgbClr val="C00000"/>
                </a:solidFill>
              </a:rPr>
              <a:t>=</a:t>
            </a:r>
            <a:r>
              <a:rPr lang="en-US" dirty="0" err="1" smtClean="0">
                <a:solidFill>
                  <a:srgbClr val="C00000"/>
                </a:solidFill>
              </a:rPr>
              <a:t>Orders.CustomerID</a:t>
            </a:r>
            <a:r>
              <a:rPr lang="en-US" dirty="0">
                <a:solidFill>
                  <a:srgbClr val="FF0000"/>
                </a:solidFill>
              </a:rPr>
              <a:t/>
            </a:r>
            <a:br>
              <a:rPr lang="en-US" dirty="0">
                <a:solidFill>
                  <a:srgbClr val="FF0000"/>
                </a:solidFill>
              </a:rPr>
            </a:br>
            <a:r>
              <a:rPr lang="en-US" dirty="0" smtClean="0">
                <a:solidFill>
                  <a:schemeClr val="tx1"/>
                </a:solidFill>
              </a:rPr>
              <a:t>ORDER </a:t>
            </a:r>
            <a:r>
              <a:rPr lang="en-US" dirty="0">
                <a:solidFill>
                  <a:schemeClr val="tx1"/>
                </a:solidFill>
              </a:rPr>
              <a:t>BY </a:t>
            </a:r>
            <a:r>
              <a:rPr lang="en-US" dirty="0" err="1" smtClean="0">
                <a:solidFill>
                  <a:schemeClr val="tx1"/>
                </a:solidFill>
              </a:rPr>
              <a:t>LastName</a:t>
            </a:r>
            <a:r>
              <a:rPr lang="en-US" dirty="0" smtClean="0">
                <a:solidFill>
                  <a:schemeClr val="tx1"/>
                </a:solidFill>
              </a:rPr>
              <a:t> DESC;</a:t>
            </a:r>
            <a:endParaRPr lang="en-US" dirty="0">
              <a:solidFill>
                <a:schemeClr val="tx1"/>
              </a:solidFill>
            </a:endParaRPr>
          </a:p>
          <a:p>
            <a:endParaRPr lang="en-US" dirty="0" smtClean="0"/>
          </a:p>
          <a:p>
            <a:r>
              <a:rPr lang="en-US" sz="1900" dirty="0"/>
              <a:t>Note that in the ON section, the condition states “where the </a:t>
            </a:r>
            <a:r>
              <a:rPr lang="en-US" sz="1900" dirty="0" err="1"/>
              <a:t>CustomerID</a:t>
            </a:r>
            <a:r>
              <a:rPr lang="en-US" sz="1900" dirty="0"/>
              <a:t> in the Customers table (the PK) is EQUAL to the </a:t>
            </a:r>
            <a:r>
              <a:rPr lang="en-US" sz="1900" dirty="0" err="1"/>
              <a:t>CustomerID</a:t>
            </a:r>
            <a:r>
              <a:rPr lang="en-US" sz="1900" dirty="0"/>
              <a:t> in the Orders table (the related FK). This is how the relationship from our DB design is established in the query.</a:t>
            </a:r>
          </a:p>
          <a:p>
            <a:endParaRPr lang="en-US" sz="1900" dirty="0"/>
          </a:p>
          <a:p>
            <a:pPr marL="0" indent="0">
              <a:buNone/>
            </a:pPr>
            <a:endParaRPr lang="en-CA" dirty="0" smtClean="0"/>
          </a:p>
        </p:txBody>
      </p:sp>
    </p:spTree>
    <p:extLst>
      <p:ext uri="{BB962C8B-B14F-4D97-AF65-F5344CB8AC3E}">
        <p14:creationId xmlns:p14="http://schemas.microsoft.com/office/powerpoint/2010/main" val="326671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 – An Example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23722345"/>
              </p:ext>
            </p:extLst>
          </p:nvPr>
        </p:nvGraphicFramePr>
        <p:xfrm>
          <a:off x="1546981" y="2057400"/>
          <a:ext cx="5234819" cy="1314450"/>
        </p:xfrm>
        <a:graphic>
          <a:graphicData uri="http://schemas.openxmlformats.org/drawingml/2006/table">
            <a:tbl>
              <a:tblPr/>
              <a:tblGrid>
                <a:gridCol w="926224">
                  <a:extLst>
                    <a:ext uri="{9D8B030D-6E8A-4147-A177-3AD203B41FA5}">
                      <a16:colId xmlns:a16="http://schemas.microsoft.com/office/drawing/2014/main" xmlns="" val="20000"/>
                    </a:ext>
                  </a:extLst>
                </a:gridCol>
                <a:gridCol w="1058542">
                  <a:extLst>
                    <a:ext uri="{9D8B030D-6E8A-4147-A177-3AD203B41FA5}">
                      <a16:colId xmlns:a16="http://schemas.microsoft.com/office/drawing/2014/main" xmlns="" val="20001"/>
                    </a:ext>
                  </a:extLst>
                </a:gridCol>
                <a:gridCol w="1270283">
                  <a:extLst>
                    <a:ext uri="{9D8B030D-6E8A-4147-A177-3AD203B41FA5}">
                      <a16:colId xmlns:a16="http://schemas.microsoft.com/office/drawing/2014/main" xmlns="" val="20002"/>
                    </a:ext>
                  </a:extLst>
                </a:gridCol>
                <a:gridCol w="1979770">
                  <a:extLst>
                    <a:ext uri="{9D8B030D-6E8A-4147-A177-3AD203B41FA5}">
                      <a16:colId xmlns:a16="http://schemas.microsoft.com/office/drawing/2014/main" xmlns="" val="20003"/>
                    </a:ext>
                  </a:extLst>
                </a:gridCol>
              </a:tblGrid>
              <a:tr h="0">
                <a:tc>
                  <a:txBody>
                    <a:bodyPr/>
                    <a:lstStyle/>
                    <a:p>
                      <a:pPr algn="l" fontAlgn="t"/>
                      <a:r>
                        <a:rPr lang="en-US" dirty="0" err="1">
                          <a:effectLst/>
                          <a:latin typeface="verdana"/>
                        </a:rPr>
                        <a:t>LastName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a:effectLst/>
                          <a:latin typeface="verdana"/>
                        </a:rPr>
                        <a:t>FirstName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a:effectLst/>
                          <a:latin typeface="verdana"/>
                        </a:rPr>
                        <a:t>OrderNo</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US" dirty="0" err="1" smtClean="0">
                          <a:effectLst/>
                          <a:latin typeface="verdana"/>
                        </a:rPr>
                        <a:t>OrderDate</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xmlns="" val="10000"/>
                  </a:ext>
                </a:extLst>
              </a:tr>
              <a:tr h="0">
                <a:tc>
                  <a:txBody>
                    <a:bodyPr/>
                    <a:lstStyle/>
                    <a:p>
                      <a:pPr fontAlgn="t"/>
                      <a:r>
                        <a:rPr lang="en-US" dirty="0" smtClean="0">
                          <a:effectLst/>
                          <a:latin typeface="verdana"/>
                        </a:rPr>
                        <a:t>Smith</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Bob</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22456</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Aug 19,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fontAlgn="t"/>
                      <a:r>
                        <a:rPr lang="en-US" dirty="0" smtClean="0">
                          <a:effectLst/>
                          <a:latin typeface="verdana"/>
                        </a:rPr>
                        <a:t>Smith</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Bob</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24562</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Oct 1,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pPr fontAlgn="t"/>
                      <a:r>
                        <a:rPr lang="en-US" dirty="0" smtClean="0">
                          <a:effectLst/>
                          <a:latin typeface="verdana"/>
                        </a:rPr>
                        <a:t>Johnson</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Kari</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a:effectLst/>
                          <a:latin typeface="verdana"/>
                        </a:rPr>
                        <a:t>77895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dirty="0" smtClean="0">
                          <a:effectLst/>
                          <a:latin typeface="verdana"/>
                        </a:rPr>
                        <a:t>Jan 12, 2015</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fontAlgn="t"/>
                      <a:r>
                        <a:rPr lang="en-US" dirty="0" smtClean="0">
                          <a:effectLst/>
                          <a:latin typeface="verdana"/>
                        </a:rPr>
                        <a:t>Johnson</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smtClean="0">
                          <a:effectLst/>
                          <a:latin typeface="verdana"/>
                        </a:rPr>
                        <a:t>Kari</a:t>
                      </a:r>
                      <a:endParaRPr lang="en-US" dirty="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US" dirty="0">
                          <a:effectLst/>
                          <a:latin typeface="verdana"/>
                        </a:rPr>
                        <a:t>44678</a:t>
                      </a: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marL="0" marR="0" indent="0" algn="l" defTabSz="685800" rtl="0" eaLnBrk="1" fontAlgn="t" latinLnBrk="0" hangingPunct="1">
                        <a:lnSpc>
                          <a:spcPct val="100000"/>
                        </a:lnSpc>
                        <a:spcBef>
                          <a:spcPts val="0"/>
                        </a:spcBef>
                        <a:spcAft>
                          <a:spcPts val="0"/>
                        </a:spcAft>
                        <a:buClrTx/>
                        <a:buSzTx/>
                        <a:buFontTx/>
                        <a:buNone/>
                        <a:tabLst/>
                        <a:defRPr/>
                      </a:pPr>
                      <a:r>
                        <a:rPr lang="en-US" baseline="0" dirty="0" smtClean="0">
                          <a:effectLst/>
                          <a:latin typeface="verdana"/>
                        </a:rPr>
                        <a:t>Mar 20, 2015</a:t>
                      </a:r>
                      <a:endParaRPr lang="en-US" dirty="0" smtClean="0">
                        <a:effectLst/>
                        <a:latin typeface="verdana"/>
                      </a:endParaRPr>
                    </a:p>
                  </a:txBody>
                  <a:tcPr marL="28575" marR="28575" marT="28575" marB="28575">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7" name="Rectangle 1"/>
          <p:cNvSpPr>
            <a:spLocks noChangeArrowheads="1"/>
          </p:cNvSpPr>
          <p:nvPr/>
        </p:nvSpPr>
        <p:spPr bwMode="auto">
          <a:xfrm>
            <a:off x="1557338"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3"/>
          <p:cNvSpPr>
            <a:spLocks noGrp="1"/>
          </p:cNvSpPr>
          <p:nvPr>
            <p:ph idx="1"/>
          </p:nvPr>
        </p:nvSpPr>
        <p:spPr>
          <a:xfrm>
            <a:off x="1028700" y="1524000"/>
            <a:ext cx="7505700" cy="4800600"/>
          </a:xfrm>
        </p:spPr>
        <p:txBody>
          <a:bodyPr>
            <a:normAutofit/>
          </a:bodyPr>
          <a:lstStyle/>
          <a:p>
            <a:r>
              <a:rPr lang="en-CA" b="1" dirty="0" smtClean="0"/>
              <a:t>Query results:</a:t>
            </a:r>
          </a:p>
          <a:p>
            <a:endParaRPr lang="en-CA" dirty="0"/>
          </a:p>
          <a:p>
            <a:endParaRPr lang="en-CA" dirty="0" smtClean="0"/>
          </a:p>
          <a:p>
            <a:endParaRPr lang="en-CA" dirty="0"/>
          </a:p>
          <a:p>
            <a:endParaRPr lang="en-CA" dirty="0" smtClean="0"/>
          </a:p>
          <a:p>
            <a:r>
              <a:rPr lang="en-US" dirty="0"/>
              <a:t>Because our join type is INNER, only records that have matching rows in BOTH tables will be added to our result set.</a:t>
            </a:r>
            <a:endParaRPr lang="en-CA" dirty="0"/>
          </a:p>
          <a:p>
            <a:r>
              <a:rPr lang="en-CA" dirty="0" smtClean="0"/>
              <a:t>Note that although we have another customer in our table (Steve Jones, ID 2), since he has no orders associated with him, his customer data is not included in the results of an INNER join query.</a:t>
            </a:r>
          </a:p>
          <a:p>
            <a:pPr marL="0" indent="0">
              <a:buNone/>
            </a:pPr>
            <a:endParaRPr lang="en-CA" dirty="0" smtClean="0"/>
          </a:p>
        </p:txBody>
      </p:sp>
    </p:spTree>
    <p:extLst>
      <p:ext uri="{BB962C8B-B14F-4D97-AF65-F5344CB8AC3E}">
        <p14:creationId xmlns:p14="http://schemas.microsoft.com/office/powerpoint/2010/main" val="84391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 – Table Aliasing</a:t>
            </a:r>
            <a:endParaRPr lang="en-US" dirty="0"/>
          </a:p>
        </p:txBody>
      </p:sp>
      <p:sp>
        <p:nvSpPr>
          <p:cNvPr id="7" name="Rectangle 1"/>
          <p:cNvSpPr>
            <a:spLocks noChangeArrowheads="1"/>
          </p:cNvSpPr>
          <p:nvPr/>
        </p:nvSpPr>
        <p:spPr bwMode="auto">
          <a:xfrm>
            <a:off x="1557338"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Content Placeholder 3"/>
          <p:cNvSpPr>
            <a:spLocks noGrp="1"/>
          </p:cNvSpPr>
          <p:nvPr>
            <p:ph idx="1"/>
          </p:nvPr>
        </p:nvSpPr>
        <p:spPr>
          <a:xfrm>
            <a:off x="1028700" y="1524000"/>
            <a:ext cx="7200900" cy="4800600"/>
          </a:xfrm>
        </p:spPr>
        <p:txBody>
          <a:bodyPr>
            <a:normAutofit/>
          </a:bodyPr>
          <a:lstStyle/>
          <a:p>
            <a:r>
              <a:rPr lang="en-US" b="1" dirty="0" smtClean="0"/>
              <a:t>The original query:</a:t>
            </a:r>
          </a:p>
          <a:p>
            <a:pPr marL="0" indent="0">
              <a:buNone/>
            </a:pPr>
            <a:r>
              <a:rPr lang="en-US" sz="1800" dirty="0" smtClean="0"/>
              <a:t>SELECT </a:t>
            </a:r>
            <a:r>
              <a:rPr lang="en-US" sz="1800" dirty="0" err="1"/>
              <a:t>LastName</a:t>
            </a:r>
            <a:r>
              <a:rPr lang="en-US" sz="1800" dirty="0"/>
              <a:t>, </a:t>
            </a:r>
            <a:r>
              <a:rPr lang="en-US" sz="1800" dirty="0" err="1"/>
              <a:t>FirstName</a:t>
            </a:r>
            <a:r>
              <a:rPr lang="en-US" sz="1800" dirty="0"/>
              <a:t>, </a:t>
            </a:r>
            <a:r>
              <a:rPr lang="en-US" sz="1800" dirty="0" err="1" smtClean="0"/>
              <a:t>OrderNo</a:t>
            </a:r>
            <a:r>
              <a:rPr lang="en-US" sz="1800" dirty="0" smtClean="0"/>
              <a:t>, </a:t>
            </a:r>
            <a:r>
              <a:rPr lang="en-US" sz="1800" dirty="0" err="1" smtClean="0"/>
              <a:t>OrderDate</a:t>
            </a:r>
            <a:r>
              <a:rPr lang="en-US" sz="1800" dirty="0"/>
              <a:t/>
            </a:r>
            <a:br>
              <a:rPr lang="en-US" sz="1800" dirty="0"/>
            </a:br>
            <a:r>
              <a:rPr lang="en-US" sz="1800" dirty="0" smtClean="0"/>
              <a:t>FROM Customers</a:t>
            </a:r>
            <a:r>
              <a:rPr lang="en-US" sz="1800" dirty="0"/>
              <a:t/>
            </a:r>
            <a:br>
              <a:rPr lang="en-US" sz="1800" dirty="0"/>
            </a:br>
            <a:r>
              <a:rPr lang="en-US" sz="1800" dirty="0" smtClean="0">
                <a:solidFill>
                  <a:schemeClr val="tx1"/>
                </a:solidFill>
              </a:rPr>
              <a:t>INNER </a:t>
            </a:r>
            <a:r>
              <a:rPr lang="en-US" sz="1800" dirty="0">
                <a:solidFill>
                  <a:schemeClr val="tx1"/>
                </a:solidFill>
              </a:rPr>
              <a:t>JOIN Orders ON </a:t>
            </a:r>
            <a:r>
              <a:rPr lang="en-US" sz="1800" dirty="0" err="1" smtClean="0">
                <a:solidFill>
                  <a:schemeClr val="tx1"/>
                </a:solidFill>
              </a:rPr>
              <a:t>Customers.CustomerID</a:t>
            </a:r>
            <a:r>
              <a:rPr lang="en-US" sz="1800" dirty="0" smtClean="0">
                <a:solidFill>
                  <a:schemeClr val="tx1"/>
                </a:solidFill>
              </a:rPr>
              <a:t>=</a:t>
            </a:r>
            <a:r>
              <a:rPr lang="en-US" sz="1800" dirty="0" err="1" smtClean="0">
                <a:solidFill>
                  <a:schemeClr val="tx1"/>
                </a:solidFill>
              </a:rPr>
              <a:t>Orders.CustomerID</a:t>
            </a:r>
            <a:r>
              <a:rPr lang="en-US" sz="1800" dirty="0">
                <a:solidFill>
                  <a:srgbClr val="FF0000"/>
                </a:solidFill>
              </a:rPr>
              <a:t/>
            </a:r>
            <a:br>
              <a:rPr lang="en-US" sz="1800" dirty="0">
                <a:solidFill>
                  <a:srgbClr val="FF0000"/>
                </a:solidFill>
              </a:rPr>
            </a:br>
            <a:r>
              <a:rPr lang="en-US" sz="1800" dirty="0" smtClean="0">
                <a:solidFill>
                  <a:schemeClr val="tx1"/>
                </a:solidFill>
              </a:rPr>
              <a:t>ORDER </a:t>
            </a:r>
            <a:r>
              <a:rPr lang="en-US" sz="1800" dirty="0">
                <a:solidFill>
                  <a:schemeClr val="tx1"/>
                </a:solidFill>
              </a:rPr>
              <a:t>BY </a:t>
            </a:r>
            <a:r>
              <a:rPr lang="en-US" sz="1800" dirty="0" err="1" smtClean="0">
                <a:solidFill>
                  <a:schemeClr val="tx1"/>
                </a:solidFill>
              </a:rPr>
              <a:t>LastName</a:t>
            </a:r>
            <a:r>
              <a:rPr lang="en-US" sz="1800" dirty="0" smtClean="0">
                <a:solidFill>
                  <a:schemeClr val="tx1"/>
                </a:solidFill>
              </a:rPr>
              <a:t> DESC;</a:t>
            </a:r>
            <a:endParaRPr lang="en-US" sz="1800" dirty="0">
              <a:solidFill>
                <a:schemeClr val="tx1"/>
              </a:solidFill>
            </a:endParaRPr>
          </a:p>
          <a:p>
            <a:endParaRPr lang="en-US" sz="1900" dirty="0" smtClean="0"/>
          </a:p>
          <a:p>
            <a:r>
              <a:rPr lang="en-US" sz="1900" dirty="0" smtClean="0"/>
              <a:t>Similar to column aliasing, we have the option to alias table names as well:</a:t>
            </a:r>
          </a:p>
          <a:p>
            <a:endParaRPr lang="en-US" sz="1900" dirty="0" smtClean="0"/>
          </a:p>
          <a:p>
            <a:r>
              <a:rPr lang="en-US" sz="1900" b="1" dirty="0" smtClean="0"/>
              <a:t>Same query, using table aliasing:</a:t>
            </a:r>
          </a:p>
          <a:p>
            <a:pPr marL="0" indent="0">
              <a:buNone/>
            </a:pPr>
            <a:r>
              <a:rPr lang="en-US" sz="1800" dirty="0" smtClean="0"/>
              <a:t>SELECT </a:t>
            </a:r>
            <a:r>
              <a:rPr lang="en-US" sz="1800" dirty="0" err="1"/>
              <a:t>LastName</a:t>
            </a:r>
            <a:r>
              <a:rPr lang="en-US" sz="1800" dirty="0"/>
              <a:t>, </a:t>
            </a:r>
            <a:r>
              <a:rPr lang="en-US" sz="1800" dirty="0" err="1"/>
              <a:t>FirstName</a:t>
            </a:r>
            <a:r>
              <a:rPr lang="en-US" sz="1800" dirty="0"/>
              <a:t>, </a:t>
            </a:r>
            <a:r>
              <a:rPr lang="en-US" sz="1800" dirty="0" err="1"/>
              <a:t>OrderNo</a:t>
            </a:r>
            <a:r>
              <a:rPr lang="en-US" sz="1800" dirty="0"/>
              <a:t>, </a:t>
            </a:r>
            <a:r>
              <a:rPr lang="en-US" sz="1800" dirty="0" err="1"/>
              <a:t>OrderDate</a:t>
            </a:r>
            <a:r>
              <a:rPr lang="en-US" sz="1800" dirty="0"/>
              <a:t/>
            </a:r>
            <a:br>
              <a:rPr lang="en-US" sz="1800" dirty="0"/>
            </a:br>
            <a:r>
              <a:rPr lang="en-US" sz="1800" dirty="0"/>
              <a:t>FROM </a:t>
            </a:r>
            <a:r>
              <a:rPr lang="en-US" sz="1800" dirty="0" smtClean="0"/>
              <a:t>Customers </a:t>
            </a:r>
            <a:r>
              <a:rPr lang="en-US" sz="1800" dirty="0" err="1" smtClean="0">
                <a:solidFill>
                  <a:srgbClr val="C00000"/>
                </a:solidFill>
              </a:rPr>
              <a:t>cust</a:t>
            </a:r>
            <a:r>
              <a:rPr lang="en-US" sz="1800" dirty="0"/>
              <a:t/>
            </a:r>
            <a:br>
              <a:rPr lang="en-US" sz="1800" dirty="0"/>
            </a:br>
            <a:r>
              <a:rPr lang="en-US" sz="1800" dirty="0">
                <a:solidFill>
                  <a:schemeClr val="tx1"/>
                </a:solidFill>
              </a:rPr>
              <a:t>INNER JOIN Orders </a:t>
            </a:r>
            <a:r>
              <a:rPr lang="en-US" sz="1800" dirty="0" err="1" smtClean="0">
                <a:solidFill>
                  <a:srgbClr val="C00000"/>
                </a:solidFill>
              </a:rPr>
              <a:t>ord</a:t>
            </a:r>
            <a:r>
              <a:rPr lang="en-US" sz="1800" dirty="0" smtClean="0">
                <a:solidFill>
                  <a:schemeClr val="tx1"/>
                </a:solidFill>
              </a:rPr>
              <a:t> ON </a:t>
            </a:r>
            <a:r>
              <a:rPr lang="en-US" sz="1800" dirty="0" err="1" smtClean="0">
                <a:solidFill>
                  <a:srgbClr val="C00000"/>
                </a:solidFill>
              </a:rPr>
              <a:t>cust</a:t>
            </a:r>
            <a:r>
              <a:rPr lang="en-US" sz="1800" dirty="0" err="1" smtClean="0">
                <a:solidFill>
                  <a:schemeClr val="tx1"/>
                </a:solidFill>
              </a:rPr>
              <a:t>.CustomerID</a:t>
            </a:r>
            <a:r>
              <a:rPr lang="en-US" sz="1800" dirty="0" smtClean="0">
                <a:solidFill>
                  <a:schemeClr val="tx1"/>
                </a:solidFill>
              </a:rPr>
              <a:t>=</a:t>
            </a:r>
            <a:r>
              <a:rPr lang="en-US" sz="1800" dirty="0" err="1" smtClean="0">
                <a:solidFill>
                  <a:srgbClr val="C00000"/>
                </a:solidFill>
              </a:rPr>
              <a:t>ord</a:t>
            </a:r>
            <a:r>
              <a:rPr lang="en-US" sz="1800" dirty="0" err="1" smtClean="0">
                <a:solidFill>
                  <a:schemeClr val="tx1"/>
                </a:solidFill>
              </a:rPr>
              <a:t>.CustomerID</a:t>
            </a:r>
            <a:r>
              <a:rPr lang="en-US" sz="1800" dirty="0">
                <a:solidFill>
                  <a:srgbClr val="FF0000"/>
                </a:solidFill>
              </a:rPr>
              <a:t/>
            </a:r>
            <a:br>
              <a:rPr lang="en-US" sz="1800" dirty="0">
                <a:solidFill>
                  <a:srgbClr val="FF0000"/>
                </a:solidFill>
              </a:rPr>
            </a:br>
            <a:r>
              <a:rPr lang="en-US" sz="1800" dirty="0">
                <a:solidFill>
                  <a:schemeClr val="tx1"/>
                </a:solidFill>
              </a:rPr>
              <a:t>ORDER BY </a:t>
            </a:r>
            <a:r>
              <a:rPr lang="en-US" sz="1800" dirty="0" err="1">
                <a:solidFill>
                  <a:schemeClr val="tx1"/>
                </a:solidFill>
              </a:rPr>
              <a:t>LastName</a:t>
            </a:r>
            <a:r>
              <a:rPr lang="en-US" sz="1800" dirty="0">
                <a:solidFill>
                  <a:schemeClr val="tx1"/>
                </a:solidFill>
              </a:rPr>
              <a:t> DESC;</a:t>
            </a:r>
          </a:p>
          <a:p>
            <a:pPr marL="0" indent="0">
              <a:buNone/>
            </a:pPr>
            <a:endParaRPr lang="en-CA" dirty="0" smtClean="0"/>
          </a:p>
        </p:txBody>
      </p:sp>
    </p:spTree>
    <p:extLst>
      <p:ext uri="{BB962C8B-B14F-4D97-AF65-F5344CB8AC3E}">
        <p14:creationId xmlns:p14="http://schemas.microsoft.com/office/powerpoint/2010/main" val="3522513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960</TotalTime>
  <Words>949</Words>
  <Application>Microsoft Office PowerPoint</Application>
  <PresentationFormat>On-screen Show (4:3)</PresentationFormat>
  <Paragraphs>186</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Theme1</vt:lpstr>
      <vt:lpstr>SQL SELECTs– The JOIN Clause</vt:lpstr>
      <vt:lpstr>The JOIN Clause</vt:lpstr>
      <vt:lpstr>The JOIN Clause</vt:lpstr>
      <vt:lpstr>JOIN Types</vt:lpstr>
      <vt:lpstr>INNER JOIN – An Example</vt:lpstr>
      <vt:lpstr>INNER JOIN – An Example</vt:lpstr>
      <vt:lpstr>INNER JOIN – An Example</vt:lpstr>
      <vt:lpstr>INNER JOIN – An Example</vt:lpstr>
      <vt:lpstr>JOINs – Table Aliasing</vt:lpstr>
      <vt:lpstr>Avoiding Ambiguity: Qualifying Column Names</vt:lpstr>
    </vt:vector>
  </TitlesOfParts>
  <Company>NSCC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ALTER, DROP</dc:title>
  <dc:creator>%username%</dc:creator>
  <cp:lastModifiedBy>Geoff</cp:lastModifiedBy>
  <cp:revision>119</cp:revision>
  <dcterms:created xsi:type="dcterms:W3CDTF">2012-01-24T15:24:31Z</dcterms:created>
  <dcterms:modified xsi:type="dcterms:W3CDTF">2018-11-20T01:04:24Z</dcterms:modified>
</cp:coreProperties>
</file>