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6" r:id="rId3"/>
    <p:sldId id="267" r:id="rId4"/>
    <p:sldId id="268" r:id="rId5"/>
    <p:sldId id="273" r:id="rId6"/>
    <p:sldId id="274" r:id="rId7"/>
    <p:sldId id="275" r:id="rId8"/>
    <p:sldId id="272" r:id="rId9"/>
    <p:sldId id="269" r:id="rId10"/>
    <p:sldId id="270" r:id="rId11"/>
    <p:sldId id="271" r:id="rId12"/>
    <p:sldId id="265" r:id="rId13"/>
    <p:sldId id="262" r:id="rId14"/>
    <p:sldId id="263" r:id="rId15"/>
    <p:sldId id="264" r:id="rId16"/>
    <p:sldId id="276" r:id="rId17"/>
    <p:sldId id="26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5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5EDF7F-EB2C-48AF-B139-50D898BCA262}" type="datetimeFigureOut">
              <a:rPr lang="en-CA" smtClean="0"/>
              <a:t>2018-11-08</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C4ACFC-47DD-462E-89D9-A2BA3DC2885F}" type="slidenum">
              <a:rPr lang="en-CA" smtClean="0"/>
              <a:t>‹#›</a:t>
            </a:fld>
            <a:endParaRPr lang="en-CA"/>
          </a:p>
        </p:txBody>
      </p:sp>
    </p:spTree>
    <p:extLst>
      <p:ext uri="{BB962C8B-B14F-4D97-AF65-F5344CB8AC3E}">
        <p14:creationId xmlns:p14="http://schemas.microsoft.com/office/powerpoint/2010/main" val="2932352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9B55-7F3B-41D3-AA0E-1B0C08E189B4}" type="slidenum">
              <a:rPr lang="en-US" smtClean="0"/>
              <a:t>2</a:t>
            </a:fld>
            <a:endParaRPr lang="en-US"/>
          </a:p>
        </p:txBody>
      </p:sp>
    </p:spTree>
    <p:extLst>
      <p:ext uri="{BB962C8B-B14F-4D97-AF65-F5344CB8AC3E}">
        <p14:creationId xmlns:p14="http://schemas.microsoft.com/office/powerpoint/2010/main" val="2166396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9B55-7F3B-41D3-AA0E-1B0C08E189B4}" type="slidenum">
              <a:rPr lang="en-US" smtClean="0"/>
              <a:t>11</a:t>
            </a:fld>
            <a:endParaRPr lang="en-US"/>
          </a:p>
        </p:txBody>
      </p:sp>
    </p:spTree>
    <p:extLst>
      <p:ext uri="{BB962C8B-B14F-4D97-AF65-F5344CB8AC3E}">
        <p14:creationId xmlns:p14="http://schemas.microsoft.com/office/powerpoint/2010/main" val="1693793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9B55-7F3B-41D3-AA0E-1B0C08E189B4}" type="slidenum">
              <a:rPr lang="en-US" smtClean="0"/>
              <a:t>12</a:t>
            </a:fld>
            <a:endParaRPr lang="en-US"/>
          </a:p>
        </p:txBody>
      </p:sp>
    </p:spTree>
    <p:extLst>
      <p:ext uri="{BB962C8B-B14F-4D97-AF65-F5344CB8AC3E}">
        <p14:creationId xmlns:p14="http://schemas.microsoft.com/office/powerpoint/2010/main" val="1242270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9B55-7F3B-41D3-AA0E-1B0C08E189B4}" type="slidenum">
              <a:rPr lang="en-US" smtClean="0"/>
              <a:t>13</a:t>
            </a:fld>
            <a:endParaRPr lang="en-US"/>
          </a:p>
        </p:txBody>
      </p:sp>
    </p:spTree>
    <p:extLst>
      <p:ext uri="{BB962C8B-B14F-4D97-AF65-F5344CB8AC3E}">
        <p14:creationId xmlns:p14="http://schemas.microsoft.com/office/powerpoint/2010/main" val="1693793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9B55-7F3B-41D3-AA0E-1B0C08E189B4}" type="slidenum">
              <a:rPr lang="en-US" smtClean="0"/>
              <a:t>14</a:t>
            </a:fld>
            <a:endParaRPr lang="en-US"/>
          </a:p>
        </p:txBody>
      </p:sp>
    </p:spTree>
    <p:extLst>
      <p:ext uri="{BB962C8B-B14F-4D97-AF65-F5344CB8AC3E}">
        <p14:creationId xmlns:p14="http://schemas.microsoft.com/office/powerpoint/2010/main" val="1693793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9B55-7F3B-41D3-AA0E-1B0C08E189B4}" type="slidenum">
              <a:rPr lang="en-US" smtClean="0"/>
              <a:t>15</a:t>
            </a:fld>
            <a:endParaRPr lang="en-US"/>
          </a:p>
        </p:txBody>
      </p:sp>
    </p:spTree>
    <p:extLst>
      <p:ext uri="{BB962C8B-B14F-4D97-AF65-F5344CB8AC3E}">
        <p14:creationId xmlns:p14="http://schemas.microsoft.com/office/powerpoint/2010/main" val="1693793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9B55-7F3B-41D3-AA0E-1B0C08E189B4}" type="slidenum">
              <a:rPr lang="en-US" smtClean="0"/>
              <a:t>16</a:t>
            </a:fld>
            <a:endParaRPr lang="en-US"/>
          </a:p>
        </p:txBody>
      </p:sp>
    </p:spTree>
    <p:extLst>
      <p:ext uri="{BB962C8B-B14F-4D97-AF65-F5344CB8AC3E}">
        <p14:creationId xmlns:p14="http://schemas.microsoft.com/office/powerpoint/2010/main" val="1693793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9B55-7F3B-41D3-AA0E-1B0C08E189B4}" type="slidenum">
              <a:rPr lang="en-US" smtClean="0"/>
              <a:t>17</a:t>
            </a:fld>
            <a:endParaRPr lang="en-US"/>
          </a:p>
        </p:txBody>
      </p:sp>
    </p:spTree>
    <p:extLst>
      <p:ext uri="{BB962C8B-B14F-4D97-AF65-F5344CB8AC3E}">
        <p14:creationId xmlns:p14="http://schemas.microsoft.com/office/powerpoint/2010/main" val="1693793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9B55-7F3B-41D3-AA0E-1B0C08E189B4}" type="slidenum">
              <a:rPr lang="en-US" smtClean="0"/>
              <a:t>3</a:t>
            </a:fld>
            <a:endParaRPr lang="en-US"/>
          </a:p>
        </p:txBody>
      </p:sp>
    </p:spTree>
    <p:extLst>
      <p:ext uri="{BB962C8B-B14F-4D97-AF65-F5344CB8AC3E}">
        <p14:creationId xmlns:p14="http://schemas.microsoft.com/office/powerpoint/2010/main" val="3806627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9B55-7F3B-41D3-AA0E-1B0C08E189B4}" type="slidenum">
              <a:rPr lang="en-US" smtClean="0"/>
              <a:t>4</a:t>
            </a:fld>
            <a:endParaRPr lang="en-US"/>
          </a:p>
        </p:txBody>
      </p:sp>
    </p:spTree>
    <p:extLst>
      <p:ext uri="{BB962C8B-B14F-4D97-AF65-F5344CB8AC3E}">
        <p14:creationId xmlns:p14="http://schemas.microsoft.com/office/powerpoint/2010/main" val="1693793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9B55-7F3B-41D3-AA0E-1B0C08E189B4}" type="slidenum">
              <a:rPr lang="en-US" smtClean="0"/>
              <a:t>5</a:t>
            </a:fld>
            <a:endParaRPr lang="en-US"/>
          </a:p>
        </p:txBody>
      </p:sp>
    </p:spTree>
    <p:extLst>
      <p:ext uri="{BB962C8B-B14F-4D97-AF65-F5344CB8AC3E}">
        <p14:creationId xmlns:p14="http://schemas.microsoft.com/office/powerpoint/2010/main" val="1693793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9B55-7F3B-41D3-AA0E-1B0C08E189B4}" type="slidenum">
              <a:rPr lang="en-US" smtClean="0"/>
              <a:t>6</a:t>
            </a:fld>
            <a:endParaRPr lang="en-US"/>
          </a:p>
        </p:txBody>
      </p:sp>
    </p:spTree>
    <p:extLst>
      <p:ext uri="{BB962C8B-B14F-4D97-AF65-F5344CB8AC3E}">
        <p14:creationId xmlns:p14="http://schemas.microsoft.com/office/powerpoint/2010/main" val="1693793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9B55-7F3B-41D3-AA0E-1B0C08E189B4}" type="slidenum">
              <a:rPr lang="en-US" smtClean="0"/>
              <a:t>7</a:t>
            </a:fld>
            <a:endParaRPr lang="en-US"/>
          </a:p>
        </p:txBody>
      </p:sp>
    </p:spTree>
    <p:extLst>
      <p:ext uri="{BB962C8B-B14F-4D97-AF65-F5344CB8AC3E}">
        <p14:creationId xmlns:p14="http://schemas.microsoft.com/office/powerpoint/2010/main" val="1693793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9B55-7F3B-41D3-AA0E-1B0C08E189B4}" type="slidenum">
              <a:rPr lang="en-US" smtClean="0"/>
              <a:t>8</a:t>
            </a:fld>
            <a:endParaRPr lang="en-US"/>
          </a:p>
        </p:txBody>
      </p:sp>
    </p:spTree>
    <p:extLst>
      <p:ext uri="{BB962C8B-B14F-4D97-AF65-F5344CB8AC3E}">
        <p14:creationId xmlns:p14="http://schemas.microsoft.com/office/powerpoint/2010/main" val="1693793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9B55-7F3B-41D3-AA0E-1B0C08E189B4}" type="slidenum">
              <a:rPr lang="en-US" smtClean="0"/>
              <a:t>9</a:t>
            </a:fld>
            <a:endParaRPr lang="en-US"/>
          </a:p>
        </p:txBody>
      </p:sp>
    </p:spTree>
    <p:extLst>
      <p:ext uri="{BB962C8B-B14F-4D97-AF65-F5344CB8AC3E}">
        <p14:creationId xmlns:p14="http://schemas.microsoft.com/office/powerpoint/2010/main" val="1693793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CC9B55-7F3B-41D3-AA0E-1B0C08E189B4}" type="slidenum">
              <a:rPr lang="en-US" smtClean="0"/>
              <a:t>10</a:t>
            </a:fld>
            <a:endParaRPr lang="en-US"/>
          </a:p>
        </p:txBody>
      </p:sp>
    </p:spTree>
    <p:extLst>
      <p:ext uri="{BB962C8B-B14F-4D97-AF65-F5344CB8AC3E}">
        <p14:creationId xmlns:p14="http://schemas.microsoft.com/office/powerpoint/2010/main" val="1693793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0082D3B0-2212-4C91-B70E-13232447496D}" type="datetimeFigureOut">
              <a:rPr lang="en-CA" smtClean="0"/>
              <a:t>2018-11-08</a:t>
            </a:fld>
            <a:endParaRPr lang="en-CA"/>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CA"/>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34D18DF0-DD21-49B8-BCA2-D995436D1055}" type="slidenum">
              <a:rPr lang="en-CA" smtClean="0"/>
              <a:t>‹#›</a:t>
            </a:fld>
            <a:endParaRPr lang="en-CA"/>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34095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82D3B0-2212-4C91-B70E-13232447496D}" type="datetimeFigureOut">
              <a:rPr lang="en-CA" smtClean="0"/>
              <a:t>2018-11-08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4D18DF0-DD21-49B8-BCA2-D995436D1055}" type="slidenum">
              <a:rPr lang="en-CA" smtClean="0"/>
              <a:t>‹#›</a:t>
            </a:fld>
            <a:endParaRPr lang="en-CA"/>
          </a:p>
        </p:txBody>
      </p:sp>
    </p:spTree>
    <p:extLst>
      <p:ext uri="{BB962C8B-B14F-4D97-AF65-F5344CB8AC3E}">
        <p14:creationId xmlns:p14="http://schemas.microsoft.com/office/powerpoint/2010/main" val="4061182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82D3B0-2212-4C91-B70E-13232447496D}" type="datetimeFigureOut">
              <a:rPr lang="en-CA" smtClean="0"/>
              <a:t>2018-11-08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4D18DF0-DD21-49B8-BCA2-D995436D1055}" type="slidenum">
              <a:rPr lang="en-CA" smtClean="0"/>
              <a:t>‹#›</a:t>
            </a:fld>
            <a:endParaRPr lang="en-CA"/>
          </a:p>
        </p:txBody>
      </p:sp>
    </p:spTree>
    <p:extLst>
      <p:ext uri="{BB962C8B-B14F-4D97-AF65-F5344CB8AC3E}">
        <p14:creationId xmlns:p14="http://schemas.microsoft.com/office/powerpoint/2010/main" val="1956252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82D3B0-2212-4C91-B70E-13232447496D}" type="datetimeFigureOut">
              <a:rPr lang="en-CA" smtClean="0"/>
              <a:t>2018-11-08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4D18DF0-DD21-49B8-BCA2-D995436D1055}" type="slidenum">
              <a:rPr lang="en-CA" smtClean="0"/>
              <a:t>‹#›</a:t>
            </a:fld>
            <a:endParaRPr lang="en-CA"/>
          </a:p>
        </p:txBody>
      </p:sp>
    </p:spTree>
    <p:extLst>
      <p:ext uri="{BB962C8B-B14F-4D97-AF65-F5344CB8AC3E}">
        <p14:creationId xmlns:p14="http://schemas.microsoft.com/office/powerpoint/2010/main" val="40693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0082D3B0-2212-4C91-B70E-13232447496D}" type="datetimeFigureOut">
              <a:rPr lang="en-CA" smtClean="0"/>
              <a:t>2018-11-08</a:t>
            </a:fld>
            <a:endParaRPr lang="en-CA"/>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CA"/>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34D18DF0-DD21-49B8-BCA2-D995436D1055}" type="slidenum">
              <a:rPr lang="en-CA" smtClean="0"/>
              <a:t>‹#›</a:t>
            </a:fld>
            <a:endParaRPr lang="en-CA"/>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918836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82D3B0-2212-4C91-B70E-13232447496D}" type="datetimeFigureOut">
              <a:rPr lang="en-CA" smtClean="0"/>
              <a:t>2018-11-08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4D18DF0-DD21-49B8-BCA2-D995436D1055}" type="slidenum">
              <a:rPr lang="en-CA" smtClean="0"/>
              <a:t>‹#›</a:t>
            </a:fld>
            <a:endParaRPr lang="en-CA"/>
          </a:p>
        </p:txBody>
      </p:sp>
    </p:spTree>
    <p:extLst>
      <p:ext uri="{BB962C8B-B14F-4D97-AF65-F5344CB8AC3E}">
        <p14:creationId xmlns:p14="http://schemas.microsoft.com/office/powerpoint/2010/main" val="1821014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82D3B0-2212-4C91-B70E-13232447496D}" type="datetimeFigureOut">
              <a:rPr lang="en-CA" smtClean="0"/>
              <a:t>2018-11-08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4D18DF0-DD21-49B8-BCA2-D995436D1055}" type="slidenum">
              <a:rPr lang="en-CA" smtClean="0"/>
              <a:t>‹#›</a:t>
            </a:fld>
            <a:endParaRPr lang="en-CA"/>
          </a:p>
        </p:txBody>
      </p:sp>
    </p:spTree>
    <p:extLst>
      <p:ext uri="{BB962C8B-B14F-4D97-AF65-F5344CB8AC3E}">
        <p14:creationId xmlns:p14="http://schemas.microsoft.com/office/powerpoint/2010/main" val="1574265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82D3B0-2212-4C91-B70E-13232447496D}" type="datetimeFigureOut">
              <a:rPr lang="en-CA" smtClean="0"/>
              <a:t>2018-11-08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4D18DF0-DD21-49B8-BCA2-D995436D1055}" type="slidenum">
              <a:rPr lang="en-CA" smtClean="0"/>
              <a:t>‹#›</a:t>
            </a:fld>
            <a:endParaRPr lang="en-CA"/>
          </a:p>
        </p:txBody>
      </p:sp>
    </p:spTree>
    <p:extLst>
      <p:ext uri="{BB962C8B-B14F-4D97-AF65-F5344CB8AC3E}">
        <p14:creationId xmlns:p14="http://schemas.microsoft.com/office/powerpoint/2010/main" val="3685401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82D3B0-2212-4C91-B70E-13232447496D}" type="datetimeFigureOut">
              <a:rPr lang="en-CA" smtClean="0"/>
              <a:t>2018-11-08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4D18DF0-DD21-49B8-BCA2-D995436D1055}" type="slidenum">
              <a:rPr lang="en-CA" smtClean="0"/>
              <a:t>‹#›</a:t>
            </a:fld>
            <a:endParaRPr lang="en-CA"/>
          </a:p>
        </p:txBody>
      </p:sp>
    </p:spTree>
    <p:extLst>
      <p:ext uri="{BB962C8B-B14F-4D97-AF65-F5344CB8AC3E}">
        <p14:creationId xmlns:p14="http://schemas.microsoft.com/office/powerpoint/2010/main" val="1416369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0082D3B0-2212-4C91-B70E-13232447496D}" type="datetimeFigureOut">
              <a:rPr lang="en-CA" smtClean="0"/>
              <a:t>2018-11-08</a:t>
            </a:fld>
            <a:endParaRPr lang="en-CA"/>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CA"/>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34D18DF0-DD21-49B8-BCA2-D995436D1055}" type="slidenum">
              <a:rPr lang="en-CA" smtClean="0"/>
              <a:t>‹#›</a:t>
            </a:fld>
            <a:endParaRPr lang="en-CA"/>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3302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0082D3B0-2212-4C91-B70E-13232447496D}" type="datetimeFigureOut">
              <a:rPr lang="en-CA" smtClean="0"/>
              <a:t>2018-11-08</a:t>
            </a:fld>
            <a:endParaRPr lang="en-CA"/>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CA"/>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34D18DF0-DD21-49B8-BCA2-D995436D1055}" type="slidenum">
              <a:rPr lang="en-CA" smtClean="0"/>
              <a:t>‹#›</a:t>
            </a:fld>
            <a:endParaRPr lang="en-CA"/>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8400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0082D3B0-2212-4C91-B70E-13232447496D}" type="datetimeFigureOut">
              <a:rPr lang="en-CA" smtClean="0"/>
              <a:t>2018-11-08</a:t>
            </a:fld>
            <a:endParaRPr lang="en-CA"/>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CA"/>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34D18DF0-DD21-49B8-BCA2-D995436D1055}" type="slidenum">
              <a:rPr lang="en-CA" smtClean="0"/>
              <a:t>‹#›</a:t>
            </a:fld>
            <a:endParaRPr lang="en-CA"/>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82803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4" orient="horz" pos="1368">
          <p15:clr>
            <a:srgbClr val="F26B43"/>
          </p15:clr>
        </p15:guide>
        <p15:guide id="5"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5184">
          <p15:clr>
            <a:srgbClr val="F26B43"/>
          </p15:clr>
        </p15:guide>
        <p15:guide id="10" pos="702">
          <p15:clr>
            <a:srgbClr val="F26B43"/>
          </p15:clr>
        </p15:guide>
        <p15:guide id="11"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SELECT Statement</a:t>
            </a:r>
          </a:p>
        </p:txBody>
      </p:sp>
      <p:sp>
        <p:nvSpPr>
          <p:cNvPr id="3" name="Subtitle 2"/>
          <p:cNvSpPr>
            <a:spLocks noGrp="1"/>
          </p:cNvSpPr>
          <p:nvPr>
            <p:ph type="subTitle" idx="1"/>
          </p:nvPr>
        </p:nvSpPr>
        <p:spPr/>
        <p:txBody>
          <a:bodyPr>
            <a:normAutofit/>
          </a:bodyPr>
          <a:lstStyle/>
          <a:p>
            <a:r>
              <a:rPr lang="en-CA" sz="2400" dirty="0"/>
              <a:t>GROUP BY &amp; Aggregate Queries</a:t>
            </a:r>
          </a:p>
        </p:txBody>
      </p:sp>
    </p:spTree>
    <p:extLst>
      <p:ext uri="{BB962C8B-B14F-4D97-AF65-F5344CB8AC3E}">
        <p14:creationId xmlns:p14="http://schemas.microsoft.com/office/powerpoint/2010/main" val="1242183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Another Grouping Example:</a:t>
            </a:r>
          </a:p>
        </p:txBody>
      </p:sp>
      <p:sp>
        <p:nvSpPr>
          <p:cNvPr id="4" name="TextBox 3"/>
          <p:cNvSpPr txBox="1"/>
          <p:nvPr/>
        </p:nvSpPr>
        <p:spPr>
          <a:xfrm>
            <a:off x="685800" y="4797152"/>
            <a:ext cx="7696200" cy="1569660"/>
          </a:xfrm>
          <a:prstGeom prst="rect">
            <a:avLst/>
          </a:prstGeom>
          <a:noFill/>
        </p:spPr>
        <p:txBody>
          <a:bodyPr wrap="square" rtlCol="0">
            <a:spAutoFit/>
          </a:bodyPr>
          <a:lstStyle/>
          <a:p>
            <a:r>
              <a:rPr lang="en-US" sz="3200" dirty="0"/>
              <a:t>SELECT *</a:t>
            </a:r>
          </a:p>
          <a:p>
            <a:r>
              <a:rPr lang="en-US" sz="3200" dirty="0"/>
              <a:t>FROM Orders</a:t>
            </a:r>
          </a:p>
          <a:p>
            <a:r>
              <a:rPr lang="en-US" sz="3200" dirty="0"/>
              <a:t>ORDER BY Customer</a:t>
            </a:r>
            <a:r>
              <a:rPr lang="en-US" sz="3200" dirty="0">
                <a:solidFill>
                  <a:srgbClr val="FF0000"/>
                </a:solidFill>
              </a:rPr>
              <a:t>, </a:t>
            </a:r>
            <a:r>
              <a:rPr lang="en-US" sz="3200" dirty="0" err="1">
                <a:solidFill>
                  <a:srgbClr val="FF0000"/>
                </a:solidFill>
              </a:rPr>
              <a:t>OrderPrice</a:t>
            </a:r>
            <a:r>
              <a:rPr lang="en-US" sz="3200" dirty="0">
                <a:solidFill>
                  <a:srgbClr val="FF0000"/>
                </a:solidFill>
              </a:rPr>
              <a:t> DESC</a:t>
            </a:r>
            <a:r>
              <a:rPr lang="en-US" sz="3200" dirty="0"/>
              <a:t>;</a:t>
            </a:r>
          </a:p>
        </p:txBody>
      </p:sp>
      <p:graphicFrame>
        <p:nvGraphicFramePr>
          <p:cNvPr id="3" name="Table 2"/>
          <p:cNvGraphicFramePr>
            <a:graphicFrameLocks noGrp="1"/>
          </p:cNvGraphicFramePr>
          <p:nvPr>
            <p:extLst>
              <p:ext uri="{D42A27DB-BD31-4B8C-83A1-F6EECF244321}">
                <p14:modId xmlns:p14="http://schemas.microsoft.com/office/powerpoint/2010/main" val="71484962"/>
              </p:ext>
            </p:extLst>
          </p:nvPr>
        </p:nvGraphicFramePr>
        <p:xfrm>
          <a:off x="899592" y="1412776"/>
          <a:ext cx="7416824" cy="3091976"/>
        </p:xfrm>
        <a:graphic>
          <a:graphicData uri="http://schemas.openxmlformats.org/drawingml/2006/table">
            <a:tbl>
              <a:tblPr>
                <a:tableStyleId>{8A107856-5554-42FB-B03E-39F5DBC370BA}</a:tableStyleId>
              </a:tblPr>
              <a:tblGrid>
                <a:gridCol w="1306488">
                  <a:extLst>
                    <a:ext uri="{9D8B030D-6E8A-4147-A177-3AD203B41FA5}">
                      <a16:colId xmlns:a16="http://schemas.microsoft.com/office/drawing/2014/main" val="20000"/>
                    </a:ext>
                  </a:extLst>
                </a:gridCol>
                <a:gridCol w="2376264">
                  <a:extLst>
                    <a:ext uri="{9D8B030D-6E8A-4147-A177-3AD203B41FA5}">
                      <a16:colId xmlns:a16="http://schemas.microsoft.com/office/drawing/2014/main" val="20001"/>
                    </a:ext>
                  </a:extLst>
                </a:gridCol>
                <a:gridCol w="1728192">
                  <a:extLst>
                    <a:ext uri="{9D8B030D-6E8A-4147-A177-3AD203B41FA5}">
                      <a16:colId xmlns:a16="http://schemas.microsoft.com/office/drawing/2014/main" val="20002"/>
                    </a:ext>
                  </a:extLst>
                </a:gridCol>
                <a:gridCol w="2005880">
                  <a:extLst>
                    <a:ext uri="{9D8B030D-6E8A-4147-A177-3AD203B41FA5}">
                      <a16:colId xmlns:a16="http://schemas.microsoft.com/office/drawing/2014/main" val="20003"/>
                    </a:ext>
                  </a:extLst>
                </a:gridCol>
              </a:tblGrid>
              <a:tr h="677636">
                <a:tc>
                  <a:txBody>
                    <a:bodyPr/>
                    <a:lstStyle/>
                    <a:p>
                      <a:pPr algn="l" fontAlgn="t"/>
                      <a:r>
                        <a:rPr lang="en-US" sz="2400" b="1" dirty="0" err="1">
                          <a:effectLst/>
                        </a:rPr>
                        <a:t>OrderId</a:t>
                      </a:r>
                      <a:endParaRPr lang="en-US" sz="2400" b="1" dirty="0">
                        <a:effectLst/>
                        <a:latin typeface="verdana"/>
                      </a:endParaRPr>
                    </a:p>
                  </a:txBody>
                  <a:tcPr marL="18315" marR="18315" marT="18315" marB="18315"/>
                </a:tc>
                <a:tc>
                  <a:txBody>
                    <a:bodyPr/>
                    <a:lstStyle/>
                    <a:p>
                      <a:pPr algn="l" fontAlgn="t"/>
                      <a:r>
                        <a:rPr lang="en-US" sz="2400" b="1" dirty="0" err="1">
                          <a:effectLst/>
                        </a:rPr>
                        <a:t>OrderDate</a:t>
                      </a:r>
                      <a:endParaRPr lang="en-US" sz="2400" b="1" dirty="0">
                        <a:effectLst/>
                        <a:latin typeface="verdana"/>
                      </a:endParaRPr>
                    </a:p>
                  </a:txBody>
                  <a:tcPr marL="18315" marR="18315" marT="18315" marB="18315"/>
                </a:tc>
                <a:tc>
                  <a:txBody>
                    <a:bodyPr/>
                    <a:lstStyle/>
                    <a:p>
                      <a:pPr algn="l" fontAlgn="t"/>
                      <a:r>
                        <a:rPr lang="en-US" sz="2400" b="1">
                          <a:effectLst/>
                        </a:rPr>
                        <a:t>OrderPrice</a:t>
                      </a:r>
                      <a:endParaRPr lang="en-US" sz="2400" b="1">
                        <a:effectLst/>
                        <a:latin typeface="verdana"/>
                      </a:endParaRPr>
                    </a:p>
                  </a:txBody>
                  <a:tcPr marL="18315" marR="18315" marT="18315" marB="18315"/>
                </a:tc>
                <a:tc>
                  <a:txBody>
                    <a:bodyPr/>
                    <a:lstStyle/>
                    <a:p>
                      <a:pPr algn="l" fontAlgn="t"/>
                      <a:r>
                        <a:rPr lang="en-US" sz="2400" b="1" dirty="0">
                          <a:effectLst/>
                        </a:rPr>
                        <a:t>Customer</a:t>
                      </a:r>
                      <a:endParaRPr lang="en-US" sz="2400" b="1" dirty="0">
                        <a:effectLst/>
                        <a:latin typeface="verdana"/>
                      </a:endParaRPr>
                    </a:p>
                  </a:txBody>
                  <a:tcPr marL="18315" marR="18315" marT="18315" marB="18315"/>
                </a:tc>
                <a:extLst>
                  <a:ext uri="{0D108BD9-81ED-4DB2-BD59-A6C34878D82A}">
                    <a16:rowId xmlns:a16="http://schemas.microsoft.com/office/drawing/2014/main" val="10000"/>
                  </a:ext>
                </a:extLst>
              </a:tr>
              <a:tr h="369661">
                <a:tc>
                  <a:txBody>
                    <a:bodyPr/>
                    <a:lstStyle/>
                    <a:p>
                      <a:pPr fontAlgn="t"/>
                      <a:r>
                        <a:rPr lang="en-US" sz="2400" dirty="0">
                          <a:effectLst/>
                        </a:rPr>
                        <a:t>4</a:t>
                      </a:r>
                      <a:endParaRPr lang="en-US" sz="2400" dirty="0">
                        <a:effectLst/>
                        <a:latin typeface="verdana"/>
                      </a:endParaRPr>
                    </a:p>
                  </a:txBody>
                  <a:tcPr marL="18315" marR="18315" marT="18315" marB="18315"/>
                </a:tc>
                <a:tc>
                  <a:txBody>
                    <a:bodyPr/>
                    <a:lstStyle/>
                    <a:p>
                      <a:pPr fontAlgn="t"/>
                      <a:r>
                        <a:rPr lang="en-US" sz="2400" dirty="0">
                          <a:effectLst/>
                        </a:rPr>
                        <a:t>2008/09/03</a:t>
                      </a:r>
                      <a:endParaRPr lang="en-US" sz="2400" dirty="0">
                        <a:effectLst/>
                        <a:latin typeface="verdana"/>
                      </a:endParaRPr>
                    </a:p>
                  </a:txBody>
                  <a:tcPr marL="18315" marR="18315" marT="18315" marB="18315"/>
                </a:tc>
                <a:tc>
                  <a:txBody>
                    <a:bodyPr/>
                    <a:lstStyle/>
                    <a:p>
                      <a:pPr fontAlgn="t"/>
                      <a:r>
                        <a:rPr lang="en-US" sz="2400" dirty="0">
                          <a:effectLst/>
                        </a:rPr>
                        <a:t>300</a:t>
                      </a:r>
                      <a:endParaRPr lang="en-US" sz="2400" dirty="0">
                        <a:effectLst/>
                        <a:latin typeface="verdana"/>
                      </a:endParaRPr>
                    </a:p>
                  </a:txBody>
                  <a:tcPr marL="18315" marR="18315" marT="18315" marB="18315"/>
                </a:tc>
                <a:tc>
                  <a:txBody>
                    <a:bodyPr/>
                    <a:lstStyle/>
                    <a:p>
                      <a:pPr fontAlgn="t"/>
                      <a:r>
                        <a:rPr lang="en-US" sz="2400" dirty="0">
                          <a:effectLst/>
                        </a:rPr>
                        <a:t>Johnson</a:t>
                      </a:r>
                      <a:endParaRPr lang="en-US" sz="2400" dirty="0">
                        <a:effectLst/>
                        <a:latin typeface="verdana"/>
                      </a:endParaRPr>
                    </a:p>
                  </a:txBody>
                  <a:tcPr marL="18315" marR="18315" marT="18315" marB="18315"/>
                </a:tc>
                <a:extLst>
                  <a:ext uri="{0D108BD9-81ED-4DB2-BD59-A6C34878D82A}">
                    <a16:rowId xmlns:a16="http://schemas.microsoft.com/office/drawing/2014/main" val="10001"/>
                  </a:ext>
                </a:extLst>
              </a:tr>
              <a:tr h="369661">
                <a:tc>
                  <a:txBody>
                    <a:bodyPr/>
                    <a:lstStyle/>
                    <a:p>
                      <a:pPr fontAlgn="t"/>
                      <a:r>
                        <a:rPr lang="en-US" sz="2400" dirty="0">
                          <a:effectLst/>
                        </a:rPr>
                        <a:t>1</a:t>
                      </a:r>
                      <a:endParaRPr lang="en-US" sz="2400" dirty="0">
                        <a:effectLst/>
                        <a:latin typeface="verdana"/>
                      </a:endParaRPr>
                    </a:p>
                  </a:txBody>
                  <a:tcPr marL="18315" marR="18315" marT="18315" marB="18315"/>
                </a:tc>
                <a:tc>
                  <a:txBody>
                    <a:bodyPr/>
                    <a:lstStyle/>
                    <a:p>
                      <a:pPr fontAlgn="t"/>
                      <a:r>
                        <a:rPr lang="en-US" sz="2400">
                          <a:effectLst/>
                        </a:rPr>
                        <a:t>2008/11/12</a:t>
                      </a:r>
                      <a:endParaRPr lang="en-US" sz="2400">
                        <a:effectLst/>
                        <a:latin typeface="verdana"/>
                      </a:endParaRPr>
                    </a:p>
                  </a:txBody>
                  <a:tcPr marL="18315" marR="18315" marT="18315" marB="18315"/>
                </a:tc>
                <a:tc>
                  <a:txBody>
                    <a:bodyPr/>
                    <a:lstStyle/>
                    <a:p>
                      <a:pPr fontAlgn="t"/>
                      <a:r>
                        <a:rPr lang="en-US" sz="2400">
                          <a:effectLst/>
                        </a:rPr>
                        <a:t>1000</a:t>
                      </a:r>
                      <a:endParaRPr lang="en-US" sz="2400">
                        <a:effectLst/>
                        <a:latin typeface="verdana"/>
                      </a:endParaRPr>
                    </a:p>
                  </a:txBody>
                  <a:tcPr marL="18315" marR="18315" marT="18315" marB="18315"/>
                </a:tc>
                <a:tc>
                  <a:txBody>
                    <a:bodyPr/>
                    <a:lstStyle/>
                    <a:p>
                      <a:pPr fontAlgn="t"/>
                      <a:r>
                        <a:rPr lang="en-US" sz="2400" dirty="0">
                          <a:effectLst/>
                        </a:rPr>
                        <a:t>Jones</a:t>
                      </a:r>
                      <a:endParaRPr lang="en-US" sz="2400" dirty="0">
                        <a:effectLst/>
                        <a:latin typeface="verdana"/>
                      </a:endParaRPr>
                    </a:p>
                  </a:txBody>
                  <a:tcPr marL="18315" marR="18315" marT="18315" marB="18315"/>
                </a:tc>
                <a:extLst>
                  <a:ext uri="{0D108BD9-81ED-4DB2-BD59-A6C34878D82A}">
                    <a16:rowId xmlns:a16="http://schemas.microsoft.com/office/drawing/2014/main" val="10002"/>
                  </a:ext>
                </a:extLst>
              </a:tr>
              <a:tr h="369661">
                <a:tc>
                  <a:txBody>
                    <a:bodyPr/>
                    <a:lstStyle/>
                    <a:p>
                      <a:pPr fontAlgn="t"/>
                      <a:r>
                        <a:rPr lang="en-US" sz="2400" dirty="0">
                          <a:effectLst/>
                        </a:rPr>
                        <a:t>6</a:t>
                      </a:r>
                      <a:endParaRPr lang="en-US" sz="2400" dirty="0">
                        <a:effectLst/>
                        <a:latin typeface="verdana"/>
                      </a:endParaRPr>
                    </a:p>
                  </a:txBody>
                  <a:tcPr marL="18315" marR="18315" marT="18315" marB="18315"/>
                </a:tc>
                <a:tc>
                  <a:txBody>
                    <a:bodyPr/>
                    <a:lstStyle/>
                    <a:p>
                      <a:pPr fontAlgn="t"/>
                      <a:r>
                        <a:rPr lang="en-US" sz="2400" dirty="0">
                          <a:effectLst/>
                        </a:rPr>
                        <a:t>2008/10/04</a:t>
                      </a:r>
                      <a:endParaRPr lang="en-US" sz="2400" dirty="0">
                        <a:effectLst/>
                        <a:latin typeface="verdana"/>
                      </a:endParaRPr>
                    </a:p>
                  </a:txBody>
                  <a:tcPr marL="18315" marR="18315" marT="18315" marB="18315"/>
                </a:tc>
                <a:tc>
                  <a:txBody>
                    <a:bodyPr/>
                    <a:lstStyle/>
                    <a:p>
                      <a:pPr fontAlgn="t"/>
                      <a:r>
                        <a:rPr lang="en-US" sz="2400" dirty="0">
                          <a:effectLst/>
                        </a:rPr>
                        <a:t>400</a:t>
                      </a:r>
                      <a:endParaRPr lang="en-US" sz="2400" dirty="0">
                        <a:effectLst/>
                        <a:latin typeface="verdana"/>
                      </a:endParaRPr>
                    </a:p>
                  </a:txBody>
                  <a:tcPr marL="18315" marR="18315" marT="18315" marB="18315"/>
                </a:tc>
                <a:tc>
                  <a:txBody>
                    <a:bodyPr/>
                    <a:lstStyle/>
                    <a:p>
                      <a:pPr fontAlgn="t"/>
                      <a:r>
                        <a:rPr lang="en-US" sz="2400" dirty="0">
                          <a:effectLst/>
                        </a:rPr>
                        <a:t>Jones</a:t>
                      </a:r>
                      <a:endParaRPr lang="en-US" sz="2400" dirty="0">
                        <a:effectLst/>
                        <a:latin typeface="verdana"/>
                      </a:endParaRPr>
                    </a:p>
                  </a:txBody>
                  <a:tcPr marL="18315" marR="18315" marT="18315" marB="18315"/>
                </a:tc>
                <a:extLst>
                  <a:ext uri="{0D108BD9-81ED-4DB2-BD59-A6C34878D82A}">
                    <a16:rowId xmlns:a16="http://schemas.microsoft.com/office/drawing/2014/main" val="10003"/>
                  </a:ext>
                </a:extLst>
              </a:tr>
              <a:tr h="369661">
                <a:tc>
                  <a:txBody>
                    <a:bodyPr/>
                    <a:lstStyle/>
                    <a:p>
                      <a:pPr fontAlgn="t"/>
                      <a:r>
                        <a:rPr lang="en-US" sz="2400" dirty="0">
                          <a:effectLst/>
                        </a:rPr>
                        <a:t>3</a:t>
                      </a:r>
                      <a:endParaRPr lang="en-US" sz="2400" dirty="0">
                        <a:effectLst/>
                        <a:latin typeface="verdana"/>
                      </a:endParaRPr>
                    </a:p>
                  </a:txBody>
                  <a:tcPr marL="18315" marR="18315" marT="18315" marB="18315"/>
                </a:tc>
                <a:tc>
                  <a:txBody>
                    <a:bodyPr/>
                    <a:lstStyle/>
                    <a:p>
                      <a:pPr fontAlgn="t"/>
                      <a:r>
                        <a:rPr lang="en-US" sz="2400" dirty="0">
                          <a:effectLst/>
                        </a:rPr>
                        <a:t>2008/09/02</a:t>
                      </a:r>
                      <a:endParaRPr lang="en-US" sz="2400" dirty="0">
                        <a:effectLst/>
                        <a:latin typeface="verdana"/>
                      </a:endParaRPr>
                    </a:p>
                  </a:txBody>
                  <a:tcPr marL="18315" marR="18315" marT="18315" marB="18315"/>
                </a:tc>
                <a:tc>
                  <a:txBody>
                    <a:bodyPr/>
                    <a:lstStyle/>
                    <a:p>
                      <a:pPr fontAlgn="t"/>
                      <a:r>
                        <a:rPr lang="en-US" sz="2400" dirty="0">
                          <a:effectLst/>
                        </a:rPr>
                        <a:t>350</a:t>
                      </a:r>
                      <a:endParaRPr lang="en-US" sz="2400" dirty="0">
                        <a:effectLst/>
                        <a:latin typeface="verdana"/>
                      </a:endParaRPr>
                    </a:p>
                  </a:txBody>
                  <a:tcPr marL="18315" marR="18315" marT="18315" marB="18315"/>
                </a:tc>
                <a:tc>
                  <a:txBody>
                    <a:bodyPr/>
                    <a:lstStyle/>
                    <a:p>
                      <a:pPr fontAlgn="t"/>
                      <a:r>
                        <a:rPr lang="en-US" sz="2400" dirty="0">
                          <a:effectLst/>
                        </a:rPr>
                        <a:t>Jones</a:t>
                      </a:r>
                      <a:endParaRPr lang="en-US" sz="2400" dirty="0">
                        <a:effectLst/>
                        <a:latin typeface="verdana"/>
                      </a:endParaRPr>
                    </a:p>
                  </a:txBody>
                  <a:tcPr marL="18315" marR="18315" marT="18315" marB="18315"/>
                </a:tc>
                <a:extLst>
                  <a:ext uri="{0D108BD9-81ED-4DB2-BD59-A6C34878D82A}">
                    <a16:rowId xmlns:a16="http://schemas.microsoft.com/office/drawing/2014/main" val="10004"/>
                  </a:ext>
                </a:extLst>
              </a:tr>
              <a:tr h="369661">
                <a:tc>
                  <a:txBody>
                    <a:bodyPr/>
                    <a:lstStyle/>
                    <a:p>
                      <a:pPr fontAlgn="t"/>
                      <a:r>
                        <a:rPr lang="en-US" sz="2400" dirty="0">
                          <a:effectLst/>
                        </a:rPr>
                        <a:t>5</a:t>
                      </a:r>
                      <a:endParaRPr lang="en-US" sz="2400" dirty="0">
                        <a:effectLst/>
                        <a:latin typeface="verdana"/>
                      </a:endParaRPr>
                    </a:p>
                  </a:txBody>
                  <a:tcPr marL="18315" marR="18315" marT="18315" marB="18315"/>
                </a:tc>
                <a:tc>
                  <a:txBody>
                    <a:bodyPr/>
                    <a:lstStyle/>
                    <a:p>
                      <a:pPr fontAlgn="t"/>
                      <a:r>
                        <a:rPr lang="en-US" sz="2400" dirty="0">
                          <a:effectLst/>
                        </a:rPr>
                        <a:t>2008/08/30</a:t>
                      </a:r>
                      <a:endParaRPr lang="en-US" sz="2400" dirty="0">
                        <a:effectLst/>
                        <a:latin typeface="verdana"/>
                      </a:endParaRPr>
                    </a:p>
                  </a:txBody>
                  <a:tcPr marL="18315" marR="18315" marT="18315" marB="18315"/>
                </a:tc>
                <a:tc>
                  <a:txBody>
                    <a:bodyPr/>
                    <a:lstStyle/>
                    <a:p>
                      <a:pPr fontAlgn="t"/>
                      <a:r>
                        <a:rPr lang="en-US" sz="2400" dirty="0">
                          <a:effectLst/>
                        </a:rPr>
                        <a:t>2000</a:t>
                      </a:r>
                      <a:endParaRPr lang="en-US" sz="2400" dirty="0">
                        <a:effectLst/>
                        <a:latin typeface="verdana"/>
                      </a:endParaRPr>
                    </a:p>
                  </a:txBody>
                  <a:tcPr marL="18315" marR="18315" marT="18315" marB="18315"/>
                </a:tc>
                <a:tc>
                  <a:txBody>
                    <a:bodyPr/>
                    <a:lstStyle/>
                    <a:p>
                      <a:pPr fontAlgn="t"/>
                      <a:r>
                        <a:rPr lang="en-US" sz="2400" dirty="0">
                          <a:effectLst/>
                        </a:rPr>
                        <a:t>Smith</a:t>
                      </a:r>
                      <a:endParaRPr lang="en-US" sz="2400" dirty="0">
                        <a:effectLst/>
                        <a:latin typeface="verdana"/>
                      </a:endParaRPr>
                    </a:p>
                  </a:txBody>
                  <a:tcPr marL="18315" marR="18315" marT="18315" marB="18315"/>
                </a:tc>
                <a:extLst>
                  <a:ext uri="{0D108BD9-81ED-4DB2-BD59-A6C34878D82A}">
                    <a16:rowId xmlns:a16="http://schemas.microsoft.com/office/drawing/2014/main" val="10005"/>
                  </a:ext>
                </a:extLst>
              </a:tr>
              <a:tr h="369661">
                <a:tc>
                  <a:txBody>
                    <a:bodyPr/>
                    <a:lstStyle/>
                    <a:p>
                      <a:pPr fontAlgn="t"/>
                      <a:r>
                        <a:rPr lang="en-US" sz="2400" dirty="0">
                          <a:effectLst/>
                        </a:rPr>
                        <a:t>2</a:t>
                      </a:r>
                      <a:endParaRPr lang="en-US" sz="2400" dirty="0">
                        <a:effectLst/>
                        <a:latin typeface="verdana"/>
                      </a:endParaRPr>
                    </a:p>
                  </a:txBody>
                  <a:tcPr marL="18315" marR="18315" marT="18315" marB="18315"/>
                </a:tc>
                <a:tc>
                  <a:txBody>
                    <a:bodyPr/>
                    <a:lstStyle/>
                    <a:p>
                      <a:pPr fontAlgn="t"/>
                      <a:r>
                        <a:rPr lang="en-US" sz="2400" dirty="0">
                          <a:effectLst/>
                        </a:rPr>
                        <a:t>2008/10/23</a:t>
                      </a:r>
                      <a:endParaRPr lang="en-US" sz="2400" dirty="0">
                        <a:effectLst/>
                        <a:latin typeface="verdana"/>
                      </a:endParaRPr>
                    </a:p>
                  </a:txBody>
                  <a:tcPr marL="18315" marR="18315" marT="18315" marB="18315"/>
                </a:tc>
                <a:tc>
                  <a:txBody>
                    <a:bodyPr/>
                    <a:lstStyle/>
                    <a:p>
                      <a:pPr fontAlgn="t"/>
                      <a:r>
                        <a:rPr lang="en-US" sz="2400" dirty="0">
                          <a:effectLst/>
                        </a:rPr>
                        <a:t>1600</a:t>
                      </a:r>
                      <a:endParaRPr lang="en-US" sz="2400" dirty="0">
                        <a:effectLst/>
                        <a:latin typeface="verdana"/>
                      </a:endParaRPr>
                    </a:p>
                  </a:txBody>
                  <a:tcPr marL="18315" marR="18315" marT="18315" marB="18315"/>
                </a:tc>
                <a:tc>
                  <a:txBody>
                    <a:bodyPr/>
                    <a:lstStyle/>
                    <a:p>
                      <a:pPr fontAlgn="t"/>
                      <a:r>
                        <a:rPr lang="en-US" sz="2400" dirty="0">
                          <a:effectLst/>
                        </a:rPr>
                        <a:t>Smith</a:t>
                      </a:r>
                      <a:endParaRPr lang="en-US" sz="2400" dirty="0">
                        <a:effectLst/>
                        <a:latin typeface="verdana"/>
                      </a:endParaRPr>
                    </a:p>
                  </a:txBody>
                  <a:tcPr marL="18315" marR="18315" marT="18315" marB="18315"/>
                </a:tc>
                <a:extLst>
                  <a:ext uri="{0D108BD9-81ED-4DB2-BD59-A6C34878D82A}">
                    <a16:rowId xmlns:a16="http://schemas.microsoft.com/office/drawing/2014/main" val="10006"/>
                  </a:ext>
                </a:extLst>
              </a:tr>
            </a:tbl>
          </a:graphicData>
        </a:graphic>
      </p:graphicFrame>
      <p:sp>
        <p:nvSpPr>
          <p:cNvPr id="5" name="Rectangle 1"/>
          <p:cNvSpPr>
            <a:spLocks noChangeArrowheads="1"/>
          </p:cNvSpPr>
          <p:nvPr/>
        </p:nvSpPr>
        <p:spPr bwMode="auto">
          <a:xfrm>
            <a:off x="457200"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3735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Another Grouping Example:</a:t>
            </a:r>
          </a:p>
        </p:txBody>
      </p:sp>
      <p:sp>
        <p:nvSpPr>
          <p:cNvPr id="4" name="TextBox 3"/>
          <p:cNvSpPr txBox="1"/>
          <p:nvPr/>
        </p:nvSpPr>
        <p:spPr>
          <a:xfrm>
            <a:off x="670515" y="1414002"/>
            <a:ext cx="3970784" cy="2246769"/>
          </a:xfrm>
          <a:prstGeom prst="rect">
            <a:avLst/>
          </a:prstGeom>
          <a:noFill/>
        </p:spPr>
        <p:txBody>
          <a:bodyPr wrap="square" rtlCol="0">
            <a:spAutoFit/>
          </a:bodyPr>
          <a:lstStyle/>
          <a:p>
            <a:r>
              <a:rPr lang="en-US" sz="2800" dirty="0"/>
              <a:t>SELECT </a:t>
            </a:r>
            <a:r>
              <a:rPr lang="en-US" sz="2800" dirty="0" err="1">
                <a:solidFill>
                  <a:srgbClr val="FF0000"/>
                </a:solidFill>
              </a:rPr>
              <a:t>OrderPrice</a:t>
            </a:r>
            <a:r>
              <a:rPr lang="en-US" sz="2800" dirty="0">
                <a:solidFill>
                  <a:srgbClr val="FF0000"/>
                </a:solidFill>
              </a:rPr>
              <a:t>,                          	    Customer</a:t>
            </a:r>
          </a:p>
          <a:p>
            <a:r>
              <a:rPr lang="en-US" sz="2800" dirty="0"/>
              <a:t>FROM Orders</a:t>
            </a:r>
          </a:p>
          <a:p>
            <a:r>
              <a:rPr lang="en-US" sz="2800" dirty="0"/>
              <a:t>ORDER BY Customer,   	</a:t>
            </a:r>
            <a:r>
              <a:rPr lang="en-US" sz="2800" dirty="0" err="1"/>
              <a:t>OrderPrice</a:t>
            </a:r>
            <a:r>
              <a:rPr lang="en-US" sz="2800" dirty="0"/>
              <a:t> DESC;</a:t>
            </a:r>
          </a:p>
        </p:txBody>
      </p:sp>
      <p:graphicFrame>
        <p:nvGraphicFramePr>
          <p:cNvPr id="3" name="Table 2"/>
          <p:cNvGraphicFramePr>
            <a:graphicFrameLocks noGrp="1"/>
          </p:cNvGraphicFramePr>
          <p:nvPr>
            <p:extLst>
              <p:ext uri="{D42A27DB-BD31-4B8C-83A1-F6EECF244321}">
                <p14:modId xmlns:p14="http://schemas.microsoft.com/office/powerpoint/2010/main" val="2534780596"/>
              </p:ext>
            </p:extLst>
          </p:nvPr>
        </p:nvGraphicFramePr>
        <p:xfrm>
          <a:off x="4932040" y="1412776"/>
          <a:ext cx="3668097" cy="3091976"/>
        </p:xfrm>
        <a:graphic>
          <a:graphicData uri="http://schemas.openxmlformats.org/drawingml/2006/table">
            <a:tbl>
              <a:tblPr>
                <a:tableStyleId>{8A107856-5554-42FB-B03E-39F5DBC370BA}</a:tableStyleId>
              </a:tblPr>
              <a:tblGrid>
                <a:gridCol w="1728192">
                  <a:extLst>
                    <a:ext uri="{9D8B030D-6E8A-4147-A177-3AD203B41FA5}">
                      <a16:colId xmlns:a16="http://schemas.microsoft.com/office/drawing/2014/main" val="20000"/>
                    </a:ext>
                  </a:extLst>
                </a:gridCol>
                <a:gridCol w="1939905">
                  <a:extLst>
                    <a:ext uri="{9D8B030D-6E8A-4147-A177-3AD203B41FA5}">
                      <a16:colId xmlns:a16="http://schemas.microsoft.com/office/drawing/2014/main" val="20001"/>
                    </a:ext>
                  </a:extLst>
                </a:gridCol>
              </a:tblGrid>
              <a:tr h="677636">
                <a:tc>
                  <a:txBody>
                    <a:bodyPr/>
                    <a:lstStyle/>
                    <a:p>
                      <a:pPr algn="l" fontAlgn="t"/>
                      <a:r>
                        <a:rPr lang="en-US" sz="2400" b="1" dirty="0" err="1">
                          <a:effectLst/>
                        </a:rPr>
                        <a:t>OrderPrice</a:t>
                      </a:r>
                      <a:endParaRPr lang="en-US" sz="2400" b="1" dirty="0">
                        <a:effectLst/>
                        <a:latin typeface="verdana"/>
                      </a:endParaRPr>
                    </a:p>
                  </a:txBody>
                  <a:tcPr marL="18315" marR="18315" marT="18315" marB="18315"/>
                </a:tc>
                <a:tc>
                  <a:txBody>
                    <a:bodyPr/>
                    <a:lstStyle/>
                    <a:p>
                      <a:pPr algn="l" fontAlgn="t"/>
                      <a:r>
                        <a:rPr lang="en-US" sz="2400" b="1" dirty="0">
                          <a:effectLst/>
                        </a:rPr>
                        <a:t>Customer</a:t>
                      </a:r>
                      <a:endParaRPr lang="en-US" sz="2400" b="1" dirty="0">
                        <a:effectLst/>
                        <a:latin typeface="verdana"/>
                      </a:endParaRPr>
                    </a:p>
                  </a:txBody>
                  <a:tcPr marL="18315" marR="18315" marT="18315" marB="18315"/>
                </a:tc>
                <a:extLst>
                  <a:ext uri="{0D108BD9-81ED-4DB2-BD59-A6C34878D82A}">
                    <a16:rowId xmlns:a16="http://schemas.microsoft.com/office/drawing/2014/main" val="10000"/>
                  </a:ext>
                </a:extLst>
              </a:tr>
              <a:tr h="369661">
                <a:tc>
                  <a:txBody>
                    <a:bodyPr/>
                    <a:lstStyle/>
                    <a:p>
                      <a:pPr fontAlgn="t"/>
                      <a:r>
                        <a:rPr lang="en-US" sz="2400" dirty="0">
                          <a:effectLst/>
                        </a:rPr>
                        <a:t>300</a:t>
                      </a:r>
                      <a:endParaRPr lang="en-US" sz="2400" dirty="0">
                        <a:effectLst/>
                        <a:latin typeface="verdana"/>
                      </a:endParaRPr>
                    </a:p>
                  </a:txBody>
                  <a:tcPr marL="18315" marR="18315" marT="18315" marB="18315"/>
                </a:tc>
                <a:tc>
                  <a:txBody>
                    <a:bodyPr/>
                    <a:lstStyle/>
                    <a:p>
                      <a:pPr fontAlgn="t"/>
                      <a:r>
                        <a:rPr lang="en-US" sz="2400" dirty="0">
                          <a:effectLst/>
                        </a:rPr>
                        <a:t>Johnson</a:t>
                      </a:r>
                      <a:endParaRPr lang="en-US" sz="2400" dirty="0">
                        <a:effectLst/>
                        <a:latin typeface="verdana"/>
                      </a:endParaRPr>
                    </a:p>
                  </a:txBody>
                  <a:tcPr marL="18315" marR="18315" marT="18315" marB="18315"/>
                </a:tc>
                <a:extLst>
                  <a:ext uri="{0D108BD9-81ED-4DB2-BD59-A6C34878D82A}">
                    <a16:rowId xmlns:a16="http://schemas.microsoft.com/office/drawing/2014/main" val="10001"/>
                  </a:ext>
                </a:extLst>
              </a:tr>
              <a:tr h="369661">
                <a:tc>
                  <a:txBody>
                    <a:bodyPr/>
                    <a:lstStyle/>
                    <a:p>
                      <a:pPr fontAlgn="t"/>
                      <a:r>
                        <a:rPr lang="en-US" sz="2400">
                          <a:effectLst/>
                        </a:rPr>
                        <a:t>1000</a:t>
                      </a:r>
                      <a:endParaRPr lang="en-US" sz="2400">
                        <a:effectLst/>
                        <a:latin typeface="verdana"/>
                      </a:endParaRPr>
                    </a:p>
                  </a:txBody>
                  <a:tcPr marL="18315" marR="18315" marT="18315" marB="18315"/>
                </a:tc>
                <a:tc>
                  <a:txBody>
                    <a:bodyPr/>
                    <a:lstStyle/>
                    <a:p>
                      <a:pPr fontAlgn="t"/>
                      <a:r>
                        <a:rPr lang="en-US" sz="2400" dirty="0">
                          <a:effectLst/>
                        </a:rPr>
                        <a:t>Jones</a:t>
                      </a:r>
                      <a:endParaRPr lang="en-US" sz="2400" dirty="0">
                        <a:effectLst/>
                        <a:latin typeface="verdana"/>
                      </a:endParaRPr>
                    </a:p>
                  </a:txBody>
                  <a:tcPr marL="18315" marR="18315" marT="18315" marB="18315"/>
                </a:tc>
                <a:extLst>
                  <a:ext uri="{0D108BD9-81ED-4DB2-BD59-A6C34878D82A}">
                    <a16:rowId xmlns:a16="http://schemas.microsoft.com/office/drawing/2014/main" val="10002"/>
                  </a:ext>
                </a:extLst>
              </a:tr>
              <a:tr h="369661">
                <a:tc>
                  <a:txBody>
                    <a:bodyPr/>
                    <a:lstStyle/>
                    <a:p>
                      <a:pPr fontAlgn="t"/>
                      <a:r>
                        <a:rPr lang="en-US" sz="2400" dirty="0">
                          <a:effectLst/>
                        </a:rPr>
                        <a:t>400</a:t>
                      </a:r>
                      <a:endParaRPr lang="en-US" sz="2400" dirty="0">
                        <a:effectLst/>
                        <a:latin typeface="verdana"/>
                      </a:endParaRPr>
                    </a:p>
                  </a:txBody>
                  <a:tcPr marL="18315" marR="18315" marT="18315" marB="18315"/>
                </a:tc>
                <a:tc>
                  <a:txBody>
                    <a:bodyPr/>
                    <a:lstStyle/>
                    <a:p>
                      <a:pPr fontAlgn="t"/>
                      <a:r>
                        <a:rPr lang="en-US" sz="2400" dirty="0">
                          <a:effectLst/>
                        </a:rPr>
                        <a:t>Jones</a:t>
                      </a:r>
                      <a:endParaRPr lang="en-US" sz="2400" dirty="0">
                        <a:effectLst/>
                        <a:latin typeface="verdana"/>
                      </a:endParaRPr>
                    </a:p>
                  </a:txBody>
                  <a:tcPr marL="18315" marR="18315" marT="18315" marB="18315"/>
                </a:tc>
                <a:extLst>
                  <a:ext uri="{0D108BD9-81ED-4DB2-BD59-A6C34878D82A}">
                    <a16:rowId xmlns:a16="http://schemas.microsoft.com/office/drawing/2014/main" val="10003"/>
                  </a:ext>
                </a:extLst>
              </a:tr>
              <a:tr h="369661">
                <a:tc>
                  <a:txBody>
                    <a:bodyPr/>
                    <a:lstStyle/>
                    <a:p>
                      <a:pPr fontAlgn="t"/>
                      <a:r>
                        <a:rPr lang="en-US" sz="2400" dirty="0">
                          <a:effectLst/>
                        </a:rPr>
                        <a:t>350</a:t>
                      </a:r>
                      <a:endParaRPr lang="en-US" sz="2400" dirty="0">
                        <a:effectLst/>
                        <a:latin typeface="verdana"/>
                      </a:endParaRPr>
                    </a:p>
                  </a:txBody>
                  <a:tcPr marL="18315" marR="18315" marT="18315" marB="18315"/>
                </a:tc>
                <a:tc>
                  <a:txBody>
                    <a:bodyPr/>
                    <a:lstStyle/>
                    <a:p>
                      <a:pPr fontAlgn="t"/>
                      <a:r>
                        <a:rPr lang="en-US" sz="2400" dirty="0">
                          <a:effectLst/>
                        </a:rPr>
                        <a:t>Jones</a:t>
                      </a:r>
                      <a:endParaRPr lang="en-US" sz="2400" dirty="0">
                        <a:effectLst/>
                        <a:latin typeface="verdana"/>
                      </a:endParaRPr>
                    </a:p>
                  </a:txBody>
                  <a:tcPr marL="18315" marR="18315" marT="18315" marB="18315"/>
                </a:tc>
                <a:extLst>
                  <a:ext uri="{0D108BD9-81ED-4DB2-BD59-A6C34878D82A}">
                    <a16:rowId xmlns:a16="http://schemas.microsoft.com/office/drawing/2014/main" val="10004"/>
                  </a:ext>
                </a:extLst>
              </a:tr>
              <a:tr h="369661">
                <a:tc>
                  <a:txBody>
                    <a:bodyPr/>
                    <a:lstStyle/>
                    <a:p>
                      <a:pPr fontAlgn="t"/>
                      <a:r>
                        <a:rPr lang="en-US" sz="2400" dirty="0">
                          <a:effectLst/>
                        </a:rPr>
                        <a:t>2000</a:t>
                      </a:r>
                      <a:endParaRPr lang="en-US" sz="2400" dirty="0">
                        <a:effectLst/>
                        <a:latin typeface="verdana"/>
                      </a:endParaRPr>
                    </a:p>
                  </a:txBody>
                  <a:tcPr marL="18315" marR="18315" marT="18315" marB="18315"/>
                </a:tc>
                <a:tc>
                  <a:txBody>
                    <a:bodyPr/>
                    <a:lstStyle/>
                    <a:p>
                      <a:pPr fontAlgn="t"/>
                      <a:r>
                        <a:rPr lang="en-US" sz="2400" dirty="0">
                          <a:effectLst/>
                        </a:rPr>
                        <a:t>Smith</a:t>
                      </a:r>
                      <a:endParaRPr lang="en-US" sz="2400" dirty="0">
                        <a:effectLst/>
                        <a:latin typeface="verdana"/>
                      </a:endParaRPr>
                    </a:p>
                  </a:txBody>
                  <a:tcPr marL="18315" marR="18315" marT="18315" marB="18315"/>
                </a:tc>
                <a:extLst>
                  <a:ext uri="{0D108BD9-81ED-4DB2-BD59-A6C34878D82A}">
                    <a16:rowId xmlns:a16="http://schemas.microsoft.com/office/drawing/2014/main" val="10005"/>
                  </a:ext>
                </a:extLst>
              </a:tr>
              <a:tr h="369661">
                <a:tc>
                  <a:txBody>
                    <a:bodyPr/>
                    <a:lstStyle/>
                    <a:p>
                      <a:pPr fontAlgn="t"/>
                      <a:r>
                        <a:rPr lang="en-US" sz="2400" dirty="0">
                          <a:effectLst/>
                        </a:rPr>
                        <a:t>1600</a:t>
                      </a:r>
                      <a:endParaRPr lang="en-US" sz="2400" dirty="0">
                        <a:effectLst/>
                        <a:latin typeface="verdana"/>
                      </a:endParaRPr>
                    </a:p>
                  </a:txBody>
                  <a:tcPr marL="18315" marR="18315" marT="18315" marB="18315"/>
                </a:tc>
                <a:tc>
                  <a:txBody>
                    <a:bodyPr/>
                    <a:lstStyle/>
                    <a:p>
                      <a:pPr fontAlgn="t"/>
                      <a:r>
                        <a:rPr lang="en-US" sz="2400" dirty="0">
                          <a:effectLst/>
                        </a:rPr>
                        <a:t>Smith</a:t>
                      </a:r>
                      <a:endParaRPr lang="en-US" sz="2400" dirty="0">
                        <a:effectLst/>
                        <a:latin typeface="verdana"/>
                      </a:endParaRPr>
                    </a:p>
                  </a:txBody>
                  <a:tcPr marL="18315" marR="18315" marT="18315" marB="18315"/>
                </a:tc>
                <a:extLst>
                  <a:ext uri="{0D108BD9-81ED-4DB2-BD59-A6C34878D82A}">
                    <a16:rowId xmlns:a16="http://schemas.microsoft.com/office/drawing/2014/main" val="10006"/>
                  </a:ext>
                </a:extLst>
              </a:tr>
            </a:tbl>
          </a:graphicData>
        </a:graphic>
      </p:graphicFrame>
      <p:sp>
        <p:nvSpPr>
          <p:cNvPr id="5" name="Rectangle 1"/>
          <p:cNvSpPr>
            <a:spLocks noChangeArrowheads="1"/>
          </p:cNvSpPr>
          <p:nvPr/>
        </p:nvSpPr>
        <p:spPr bwMode="auto">
          <a:xfrm>
            <a:off x="457200"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TextBox 5"/>
          <p:cNvSpPr txBox="1"/>
          <p:nvPr/>
        </p:nvSpPr>
        <p:spPr>
          <a:xfrm>
            <a:off x="670515" y="4725144"/>
            <a:ext cx="8358343" cy="2062103"/>
          </a:xfrm>
          <a:prstGeom prst="rect">
            <a:avLst/>
          </a:prstGeom>
          <a:noFill/>
        </p:spPr>
        <p:txBody>
          <a:bodyPr wrap="square" rtlCol="0">
            <a:spAutoFit/>
          </a:bodyPr>
          <a:lstStyle/>
          <a:p>
            <a:r>
              <a:rPr lang="en-US" sz="3200" dirty="0"/>
              <a:t>This query gives me the data I want, but the customer names are duplicated, and I would have to manually add the amounts per customer to get a total per customer. </a:t>
            </a:r>
          </a:p>
        </p:txBody>
      </p:sp>
    </p:spTree>
    <p:extLst>
      <p:ext uri="{BB962C8B-B14F-4D97-AF65-F5344CB8AC3E}">
        <p14:creationId xmlns:p14="http://schemas.microsoft.com/office/powerpoint/2010/main" val="35014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Aggregate Functions</a:t>
            </a:r>
          </a:p>
        </p:txBody>
      </p:sp>
      <p:sp>
        <p:nvSpPr>
          <p:cNvPr id="4" name="TextBox 3"/>
          <p:cNvSpPr txBox="1"/>
          <p:nvPr/>
        </p:nvSpPr>
        <p:spPr>
          <a:xfrm>
            <a:off x="467544" y="1484784"/>
            <a:ext cx="8763000"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t>Grouping </a:t>
            </a:r>
            <a:r>
              <a:rPr lang="en-US" sz="2800" dirty="0" err="1"/>
              <a:t>behaviour</a:t>
            </a:r>
            <a:r>
              <a:rPr lang="en-US" sz="2800" dirty="0"/>
              <a:t> must be indicated for every field in the Select list.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default </a:t>
            </a:r>
            <a:r>
              <a:rPr lang="en-US" sz="2800" dirty="0" err="1"/>
              <a:t>behaviour</a:t>
            </a:r>
            <a:r>
              <a:rPr lang="en-US" sz="2800" dirty="0"/>
              <a:t> for a Grouped field is that duplicate values will be “collapsed” to one instance of each unique value.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But removing duplicate values isn’t the only type of grouping </a:t>
            </a:r>
            <a:r>
              <a:rPr lang="en-US" sz="2800" dirty="0" err="1"/>
              <a:t>behaviour</a:t>
            </a:r>
            <a:r>
              <a:rPr lang="en-US" sz="2800" dirty="0"/>
              <a:t> available to us…</a:t>
            </a:r>
          </a:p>
          <a:p>
            <a:endParaRPr lang="en-US" sz="2800" dirty="0"/>
          </a:p>
          <a:p>
            <a:r>
              <a:rPr lang="en-US" sz="2800" dirty="0"/>
              <a:t>		…we can also use Aggregate Functions</a:t>
            </a:r>
          </a:p>
        </p:txBody>
      </p:sp>
    </p:spTree>
    <p:extLst>
      <p:ext uri="{BB962C8B-B14F-4D97-AF65-F5344CB8AC3E}">
        <p14:creationId xmlns:p14="http://schemas.microsoft.com/office/powerpoint/2010/main" val="394862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685800"/>
            <a:ext cx="8136904" cy="1485900"/>
          </a:xfrm>
        </p:spPr>
        <p:txBody>
          <a:bodyPr/>
          <a:lstStyle/>
          <a:p>
            <a:pPr algn="l"/>
            <a:r>
              <a:rPr lang="en-US" dirty="0"/>
              <a:t>Aggregate Example (using Sum)</a:t>
            </a:r>
          </a:p>
        </p:txBody>
      </p:sp>
      <p:sp>
        <p:nvSpPr>
          <p:cNvPr id="4" name="TextBox 3"/>
          <p:cNvSpPr txBox="1"/>
          <p:nvPr/>
        </p:nvSpPr>
        <p:spPr>
          <a:xfrm>
            <a:off x="539552" y="5105400"/>
            <a:ext cx="7992888" cy="1077218"/>
          </a:xfrm>
          <a:prstGeom prst="rect">
            <a:avLst/>
          </a:prstGeom>
          <a:noFill/>
        </p:spPr>
        <p:txBody>
          <a:bodyPr wrap="square" rtlCol="0">
            <a:spAutoFit/>
          </a:bodyPr>
          <a:lstStyle/>
          <a:p>
            <a:r>
              <a:rPr lang="en-US" sz="3200" dirty="0"/>
              <a:t>Let’s use an aggregate function called SUM() to control how our </a:t>
            </a:r>
            <a:r>
              <a:rPr lang="en-US" sz="3200" dirty="0" err="1"/>
              <a:t>OrderPrice</a:t>
            </a:r>
            <a:r>
              <a:rPr lang="en-US" sz="3200" dirty="0"/>
              <a:t> field is grouped.</a:t>
            </a:r>
          </a:p>
        </p:txBody>
      </p:sp>
      <p:sp>
        <p:nvSpPr>
          <p:cNvPr id="5" name="Rectangle 1"/>
          <p:cNvSpPr>
            <a:spLocks noChangeArrowheads="1"/>
          </p:cNvSpPr>
          <p:nvPr/>
        </p:nvSpPr>
        <p:spPr bwMode="auto">
          <a:xfrm>
            <a:off x="457200"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252601593"/>
              </p:ext>
            </p:extLst>
          </p:nvPr>
        </p:nvGraphicFramePr>
        <p:xfrm>
          <a:off x="1028700" y="1628800"/>
          <a:ext cx="7359724" cy="3091976"/>
        </p:xfrm>
        <a:graphic>
          <a:graphicData uri="http://schemas.openxmlformats.org/drawingml/2006/table">
            <a:tbl>
              <a:tblPr>
                <a:tableStyleId>{8A107856-5554-42FB-B03E-39F5DBC370BA}</a:tableStyleId>
              </a:tblPr>
              <a:tblGrid>
                <a:gridCol w="1201774">
                  <a:extLst>
                    <a:ext uri="{9D8B030D-6E8A-4147-A177-3AD203B41FA5}">
                      <a16:colId xmlns:a16="http://schemas.microsoft.com/office/drawing/2014/main" val="20000"/>
                    </a:ext>
                  </a:extLst>
                </a:gridCol>
                <a:gridCol w="2185808">
                  <a:extLst>
                    <a:ext uri="{9D8B030D-6E8A-4147-A177-3AD203B41FA5}">
                      <a16:colId xmlns:a16="http://schemas.microsoft.com/office/drawing/2014/main" val="20001"/>
                    </a:ext>
                  </a:extLst>
                </a:gridCol>
                <a:gridCol w="1667886">
                  <a:extLst>
                    <a:ext uri="{9D8B030D-6E8A-4147-A177-3AD203B41FA5}">
                      <a16:colId xmlns:a16="http://schemas.microsoft.com/office/drawing/2014/main" val="20002"/>
                    </a:ext>
                  </a:extLst>
                </a:gridCol>
                <a:gridCol w="2304256">
                  <a:extLst>
                    <a:ext uri="{9D8B030D-6E8A-4147-A177-3AD203B41FA5}">
                      <a16:colId xmlns:a16="http://schemas.microsoft.com/office/drawing/2014/main" val="20003"/>
                    </a:ext>
                  </a:extLst>
                </a:gridCol>
              </a:tblGrid>
              <a:tr h="677636">
                <a:tc>
                  <a:txBody>
                    <a:bodyPr/>
                    <a:lstStyle/>
                    <a:p>
                      <a:pPr algn="l" fontAlgn="t"/>
                      <a:r>
                        <a:rPr lang="en-US" sz="2400" b="1" dirty="0" err="1">
                          <a:effectLst/>
                        </a:rPr>
                        <a:t>OrderId</a:t>
                      </a:r>
                      <a:endParaRPr lang="en-US" sz="2400" b="1" dirty="0">
                        <a:effectLst/>
                        <a:latin typeface="verdana"/>
                      </a:endParaRPr>
                    </a:p>
                  </a:txBody>
                  <a:tcPr marL="18315" marR="18315" marT="18315" marB="18315"/>
                </a:tc>
                <a:tc>
                  <a:txBody>
                    <a:bodyPr/>
                    <a:lstStyle/>
                    <a:p>
                      <a:pPr algn="l" fontAlgn="t"/>
                      <a:r>
                        <a:rPr lang="en-US" sz="2400" b="1" dirty="0" err="1">
                          <a:effectLst/>
                        </a:rPr>
                        <a:t>OrderDate</a:t>
                      </a:r>
                      <a:endParaRPr lang="en-US" sz="2400" b="1" dirty="0">
                        <a:effectLst/>
                        <a:latin typeface="verdana"/>
                      </a:endParaRPr>
                    </a:p>
                  </a:txBody>
                  <a:tcPr marL="18315" marR="18315" marT="18315" marB="18315"/>
                </a:tc>
                <a:tc>
                  <a:txBody>
                    <a:bodyPr/>
                    <a:lstStyle/>
                    <a:p>
                      <a:pPr algn="l" fontAlgn="t"/>
                      <a:r>
                        <a:rPr lang="en-US" sz="2400" b="1">
                          <a:effectLst/>
                        </a:rPr>
                        <a:t>OrderPrice</a:t>
                      </a:r>
                      <a:endParaRPr lang="en-US" sz="2400" b="1">
                        <a:effectLst/>
                        <a:latin typeface="verdana"/>
                      </a:endParaRPr>
                    </a:p>
                  </a:txBody>
                  <a:tcPr marL="18315" marR="18315" marT="18315" marB="18315"/>
                </a:tc>
                <a:tc>
                  <a:txBody>
                    <a:bodyPr/>
                    <a:lstStyle/>
                    <a:p>
                      <a:pPr algn="l" fontAlgn="t"/>
                      <a:r>
                        <a:rPr lang="en-US" sz="2400" b="1" dirty="0">
                          <a:effectLst/>
                        </a:rPr>
                        <a:t>Customer</a:t>
                      </a:r>
                      <a:endParaRPr lang="en-US" sz="2400" b="1" dirty="0">
                        <a:effectLst/>
                        <a:latin typeface="verdana"/>
                      </a:endParaRPr>
                    </a:p>
                  </a:txBody>
                  <a:tcPr marL="18315" marR="18315" marT="18315" marB="18315"/>
                </a:tc>
                <a:extLst>
                  <a:ext uri="{0D108BD9-81ED-4DB2-BD59-A6C34878D82A}">
                    <a16:rowId xmlns:a16="http://schemas.microsoft.com/office/drawing/2014/main" val="10000"/>
                  </a:ext>
                </a:extLst>
              </a:tr>
              <a:tr h="369661">
                <a:tc>
                  <a:txBody>
                    <a:bodyPr/>
                    <a:lstStyle/>
                    <a:p>
                      <a:pPr fontAlgn="t"/>
                      <a:r>
                        <a:rPr lang="en-US" sz="2400" dirty="0">
                          <a:effectLst/>
                        </a:rPr>
                        <a:t>1</a:t>
                      </a:r>
                      <a:endParaRPr lang="en-US" sz="2400" dirty="0">
                        <a:effectLst/>
                        <a:latin typeface="verdana"/>
                      </a:endParaRPr>
                    </a:p>
                  </a:txBody>
                  <a:tcPr marL="18315" marR="18315" marT="18315" marB="18315"/>
                </a:tc>
                <a:tc>
                  <a:txBody>
                    <a:bodyPr/>
                    <a:lstStyle/>
                    <a:p>
                      <a:pPr fontAlgn="t"/>
                      <a:r>
                        <a:rPr lang="en-US" sz="2400" dirty="0">
                          <a:effectLst/>
                        </a:rPr>
                        <a:t>2008/11/12</a:t>
                      </a:r>
                      <a:endParaRPr lang="en-US" sz="2400" dirty="0">
                        <a:effectLst/>
                        <a:latin typeface="verdana"/>
                      </a:endParaRPr>
                    </a:p>
                  </a:txBody>
                  <a:tcPr marL="18315" marR="18315" marT="18315" marB="18315"/>
                </a:tc>
                <a:tc>
                  <a:txBody>
                    <a:bodyPr/>
                    <a:lstStyle/>
                    <a:p>
                      <a:pPr fontAlgn="t"/>
                      <a:r>
                        <a:rPr lang="en-US" sz="2400">
                          <a:effectLst/>
                        </a:rPr>
                        <a:t>1000</a:t>
                      </a:r>
                      <a:endParaRPr lang="en-US" sz="2400">
                        <a:effectLst/>
                        <a:latin typeface="verdana"/>
                      </a:endParaRPr>
                    </a:p>
                  </a:txBody>
                  <a:tcPr marL="18315" marR="18315" marT="18315" marB="18315"/>
                </a:tc>
                <a:tc>
                  <a:txBody>
                    <a:bodyPr/>
                    <a:lstStyle/>
                    <a:p>
                      <a:pPr fontAlgn="t"/>
                      <a:r>
                        <a:rPr lang="en-US" sz="2400" dirty="0">
                          <a:effectLst/>
                        </a:rPr>
                        <a:t>Jones</a:t>
                      </a:r>
                      <a:endParaRPr lang="en-US" sz="2400" dirty="0">
                        <a:effectLst/>
                        <a:latin typeface="verdana"/>
                      </a:endParaRPr>
                    </a:p>
                  </a:txBody>
                  <a:tcPr marL="18315" marR="18315" marT="18315" marB="18315"/>
                </a:tc>
                <a:extLst>
                  <a:ext uri="{0D108BD9-81ED-4DB2-BD59-A6C34878D82A}">
                    <a16:rowId xmlns:a16="http://schemas.microsoft.com/office/drawing/2014/main" val="10001"/>
                  </a:ext>
                </a:extLst>
              </a:tr>
              <a:tr h="369661">
                <a:tc>
                  <a:txBody>
                    <a:bodyPr/>
                    <a:lstStyle/>
                    <a:p>
                      <a:pPr fontAlgn="t"/>
                      <a:r>
                        <a:rPr lang="en-US" sz="2400" dirty="0">
                          <a:effectLst/>
                        </a:rPr>
                        <a:t>2</a:t>
                      </a:r>
                      <a:endParaRPr lang="en-US" sz="2400" dirty="0">
                        <a:effectLst/>
                        <a:latin typeface="verdana"/>
                      </a:endParaRPr>
                    </a:p>
                  </a:txBody>
                  <a:tcPr marL="18315" marR="18315" marT="18315" marB="18315"/>
                </a:tc>
                <a:tc>
                  <a:txBody>
                    <a:bodyPr/>
                    <a:lstStyle/>
                    <a:p>
                      <a:pPr fontAlgn="t"/>
                      <a:r>
                        <a:rPr lang="en-US" sz="2400" dirty="0">
                          <a:effectLst/>
                        </a:rPr>
                        <a:t>2008/10/23</a:t>
                      </a:r>
                      <a:endParaRPr lang="en-US" sz="2400" dirty="0">
                        <a:effectLst/>
                        <a:latin typeface="verdana"/>
                      </a:endParaRPr>
                    </a:p>
                  </a:txBody>
                  <a:tcPr marL="18315" marR="18315" marT="18315" marB="18315"/>
                </a:tc>
                <a:tc>
                  <a:txBody>
                    <a:bodyPr/>
                    <a:lstStyle/>
                    <a:p>
                      <a:pPr fontAlgn="t"/>
                      <a:r>
                        <a:rPr lang="en-US" sz="2400" dirty="0">
                          <a:effectLst/>
                        </a:rPr>
                        <a:t>1600</a:t>
                      </a:r>
                      <a:endParaRPr lang="en-US" sz="2400" dirty="0">
                        <a:effectLst/>
                        <a:latin typeface="verdana"/>
                      </a:endParaRPr>
                    </a:p>
                  </a:txBody>
                  <a:tcPr marL="18315" marR="18315" marT="18315" marB="18315"/>
                </a:tc>
                <a:tc>
                  <a:txBody>
                    <a:bodyPr/>
                    <a:lstStyle/>
                    <a:p>
                      <a:pPr fontAlgn="t"/>
                      <a:r>
                        <a:rPr lang="en-US" sz="2400" dirty="0">
                          <a:effectLst/>
                        </a:rPr>
                        <a:t>Smith</a:t>
                      </a:r>
                      <a:endParaRPr lang="en-US" sz="2400" dirty="0">
                        <a:effectLst/>
                        <a:latin typeface="verdana"/>
                      </a:endParaRPr>
                    </a:p>
                  </a:txBody>
                  <a:tcPr marL="18315" marR="18315" marT="18315" marB="18315"/>
                </a:tc>
                <a:extLst>
                  <a:ext uri="{0D108BD9-81ED-4DB2-BD59-A6C34878D82A}">
                    <a16:rowId xmlns:a16="http://schemas.microsoft.com/office/drawing/2014/main" val="10002"/>
                  </a:ext>
                </a:extLst>
              </a:tr>
              <a:tr h="369661">
                <a:tc>
                  <a:txBody>
                    <a:bodyPr/>
                    <a:lstStyle/>
                    <a:p>
                      <a:pPr fontAlgn="t"/>
                      <a:r>
                        <a:rPr lang="en-US" sz="2400" dirty="0">
                          <a:effectLst/>
                        </a:rPr>
                        <a:t>3</a:t>
                      </a:r>
                      <a:endParaRPr lang="en-US" sz="2400" dirty="0">
                        <a:effectLst/>
                        <a:latin typeface="verdana"/>
                      </a:endParaRPr>
                    </a:p>
                  </a:txBody>
                  <a:tcPr marL="18315" marR="18315" marT="18315" marB="18315"/>
                </a:tc>
                <a:tc>
                  <a:txBody>
                    <a:bodyPr/>
                    <a:lstStyle/>
                    <a:p>
                      <a:pPr fontAlgn="t"/>
                      <a:r>
                        <a:rPr lang="en-US" sz="2400" dirty="0">
                          <a:effectLst/>
                        </a:rPr>
                        <a:t>2008/09/02</a:t>
                      </a:r>
                      <a:endParaRPr lang="en-US" sz="2400" dirty="0">
                        <a:effectLst/>
                        <a:latin typeface="verdana"/>
                      </a:endParaRPr>
                    </a:p>
                  </a:txBody>
                  <a:tcPr marL="18315" marR="18315" marT="18315" marB="18315"/>
                </a:tc>
                <a:tc>
                  <a:txBody>
                    <a:bodyPr/>
                    <a:lstStyle/>
                    <a:p>
                      <a:pPr fontAlgn="t"/>
                      <a:r>
                        <a:rPr lang="en-US" sz="2400" dirty="0">
                          <a:effectLst/>
                        </a:rPr>
                        <a:t>350</a:t>
                      </a:r>
                      <a:endParaRPr lang="en-US" sz="2400" dirty="0">
                        <a:effectLst/>
                        <a:latin typeface="verdana"/>
                      </a:endParaRPr>
                    </a:p>
                  </a:txBody>
                  <a:tcPr marL="18315" marR="18315" marT="18315" marB="18315"/>
                </a:tc>
                <a:tc>
                  <a:txBody>
                    <a:bodyPr/>
                    <a:lstStyle/>
                    <a:p>
                      <a:pPr fontAlgn="t"/>
                      <a:r>
                        <a:rPr lang="en-US" sz="2400" dirty="0">
                          <a:effectLst/>
                        </a:rPr>
                        <a:t>Jones</a:t>
                      </a:r>
                      <a:endParaRPr lang="en-US" sz="2400" dirty="0">
                        <a:effectLst/>
                        <a:latin typeface="verdana"/>
                      </a:endParaRPr>
                    </a:p>
                  </a:txBody>
                  <a:tcPr marL="18315" marR="18315" marT="18315" marB="18315"/>
                </a:tc>
                <a:extLst>
                  <a:ext uri="{0D108BD9-81ED-4DB2-BD59-A6C34878D82A}">
                    <a16:rowId xmlns:a16="http://schemas.microsoft.com/office/drawing/2014/main" val="10003"/>
                  </a:ext>
                </a:extLst>
              </a:tr>
              <a:tr h="369661">
                <a:tc>
                  <a:txBody>
                    <a:bodyPr/>
                    <a:lstStyle/>
                    <a:p>
                      <a:pPr fontAlgn="t"/>
                      <a:r>
                        <a:rPr lang="en-US" sz="2400" dirty="0">
                          <a:effectLst/>
                        </a:rPr>
                        <a:t>4</a:t>
                      </a:r>
                      <a:endParaRPr lang="en-US" sz="2400" dirty="0">
                        <a:effectLst/>
                        <a:latin typeface="verdana"/>
                      </a:endParaRPr>
                    </a:p>
                  </a:txBody>
                  <a:tcPr marL="18315" marR="18315" marT="18315" marB="18315"/>
                </a:tc>
                <a:tc>
                  <a:txBody>
                    <a:bodyPr/>
                    <a:lstStyle/>
                    <a:p>
                      <a:pPr fontAlgn="t"/>
                      <a:r>
                        <a:rPr lang="en-US" sz="2400" dirty="0">
                          <a:effectLst/>
                        </a:rPr>
                        <a:t>2008/09/03</a:t>
                      </a:r>
                      <a:endParaRPr lang="en-US" sz="2400" dirty="0">
                        <a:effectLst/>
                        <a:latin typeface="verdana"/>
                      </a:endParaRPr>
                    </a:p>
                  </a:txBody>
                  <a:tcPr marL="18315" marR="18315" marT="18315" marB="18315"/>
                </a:tc>
                <a:tc>
                  <a:txBody>
                    <a:bodyPr/>
                    <a:lstStyle/>
                    <a:p>
                      <a:pPr fontAlgn="t"/>
                      <a:r>
                        <a:rPr lang="en-US" sz="2400" dirty="0">
                          <a:effectLst/>
                        </a:rPr>
                        <a:t>300</a:t>
                      </a:r>
                      <a:endParaRPr lang="en-US" sz="2400" dirty="0">
                        <a:effectLst/>
                        <a:latin typeface="verdana"/>
                      </a:endParaRPr>
                    </a:p>
                  </a:txBody>
                  <a:tcPr marL="18315" marR="18315" marT="18315" marB="18315"/>
                </a:tc>
                <a:tc>
                  <a:txBody>
                    <a:bodyPr/>
                    <a:lstStyle/>
                    <a:p>
                      <a:pPr fontAlgn="t"/>
                      <a:r>
                        <a:rPr lang="en-US" sz="2400" dirty="0">
                          <a:effectLst/>
                        </a:rPr>
                        <a:t>Johnson</a:t>
                      </a:r>
                      <a:endParaRPr lang="en-US" sz="2400" dirty="0">
                        <a:effectLst/>
                        <a:latin typeface="verdana"/>
                      </a:endParaRPr>
                    </a:p>
                  </a:txBody>
                  <a:tcPr marL="18315" marR="18315" marT="18315" marB="18315"/>
                </a:tc>
                <a:extLst>
                  <a:ext uri="{0D108BD9-81ED-4DB2-BD59-A6C34878D82A}">
                    <a16:rowId xmlns:a16="http://schemas.microsoft.com/office/drawing/2014/main" val="10004"/>
                  </a:ext>
                </a:extLst>
              </a:tr>
              <a:tr h="369661">
                <a:tc>
                  <a:txBody>
                    <a:bodyPr/>
                    <a:lstStyle/>
                    <a:p>
                      <a:pPr fontAlgn="t"/>
                      <a:r>
                        <a:rPr lang="en-US" sz="2400" dirty="0">
                          <a:effectLst/>
                        </a:rPr>
                        <a:t>5</a:t>
                      </a:r>
                      <a:endParaRPr lang="en-US" sz="2400" dirty="0">
                        <a:effectLst/>
                        <a:latin typeface="verdana"/>
                      </a:endParaRPr>
                    </a:p>
                  </a:txBody>
                  <a:tcPr marL="18315" marR="18315" marT="18315" marB="18315"/>
                </a:tc>
                <a:tc>
                  <a:txBody>
                    <a:bodyPr/>
                    <a:lstStyle/>
                    <a:p>
                      <a:pPr fontAlgn="t"/>
                      <a:r>
                        <a:rPr lang="en-US" sz="2400" dirty="0">
                          <a:effectLst/>
                        </a:rPr>
                        <a:t>2008/08/30</a:t>
                      </a:r>
                      <a:endParaRPr lang="en-US" sz="2400" dirty="0">
                        <a:effectLst/>
                        <a:latin typeface="verdana"/>
                      </a:endParaRPr>
                    </a:p>
                  </a:txBody>
                  <a:tcPr marL="18315" marR="18315" marT="18315" marB="18315"/>
                </a:tc>
                <a:tc>
                  <a:txBody>
                    <a:bodyPr/>
                    <a:lstStyle/>
                    <a:p>
                      <a:pPr fontAlgn="t"/>
                      <a:r>
                        <a:rPr lang="en-US" sz="2400" dirty="0">
                          <a:effectLst/>
                        </a:rPr>
                        <a:t>2000</a:t>
                      </a:r>
                      <a:endParaRPr lang="en-US" sz="2400" dirty="0">
                        <a:effectLst/>
                        <a:latin typeface="verdana"/>
                      </a:endParaRPr>
                    </a:p>
                  </a:txBody>
                  <a:tcPr marL="18315" marR="18315" marT="18315" marB="18315"/>
                </a:tc>
                <a:tc>
                  <a:txBody>
                    <a:bodyPr/>
                    <a:lstStyle/>
                    <a:p>
                      <a:pPr fontAlgn="t"/>
                      <a:r>
                        <a:rPr lang="en-US" sz="2400" dirty="0">
                          <a:effectLst/>
                        </a:rPr>
                        <a:t>Smith</a:t>
                      </a:r>
                      <a:endParaRPr lang="en-US" sz="2400" dirty="0">
                        <a:effectLst/>
                        <a:latin typeface="verdana"/>
                      </a:endParaRPr>
                    </a:p>
                  </a:txBody>
                  <a:tcPr marL="18315" marR="18315" marT="18315" marB="18315"/>
                </a:tc>
                <a:extLst>
                  <a:ext uri="{0D108BD9-81ED-4DB2-BD59-A6C34878D82A}">
                    <a16:rowId xmlns:a16="http://schemas.microsoft.com/office/drawing/2014/main" val="10005"/>
                  </a:ext>
                </a:extLst>
              </a:tr>
              <a:tr h="369661">
                <a:tc>
                  <a:txBody>
                    <a:bodyPr/>
                    <a:lstStyle/>
                    <a:p>
                      <a:pPr fontAlgn="t"/>
                      <a:r>
                        <a:rPr lang="en-US" sz="2400" dirty="0">
                          <a:effectLst/>
                        </a:rPr>
                        <a:t>6</a:t>
                      </a:r>
                      <a:endParaRPr lang="en-US" sz="2400" dirty="0">
                        <a:effectLst/>
                        <a:latin typeface="verdana"/>
                      </a:endParaRPr>
                    </a:p>
                  </a:txBody>
                  <a:tcPr marL="18315" marR="18315" marT="18315" marB="18315"/>
                </a:tc>
                <a:tc>
                  <a:txBody>
                    <a:bodyPr/>
                    <a:lstStyle/>
                    <a:p>
                      <a:pPr fontAlgn="t"/>
                      <a:r>
                        <a:rPr lang="en-US" sz="2400" dirty="0">
                          <a:effectLst/>
                        </a:rPr>
                        <a:t>2008/10/04</a:t>
                      </a:r>
                      <a:endParaRPr lang="en-US" sz="2400" dirty="0">
                        <a:effectLst/>
                        <a:latin typeface="verdana"/>
                      </a:endParaRPr>
                    </a:p>
                  </a:txBody>
                  <a:tcPr marL="18315" marR="18315" marT="18315" marB="18315"/>
                </a:tc>
                <a:tc>
                  <a:txBody>
                    <a:bodyPr/>
                    <a:lstStyle/>
                    <a:p>
                      <a:pPr fontAlgn="t"/>
                      <a:r>
                        <a:rPr lang="en-US" sz="2400" dirty="0">
                          <a:effectLst/>
                        </a:rPr>
                        <a:t>400</a:t>
                      </a:r>
                      <a:endParaRPr lang="en-US" sz="2400" dirty="0">
                        <a:effectLst/>
                        <a:latin typeface="verdana"/>
                      </a:endParaRPr>
                    </a:p>
                  </a:txBody>
                  <a:tcPr marL="18315" marR="18315" marT="18315" marB="18315"/>
                </a:tc>
                <a:tc>
                  <a:txBody>
                    <a:bodyPr/>
                    <a:lstStyle/>
                    <a:p>
                      <a:pPr fontAlgn="t"/>
                      <a:r>
                        <a:rPr lang="en-US" sz="2400" dirty="0">
                          <a:effectLst/>
                        </a:rPr>
                        <a:t>Jones</a:t>
                      </a:r>
                      <a:endParaRPr lang="en-US" sz="2400" dirty="0">
                        <a:effectLst/>
                        <a:latin typeface="verdana"/>
                      </a:endParaRPr>
                    </a:p>
                  </a:txBody>
                  <a:tcPr marL="18315" marR="18315" marT="18315" marB="1831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56472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85800"/>
            <a:ext cx="8208912" cy="1485900"/>
          </a:xfrm>
        </p:spPr>
        <p:txBody>
          <a:bodyPr/>
          <a:lstStyle/>
          <a:p>
            <a:pPr algn="l"/>
            <a:r>
              <a:rPr lang="en-US" dirty="0"/>
              <a:t>Aggregate Example (using Sum)</a:t>
            </a:r>
          </a:p>
        </p:txBody>
      </p:sp>
      <p:sp>
        <p:nvSpPr>
          <p:cNvPr id="4" name="TextBox 3"/>
          <p:cNvSpPr txBox="1"/>
          <p:nvPr/>
        </p:nvSpPr>
        <p:spPr>
          <a:xfrm>
            <a:off x="708720" y="1556792"/>
            <a:ext cx="8435280" cy="5262979"/>
          </a:xfrm>
          <a:prstGeom prst="rect">
            <a:avLst/>
          </a:prstGeom>
          <a:noFill/>
        </p:spPr>
        <p:txBody>
          <a:bodyPr wrap="square" rtlCol="0">
            <a:spAutoFit/>
          </a:bodyPr>
          <a:lstStyle/>
          <a:p>
            <a:r>
              <a:rPr lang="en-US" sz="2400" b="1" dirty="0"/>
              <a:t>SELECT Customer,  </a:t>
            </a:r>
            <a:r>
              <a:rPr lang="en-US" sz="2400" b="1" dirty="0">
                <a:solidFill>
                  <a:srgbClr val="FF0000"/>
                </a:solidFill>
              </a:rPr>
              <a:t>SUM(</a:t>
            </a:r>
            <a:r>
              <a:rPr lang="en-US" sz="2400" b="1" dirty="0" err="1">
                <a:solidFill>
                  <a:srgbClr val="FF0000"/>
                </a:solidFill>
              </a:rPr>
              <a:t>OrderPrice</a:t>
            </a:r>
            <a:r>
              <a:rPr lang="en-US" sz="2400" b="1" dirty="0">
                <a:solidFill>
                  <a:srgbClr val="FF0000"/>
                </a:solidFill>
              </a:rPr>
              <a:t>)</a:t>
            </a:r>
            <a:r>
              <a:rPr lang="en-US" sz="2400" b="1" dirty="0"/>
              <a:t> AS </a:t>
            </a:r>
            <a:r>
              <a:rPr lang="en-US" sz="2400" b="1" dirty="0" err="1"/>
              <a:t>TotalRevenue</a:t>
            </a:r>
            <a:endParaRPr lang="en-US" sz="2400" b="1" dirty="0"/>
          </a:p>
          <a:p>
            <a:r>
              <a:rPr lang="en-US" sz="2400" b="1" dirty="0"/>
              <a:t>FROM Orders</a:t>
            </a:r>
            <a:br>
              <a:rPr lang="en-US" sz="2400" b="1" dirty="0"/>
            </a:br>
            <a:r>
              <a:rPr lang="en-US" sz="2400" b="1" dirty="0"/>
              <a:t>GROUP BY Customer;</a:t>
            </a:r>
          </a:p>
          <a:p>
            <a:endParaRPr lang="en-US" sz="2400" dirty="0"/>
          </a:p>
          <a:p>
            <a:pPr marL="342900" indent="-342900">
              <a:buFont typeface="Arial" panose="020B0604020202020204" pitchFamily="34" charset="0"/>
              <a:buChar char="•"/>
            </a:pPr>
            <a:r>
              <a:rPr lang="en-US" sz="2400" dirty="0"/>
              <a:t>This query has two fields in the Select list (Customer &amp; </a:t>
            </a:r>
            <a:r>
              <a:rPr lang="en-US" sz="2400" dirty="0" err="1"/>
              <a:t>OrderPrice</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Customer is included in the GROUP BY clause, so it will remove any duplicates, leaving only unique values in the Customer field.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OrderPrice</a:t>
            </a:r>
            <a:r>
              <a:rPr lang="en-US" sz="2400" dirty="0"/>
              <a:t> is handled by using the SUM() aggregate function in the Select list, which tells the query to sum all values in the </a:t>
            </a:r>
            <a:r>
              <a:rPr lang="en-US" sz="2400" dirty="0" err="1"/>
              <a:t>OrderPrice</a:t>
            </a:r>
            <a:r>
              <a:rPr lang="en-US" sz="2400" dirty="0"/>
              <a:t> field.</a:t>
            </a:r>
            <a:endParaRPr lang="en-US" sz="2800" dirty="0"/>
          </a:p>
        </p:txBody>
      </p:sp>
      <p:sp>
        <p:nvSpPr>
          <p:cNvPr id="5" name="Rectangle 1"/>
          <p:cNvSpPr>
            <a:spLocks noChangeArrowheads="1"/>
          </p:cNvSpPr>
          <p:nvPr/>
        </p:nvSpPr>
        <p:spPr bwMode="auto">
          <a:xfrm>
            <a:off x="457200"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92132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685800"/>
            <a:ext cx="8424936" cy="1485900"/>
          </a:xfrm>
        </p:spPr>
        <p:txBody>
          <a:bodyPr/>
          <a:lstStyle/>
          <a:p>
            <a:pPr algn="l"/>
            <a:r>
              <a:rPr lang="en-US" dirty="0"/>
              <a:t>Aggregate Example (using Sum)</a:t>
            </a:r>
          </a:p>
        </p:txBody>
      </p:sp>
      <p:sp>
        <p:nvSpPr>
          <p:cNvPr id="4" name="TextBox 3"/>
          <p:cNvSpPr txBox="1"/>
          <p:nvPr/>
        </p:nvSpPr>
        <p:spPr>
          <a:xfrm>
            <a:off x="782711" y="1525965"/>
            <a:ext cx="7605713" cy="2000548"/>
          </a:xfrm>
          <a:prstGeom prst="rect">
            <a:avLst/>
          </a:prstGeom>
          <a:noFill/>
        </p:spPr>
        <p:txBody>
          <a:bodyPr wrap="square" rtlCol="0">
            <a:spAutoFit/>
          </a:bodyPr>
          <a:lstStyle/>
          <a:p>
            <a:r>
              <a:rPr lang="en-US" sz="2400" dirty="0"/>
              <a:t>SELECT Customer, </a:t>
            </a:r>
            <a:r>
              <a:rPr lang="en-US" sz="2400" dirty="0">
                <a:solidFill>
                  <a:srgbClr val="FF0000"/>
                </a:solidFill>
              </a:rPr>
              <a:t>SUM(</a:t>
            </a:r>
            <a:r>
              <a:rPr lang="en-US" sz="2400" dirty="0" err="1">
                <a:solidFill>
                  <a:srgbClr val="FF0000"/>
                </a:solidFill>
              </a:rPr>
              <a:t>OrderPrice</a:t>
            </a:r>
            <a:r>
              <a:rPr lang="en-US" sz="2400" dirty="0">
                <a:solidFill>
                  <a:srgbClr val="FF0000"/>
                </a:solidFill>
              </a:rPr>
              <a:t>)</a:t>
            </a:r>
            <a:r>
              <a:rPr lang="en-US" sz="2400" dirty="0"/>
              <a:t> AS </a:t>
            </a:r>
            <a:r>
              <a:rPr lang="en-US" sz="2400" dirty="0" err="1"/>
              <a:t>TotalRevenue</a:t>
            </a:r>
            <a:endParaRPr lang="en-US" sz="2400" dirty="0"/>
          </a:p>
          <a:p>
            <a:r>
              <a:rPr lang="en-US" sz="2400" dirty="0"/>
              <a:t>FROM Orders</a:t>
            </a:r>
            <a:br>
              <a:rPr lang="en-US" sz="2400" dirty="0"/>
            </a:br>
            <a:r>
              <a:rPr lang="en-US" sz="2400" dirty="0"/>
              <a:t>GROUP BY Customer;</a:t>
            </a:r>
          </a:p>
          <a:p>
            <a:endParaRPr lang="en-US" sz="2800" b="1" dirty="0"/>
          </a:p>
          <a:p>
            <a:r>
              <a:rPr lang="en-US" sz="2400" b="1" dirty="0"/>
              <a:t>Results:</a:t>
            </a:r>
          </a:p>
        </p:txBody>
      </p:sp>
      <p:sp>
        <p:nvSpPr>
          <p:cNvPr id="5" name="Rectangle 1"/>
          <p:cNvSpPr>
            <a:spLocks noChangeArrowheads="1"/>
          </p:cNvSpPr>
          <p:nvPr/>
        </p:nvSpPr>
        <p:spPr bwMode="auto">
          <a:xfrm>
            <a:off x="457200"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76736064"/>
              </p:ext>
            </p:extLst>
          </p:nvPr>
        </p:nvGraphicFramePr>
        <p:xfrm>
          <a:off x="1187624" y="3957400"/>
          <a:ext cx="6410326" cy="1935480"/>
        </p:xfrm>
        <a:graphic>
          <a:graphicData uri="http://schemas.openxmlformats.org/drawingml/2006/table">
            <a:tbl>
              <a:tblPr>
                <a:tableStyleId>{8A107856-5554-42FB-B03E-39F5DBC370BA}</a:tableStyleId>
              </a:tblPr>
              <a:tblGrid>
                <a:gridCol w="3205163">
                  <a:extLst>
                    <a:ext uri="{9D8B030D-6E8A-4147-A177-3AD203B41FA5}">
                      <a16:colId xmlns:a16="http://schemas.microsoft.com/office/drawing/2014/main" val="20000"/>
                    </a:ext>
                  </a:extLst>
                </a:gridCol>
                <a:gridCol w="3205163">
                  <a:extLst>
                    <a:ext uri="{9D8B030D-6E8A-4147-A177-3AD203B41FA5}">
                      <a16:colId xmlns:a16="http://schemas.microsoft.com/office/drawing/2014/main" val="20001"/>
                    </a:ext>
                  </a:extLst>
                </a:gridCol>
              </a:tblGrid>
              <a:tr h="0">
                <a:tc>
                  <a:txBody>
                    <a:bodyPr/>
                    <a:lstStyle/>
                    <a:p>
                      <a:pPr algn="l" fontAlgn="t"/>
                      <a:r>
                        <a:rPr lang="en-US" sz="2800" b="1" dirty="0">
                          <a:effectLst/>
                        </a:rPr>
                        <a:t>Customer</a:t>
                      </a:r>
                      <a:endParaRPr lang="en-US" sz="2800" b="1" dirty="0">
                        <a:effectLst/>
                        <a:latin typeface="verdana"/>
                      </a:endParaRPr>
                    </a:p>
                  </a:txBody>
                  <a:tcPr marL="28575" marR="28575" marT="28575" marB="28575"/>
                </a:tc>
                <a:tc>
                  <a:txBody>
                    <a:bodyPr/>
                    <a:lstStyle/>
                    <a:p>
                      <a:pPr algn="l" fontAlgn="t"/>
                      <a:r>
                        <a:rPr lang="en-US" sz="2800" b="1" dirty="0" err="1">
                          <a:effectLst/>
                        </a:rPr>
                        <a:t>TotalRevenue</a:t>
                      </a:r>
                      <a:endParaRPr lang="en-US" sz="2800" b="1" dirty="0">
                        <a:effectLst/>
                        <a:latin typeface="verdana"/>
                      </a:endParaRPr>
                    </a:p>
                  </a:txBody>
                  <a:tcPr marL="28575" marR="28575" marT="28575" marB="28575"/>
                </a:tc>
                <a:extLst>
                  <a:ext uri="{0D108BD9-81ED-4DB2-BD59-A6C34878D82A}">
                    <a16:rowId xmlns:a16="http://schemas.microsoft.com/office/drawing/2014/main" val="10000"/>
                  </a:ext>
                </a:extLst>
              </a:tr>
              <a:tr h="0">
                <a:tc>
                  <a:txBody>
                    <a:bodyPr/>
                    <a:lstStyle/>
                    <a:p>
                      <a:pPr fontAlgn="t"/>
                      <a:r>
                        <a:rPr lang="en-US" sz="2800" dirty="0">
                          <a:effectLst/>
                        </a:rPr>
                        <a:t>Jones</a:t>
                      </a:r>
                      <a:endParaRPr lang="en-US" sz="2800" dirty="0">
                        <a:effectLst/>
                        <a:latin typeface="verdana"/>
                      </a:endParaRPr>
                    </a:p>
                  </a:txBody>
                  <a:tcPr marL="28575" marR="28575" marT="28575" marB="28575"/>
                </a:tc>
                <a:tc>
                  <a:txBody>
                    <a:bodyPr/>
                    <a:lstStyle/>
                    <a:p>
                      <a:pPr fontAlgn="t"/>
                      <a:r>
                        <a:rPr lang="en-US" sz="2800" dirty="0">
                          <a:effectLst/>
                        </a:rPr>
                        <a:t>1800</a:t>
                      </a:r>
                      <a:endParaRPr lang="en-US" sz="2800" dirty="0">
                        <a:effectLst/>
                        <a:latin typeface="verdana"/>
                      </a:endParaRPr>
                    </a:p>
                  </a:txBody>
                  <a:tcPr marL="28575" marR="28575" marT="28575" marB="28575"/>
                </a:tc>
                <a:extLst>
                  <a:ext uri="{0D108BD9-81ED-4DB2-BD59-A6C34878D82A}">
                    <a16:rowId xmlns:a16="http://schemas.microsoft.com/office/drawing/2014/main" val="10001"/>
                  </a:ext>
                </a:extLst>
              </a:tr>
              <a:tr h="0">
                <a:tc>
                  <a:txBody>
                    <a:bodyPr/>
                    <a:lstStyle/>
                    <a:p>
                      <a:pPr fontAlgn="t"/>
                      <a:r>
                        <a:rPr lang="en-US" sz="2800" dirty="0">
                          <a:effectLst/>
                        </a:rPr>
                        <a:t>Smith</a:t>
                      </a:r>
                      <a:endParaRPr lang="en-US" sz="2800" dirty="0">
                        <a:effectLst/>
                        <a:latin typeface="verdana"/>
                      </a:endParaRPr>
                    </a:p>
                  </a:txBody>
                  <a:tcPr marL="28575" marR="28575" marT="28575" marB="28575"/>
                </a:tc>
                <a:tc>
                  <a:txBody>
                    <a:bodyPr/>
                    <a:lstStyle/>
                    <a:p>
                      <a:pPr fontAlgn="t"/>
                      <a:r>
                        <a:rPr lang="en-US" sz="2800" dirty="0">
                          <a:effectLst/>
                        </a:rPr>
                        <a:t>3600</a:t>
                      </a:r>
                      <a:endParaRPr lang="en-US" sz="2800" dirty="0">
                        <a:effectLst/>
                        <a:latin typeface="verdana"/>
                      </a:endParaRPr>
                    </a:p>
                  </a:txBody>
                  <a:tcPr marL="28575" marR="28575" marT="28575" marB="28575"/>
                </a:tc>
                <a:extLst>
                  <a:ext uri="{0D108BD9-81ED-4DB2-BD59-A6C34878D82A}">
                    <a16:rowId xmlns:a16="http://schemas.microsoft.com/office/drawing/2014/main" val="10002"/>
                  </a:ext>
                </a:extLst>
              </a:tr>
              <a:tr h="0">
                <a:tc>
                  <a:txBody>
                    <a:bodyPr/>
                    <a:lstStyle/>
                    <a:p>
                      <a:pPr fontAlgn="t"/>
                      <a:r>
                        <a:rPr lang="en-US" sz="2800" dirty="0">
                          <a:effectLst/>
                        </a:rPr>
                        <a:t>Johnson</a:t>
                      </a:r>
                      <a:endParaRPr lang="en-US" sz="2800" dirty="0">
                        <a:effectLst/>
                        <a:latin typeface="verdana"/>
                      </a:endParaRPr>
                    </a:p>
                  </a:txBody>
                  <a:tcPr marL="28575" marR="28575" marT="28575" marB="28575"/>
                </a:tc>
                <a:tc>
                  <a:txBody>
                    <a:bodyPr/>
                    <a:lstStyle/>
                    <a:p>
                      <a:pPr fontAlgn="t"/>
                      <a:r>
                        <a:rPr lang="en-US" sz="2800" dirty="0">
                          <a:effectLst/>
                        </a:rPr>
                        <a:t>300</a:t>
                      </a:r>
                      <a:endParaRPr lang="en-US" sz="2800" dirty="0">
                        <a:effectLst/>
                        <a:latin typeface="verdana"/>
                      </a:endParaRPr>
                    </a:p>
                  </a:txBody>
                  <a:tcPr marL="28575" marR="28575" marT="28575" marB="2857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7442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85800"/>
            <a:ext cx="8136904" cy="1485900"/>
          </a:xfrm>
        </p:spPr>
        <p:txBody>
          <a:bodyPr/>
          <a:lstStyle/>
          <a:p>
            <a:pPr algn="l"/>
            <a:r>
              <a:rPr lang="en-US" dirty="0"/>
              <a:t>Aggregate Example (using Sum)</a:t>
            </a:r>
          </a:p>
        </p:txBody>
      </p:sp>
      <p:sp>
        <p:nvSpPr>
          <p:cNvPr id="4" name="TextBox 3"/>
          <p:cNvSpPr txBox="1"/>
          <p:nvPr/>
        </p:nvSpPr>
        <p:spPr>
          <a:xfrm>
            <a:off x="609600" y="1525964"/>
            <a:ext cx="8839200" cy="4955203"/>
          </a:xfrm>
          <a:prstGeom prst="rect">
            <a:avLst/>
          </a:prstGeom>
          <a:noFill/>
        </p:spPr>
        <p:txBody>
          <a:bodyPr wrap="square" rtlCol="0">
            <a:spAutoFit/>
          </a:bodyPr>
          <a:lstStyle/>
          <a:p>
            <a:r>
              <a:rPr lang="en-US" sz="2000" dirty="0"/>
              <a:t>SELECT Customer, SUM(</a:t>
            </a:r>
            <a:r>
              <a:rPr lang="en-US" sz="2000" dirty="0" err="1"/>
              <a:t>OrderPrice</a:t>
            </a:r>
            <a:r>
              <a:rPr lang="en-US" sz="2000" dirty="0"/>
              <a:t>) AS </a:t>
            </a:r>
            <a:r>
              <a:rPr lang="en-US" sz="2000" dirty="0" err="1"/>
              <a:t>TotalRevenue</a:t>
            </a:r>
            <a:endParaRPr lang="en-US" sz="2000" dirty="0"/>
          </a:p>
          <a:p>
            <a:r>
              <a:rPr lang="en-US" sz="2000" dirty="0"/>
              <a:t>FROM Orders</a:t>
            </a:r>
            <a:br>
              <a:rPr lang="en-US" sz="2000" dirty="0"/>
            </a:br>
            <a:r>
              <a:rPr lang="en-US" sz="2000" dirty="0"/>
              <a:t>GROUP BY Customer;</a:t>
            </a:r>
          </a:p>
          <a:p>
            <a:endParaRPr lang="en-US" sz="2000" dirty="0"/>
          </a:p>
          <a:p>
            <a:r>
              <a:rPr lang="en-US" sz="2000" b="1" dirty="0"/>
              <a:t>Results</a:t>
            </a:r>
          </a:p>
          <a:p>
            <a:endParaRPr lang="en-US" sz="2000" b="1" dirty="0"/>
          </a:p>
          <a:p>
            <a:endParaRPr lang="en-US" sz="2000" b="1" dirty="0"/>
          </a:p>
          <a:p>
            <a:endParaRPr lang="en-US" sz="2000" b="1" dirty="0"/>
          </a:p>
          <a:p>
            <a:endParaRPr lang="en-US" sz="2000" b="1" dirty="0"/>
          </a:p>
          <a:p>
            <a:endParaRPr lang="en-US" sz="2000" b="1" dirty="0"/>
          </a:p>
          <a:p>
            <a:endParaRPr lang="en-US" sz="2000" b="1" dirty="0"/>
          </a:p>
          <a:p>
            <a:r>
              <a:rPr lang="en-US" sz="2400" dirty="0"/>
              <a:t>Notice how our results are now</a:t>
            </a:r>
          </a:p>
          <a:p>
            <a:r>
              <a:rPr lang="en-US" sz="2400" dirty="0"/>
              <a:t>	</a:t>
            </a:r>
            <a:r>
              <a:rPr lang="en-US" sz="2400" b="1" dirty="0" err="1"/>
              <a:t>GROUP</a:t>
            </a:r>
            <a:r>
              <a:rPr lang="en-US" sz="2400" dirty="0" err="1"/>
              <a:t>ed</a:t>
            </a:r>
            <a:r>
              <a:rPr lang="en-US" sz="2400" dirty="0"/>
              <a:t> by Customer, and</a:t>
            </a:r>
          </a:p>
          <a:p>
            <a:r>
              <a:rPr lang="en-US" sz="2400" dirty="0"/>
              <a:t>	</a:t>
            </a:r>
            <a:r>
              <a:rPr lang="en-US" sz="2400" b="1" dirty="0" err="1"/>
              <a:t>SUM</a:t>
            </a:r>
            <a:r>
              <a:rPr lang="en-US" sz="2400" dirty="0" err="1"/>
              <a:t>med</a:t>
            </a:r>
            <a:r>
              <a:rPr lang="en-US" sz="2400" dirty="0"/>
              <a:t> by </a:t>
            </a:r>
            <a:r>
              <a:rPr lang="en-US" sz="2400" dirty="0" err="1"/>
              <a:t>OrderPrice</a:t>
            </a:r>
            <a:r>
              <a:rPr lang="en-US" sz="2400" dirty="0"/>
              <a:t>	</a:t>
            </a:r>
            <a:r>
              <a:rPr lang="en-US" sz="2000" dirty="0">
                <a:sym typeface="Wingdings" panose="05000000000000000000" pitchFamily="2" charset="2"/>
              </a:rPr>
              <a:t></a:t>
            </a:r>
            <a:r>
              <a:rPr lang="en-US" sz="2000" dirty="0"/>
              <a:t> </a:t>
            </a:r>
            <a:r>
              <a:rPr lang="en-US" sz="2000" dirty="0" err="1"/>
              <a:t>OrderPrice</a:t>
            </a:r>
            <a:r>
              <a:rPr lang="en-US" sz="2000" dirty="0"/>
              <a:t> was also aliased!</a:t>
            </a:r>
            <a:endParaRPr lang="en-US" sz="2400" dirty="0"/>
          </a:p>
          <a:p>
            <a:endParaRPr lang="en-US" sz="2400" dirty="0"/>
          </a:p>
        </p:txBody>
      </p:sp>
      <p:sp>
        <p:nvSpPr>
          <p:cNvPr id="5" name="Rectangle 1"/>
          <p:cNvSpPr>
            <a:spLocks noChangeArrowheads="1"/>
          </p:cNvSpPr>
          <p:nvPr/>
        </p:nvSpPr>
        <p:spPr bwMode="auto">
          <a:xfrm>
            <a:off x="457200"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952059638"/>
              </p:ext>
            </p:extLst>
          </p:nvPr>
        </p:nvGraphicFramePr>
        <p:xfrm>
          <a:off x="1835696" y="2780928"/>
          <a:ext cx="4176464" cy="1775856"/>
        </p:xfrm>
        <a:graphic>
          <a:graphicData uri="http://schemas.openxmlformats.org/drawingml/2006/table">
            <a:tbl>
              <a:tblPr>
                <a:tableStyleId>{8A107856-5554-42FB-B03E-39F5DBC370BA}</a:tableStyleId>
              </a:tblPr>
              <a:tblGrid>
                <a:gridCol w="2088232">
                  <a:extLst>
                    <a:ext uri="{9D8B030D-6E8A-4147-A177-3AD203B41FA5}">
                      <a16:colId xmlns:a16="http://schemas.microsoft.com/office/drawing/2014/main" val="20000"/>
                    </a:ext>
                  </a:extLst>
                </a:gridCol>
                <a:gridCol w="2088232">
                  <a:extLst>
                    <a:ext uri="{9D8B030D-6E8A-4147-A177-3AD203B41FA5}">
                      <a16:colId xmlns:a16="http://schemas.microsoft.com/office/drawing/2014/main" val="20001"/>
                    </a:ext>
                  </a:extLst>
                </a:gridCol>
              </a:tblGrid>
              <a:tr h="443964">
                <a:tc>
                  <a:txBody>
                    <a:bodyPr/>
                    <a:lstStyle/>
                    <a:p>
                      <a:pPr algn="l" fontAlgn="t"/>
                      <a:r>
                        <a:rPr lang="en-US" sz="1800" b="1" dirty="0">
                          <a:effectLst/>
                        </a:rPr>
                        <a:t>Customer</a:t>
                      </a:r>
                      <a:endParaRPr lang="en-US" sz="1800" b="1" dirty="0">
                        <a:effectLst/>
                        <a:latin typeface="verdana"/>
                      </a:endParaRPr>
                    </a:p>
                  </a:txBody>
                  <a:tcPr marL="28575" marR="28575" marT="28575" marB="28575"/>
                </a:tc>
                <a:tc>
                  <a:txBody>
                    <a:bodyPr/>
                    <a:lstStyle/>
                    <a:p>
                      <a:pPr algn="l" fontAlgn="t"/>
                      <a:r>
                        <a:rPr lang="en-US" sz="1800" b="1" dirty="0" err="1">
                          <a:effectLst/>
                        </a:rPr>
                        <a:t>TotalRevenue</a:t>
                      </a:r>
                      <a:endParaRPr lang="en-US" sz="1800" b="1" dirty="0">
                        <a:effectLst/>
                        <a:latin typeface="verdana"/>
                      </a:endParaRPr>
                    </a:p>
                  </a:txBody>
                  <a:tcPr marL="28575" marR="28575" marT="28575" marB="28575"/>
                </a:tc>
                <a:extLst>
                  <a:ext uri="{0D108BD9-81ED-4DB2-BD59-A6C34878D82A}">
                    <a16:rowId xmlns:a16="http://schemas.microsoft.com/office/drawing/2014/main" val="10000"/>
                  </a:ext>
                </a:extLst>
              </a:tr>
              <a:tr h="443964">
                <a:tc>
                  <a:txBody>
                    <a:bodyPr/>
                    <a:lstStyle/>
                    <a:p>
                      <a:pPr fontAlgn="t"/>
                      <a:r>
                        <a:rPr lang="en-US" sz="1800" dirty="0">
                          <a:effectLst/>
                        </a:rPr>
                        <a:t>Jones</a:t>
                      </a:r>
                      <a:endParaRPr lang="en-US" sz="1800" dirty="0">
                        <a:effectLst/>
                        <a:latin typeface="verdana"/>
                      </a:endParaRPr>
                    </a:p>
                  </a:txBody>
                  <a:tcPr marL="28575" marR="28575" marT="28575" marB="28575"/>
                </a:tc>
                <a:tc>
                  <a:txBody>
                    <a:bodyPr/>
                    <a:lstStyle/>
                    <a:p>
                      <a:pPr fontAlgn="t"/>
                      <a:r>
                        <a:rPr lang="en-US" sz="1800" dirty="0">
                          <a:effectLst/>
                        </a:rPr>
                        <a:t>1800</a:t>
                      </a:r>
                      <a:endParaRPr lang="en-US" sz="1800" dirty="0">
                        <a:effectLst/>
                        <a:latin typeface="verdana"/>
                      </a:endParaRPr>
                    </a:p>
                  </a:txBody>
                  <a:tcPr marL="28575" marR="28575" marT="28575" marB="28575"/>
                </a:tc>
                <a:extLst>
                  <a:ext uri="{0D108BD9-81ED-4DB2-BD59-A6C34878D82A}">
                    <a16:rowId xmlns:a16="http://schemas.microsoft.com/office/drawing/2014/main" val="10001"/>
                  </a:ext>
                </a:extLst>
              </a:tr>
              <a:tr h="443964">
                <a:tc>
                  <a:txBody>
                    <a:bodyPr/>
                    <a:lstStyle/>
                    <a:p>
                      <a:pPr fontAlgn="t"/>
                      <a:r>
                        <a:rPr lang="en-US" sz="1800" dirty="0">
                          <a:effectLst/>
                        </a:rPr>
                        <a:t>Smith</a:t>
                      </a:r>
                      <a:endParaRPr lang="en-US" sz="1800" dirty="0">
                        <a:effectLst/>
                        <a:latin typeface="verdana"/>
                      </a:endParaRPr>
                    </a:p>
                  </a:txBody>
                  <a:tcPr marL="28575" marR="28575" marT="28575" marB="28575"/>
                </a:tc>
                <a:tc>
                  <a:txBody>
                    <a:bodyPr/>
                    <a:lstStyle/>
                    <a:p>
                      <a:pPr fontAlgn="t"/>
                      <a:r>
                        <a:rPr lang="en-US" sz="1800" dirty="0">
                          <a:effectLst/>
                        </a:rPr>
                        <a:t>3600</a:t>
                      </a:r>
                      <a:endParaRPr lang="en-US" sz="1800" dirty="0">
                        <a:effectLst/>
                        <a:latin typeface="verdana"/>
                      </a:endParaRPr>
                    </a:p>
                  </a:txBody>
                  <a:tcPr marL="28575" marR="28575" marT="28575" marB="28575"/>
                </a:tc>
                <a:extLst>
                  <a:ext uri="{0D108BD9-81ED-4DB2-BD59-A6C34878D82A}">
                    <a16:rowId xmlns:a16="http://schemas.microsoft.com/office/drawing/2014/main" val="10002"/>
                  </a:ext>
                </a:extLst>
              </a:tr>
              <a:tr h="443964">
                <a:tc>
                  <a:txBody>
                    <a:bodyPr/>
                    <a:lstStyle/>
                    <a:p>
                      <a:pPr fontAlgn="t"/>
                      <a:r>
                        <a:rPr lang="en-US" sz="1800" dirty="0">
                          <a:effectLst/>
                        </a:rPr>
                        <a:t>Johnson</a:t>
                      </a:r>
                      <a:endParaRPr lang="en-US" sz="1800" dirty="0">
                        <a:effectLst/>
                        <a:latin typeface="verdana"/>
                      </a:endParaRPr>
                    </a:p>
                  </a:txBody>
                  <a:tcPr marL="28575" marR="28575" marT="28575" marB="28575"/>
                </a:tc>
                <a:tc>
                  <a:txBody>
                    <a:bodyPr/>
                    <a:lstStyle/>
                    <a:p>
                      <a:pPr fontAlgn="t"/>
                      <a:r>
                        <a:rPr lang="en-US" sz="1800" dirty="0">
                          <a:effectLst/>
                        </a:rPr>
                        <a:t>300</a:t>
                      </a:r>
                      <a:endParaRPr lang="en-US" sz="1800" dirty="0">
                        <a:effectLst/>
                        <a:latin typeface="verdana"/>
                      </a:endParaRPr>
                    </a:p>
                  </a:txBody>
                  <a:tcPr marL="28575" marR="28575" marT="28575" marB="2857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7534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85800"/>
            <a:ext cx="8136904" cy="1485900"/>
          </a:xfrm>
        </p:spPr>
        <p:txBody>
          <a:bodyPr>
            <a:normAutofit/>
          </a:bodyPr>
          <a:lstStyle/>
          <a:p>
            <a:pPr algn="l"/>
            <a:r>
              <a:rPr lang="en-US" sz="4000" dirty="0"/>
              <a:t>Some Common Aggregate Functions</a:t>
            </a:r>
          </a:p>
        </p:txBody>
      </p:sp>
      <p:graphicFrame>
        <p:nvGraphicFramePr>
          <p:cNvPr id="5" name="Table 4"/>
          <p:cNvGraphicFramePr>
            <a:graphicFrameLocks noGrp="1"/>
          </p:cNvGraphicFramePr>
          <p:nvPr>
            <p:extLst>
              <p:ext uri="{D42A27DB-BD31-4B8C-83A1-F6EECF244321}">
                <p14:modId xmlns:p14="http://schemas.microsoft.com/office/powerpoint/2010/main" val="1321146524"/>
              </p:ext>
            </p:extLst>
          </p:nvPr>
        </p:nvGraphicFramePr>
        <p:xfrm>
          <a:off x="1043608" y="1772816"/>
          <a:ext cx="7344816" cy="3397312"/>
        </p:xfrm>
        <a:graphic>
          <a:graphicData uri="http://schemas.openxmlformats.org/drawingml/2006/table">
            <a:tbl>
              <a:tblPr>
                <a:tableStyleId>{8A107856-5554-42FB-B03E-39F5DBC370BA}</a:tableStyleId>
              </a:tblPr>
              <a:tblGrid>
                <a:gridCol w="1944216">
                  <a:extLst>
                    <a:ext uri="{9D8B030D-6E8A-4147-A177-3AD203B41FA5}">
                      <a16:colId xmlns:a16="http://schemas.microsoft.com/office/drawing/2014/main" val="20000"/>
                    </a:ext>
                  </a:extLst>
                </a:gridCol>
                <a:gridCol w="5400600">
                  <a:extLst>
                    <a:ext uri="{9D8B030D-6E8A-4147-A177-3AD203B41FA5}">
                      <a16:colId xmlns:a16="http://schemas.microsoft.com/office/drawing/2014/main" val="20001"/>
                    </a:ext>
                  </a:extLst>
                </a:gridCol>
              </a:tblGrid>
              <a:tr h="497586">
                <a:tc>
                  <a:txBody>
                    <a:bodyPr/>
                    <a:lstStyle/>
                    <a:p>
                      <a:pPr algn="l" fontAlgn="t"/>
                      <a:r>
                        <a:rPr lang="en-US" sz="2400" b="1" dirty="0">
                          <a:effectLst/>
                        </a:rPr>
                        <a:t>Aggregate</a:t>
                      </a:r>
                      <a:endParaRPr lang="en-US" sz="2400" b="1" dirty="0">
                        <a:effectLst/>
                        <a:latin typeface="verdana"/>
                      </a:endParaRPr>
                    </a:p>
                  </a:txBody>
                  <a:tcPr marL="28575" marR="28575" marT="28575" marB="28575"/>
                </a:tc>
                <a:tc>
                  <a:txBody>
                    <a:bodyPr/>
                    <a:lstStyle/>
                    <a:p>
                      <a:pPr algn="l" fontAlgn="t"/>
                      <a:r>
                        <a:rPr lang="en-US" sz="2400" b="1" dirty="0">
                          <a:effectLst/>
                        </a:rPr>
                        <a:t>Description</a:t>
                      </a:r>
                      <a:endParaRPr lang="en-US" sz="2400" b="1" dirty="0">
                        <a:effectLst/>
                        <a:latin typeface="verdana"/>
                      </a:endParaRPr>
                    </a:p>
                  </a:txBody>
                  <a:tcPr marL="28575" marR="28575" marT="28575" marB="28575"/>
                </a:tc>
                <a:extLst>
                  <a:ext uri="{0D108BD9-81ED-4DB2-BD59-A6C34878D82A}">
                    <a16:rowId xmlns:a16="http://schemas.microsoft.com/office/drawing/2014/main" val="10000"/>
                  </a:ext>
                </a:extLst>
              </a:tr>
              <a:tr h="497586">
                <a:tc>
                  <a:txBody>
                    <a:bodyPr/>
                    <a:lstStyle/>
                    <a:p>
                      <a:pPr fontAlgn="t"/>
                      <a:r>
                        <a:rPr lang="en-US" sz="2400" dirty="0"/>
                        <a:t>AVG()</a:t>
                      </a:r>
                      <a:endParaRPr lang="en-US" sz="2400" dirty="0">
                        <a:effectLst/>
                        <a:latin typeface="verdana"/>
                      </a:endParaRPr>
                    </a:p>
                  </a:txBody>
                  <a:tcPr marL="28575" marR="28575" marT="28575" marB="28575"/>
                </a:tc>
                <a:tc>
                  <a:txBody>
                    <a:bodyPr/>
                    <a:lstStyle/>
                    <a:p>
                      <a:pPr fontAlgn="t"/>
                      <a:r>
                        <a:rPr lang="en-US" sz="2400" dirty="0"/>
                        <a:t>Returns the average value</a:t>
                      </a:r>
                      <a:endParaRPr lang="en-US" sz="2400" dirty="0">
                        <a:effectLst/>
                        <a:latin typeface="verdana"/>
                      </a:endParaRPr>
                    </a:p>
                  </a:txBody>
                  <a:tcPr marL="28575" marR="28575" marT="28575" marB="28575"/>
                </a:tc>
                <a:extLst>
                  <a:ext uri="{0D108BD9-81ED-4DB2-BD59-A6C34878D82A}">
                    <a16:rowId xmlns:a16="http://schemas.microsoft.com/office/drawing/2014/main" val="10001"/>
                  </a:ext>
                </a:extLst>
              </a:tr>
              <a:tr h="497586">
                <a:tc>
                  <a:txBody>
                    <a:bodyPr/>
                    <a:lstStyle/>
                    <a:p>
                      <a:pPr fontAlgn="t"/>
                      <a:r>
                        <a:rPr lang="en-US" sz="2400" dirty="0"/>
                        <a:t>COUNT() </a:t>
                      </a:r>
                      <a:endParaRPr lang="en-US" sz="2400" dirty="0">
                        <a:effectLst/>
                        <a:latin typeface="verdana"/>
                      </a:endParaRPr>
                    </a:p>
                  </a:txBody>
                  <a:tcPr marL="28575" marR="28575" marT="28575" marB="28575"/>
                </a:tc>
                <a:tc>
                  <a:txBody>
                    <a:bodyPr/>
                    <a:lstStyle/>
                    <a:p>
                      <a:pPr fontAlgn="t"/>
                      <a:r>
                        <a:rPr lang="en-US" sz="2400" dirty="0"/>
                        <a:t>Returns the number of rows</a:t>
                      </a:r>
                      <a:endParaRPr lang="en-US" sz="2400" dirty="0">
                        <a:effectLst/>
                        <a:latin typeface="verdana"/>
                      </a:endParaRPr>
                    </a:p>
                  </a:txBody>
                  <a:tcPr marL="28575" marR="28575" marT="28575" marB="28575"/>
                </a:tc>
                <a:extLst>
                  <a:ext uri="{0D108BD9-81ED-4DB2-BD59-A6C34878D82A}">
                    <a16:rowId xmlns:a16="http://schemas.microsoft.com/office/drawing/2014/main" val="10002"/>
                  </a:ext>
                </a:extLst>
              </a:tr>
              <a:tr h="497586">
                <a:tc>
                  <a:txBody>
                    <a:bodyPr/>
                    <a:lstStyle/>
                    <a:p>
                      <a:pPr fontAlgn="t"/>
                      <a:r>
                        <a:rPr lang="en-US" sz="2400" dirty="0"/>
                        <a:t>MAX()</a:t>
                      </a:r>
                      <a:endParaRPr lang="en-US" sz="2400" dirty="0">
                        <a:effectLst/>
                        <a:latin typeface="verdana"/>
                      </a:endParaRPr>
                    </a:p>
                  </a:txBody>
                  <a:tcPr marL="28575" marR="28575" marT="28575" marB="28575"/>
                </a:tc>
                <a:tc>
                  <a:txBody>
                    <a:bodyPr/>
                    <a:lstStyle/>
                    <a:p>
                      <a:pPr fontAlgn="t"/>
                      <a:r>
                        <a:rPr lang="en-US" sz="2400" dirty="0"/>
                        <a:t>Returns the largest value</a:t>
                      </a:r>
                      <a:endParaRPr lang="en-US" sz="2400" dirty="0">
                        <a:effectLst/>
                        <a:latin typeface="verdana"/>
                      </a:endParaRPr>
                    </a:p>
                  </a:txBody>
                  <a:tcPr marL="28575" marR="28575" marT="28575" marB="28575"/>
                </a:tc>
                <a:extLst>
                  <a:ext uri="{0D108BD9-81ED-4DB2-BD59-A6C34878D82A}">
                    <a16:rowId xmlns:a16="http://schemas.microsoft.com/office/drawing/2014/main" val="10005"/>
                  </a:ext>
                </a:extLst>
              </a:tr>
              <a:tr h="497586">
                <a:tc>
                  <a:txBody>
                    <a:bodyPr/>
                    <a:lstStyle/>
                    <a:p>
                      <a:pPr fontAlgn="t"/>
                      <a:r>
                        <a:rPr lang="en-US" sz="2400" dirty="0"/>
                        <a:t>MIN() </a:t>
                      </a:r>
                      <a:endParaRPr lang="en-US" sz="2400" dirty="0">
                        <a:effectLst/>
                        <a:latin typeface="verdana"/>
                      </a:endParaRPr>
                    </a:p>
                  </a:txBody>
                  <a:tcPr marL="28575" marR="28575" marT="28575" marB="28575"/>
                </a:tc>
                <a:tc>
                  <a:txBody>
                    <a:bodyPr/>
                    <a:lstStyle/>
                    <a:p>
                      <a:pPr fontAlgn="t"/>
                      <a:r>
                        <a:rPr lang="en-US" sz="2400" dirty="0"/>
                        <a:t>Returns the smallest value</a:t>
                      </a:r>
                      <a:endParaRPr lang="en-US" sz="2400" dirty="0">
                        <a:effectLst/>
                        <a:latin typeface="verdana"/>
                      </a:endParaRPr>
                    </a:p>
                  </a:txBody>
                  <a:tcPr marL="28575" marR="28575" marT="28575" marB="28575"/>
                </a:tc>
                <a:extLst>
                  <a:ext uri="{0D108BD9-81ED-4DB2-BD59-A6C34878D82A}">
                    <a16:rowId xmlns:a16="http://schemas.microsoft.com/office/drawing/2014/main" val="10006"/>
                  </a:ext>
                </a:extLst>
              </a:tr>
              <a:tr h="909382">
                <a:tc>
                  <a:txBody>
                    <a:bodyPr/>
                    <a:lstStyle/>
                    <a:p>
                      <a:pPr fontAlgn="t"/>
                      <a:r>
                        <a:rPr lang="en-US" sz="2400" dirty="0"/>
                        <a:t>SUM() </a:t>
                      </a:r>
                      <a:endParaRPr lang="en-US" sz="2400" dirty="0">
                        <a:effectLst/>
                        <a:latin typeface="verdana"/>
                      </a:endParaRPr>
                    </a:p>
                  </a:txBody>
                  <a:tcPr marL="28575" marR="28575" marT="28575" marB="28575"/>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2400" dirty="0"/>
                        <a:t>Returns the sum</a:t>
                      </a:r>
                      <a:endParaRPr lang="en-US" sz="2400" dirty="0">
                        <a:effectLst/>
                        <a:latin typeface="verdana"/>
                      </a:endParaRPr>
                    </a:p>
                  </a:txBody>
                  <a:tcPr marL="28575" marR="28575" marT="28575" marB="28575"/>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4936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GROUP BY Clause</a:t>
            </a:r>
          </a:p>
        </p:txBody>
      </p:sp>
      <p:sp>
        <p:nvSpPr>
          <p:cNvPr id="4" name="TextBox 3"/>
          <p:cNvSpPr txBox="1"/>
          <p:nvPr/>
        </p:nvSpPr>
        <p:spPr>
          <a:xfrm>
            <a:off x="658044" y="1700808"/>
            <a:ext cx="8485956" cy="4031873"/>
          </a:xfrm>
          <a:prstGeom prst="rect">
            <a:avLst/>
          </a:prstGeom>
          <a:noFill/>
        </p:spPr>
        <p:txBody>
          <a:bodyPr wrap="square" rtlCol="0">
            <a:spAutoFit/>
          </a:bodyPr>
          <a:lstStyle/>
          <a:p>
            <a:r>
              <a:rPr lang="en-US" sz="3200" dirty="0"/>
              <a:t>When working with large sets of data, we often need to organize our query results. But sometimes simple sorting (using the ORDER BY clause) isn’t enough to give us the clear results we need.</a:t>
            </a:r>
          </a:p>
          <a:p>
            <a:endParaRPr lang="en-US" sz="3200" dirty="0"/>
          </a:p>
          <a:p>
            <a:r>
              <a:rPr lang="en-US" sz="3200" dirty="0"/>
              <a:t>Sometimes we want to organize identical data, broken into logical groups.</a:t>
            </a:r>
          </a:p>
        </p:txBody>
      </p:sp>
    </p:spTree>
    <p:extLst>
      <p:ext uri="{BB962C8B-B14F-4D97-AF65-F5344CB8AC3E}">
        <p14:creationId xmlns:p14="http://schemas.microsoft.com/office/powerpoint/2010/main" val="388021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GROUP BY Clause</a:t>
            </a:r>
          </a:p>
        </p:txBody>
      </p:sp>
      <p:sp>
        <p:nvSpPr>
          <p:cNvPr id="4" name="TextBox 3"/>
          <p:cNvSpPr txBox="1"/>
          <p:nvPr/>
        </p:nvSpPr>
        <p:spPr>
          <a:xfrm>
            <a:off x="843484" y="1772816"/>
            <a:ext cx="8269932" cy="3970318"/>
          </a:xfrm>
          <a:prstGeom prst="rect">
            <a:avLst/>
          </a:prstGeom>
          <a:noFill/>
        </p:spPr>
        <p:txBody>
          <a:bodyPr wrap="square" rtlCol="0">
            <a:spAutoFit/>
          </a:bodyPr>
          <a:lstStyle/>
          <a:p>
            <a:r>
              <a:rPr lang="en-US" sz="2800" dirty="0"/>
              <a:t>The GROUP BY clause is tied to the SELECT list in a query. If we’re creating a grouped query, also known as an aggregate query, all columns named in the SELECT list must be told how to group.</a:t>
            </a:r>
          </a:p>
          <a:p>
            <a:endParaRPr lang="en-US" sz="2800" dirty="0"/>
          </a:p>
          <a:p>
            <a:r>
              <a:rPr lang="en-US" sz="2800" dirty="0"/>
              <a:t>The GROUP BY clause doesn’t filter data in the same way as the WHERE clause… it is used to group identical values found in the result set... AFTER the WHERE clause has returned the desired records.</a:t>
            </a:r>
          </a:p>
        </p:txBody>
      </p:sp>
    </p:spTree>
    <p:extLst>
      <p:ext uri="{BB962C8B-B14F-4D97-AF65-F5344CB8AC3E}">
        <p14:creationId xmlns:p14="http://schemas.microsoft.com/office/powerpoint/2010/main" val="218345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Grouping Example</a:t>
            </a:r>
          </a:p>
        </p:txBody>
      </p:sp>
      <p:sp>
        <p:nvSpPr>
          <p:cNvPr id="4" name="TextBox 3"/>
          <p:cNvSpPr txBox="1"/>
          <p:nvPr/>
        </p:nvSpPr>
        <p:spPr>
          <a:xfrm>
            <a:off x="685800" y="5105400"/>
            <a:ext cx="7696200" cy="1077218"/>
          </a:xfrm>
          <a:prstGeom prst="rect">
            <a:avLst/>
          </a:prstGeom>
          <a:noFill/>
        </p:spPr>
        <p:txBody>
          <a:bodyPr wrap="square" rtlCol="0">
            <a:spAutoFit/>
          </a:bodyPr>
          <a:lstStyle/>
          <a:p>
            <a:r>
              <a:rPr lang="en-US" sz="3200" dirty="0"/>
              <a:t>Let’s say I need a list of names of my current customers who have placed an order...</a:t>
            </a:r>
          </a:p>
        </p:txBody>
      </p:sp>
      <p:graphicFrame>
        <p:nvGraphicFramePr>
          <p:cNvPr id="3" name="Table 2"/>
          <p:cNvGraphicFramePr>
            <a:graphicFrameLocks noGrp="1"/>
          </p:cNvGraphicFramePr>
          <p:nvPr>
            <p:extLst>
              <p:ext uri="{D42A27DB-BD31-4B8C-83A1-F6EECF244321}">
                <p14:modId xmlns:p14="http://schemas.microsoft.com/office/powerpoint/2010/main" val="1428221749"/>
              </p:ext>
            </p:extLst>
          </p:nvPr>
        </p:nvGraphicFramePr>
        <p:xfrm>
          <a:off x="827584" y="1549637"/>
          <a:ext cx="8001000" cy="3091976"/>
        </p:xfrm>
        <a:graphic>
          <a:graphicData uri="http://schemas.openxmlformats.org/drawingml/2006/table">
            <a:tbl>
              <a:tblPr>
                <a:tableStyleId>{8A107856-5554-42FB-B03E-39F5DBC370BA}</a:tableStyleId>
              </a:tblPr>
              <a:tblGrid>
                <a:gridCol w="1306488">
                  <a:extLst>
                    <a:ext uri="{9D8B030D-6E8A-4147-A177-3AD203B41FA5}">
                      <a16:colId xmlns:a16="http://schemas.microsoft.com/office/drawing/2014/main" val="20000"/>
                    </a:ext>
                  </a:extLst>
                </a:gridCol>
                <a:gridCol w="2376264">
                  <a:extLst>
                    <a:ext uri="{9D8B030D-6E8A-4147-A177-3AD203B41FA5}">
                      <a16:colId xmlns:a16="http://schemas.microsoft.com/office/drawing/2014/main" val="20001"/>
                    </a:ext>
                  </a:extLst>
                </a:gridCol>
                <a:gridCol w="1728192">
                  <a:extLst>
                    <a:ext uri="{9D8B030D-6E8A-4147-A177-3AD203B41FA5}">
                      <a16:colId xmlns:a16="http://schemas.microsoft.com/office/drawing/2014/main" val="20002"/>
                    </a:ext>
                  </a:extLst>
                </a:gridCol>
                <a:gridCol w="2590056">
                  <a:extLst>
                    <a:ext uri="{9D8B030D-6E8A-4147-A177-3AD203B41FA5}">
                      <a16:colId xmlns:a16="http://schemas.microsoft.com/office/drawing/2014/main" val="20003"/>
                    </a:ext>
                  </a:extLst>
                </a:gridCol>
              </a:tblGrid>
              <a:tr h="677636">
                <a:tc>
                  <a:txBody>
                    <a:bodyPr/>
                    <a:lstStyle/>
                    <a:p>
                      <a:pPr algn="l" fontAlgn="t"/>
                      <a:r>
                        <a:rPr lang="en-US" sz="2400" b="1" dirty="0" err="1">
                          <a:effectLst/>
                        </a:rPr>
                        <a:t>OrderID</a:t>
                      </a:r>
                      <a:endParaRPr lang="en-US" sz="2400" b="1" dirty="0">
                        <a:effectLst/>
                        <a:latin typeface="verdana"/>
                      </a:endParaRPr>
                    </a:p>
                  </a:txBody>
                  <a:tcPr marL="18315" marR="18315" marT="18315" marB="18315"/>
                </a:tc>
                <a:tc>
                  <a:txBody>
                    <a:bodyPr/>
                    <a:lstStyle/>
                    <a:p>
                      <a:pPr algn="l" fontAlgn="t"/>
                      <a:r>
                        <a:rPr lang="en-US" sz="2400" b="1" dirty="0" err="1">
                          <a:effectLst/>
                        </a:rPr>
                        <a:t>OrderDate</a:t>
                      </a:r>
                      <a:endParaRPr lang="en-US" sz="2400" b="1" dirty="0">
                        <a:effectLst/>
                        <a:latin typeface="verdana"/>
                      </a:endParaRPr>
                    </a:p>
                  </a:txBody>
                  <a:tcPr marL="18315" marR="18315" marT="18315" marB="18315"/>
                </a:tc>
                <a:tc>
                  <a:txBody>
                    <a:bodyPr/>
                    <a:lstStyle/>
                    <a:p>
                      <a:pPr algn="l" fontAlgn="t"/>
                      <a:r>
                        <a:rPr lang="en-US" sz="2400" b="1">
                          <a:effectLst/>
                        </a:rPr>
                        <a:t>OrderPrice</a:t>
                      </a:r>
                      <a:endParaRPr lang="en-US" sz="2400" b="1">
                        <a:effectLst/>
                        <a:latin typeface="verdana"/>
                      </a:endParaRPr>
                    </a:p>
                  </a:txBody>
                  <a:tcPr marL="18315" marR="18315" marT="18315" marB="18315"/>
                </a:tc>
                <a:tc>
                  <a:txBody>
                    <a:bodyPr/>
                    <a:lstStyle/>
                    <a:p>
                      <a:pPr algn="l" fontAlgn="t"/>
                      <a:r>
                        <a:rPr lang="en-US" sz="2400" b="1" dirty="0">
                          <a:effectLst/>
                        </a:rPr>
                        <a:t>Customer</a:t>
                      </a:r>
                      <a:endParaRPr lang="en-US" sz="2400" b="1" dirty="0">
                        <a:effectLst/>
                        <a:latin typeface="verdana"/>
                      </a:endParaRPr>
                    </a:p>
                  </a:txBody>
                  <a:tcPr marL="18315" marR="18315" marT="18315" marB="18315"/>
                </a:tc>
                <a:extLst>
                  <a:ext uri="{0D108BD9-81ED-4DB2-BD59-A6C34878D82A}">
                    <a16:rowId xmlns:a16="http://schemas.microsoft.com/office/drawing/2014/main" val="10000"/>
                  </a:ext>
                </a:extLst>
              </a:tr>
              <a:tr h="369661">
                <a:tc>
                  <a:txBody>
                    <a:bodyPr/>
                    <a:lstStyle/>
                    <a:p>
                      <a:pPr fontAlgn="t"/>
                      <a:r>
                        <a:rPr lang="en-US" sz="2400" dirty="0">
                          <a:effectLst/>
                        </a:rPr>
                        <a:t>1</a:t>
                      </a:r>
                      <a:endParaRPr lang="en-US" sz="2400" dirty="0">
                        <a:effectLst/>
                        <a:latin typeface="verdana"/>
                      </a:endParaRPr>
                    </a:p>
                  </a:txBody>
                  <a:tcPr marL="18315" marR="18315" marT="18315" marB="18315"/>
                </a:tc>
                <a:tc>
                  <a:txBody>
                    <a:bodyPr/>
                    <a:lstStyle/>
                    <a:p>
                      <a:pPr fontAlgn="t"/>
                      <a:r>
                        <a:rPr lang="en-US" sz="2400">
                          <a:effectLst/>
                        </a:rPr>
                        <a:t>2008/11/12</a:t>
                      </a:r>
                      <a:endParaRPr lang="en-US" sz="2400">
                        <a:effectLst/>
                        <a:latin typeface="verdana"/>
                      </a:endParaRPr>
                    </a:p>
                  </a:txBody>
                  <a:tcPr marL="18315" marR="18315" marT="18315" marB="18315"/>
                </a:tc>
                <a:tc>
                  <a:txBody>
                    <a:bodyPr/>
                    <a:lstStyle/>
                    <a:p>
                      <a:pPr fontAlgn="t"/>
                      <a:r>
                        <a:rPr lang="en-US" sz="2400">
                          <a:effectLst/>
                        </a:rPr>
                        <a:t>1000</a:t>
                      </a:r>
                      <a:endParaRPr lang="en-US" sz="2400">
                        <a:effectLst/>
                        <a:latin typeface="verdana"/>
                      </a:endParaRPr>
                    </a:p>
                  </a:txBody>
                  <a:tcPr marL="18315" marR="18315" marT="18315" marB="18315"/>
                </a:tc>
                <a:tc>
                  <a:txBody>
                    <a:bodyPr/>
                    <a:lstStyle/>
                    <a:p>
                      <a:pPr fontAlgn="t"/>
                      <a:r>
                        <a:rPr lang="en-US" sz="2400" dirty="0">
                          <a:effectLst/>
                        </a:rPr>
                        <a:t>Jones</a:t>
                      </a:r>
                      <a:endParaRPr lang="en-US" sz="2400" dirty="0">
                        <a:effectLst/>
                        <a:latin typeface="verdana"/>
                      </a:endParaRPr>
                    </a:p>
                  </a:txBody>
                  <a:tcPr marL="18315" marR="18315" marT="18315" marB="18315"/>
                </a:tc>
                <a:extLst>
                  <a:ext uri="{0D108BD9-81ED-4DB2-BD59-A6C34878D82A}">
                    <a16:rowId xmlns:a16="http://schemas.microsoft.com/office/drawing/2014/main" val="10001"/>
                  </a:ext>
                </a:extLst>
              </a:tr>
              <a:tr h="369661">
                <a:tc>
                  <a:txBody>
                    <a:bodyPr/>
                    <a:lstStyle/>
                    <a:p>
                      <a:pPr fontAlgn="t"/>
                      <a:r>
                        <a:rPr lang="en-US" sz="2400" dirty="0">
                          <a:effectLst/>
                        </a:rPr>
                        <a:t>2</a:t>
                      </a:r>
                      <a:endParaRPr lang="en-US" sz="2400" dirty="0">
                        <a:effectLst/>
                        <a:latin typeface="verdana"/>
                      </a:endParaRPr>
                    </a:p>
                  </a:txBody>
                  <a:tcPr marL="18315" marR="18315" marT="18315" marB="18315"/>
                </a:tc>
                <a:tc>
                  <a:txBody>
                    <a:bodyPr/>
                    <a:lstStyle/>
                    <a:p>
                      <a:pPr fontAlgn="t"/>
                      <a:r>
                        <a:rPr lang="en-US" sz="2400" dirty="0">
                          <a:effectLst/>
                        </a:rPr>
                        <a:t>2008/10/23</a:t>
                      </a:r>
                      <a:endParaRPr lang="en-US" sz="2400" dirty="0">
                        <a:effectLst/>
                        <a:latin typeface="verdana"/>
                      </a:endParaRPr>
                    </a:p>
                  </a:txBody>
                  <a:tcPr marL="18315" marR="18315" marT="18315" marB="18315"/>
                </a:tc>
                <a:tc>
                  <a:txBody>
                    <a:bodyPr/>
                    <a:lstStyle/>
                    <a:p>
                      <a:pPr fontAlgn="t"/>
                      <a:r>
                        <a:rPr lang="en-US" sz="2400" dirty="0">
                          <a:effectLst/>
                        </a:rPr>
                        <a:t>1600</a:t>
                      </a:r>
                      <a:endParaRPr lang="en-US" sz="2400" dirty="0">
                        <a:effectLst/>
                        <a:latin typeface="verdana"/>
                      </a:endParaRPr>
                    </a:p>
                  </a:txBody>
                  <a:tcPr marL="18315" marR="18315" marT="18315" marB="18315"/>
                </a:tc>
                <a:tc>
                  <a:txBody>
                    <a:bodyPr/>
                    <a:lstStyle/>
                    <a:p>
                      <a:pPr fontAlgn="t"/>
                      <a:r>
                        <a:rPr lang="en-US" sz="2400" dirty="0">
                          <a:effectLst/>
                        </a:rPr>
                        <a:t>Smith</a:t>
                      </a:r>
                      <a:endParaRPr lang="en-US" sz="2400" dirty="0">
                        <a:effectLst/>
                        <a:latin typeface="verdana"/>
                      </a:endParaRPr>
                    </a:p>
                  </a:txBody>
                  <a:tcPr marL="18315" marR="18315" marT="18315" marB="18315"/>
                </a:tc>
                <a:extLst>
                  <a:ext uri="{0D108BD9-81ED-4DB2-BD59-A6C34878D82A}">
                    <a16:rowId xmlns:a16="http://schemas.microsoft.com/office/drawing/2014/main" val="10002"/>
                  </a:ext>
                </a:extLst>
              </a:tr>
              <a:tr h="369661">
                <a:tc>
                  <a:txBody>
                    <a:bodyPr/>
                    <a:lstStyle/>
                    <a:p>
                      <a:pPr fontAlgn="t"/>
                      <a:r>
                        <a:rPr lang="en-US" sz="2400" dirty="0">
                          <a:effectLst/>
                        </a:rPr>
                        <a:t>3</a:t>
                      </a:r>
                      <a:endParaRPr lang="en-US" sz="2400" dirty="0">
                        <a:effectLst/>
                        <a:latin typeface="verdana"/>
                      </a:endParaRPr>
                    </a:p>
                  </a:txBody>
                  <a:tcPr marL="18315" marR="18315" marT="18315" marB="18315"/>
                </a:tc>
                <a:tc>
                  <a:txBody>
                    <a:bodyPr/>
                    <a:lstStyle/>
                    <a:p>
                      <a:pPr fontAlgn="t"/>
                      <a:r>
                        <a:rPr lang="en-US" sz="2400" dirty="0">
                          <a:effectLst/>
                        </a:rPr>
                        <a:t>2008/09/02</a:t>
                      </a:r>
                      <a:endParaRPr lang="en-US" sz="2400" dirty="0">
                        <a:effectLst/>
                        <a:latin typeface="verdana"/>
                      </a:endParaRPr>
                    </a:p>
                  </a:txBody>
                  <a:tcPr marL="18315" marR="18315" marT="18315" marB="18315"/>
                </a:tc>
                <a:tc>
                  <a:txBody>
                    <a:bodyPr/>
                    <a:lstStyle/>
                    <a:p>
                      <a:pPr fontAlgn="t"/>
                      <a:r>
                        <a:rPr lang="en-US" sz="2400" dirty="0">
                          <a:effectLst/>
                        </a:rPr>
                        <a:t>350</a:t>
                      </a:r>
                      <a:endParaRPr lang="en-US" sz="2400" dirty="0">
                        <a:effectLst/>
                        <a:latin typeface="verdana"/>
                      </a:endParaRPr>
                    </a:p>
                  </a:txBody>
                  <a:tcPr marL="18315" marR="18315" marT="18315" marB="18315"/>
                </a:tc>
                <a:tc>
                  <a:txBody>
                    <a:bodyPr/>
                    <a:lstStyle/>
                    <a:p>
                      <a:pPr fontAlgn="t"/>
                      <a:r>
                        <a:rPr lang="en-US" sz="2400" dirty="0">
                          <a:effectLst/>
                        </a:rPr>
                        <a:t>Jones</a:t>
                      </a:r>
                      <a:endParaRPr lang="en-US" sz="2400" dirty="0">
                        <a:effectLst/>
                        <a:latin typeface="verdana"/>
                      </a:endParaRPr>
                    </a:p>
                  </a:txBody>
                  <a:tcPr marL="18315" marR="18315" marT="18315" marB="18315"/>
                </a:tc>
                <a:extLst>
                  <a:ext uri="{0D108BD9-81ED-4DB2-BD59-A6C34878D82A}">
                    <a16:rowId xmlns:a16="http://schemas.microsoft.com/office/drawing/2014/main" val="10003"/>
                  </a:ext>
                </a:extLst>
              </a:tr>
              <a:tr h="369661">
                <a:tc>
                  <a:txBody>
                    <a:bodyPr/>
                    <a:lstStyle/>
                    <a:p>
                      <a:pPr fontAlgn="t"/>
                      <a:r>
                        <a:rPr lang="en-US" sz="2400" dirty="0">
                          <a:effectLst/>
                        </a:rPr>
                        <a:t>4</a:t>
                      </a:r>
                      <a:endParaRPr lang="en-US" sz="2400" dirty="0">
                        <a:effectLst/>
                        <a:latin typeface="verdana"/>
                      </a:endParaRPr>
                    </a:p>
                  </a:txBody>
                  <a:tcPr marL="18315" marR="18315" marT="18315" marB="18315"/>
                </a:tc>
                <a:tc>
                  <a:txBody>
                    <a:bodyPr/>
                    <a:lstStyle/>
                    <a:p>
                      <a:pPr fontAlgn="t"/>
                      <a:r>
                        <a:rPr lang="en-US" sz="2400" dirty="0">
                          <a:effectLst/>
                        </a:rPr>
                        <a:t>2008/09/03</a:t>
                      </a:r>
                      <a:endParaRPr lang="en-US" sz="2400" dirty="0">
                        <a:effectLst/>
                        <a:latin typeface="verdana"/>
                      </a:endParaRPr>
                    </a:p>
                  </a:txBody>
                  <a:tcPr marL="18315" marR="18315" marT="18315" marB="18315"/>
                </a:tc>
                <a:tc>
                  <a:txBody>
                    <a:bodyPr/>
                    <a:lstStyle/>
                    <a:p>
                      <a:pPr fontAlgn="t"/>
                      <a:r>
                        <a:rPr lang="en-US" sz="2400" dirty="0">
                          <a:effectLst/>
                        </a:rPr>
                        <a:t>300</a:t>
                      </a:r>
                      <a:endParaRPr lang="en-US" sz="2400" dirty="0">
                        <a:effectLst/>
                        <a:latin typeface="verdana"/>
                      </a:endParaRPr>
                    </a:p>
                  </a:txBody>
                  <a:tcPr marL="18315" marR="18315" marT="18315" marB="18315"/>
                </a:tc>
                <a:tc>
                  <a:txBody>
                    <a:bodyPr/>
                    <a:lstStyle/>
                    <a:p>
                      <a:pPr fontAlgn="t"/>
                      <a:r>
                        <a:rPr lang="en-US" sz="2400" dirty="0">
                          <a:effectLst/>
                        </a:rPr>
                        <a:t>Johnson</a:t>
                      </a:r>
                      <a:endParaRPr lang="en-US" sz="2400" dirty="0">
                        <a:effectLst/>
                        <a:latin typeface="verdana"/>
                      </a:endParaRPr>
                    </a:p>
                  </a:txBody>
                  <a:tcPr marL="18315" marR="18315" marT="18315" marB="18315"/>
                </a:tc>
                <a:extLst>
                  <a:ext uri="{0D108BD9-81ED-4DB2-BD59-A6C34878D82A}">
                    <a16:rowId xmlns:a16="http://schemas.microsoft.com/office/drawing/2014/main" val="10004"/>
                  </a:ext>
                </a:extLst>
              </a:tr>
              <a:tr h="369661">
                <a:tc>
                  <a:txBody>
                    <a:bodyPr/>
                    <a:lstStyle/>
                    <a:p>
                      <a:pPr fontAlgn="t"/>
                      <a:r>
                        <a:rPr lang="en-US" sz="2400" dirty="0">
                          <a:effectLst/>
                        </a:rPr>
                        <a:t>5</a:t>
                      </a:r>
                      <a:endParaRPr lang="en-US" sz="2400" dirty="0">
                        <a:effectLst/>
                        <a:latin typeface="verdana"/>
                      </a:endParaRPr>
                    </a:p>
                  </a:txBody>
                  <a:tcPr marL="18315" marR="18315" marT="18315" marB="18315"/>
                </a:tc>
                <a:tc>
                  <a:txBody>
                    <a:bodyPr/>
                    <a:lstStyle/>
                    <a:p>
                      <a:pPr fontAlgn="t"/>
                      <a:r>
                        <a:rPr lang="en-US" sz="2400" dirty="0">
                          <a:effectLst/>
                        </a:rPr>
                        <a:t>2008/08/30</a:t>
                      </a:r>
                      <a:endParaRPr lang="en-US" sz="2400" dirty="0">
                        <a:effectLst/>
                        <a:latin typeface="verdana"/>
                      </a:endParaRPr>
                    </a:p>
                  </a:txBody>
                  <a:tcPr marL="18315" marR="18315" marT="18315" marB="18315"/>
                </a:tc>
                <a:tc>
                  <a:txBody>
                    <a:bodyPr/>
                    <a:lstStyle/>
                    <a:p>
                      <a:pPr fontAlgn="t"/>
                      <a:r>
                        <a:rPr lang="en-US" sz="2400" dirty="0">
                          <a:effectLst/>
                        </a:rPr>
                        <a:t>2000</a:t>
                      </a:r>
                      <a:endParaRPr lang="en-US" sz="2400" dirty="0">
                        <a:effectLst/>
                        <a:latin typeface="verdana"/>
                      </a:endParaRPr>
                    </a:p>
                  </a:txBody>
                  <a:tcPr marL="18315" marR="18315" marT="18315" marB="18315"/>
                </a:tc>
                <a:tc>
                  <a:txBody>
                    <a:bodyPr/>
                    <a:lstStyle/>
                    <a:p>
                      <a:pPr fontAlgn="t"/>
                      <a:r>
                        <a:rPr lang="en-US" sz="2400" dirty="0">
                          <a:effectLst/>
                        </a:rPr>
                        <a:t>Smith</a:t>
                      </a:r>
                      <a:endParaRPr lang="en-US" sz="2400" dirty="0">
                        <a:effectLst/>
                        <a:latin typeface="verdana"/>
                      </a:endParaRPr>
                    </a:p>
                  </a:txBody>
                  <a:tcPr marL="18315" marR="18315" marT="18315" marB="18315"/>
                </a:tc>
                <a:extLst>
                  <a:ext uri="{0D108BD9-81ED-4DB2-BD59-A6C34878D82A}">
                    <a16:rowId xmlns:a16="http://schemas.microsoft.com/office/drawing/2014/main" val="10005"/>
                  </a:ext>
                </a:extLst>
              </a:tr>
              <a:tr h="369661">
                <a:tc>
                  <a:txBody>
                    <a:bodyPr/>
                    <a:lstStyle/>
                    <a:p>
                      <a:pPr fontAlgn="t"/>
                      <a:r>
                        <a:rPr lang="en-US" sz="2400" dirty="0">
                          <a:effectLst/>
                        </a:rPr>
                        <a:t>6</a:t>
                      </a:r>
                      <a:endParaRPr lang="en-US" sz="2400" dirty="0">
                        <a:effectLst/>
                        <a:latin typeface="verdana"/>
                      </a:endParaRPr>
                    </a:p>
                  </a:txBody>
                  <a:tcPr marL="18315" marR="18315" marT="18315" marB="18315"/>
                </a:tc>
                <a:tc>
                  <a:txBody>
                    <a:bodyPr/>
                    <a:lstStyle/>
                    <a:p>
                      <a:pPr fontAlgn="t"/>
                      <a:r>
                        <a:rPr lang="en-US" sz="2400" dirty="0">
                          <a:effectLst/>
                        </a:rPr>
                        <a:t>2008/10/04</a:t>
                      </a:r>
                      <a:endParaRPr lang="en-US" sz="2400" dirty="0">
                        <a:effectLst/>
                        <a:latin typeface="verdana"/>
                      </a:endParaRPr>
                    </a:p>
                  </a:txBody>
                  <a:tcPr marL="18315" marR="18315" marT="18315" marB="18315"/>
                </a:tc>
                <a:tc>
                  <a:txBody>
                    <a:bodyPr/>
                    <a:lstStyle/>
                    <a:p>
                      <a:pPr fontAlgn="t"/>
                      <a:r>
                        <a:rPr lang="en-US" sz="2400" dirty="0">
                          <a:effectLst/>
                        </a:rPr>
                        <a:t>400</a:t>
                      </a:r>
                      <a:endParaRPr lang="en-US" sz="2400" dirty="0">
                        <a:effectLst/>
                        <a:latin typeface="verdana"/>
                      </a:endParaRPr>
                    </a:p>
                  </a:txBody>
                  <a:tcPr marL="18315" marR="18315" marT="18315" marB="18315"/>
                </a:tc>
                <a:tc>
                  <a:txBody>
                    <a:bodyPr/>
                    <a:lstStyle/>
                    <a:p>
                      <a:pPr fontAlgn="t"/>
                      <a:r>
                        <a:rPr lang="en-US" sz="2400" dirty="0">
                          <a:effectLst/>
                        </a:rPr>
                        <a:t>Jones</a:t>
                      </a:r>
                      <a:endParaRPr lang="en-US" sz="2400" dirty="0">
                        <a:effectLst/>
                        <a:latin typeface="verdana"/>
                      </a:endParaRPr>
                    </a:p>
                  </a:txBody>
                  <a:tcPr marL="18315" marR="18315" marT="18315" marB="18315"/>
                </a:tc>
                <a:extLst>
                  <a:ext uri="{0D108BD9-81ED-4DB2-BD59-A6C34878D82A}">
                    <a16:rowId xmlns:a16="http://schemas.microsoft.com/office/drawing/2014/main" val="10006"/>
                  </a:ext>
                </a:extLst>
              </a:tr>
            </a:tbl>
          </a:graphicData>
        </a:graphic>
      </p:graphicFrame>
      <p:sp>
        <p:nvSpPr>
          <p:cNvPr id="5" name="Rectangle 1"/>
          <p:cNvSpPr>
            <a:spLocks noChangeArrowheads="1"/>
          </p:cNvSpPr>
          <p:nvPr/>
        </p:nvSpPr>
        <p:spPr bwMode="auto">
          <a:xfrm>
            <a:off x="457200"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5384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Grouping Example</a:t>
            </a:r>
          </a:p>
        </p:txBody>
      </p:sp>
      <p:sp>
        <p:nvSpPr>
          <p:cNvPr id="4" name="TextBox 3"/>
          <p:cNvSpPr txBox="1"/>
          <p:nvPr/>
        </p:nvSpPr>
        <p:spPr>
          <a:xfrm>
            <a:off x="685800" y="4869160"/>
            <a:ext cx="7696200" cy="1384995"/>
          </a:xfrm>
          <a:prstGeom prst="rect">
            <a:avLst/>
          </a:prstGeom>
          <a:noFill/>
        </p:spPr>
        <p:txBody>
          <a:bodyPr wrap="square" rtlCol="0">
            <a:spAutoFit/>
          </a:bodyPr>
          <a:lstStyle/>
          <a:p>
            <a:r>
              <a:rPr lang="en-US" sz="2800" dirty="0"/>
              <a:t>SELECT * FROM Orders ORDER BY Customer;</a:t>
            </a:r>
          </a:p>
          <a:p>
            <a:endParaRPr lang="en-US" sz="2800" dirty="0"/>
          </a:p>
          <a:p>
            <a:r>
              <a:rPr lang="en-US" sz="2800" dirty="0"/>
              <a:t>But I only want the names, not order data.</a:t>
            </a:r>
          </a:p>
        </p:txBody>
      </p:sp>
      <p:sp>
        <p:nvSpPr>
          <p:cNvPr id="5" name="Rectangle 1"/>
          <p:cNvSpPr>
            <a:spLocks noChangeArrowheads="1"/>
          </p:cNvSpPr>
          <p:nvPr/>
        </p:nvSpPr>
        <p:spPr bwMode="auto">
          <a:xfrm>
            <a:off x="457200"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829331760"/>
              </p:ext>
            </p:extLst>
          </p:nvPr>
        </p:nvGraphicFramePr>
        <p:xfrm>
          <a:off x="899592" y="1549637"/>
          <a:ext cx="8001000" cy="3091976"/>
        </p:xfrm>
        <a:graphic>
          <a:graphicData uri="http://schemas.openxmlformats.org/drawingml/2006/table">
            <a:tbl>
              <a:tblPr>
                <a:tableStyleId>{8A107856-5554-42FB-B03E-39F5DBC370BA}</a:tableStyleId>
              </a:tblPr>
              <a:tblGrid>
                <a:gridCol w="1306488">
                  <a:extLst>
                    <a:ext uri="{9D8B030D-6E8A-4147-A177-3AD203B41FA5}">
                      <a16:colId xmlns:a16="http://schemas.microsoft.com/office/drawing/2014/main" val="20000"/>
                    </a:ext>
                  </a:extLst>
                </a:gridCol>
                <a:gridCol w="2376264">
                  <a:extLst>
                    <a:ext uri="{9D8B030D-6E8A-4147-A177-3AD203B41FA5}">
                      <a16:colId xmlns:a16="http://schemas.microsoft.com/office/drawing/2014/main" val="20001"/>
                    </a:ext>
                  </a:extLst>
                </a:gridCol>
                <a:gridCol w="1728192">
                  <a:extLst>
                    <a:ext uri="{9D8B030D-6E8A-4147-A177-3AD203B41FA5}">
                      <a16:colId xmlns:a16="http://schemas.microsoft.com/office/drawing/2014/main" val="20002"/>
                    </a:ext>
                  </a:extLst>
                </a:gridCol>
                <a:gridCol w="2590056">
                  <a:extLst>
                    <a:ext uri="{9D8B030D-6E8A-4147-A177-3AD203B41FA5}">
                      <a16:colId xmlns:a16="http://schemas.microsoft.com/office/drawing/2014/main" val="20003"/>
                    </a:ext>
                  </a:extLst>
                </a:gridCol>
              </a:tblGrid>
              <a:tr h="677636">
                <a:tc>
                  <a:txBody>
                    <a:bodyPr/>
                    <a:lstStyle/>
                    <a:p>
                      <a:pPr algn="l" fontAlgn="t"/>
                      <a:r>
                        <a:rPr lang="en-US" sz="2400" b="1" dirty="0" err="1">
                          <a:effectLst/>
                        </a:rPr>
                        <a:t>OrderID</a:t>
                      </a:r>
                      <a:endParaRPr lang="en-US" sz="2400" b="1" dirty="0">
                        <a:effectLst/>
                        <a:latin typeface="verdana"/>
                      </a:endParaRPr>
                    </a:p>
                  </a:txBody>
                  <a:tcPr marL="18315" marR="18315" marT="18315" marB="18315"/>
                </a:tc>
                <a:tc>
                  <a:txBody>
                    <a:bodyPr/>
                    <a:lstStyle/>
                    <a:p>
                      <a:pPr algn="l" fontAlgn="t"/>
                      <a:r>
                        <a:rPr lang="en-US" sz="2400" b="1" dirty="0" err="1">
                          <a:effectLst/>
                        </a:rPr>
                        <a:t>OrderDate</a:t>
                      </a:r>
                      <a:endParaRPr lang="en-US" sz="2400" b="1" dirty="0">
                        <a:effectLst/>
                        <a:latin typeface="verdana"/>
                      </a:endParaRPr>
                    </a:p>
                  </a:txBody>
                  <a:tcPr marL="18315" marR="18315" marT="18315" marB="18315"/>
                </a:tc>
                <a:tc>
                  <a:txBody>
                    <a:bodyPr/>
                    <a:lstStyle/>
                    <a:p>
                      <a:pPr algn="l" fontAlgn="t"/>
                      <a:r>
                        <a:rPr lang="en-US" sz="2400" b="1" dirty="0" err="1">
                          <a:effectLst/>
                        </a:rPr>
                        <a:t>OrderPrice</a:t>
                      </a:r>
                      <a:endParaRPr lang="en-US" sz="2400" b="1" dirty="0">
                        <a:effectLst/>
                        <a:latin typeface="verdana"/>
                      </a:endParaRPr>
                    </a:p>
                  </a:txBody>
                  <a:tcPr marL="18315" marR="18315" marT="18315" marB="18315"/>
                </a:tc>
                <a:tc>
                  <a:txBody>
                    <a:bodyPr/>
                    <a:lstStyle/>
                    <a:p>
                      <a:pPr algn="l" fontAlgn="t"/>
                      <a:r>
                        <a:rPr lang="en-US" sz="2400" b="1" dirty="0">
                          <a:effectLst/>
                        </a:rPr>
                        <a:t>Customer</a:t>
                      </a:r>
                      <a:endParaRPr lang="en-US" sz="2400" b="1" dirty="0">
                        <a:effectLst/>
                        <a:latin typeface="verdana"/>
                      </a:endParaRPr>
                    </a:p>
                  </a:txBody>
                  <a:tcPr marL="18315" marR="18315" marT="18315" marB="18315"/>
                </a:tc>
                <a:extLst>
                  <a:ext uri="{0D108BD9-81ED-4DB2-BD59-A6C34878D82A}">
                    <a16:rowId xmlns:a16="http://schemas.microsoft.com/office/drawing/2014/main" val="10000"/>
                  </a:ext>
                </a:extLst>
              </a:tr>
              <a:tr h="369661">
                <a:tc>
                  <a:txBody>
                    <a:bodyPr/>
                    <a:lstStyle/>
                    <a:p>
                      <a:pPr fontAlgn="t"/>
                      <a:r>
                        <a:rPr lang="en-US" sz="2400" dirty="0">
                          <a:effectLst/>
                        </a:rPr>
                        <a:t>4</a:t>
                      </a:r>
                      <a:endParaRPr lang="en-US" sz="2400" dirty="0">
                        <a:effectLst/>
                        <a:latin typeface="verdana"/>
                      </a:endParaRPr>
                    </a:p>
                  </a:txBody>
                  <a:tcPr marL="18315" marR="18315" marT="18315" marB="18315"/>
                </a:tc>
                <a:tc>
                  <a:txBody>
                    <a:bodyPr/>
                    <a:lstStyle/>
                    <a:p>
                      <a:pPr fontAlgn="t"/>
                      <a:r>
                        <a:rPr lang="en-US" sz="2400" dirty="0">
                          <a:effectLst/>
                        </a:rPr>
                        <a:t>2008/09/03</a:t>
                      </a:r>
                      <a:endParaRPr lang="en-US" sz="2400" dirty="0">
                        <a:effectLst/>
                        <a:latin typeface="verdana"/>
                      </a:endParaRPr>
                    </a:p>
                  </a:txBody>
                  <a:tcPr marL="18315" marR="18315" marT="18315" marB="18315"/>
                </a:tc>
                <a:tc>
                  <a:txBody>
                    <a:bodyPr/>
                    <a:lstStyle/>
                    <a:p>
                      <a:pPr fontAlgn="t"/>
                      <a:r>
                        <a:rPr lang="en-US" sz="2400" dirty="0">
                          <a:effectLst/>
                        </a:rPr>
                        <a:t>300</a:t>
                      </a:r>
                      <a:endParaRPr lang="en-US" sz="2400" dirty="0">
                        <a:effectLst/>
                        <a:latin typeface="verdana"/>
                      </a:endParaRPr>
                    </a:p>
                  </a:txBody>
                  <a:tcPr marL="18315" marR="18315" marT="18315" marB="18315"/>
                </a:tc>
                <a:tc>
                  <a:txBody>
                    <a:bodyPr/>
                    <a:lstStyle/>
                    <a:p>
                      <a:pPr fontAlgn="t"/>
                      <a:r>
                        <a:rPr lang="en-US" sz="2400" dirty="0">
                          <a:effectLst/>
                        </a:rPr>
                        <a:t>Johnson</a:t>
                      </a:r>
                      <a:endParaRPr lang="en-US" sz="2400" dirty="0">
                        <a:effectLst/>
                        <a:latin typeface="verdana"/>
                      </a:endParaRPr>
                    </a:p>
                  </a:txBody>
                  <a:tcPr marL="18315" marR="18315" marT="18315" marB="18315"/>
                </a:tc>
                <a:extLst>
                  <a:ext uri="{0D108BD9-81ED-4DB2-BD59-A6C34878D82A}">
                    <a16:rowId xmlns:a16="http://schemas.microsoft.com/office/drawing/2014/main" val="10001"/>
                  </a:ext>
                </a:extLst>
              </a:tr>
              <a:tr h="369661">
                <a:tc>
                  <a:txBody>
                    <a:bodyPr/>
                    <a:lstStyle/>
                    <a:p>
                      <a:pPr fontAlgn="t"/>
                      <a:r>
                        <a:rPr lang="en-US" sz="2400" dirty="0">
                          <a:effectLst/>
                        </a:rPr>
                        <a:t>1</a:t>
                      </a:r>
                      <a:endParaRPr lang="en-US" sz="2400" dirty="0">
                        <a:effectLst/>
                        <a:latin typeface="verdana"/>
                      </a:endParaRPr>
                    </a:p>
                  </a:txBody>
                  <a:tcPr marL="18315" marR="18315" marT="18315" marB="18315"/>
                </a:tc>
                <a:tc>
                  <a:txBody>
                    <a:bodyPr/>
                    <a:lstStyle/>
                    <a:p>
                      <a:pPr fontAlgn="t"/>
                      <a:r>
                        <a:rPr lang="en-US" sz="2400">
                          <a:effectLst/>
                        </a:rPr>
                        <a:t>2008/11/12</a:t>
                      </a:r>
                      <a:endParaRPr lang="en-US" sz="2400">
                        <a:effectLst/>
                        <a:latin typeface="verdana"/>
                      </a:endParaRPr>
                    </a:p>
                  </a:txBody>
                  <a:tcPr marL="18315" marR="18315" marT="18315" marB="18315"/>
                </a:tc>
                <a:tc>
                  <a:txBody>
                    <a:bodyPr/>
                    <a:lstStyle/>
                    <a:p>
                      <a:pPr fontAlgn="t"/>
                      <a:r>
                        <a:rPr lang="en-US" sz="2400">
                          <a:effectLst/>
                        </a:rPr>
                        <a:t>1000</a:t>
                      </a:r>
                      <a:endParaRPr lang="en-US" sz="2400">
                        <a:effectLst/>
                        <a:latin typeface="verdana"/>
                      </a:endParaRPr>
                    </a:p>
                  </a:txBody>
                  <a:tcPr marL="18315" marR="18315" marT="18315" marB="18315"/>
                </a:tc>
                <a:tc>
                  <a:txBody>
                    <a:bodyPr/>
                    <a:lstStyle/>
                    <a:p>
                      <a:pPr fontAlgn="t"/>
                      <a:r>
                        <a:rPr lang="en-US" sz="2400" dirty="0">
                          <a:effectLst/>
                        </a:rPr>
                        <a:t>Jones</a:t>
                      </a:r>
                      <a:endParaRPr lang="en-US" sz="2400" dirty="0">
                        <a:effectLst/>
                        <a:latin typeface="verdana"/>
                      </a:endParaRPr>
                    </a:p>
                  </a:txBody>
                  <a:tcPr marL="18315" marR="18315" marT="18315" marB="18315"/>
                </a:tc>
                <a:extLst>
                  <a:ext uri="{0D108BD9-81ED-4DB2-BD59-A6C34878D82A}">
                    <a16:rowId xmlns:a16="http://schemas.microsoft.com/office/drawing/2014/main" val="10002"/>
                  </a:ext>
                </a:extLst>
              </a:tr>
              <a:tr h="369661">
                <a:tc>
                  <a:txBody>
                    <a:bodyPr/>
                    <a:lstStyle/>
                    <a:p>
                      <a:pPr fontAlgn="t"/>
                      <a:r>
                        <a:rPr lang="en-US" sz="2400" dirty="0">
                          <a:effectLst/>
                        </a:rPr>
                        <a:t>3</a:t>
                      </a:r>
                      <a:endParaRPr lang="en-US" sz="2400" dirty="0">
                        <a:effectLst/>
                        <a:latin typeface="verdana"/>
                      </a:endParaRPr>
                    </a:p>
                  </a:txBody>
                  <a:tcPr marL="18315" marR="18315" marT="18315" marB="18315"/>
                </a:tc>
                <a:tc>
                  <a:txBody>
                    <a:bodyPr/>
                    <a:lstStyle/>
                    <a:p>
                      <a:pPr fontAlgn="t"/>
                      <a:r>
                        <a:rPr lang="en-US" sz="2400" dirty="0">
                          <a:effectLst/>
                        </a:rPr>
                        <a:t>2008/09/02</a:t>
                      </a:r>
                      <a:endParaRPr lang="en-US" sz="2400" dirty="0">
                        <a:effectLst/>
                        <a:latin typeface="verdana"/>
                      </a:endParaRPr>
                    </a:p>
                  </a:txBody>
                  <a:tcPr marL="18315" marR="18315" marT="18315" marB="18315"/>
                </a:tc>
                <a:tc>
                  <a:txBody>
                    <a:bodyPr/>
                    <a:lstStyle/>
                    <a:p>
                      <a:pPr fontAlgn="t"/>
                      <a:r>
                        <a:rPr lang="en-US" sz="2400" dirty="0">
                          <a:effectLst/>
                        </a:rPr>
                        <a:t>350</a:t>
                      </a:r>
                      <a:endParaRPr lang="en-US" sz="2400" dirty="0">
                        <a:effectLst/>
                        <a:latin typeface="verdana"/>
                      </a:endParaRPr>
                    </a:p>
                  </a:txBody>
                  <a:tcPr marL="18315" marR="18315" marT="18315" marB="18315"/>
                </a:tc>
                <a:tc>
                  <a:txBody>
                    <a:bodyPr/>
                    <a:lstStyle/>
                    <a:p>
                      <a:pPr fontAlgn="t"/>
                      <a:r>
                        <a:rPr lang="en-US" sz="2400" dirty="0">
                          <a:effectLst/>
                        </a:rPr>
                        <a:t>Jones</a:t>
                      </a:r>
                      <a:endParaRPr lang="en-US" sz="2400" dirty="0">
                        <a:effectLst/>
                        <a:latin typeface="verdana"/>
                      </a:endParaRPr>
                    </a:p>
                  </a:txBody>
                  <a:tcPr marL="18315" marR="18315" marT="18315" marB="18315"/>
                </a:tc>
                <a:extLst>
                  <a:ext uri="{0D108BD9-81ED-4DB2-BD59-A6C34878D82A}">
                    <a16:rowId xmlns:a16="http://schemas.microsoft.com/office/drawing/2014/main" val="10003"/>
                  </a:ext>
                </a:extLst>
              </a:tr>
              <a:tr h="369661">
                <a:tc>
                  <a:txBody>
                    <a:bodyPr/>
                    <a:lstStyle/>
                    <a:p>
                      <a:pPr fontAlgn="t"/>
                      <a:r>
                        <a:rPr lang="en-US" sz="2400" dirty="0">
                          <a:effectLst/>
                        </a:rPr>
                        <a:t>6</a:t>
                      </a:r>
                      <a:endParaRPr lang="en-US" sz="2400" dirty="0">
                        <a:effectLst/>
                        <a:latin typeface="verdana"/>
                      </a:endParaRPr>
                    </a:p>
                  </a:txBody>
                  <a:tcPr marL="18315" marR="18315" marT="18315" marB="18315"/>
                </a:tc>
                <a:tc>
                  <a:txBody>
                    <a:bodyPr/>
                    <a:lstStyle/>
                    <a:p>
                      <a:pPr fontAlgn="t"/>
                      <a:r>
                        <a:rPr lang="en-US" sz="2400" dirty="0">
                          <a:effectLst/>
                        </a:rPr>
                        <a:t>2008/10/04</a:t>
                      </a:r>
                      <a:endParaRPr lang="en-US" sz="2400" dirty="0">
                        <a:effectLst/>
                        <a:latin typeface="verdana"/>
                      </a:endParaRPr>
                    </a:p>
                  </a:txBody>
                  <a:tcPr marL="18315" marR="18315" marT="18315" marB="18315"/>
                </a:tc>
                <a:tc>
                  <a:txBody>
                    <a:bodyPr/>
                    <a:lstStyle/>
                    <a:p>
                      <a:pPr fontAlgn="t"/>
                      <a:r>
                        <a:rPr lang="en-US" sz="2400" dirty="0">
                          <a:effectLst/>
                        </a:rPr>
                        <a:t>400</a:t>
                      </a:r>
                      <a:endParaRPr lang="en-US" sz="2400" dirty="0">
                        <a:effectLst/>
                        <a:latin typeface="verdana"/>
                      </a:endParaRPr>
                    </a:p>
                  </a:txBody>
                  <a:tcPr marL="18315" marR="18315" marT="18315" marB="18315"/>
                </a:tc>
                <a:tc>
                  <a:txBody>
                    <a:bodyPr/>
                    <a:lstStyle/>
                    <a:p>
                      <a:pPr fontAlgn="t"/>
                      <a:r>
                        <a:rPr lang="en-US" sz="2400" dirty="0">
                          <a:effectLst/>
                        </a:rPr>
                        <a:t>Jones</a:t>
                      </a:r>
                      <a:endParaRPr lang="en-US" sz="2400" dirty="0">
                        <a:effectLst/>
                        <a:latin typeface="verdana"/>
                      </a:endParaRPr>
                    </a:p>
                  </a:txBody>
                  <a:tcPr marL="18315" marR="18315" marT="18315" marB="18315"/>
                </a:tc>
                <a:extLst>
                  <a:ext uri="{0D108BD9-81ED-4DB2-BD59-A6C34878D82A}">
                    <a16:rowId xmlns:a16="http://schemas.microsoft.com/office/drawing/2014/main" val="10004"/>
                  </a:ext>
                </a:extLst>
              </a:tr>
              <a:tr h="369661">
                <a:tc>
                  <a:txBody>
                    <a:bodyPr/>
                    <a:lstStyle/>
                    <a:p>
                      <a:pPr fontAlgn="t"/>
                      <a:r>
                        <a:rPr lang="en-US" sz="2400" dirty="0">
                          <a:effectLst/>
                        </a:rPr>
                        <a:t>2</a:t>
                      </a:r>
                      <a:endParaRPr lang="en-US" sz="2400" dirty="0">
                        <a:effectLst/>
                        <a:latin typeface="verdana"/>
                      </a:endParaRPr>
                    </a:p>
                  </a:txBody>
                  <a:tcPr marL="18315" marR="18315" marT="18315" marB="18315"/>
                </a:tc>
                <a:tc>
                  <a:txBody>
                    <a:bodyPr/>
                    <a:lstStyle/>
                    <a:p>
                      <a:pPr fontAlgn="t"/>
                      <a:r>
                        <a:rPr lang="en-US" sz="2400" dirty="0">
                          <a:effectLst/>
                        </a:rPr>
                        <a:t>2008/10/23</a:t>
                      </a:r>
                      <a:endParaRPr lang="en-US" sz="2400" dirty="0">
                        <a:effectLst/>
                        <a:latin typeface="verdana"/>
                      </a:endParaRPr>
                    </a:p>
                  </a:txBody>
                  <a:tcPr marL="18315" marR="18315" marT="18315" marB="18315"/>
                </a:tc>
                <a:tc>
                  <a:txBody>
                    <a:bodyPr/>
                    <a:lstStyle/>
                    <a:p>
                      <a:pPr fontAlgn="t"/>
                      <a:r>
                        <a:rPr lang="en-US" sz="2400" dirty="0">
                          <a:effectLst/>
                        </a:rPr>
                        <a:t>1600</a:t>
                      </a:r>
                      <a:endParaRPr lang="en-US" sz="2400" dirty="0">
                        <a:effectLst/>
                        <a:latin typeface="verdana"/>
                      </a:endParaRPr>
                    </a:p>
                  </a:txBody>
                  <a:tcPr marL="18315" marR="18315" marT="18315" marB="18315"/>
                </a:tc>
                <a:tc>
                  <a:txBody>
                    <a:bodyPr/>
                    <a:lstStyle/>
                    <a:p>
                      <a:pPr fontAlgn="t"/>
                      <a:r>
                        <a:rPr lang="en-US" sz="2400" dirty="0">
                          <a:effectLst/>
                        </a:rPr>
                        <a:t>Smith</a:t>
                      </a:r>
                      <a:endParaRPr lang="en-US" sz="2400" dirty="0">
                        <a:effectLst/>
                        <a:latin typeface="verdana"/>
                      </a:endParaRPr>
                    </a:p>
                  </a:txBody>
                  <a:tcPr marL="18315" marR="18315" marT="18315" marB="18315"/>
                </a:tc>
                <a:extLst>
                  <a:ext uri="{0D108BD9-81ED-4DB2-BD59-A6C34878D82A}">
                    <a16:rowId xmlns:a16="http://schemas.microsoft.com/office/drawing/2014/main" val="10005"/>
                  </a:ext>
                </a:extLst>
              </a:tr>
              <a:tr h="369661">
                <a:tc>
                  <a:txBody>
                    <a:bodyPr/>
                    <a:lstStyle/>
                    <a:p>
                      <a:pPr fontAlgn="t"/>
                      <a:r>
                        <a:rPr lang="en-US" sz="2400" dirty="0">
                          <a:effectLst/>
                        </a:rPr>
                        <a:t>5</a:t>
                      </a:r>
                      <a:endParaRPr lang="en-US" sz="2400" dirty="0">
                        <a:effectLst/>
                        <a:latin typeface="verdana"/>
                      </a:endParaRPr>
                    </a:p>
                  </a:txBody>
                  <a:tcPr marL="18315" marR="18315" marT="18315" marB="18315"/>
                </a:tc>
                <a:tc>
                  <a:txBody>
                    <a:bodyPr/>
                    <a:lstStyle/>
                    <a:p>
                      <a:pPr fontAlgn="t"/>
                      <a:r>
                        <a:rPr lang="en-US" sz="2400" dirty="0">
                          <a:effectLst/>
                        </a:rPr>
                        <a:t>2008/08/30</a:t>
                      </a:r>
                      <a:endParaRPr lang="en-US" sz="2400" dirty="0">
                        <a:effectLst/>
                        <a:latin typeface="verdana"/>
                      </a:endParaRPr>
                    </a:p>
                  </a:txBody>
                  <a:tcPr marL="18315" marR="18315" marT="18315" marB="18315"/>
                </a:tc>
                <a:tc>
                  <a:txBody>
                    <a:bodyPr/>
                    <a:lstStyle/>
                    <a:p>
                      <a:pPr fontAlgn="t"/>
                      <a:r>
                        <a:rPr lang="en-US" sz="2400" dirty="0">
                          <a:effectLst/>
                        </a:rPr>
                        <a:t>2000</a:t>
                      </a:r>
                      <a:endParaRPr lang="en-US" sz="2400" dirty="0">
                        <a:effectLst/>
                        <a:latin typeface="verdana"/>
                      </a:endParaRPr>
                    </a:p>
                  </a:txBody>
                  <a:tcPr marL="18315" marR="18315" marT="18315" marB="18315"/>
                </a:tc>
                <a:tc>
                  <a:txBody>
                    <a:bodyPr/>
                    <a:lstStyle/>
                    <a:p>
                      <a:pPr fontAlgn="t"/>
                      <a:r>
                        <a:rPr lang="en-US" sz="2400" dirty="0">
                          <a:effectLst/>
                        </a:rPr>
                        <a:t>Smith</a:t>
                      </a:r>
                      <a:endParaRPr lang="en-US" sz="2400" dirty="0">
                        <a:effectLst/>
                        <a:latin typeface="verdana"/>
                      </a:endParaRPr>
                    </a:p>
                  </a:txBody>
                  <a:tcPr marL="18315" marR="18315" marT="18315" marB="1831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2225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Grouping Example</a:t>
            </a:r>
          </a:p>
        </p:txBody>
      </p:sp>
      <p:sp>
        <p:nvSpPr>
          <p:cNvPr id="4" name="TextBox 3"/>
          <p:cNvSpPr txBox="1"/>
          <p:nvPr/>
        </p:nvSpPr>
        <p:spPr>
          <a:xfrm>
            <a:off x="553860" y="1571308"/>
            <a:ext cx="3946132" cy="1569660"/>
          </a:xfrm>
          <a:prstGeom prst="rect">
            <a:avLst/>
          </a:prstGeom>
          <a:noFill/>
        </p:spPr>
        <p:txBody>
          <a:bodyPr wrap="square" rtlCol="0">
            <a:spAutoFit/>
          </a:bodyPr>
          <a:lstStyle/>
          <a:p>
            <a:r>
              <a:rPr lang="en-US" sz="3200" dirty="0"/>
              <a:t>SELECT </a:t>
            </a:r>
            <a:r>
              <a:rPr lang="en-US" sz="3200" dirty="0">
                <a:solidFill>
                  <a:srgbClr val="FF0000"/>
                </a:solidFill>
              </a:rPr>
              <a:t>Customer</a:t>
            </a:r>
          </a:p>
          <a:p>
            <a:r>
              <a:rPr lang="en-US" sz="3200" dirty="0"/>
              <a:t>FROM Orders</a:t>
            </a:r>
          </a:p>
          <a:p>
            <a:r>
              <a:rPr lang="en-US" sz="3200" dirty="0"/>
              <a:t>ORDER BY Customer;</a:t>
            </a:r>
          </a:p>
        </p:txBody>
      </p:sp>
      <p:sp>
        <p:nvSpPr>
          <p:cNvPr id="5" name="Rectangle 1"/>
          <p:cNvSpPr>
            <a:spLocks noChangeArrowheads="1"/>
          </p:cNvSpPr>
          <p:nvPr/>
        </p:nvSpPr>
        <p:spPr bwMode="auto">
          <a:xfrm>
            <a:off x="457200"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20270808"/>
              </p:ext>
            </p:extLst>
          </p:nvPr>
        </p:nvGraphicFramePr>
        <p:xfrm>
          <a:off x="5580112" y="1412776"/>
          <a:ext cx="2590056" cy="3091976"/>
        </p:xfrm>
        <a:graphic>
          <a:graphicData uri="http://schemas.openxmlformats.org/drawingml/2006/table">
            <a:tbl>
              <a:tblPr>
                <a:tableStyleId>{8A107856-5554-42FB-B03E-39F5DBC370BA}</a:tableStyleId>
              </a:tblPr>
              <a:tblGrid>
                <a:gridCol w="2590056">
                  <a:extLst>
                    <a:ext uri="{9D8B030D-6E8A-4147-A177-3AD203B41FA5}">
                      <a16:colId xmlns:a16="http://schemas.microsoft.com/office/drawing/2014/main" val="20000"/>
                    </a:ext>
                  </a:extLst>
                </a:gridCol>
              </a:tblGrid>
              <a:tr h="677636">
                <a:tc>
                  <a:txBody>
                    <a:bodyPr/>
                    <a:lstStyle/>
                    <a:p>
                      <a:pPr algn="l" fontAlgn="t"/>
                      <a:r>
                        <a:rPr lang="en-US" sz="2400" b="1" dirty="0">
                          <a:effectLst/>
                        </a:rPr>
                        <a:t>Customer</a:t>
                      </a:r>
                      <a:endParaRPr lang="en-US" sz="2400" b="1" dirty="0">
                        <a:effectLst/>
                        <a:latin typeface="verdana"/>
                      </a:endParaRPr>
                    </a:p>
                  </a:txBody>
                  <a:tcPr marL="18315" marR="18315" marT="18315" marB="18315"/>
                </a:tc>
                <a:extLst>
                  <a:ext uri="{0D108BD9-81ED-4DB2-BD59-A6C34878D82A}">
                    <a16:rowId xmlns:a16="http://schemas.microsoft.com/office/drawing/2014/main" val="10000"/>
                  </a:ext>
                </a:extLst>
              </a:tr>
              <a:tr h="369661">
                <a:tc>
                  <a:txBody>
                    <a:bodyPr/>
                    <a:lstStyle/>
                    <a:p>
                      <a:pPr fontAlgn="t"/>
                      <a:r>
                        <a:rPr lang="en-US" sz="2400" dirty="0">
                          <a:effectLst/>
                        </a:rPr>
                        <a:t>Johnson</a:t>
                      </a:r>
                      <a:endParaRPr lang="en-US" sz="2400" dirty="0">
                        <a:effectLst/>
                        <a:latin typeface="verdana"/>
                      </a:endParaRPr>
                    </a:p>
                  </a:txBody>
                  <a:tcPr marL="18315" marR="18315" marT="18315" marB="18315"/>
                </a:tc>
                <a:extLst>
                  <a:ext uri="{0D108BD9-81ED-4DB2-BD59-A6C34878D82A}">
                    <a16:rowId xmlns:a16="http://schemas.microsoft.com/office/drawing/2014/main" val="10001"/>
                  </a:ext>
                </a:extLst>
              </a:tr>
              <a:tr h="369661">
                <a:tc>
                  <a:txBody>
                    <a:bodyPr/>
                    <a:lstStyle/>
                    <a:p>
                      <a:pPr fontAlgn="t"/>
                      <a:r>
                        <a:rPr lang="en-US" sz="2400" dirty="0">
                          <a:effectLst/>
                        </a:rPr>
                        <a:t>Jones</a:t>
                      </a:r>
                      <a:endParaRPr lang="en-US" sz="2400" dirty="0">
                        <a:effectLst/>
                        <a:latin typeface="verdana"/>
                      </a:endParaRPr>
                    </a:p>
                  </a:txBody>
                  <a:tcPr marL="18315" marR="18315" marT="18315" marB="18315"/>
                </a:tc>
                <a:extLst>
                  <a:ext uri="{0D108BD9-81ED-4DB2-BD59-A6C34878D82A}">
                    <a16:rowId xmlns:a16="http://schemas.microsoft.com/office/drawing/2014/main" val="10002"/>
                  </a:ext>
                </a:extLst>
              </a:tr>
              <a:tr h="369661">
                <a:tc>
                  <a:txBody>
                    <a:bodyPr/>
                    <a:lstStyle/>
                    <a:p>
                      <a:pPr fontAlgn="t"/>
                      <a:r>
                        <a:rPr lang="en-US" sz="2400" dirty="0">
                          <a:effectLst/>
                        </a:rPr>
                        <a:t>Jones</a:t>
                      </a:r>
                      <a:endParaRPr lang="en-US" sz="2400" dirty="0">
                        <a:effectLst/>
                        <a:latin typeface="verdana"/>
                      </a:endParaRPr>
                    </a:p>
                  </a:txBody>
                  <a:tcPr marL="18315" marR="18315" marT="18315" marB="18315"/>
                </a:tc>
                <a:extLst>
                  <a:ext uri="{0D108BD9-81ED-4DB2-BD59-A6C34878D82A}">
                    <a16:rowId xmlns:a16="http://schemas.microsoft.com/office/drawing/2014/main" val="10003"/>
                  </a:ext>
                </a:extLst>
              </a:tr>
              <a:tr h="369661">
                <a:tc>
                  <a:txBody>
                    <a:bodyPr/>
                    <a:lstStyle/>
                    <a:p>
                      <a:pPr fontAlgn="t"/>
                      <a:r>
                        <a:rPr lang="en-US" sz="2400" dirty="0">
                          <a:effectLst/>
                        </a:rPr>
                        <a:t>Jones</a:t>
                      </a:r>
                      <a:endParaRPr lang="en-US" sz="2400" dirty="0">
                        <a:effectLst/>
                        <a:latin typeface="verdana"/>
                      </a:endParaRPr>
                    </a:p>
                  </a:txBody>
                  <a:tcPr marL="18315" marR="18315" marT="18315" marB="18315"/>
                </a:tc>
                <a:extLst>
                  <a:ext uri="{0D108BD9-81ED-4DB2-BD59-A6C34878D82A}">
                    <a16:rowId xmlns:a16="http://schemas.microsoft.com/office/drawing/2014/main" val="10004"/>
                  </a:ext>
                </a:extLst>
              </a:tr>
              <a:tr h="369661">
                <a:tc>
                  <a:txBody>
                    <a:bodyPr/>
                    <a:lstStyle/>
                    <a:p>
                      <a:pPr fontAlgn="t"/>
                      <a:r>
                        <a:rPr lang="en-US" sz="2400" dirty="0">
                          <a:effectLst/>
                        </a:rPr>
                        <a:t>Smith</a:t>
                      </a:r>
                      <a:endParaRPr lang="en-US" sz="2400" dirty="0">
                        <a:effectLst/>
                        <a:latin typeface="verdana"/>
                      </a:endParaRPr>
                    </a:p>
                  </a:txBody>
                  <a:tcPr marL="18315" marR="18315" marT="18315" marB="18315"/>
                </a:tc>
                <a:extLst>
                  <a:ext uri="{0D108BD9-81ED-4DB2-BD59-A6C34878D82A}">
                    <a16:rowId xmlns:a16="http://schemas.microsoft.com/office/drawing/2014/main" val="10005"/>
                  </a:ext>
                </a:extLst>
              </a:tr>
              <a:tr h="369661">
                <a:tc>
                  <a:txBody>
                    <a:bodyPr/>
                    <a:lstStyle/>
                    <a:p>
                      <a:pPr fontAlgn="t"/>
                      <a:r>
                        <a:rPr lang="en-US" sz="2400" dirty="0">
                          <a:effectLst/>
                        </a:rPr>
                        <a:t>Smith</a:t>
                      </a:r>
                      <a:endParaRPr lang="en-US" sz="2400" dirty="0">
                        <a:effectLst/>
                        <a:latin typeface="verdana"/>
                      </a:endParaRPr>
                    </a:p>
                  </a:txBody>
                  <a:tcPr marL="18315" marR="18315" marT="18315" marB="18315"/>
                </a:tc>
                <a:extLst>
                  <a:ext uri="{0D108BD9-81ED-4DB2-BD59-A6C34878D82A}">
                    <a16:rowId xmlns:a16="http://schemas.microsoft.com/office/drawing/2014/main" val="10006"/>
                  </a:ext>
                </a:extLst>
              </a:tr>
            </a:tbl>
          </a:graphicData>
        </a:graphic>
      </p:graphicFrame>
      <p:sp>
        <p:nvSpPr>
          <p:cNvPr id="7" name="TextBox 6"/>
          <p:cNvSpPr txBox="1"/>
          <p:nvPr/>
        </p:nvSpPr>
        <p:spPr>
          <a:xfrm>
            <a:off x="553860" y="5013176"/>
            <a:ext cx="7912988" cy="1077218"/>
          </a:xfrm>
          <a:prstGeom prst="rect">
            <a:avLst/>
          </a:prstGeom>
          <a:noFill/>
        </p:spPr>
        <p:txBody>
          <a:bodyPr wrap="square" rtlCol="0">
            <a:spAutoFit/>
          </a:bodyPr>
          <a:lstStyle/>
          <a:p>
            <a:r>
              <a:rPr lang="en-US" sz="3200" dirty="0"/>
              <a:t>This doesn’t give us what we want… a lot of the resulting records are duplicated.</a:t>
            </a:r>
          </a:p>
        </p:txBody>
      </p:sp>
    </p:spTree>
    <p:extLst>
      <p:ext uri="{BB962C8B-B14F-4D97-AF65-F5344CB8AC3E}">
        <p14:creationId xmlns:p14="http://schemas.microsoft.com/office/powerpoint/2010/main" val="5710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Grouping Example</a:t>
            </a:r>
          </a:p>
        </p:txBody>
      </p:sp>
      <p:sp>
        <p:nvSpPr>
          <p:cNvPr id="4" name="TextBox 3"/>
          <p:cNvSpPr txBox="1"/>
          <p:nvPr/>
        </p:nvSpPr>
        <p:spPr>
          <a:xfrm>
            <a:off x="611560" y="3212976"/>
            <a:ext cx="3946132" cy="2062103"/>
          </a:xfrm>
          <a:prstGeom prst="rect">
            <a:avLst/>
          </a:prstGeom>
          <a:noFill/>
        </p:spPr>
        <p:txBody>
          <a:bodyPr wrap="square" rtlCol="0">
            <a:spAutoFit/>
          </a:bodyPr>
          <a:lstStyle/>
          <a:p>
            <a:r>
              <a:rPr lang="en-US" sz="3200" dirty="0"/>
              <a:t>SELECT Customer</a:t>
            </a:r>
          </a:p>
          <a:p>
            <a:r>
              <a:rPr lang="en-US" sz="3200" dirty="0"/>
              <a:t>FROM Orders</a:t>
            </a:r>
          </a:p>
          <a:p>
            <a:r>
              <a:rPr lang="en-US" sz="3200" dirty="0">
                <a:solidFill>
                  <a:srgbClr val="FF0000"/>
                </a:solidFill>
              </a:rPr>
              <a:t>GROUP BY Customer</a:t>
            </a:r>
          </a:p>
          <a:p>
            <a:r>
              <a:rPr lang="en-US" sz="3200" dirty="0"/>
              <a:t>ORDER BY Customer;</a:t>
            </a:r>
          </a:p>
        </p:txBody>
      </p:sp>
      <p:sp>
        <p:nvSpPr>
          <p:cNvPr id="5" name="Rectangle 1"/>
          <p:cNvSpPr>
            <a:spLocks noChangeArrowheads="1"/>
          </p:cNvSpPr>
          <p:nvPr/>
        </p:nvSpPr>
        <p:spPr bwMode="auto">
          <a:xfrm>
            <a:off x="457200"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238219822"/>
              </p:ext>
            </p:extLst>
          </p:nvPr>
        </p:nvGraphicFramePr>
        <p:xfrm>
          <a:off x="5508104" y="3420112"/>
          <a:ext cx="1872208" cy="1884806"/>
        </p:xfrm>
        <a:graphic>
          <a:graphicData uri="http://schemas.openxmlformats.org/drawingml/2006/table">
            <a:tbl>
              <a:tblPr>
                <a:tableStyleId>{8A107856-5554-42FB-B03E-39F5DBC370BA}</a:tableStyleId>
              </a:tblPr>
              <a:tblGrid>
                <a:gridCol w="1872208">
                  <a:extLst>
                    <a:ext uri="{9D8B030D-6E8A-4147-A177-3AD203B41FA5}">
                      <a16:colId xmlns:a16="http://schemas.microsoft.com/office/drawing/2014/main" val="20000"/>
                    </a:ext>
                  </a:extLst>
                </a:gridCol>
              </a:tblGrid>
              <a:tr h="677636">
                <a:tc>
                  <a:txBody>
                    <a:bodyPr/>
                    <a:lstStyle/>
                    <a:p>
                      <a:pPr algn="l" fontAlgn="t"/>
                      <a:r>
                        <a:rPr lang="en-US" sz="2400" b="1" dirty="0">
                          <a:effectLst/>
                        </a:rPr>
                        <a:t>Customer</a:t>
                      </a:r>
                      <a:endParaRPr lang="en-US" sz="2400" b="1" dirty="0">
                        <a:effectLst/>
                        <a:latin typeface="verdana"/>
                      </a:endParaRPr>
                    </a:p>
                  </a:txBody>
                  <a:tcPr marL="18315" marR="18315" marT="18315" marB="18315"/>
                </a:tc>
                <a:extLst>
                  <a:ext uri="{0D108BD9-81ED-4DB2-BD59-A6C34878D82A}">
                    <a16:rowId xmlns:a16="http://schemas.microsoft.com/office/drawing/2014/main" val="10000"/>
                  </a:ext>
                </a:extLst>
              </a:tr>
              <a:tr h="369661">
                <a:tc>
                  <a:txBody>
                    <a:bodyPr/>
                    <a:lstStyle/>
                    <a:p>
                      <a:pPr fontAlgn="t"/>
                      <a:r>
                        <a:rPr lang="en-US" sz="2400" dirty="0">
                          <a:effectLst/>
                        </a:rPr>
                        <a:t>Johnson</a:t>
                      </a:r>
                      <a:endParaRPr lang="en-US" sz="2400" dirty="0">
                        <a:effectLst/>
                        <a:latin typeface="verdana"/>
                      </a:endParaRPr>
                    </a:p>
                  </a:txBody>
                  <a:tcPr marL="18315" marR="18315" marT="18315" marB="18315"/>
                </a:tc>
                <a:extLst>
                  <a:ext uri="{0D108BD9-81ED-4DB2-BD59-A6C34878D82A}">
                    <a16:rowId xmlns:a16="http://schemas.microsoft.com/office/drawing/2014/main" val="10001"/>
                  </a:ext>
                </a:extLst>
              </a:tr>
              <a:tr h="369661">
                <a:tc>
                  <a:txBody>
                    <a:bodyPr/>
                    <a:lstStyle/>
                    <a:p>
                      <a:pPr fontAlgn="t"/>
                      <a:r>
                        <a:rPr lang="en-US" sz="2400" dirty="0">
                          <a:effectLst/>
                        </a:rPr>
                        <a:t>Jones</a:t>
                      </a:r>
                      <a:endParaRPr lang="en-US" sz="2400" dirty="0">
                        <a:effectLst/>
                        <a:latin typeface="verdana"/>
                      </a:endParaRPr>
                    </a:p>
                  </a:txBody>
                  <a:tcPr marL="18315" marR="18315" marT="18315" marB="18315"/>
                </a:tc>
                <a:extLst>
                  <a:ext uri="{0D108BD9-81ED-4DB2-BD59-A6C34878D82A}">
                    <a16:rowId xmlns:a16="http://schemas.microsoft.com/office/drawing/2014/main" val="10002"/>
                  </a:ext>
                </a:extLst>
              </a:tr>
              <a:tr h="369661">
                <a:tc>
                  <a:txBody>
                    <a:bodyPr/>
                    <a:lstStyle/>
                    <a:p>
                      <a:pPr fontAlgn="t"/>
                      <a:r>
                        <a:rPr lang="en-US" sz="2400" dirty="0">
                          <a:effectLst/>
                        </a:rPr>
                        <a:t>Smith</a:t>
                      </a:r>
                      <a:endParaRPr lang="en-US" sz="2400" dirty="0">
                        <a:effectLst/>
                        <a:latin typeface="verdana"/>
                      </a:endParaRPr>
                    </a:p>
                  </a:txBody>
                  <a:tcPr marL="18315" marR="18315" marT="18315" marB="18315"/>
                </a:tc>
                <a:extLst>
                  <a:ext uri="{0D108BD9-81ED-4DB2-BD59-A6C34878D82A}">
                    <a16:rowId xmlns:a16="http://schemas.microsoft.com/office/drawing/2014/main" val="10003"/>
                  </a:ext>
                </a:extLst>
              </a:tr>
            </a:tbl>
          </a:graphicData>
        </a:graphic>
      </p:graphicFrame>
      <p:sp>
        <p:nvSpPr>
          <p:cNvPr id="7" name="TextBox 6"/>
          <p:cNvSpPr txBox="1"/>
          <p:nvPr/>
        </p:nvSpPr>
        <p:spPr>
          <a:xfrm>
            <a:off x="755576" y="1412776"/>
            <a:ext cx="7912988" cy="1569660"/>
          </a:xfrm>
          <a:prstGeom prst="rect">
            <a:avLst/>
          </a:prstGeom>
          <a:noFill/>
        </p:spPr>
        <p:txBody>
          <a:bodyPr wrap="square" rtlCol="0">
            <a:spAutoFit/>
          </a:bodyPr>
          <a:lstStyle/>
          <a:p>
            <a:r>
              <a:rPr lang="en-US" sz="3200" dirty="0"/>
              <a:t>By adding a GROUP BY clause and indicating the field we want grouped, we can remove all duplicates from our result set.</a:t>
            </a:r>
          </a:p>
        </p:txBody>
      </p:sp>
      <p:sp>
        <p:nvSpPr>
          <p:cNvPr id="8" name="TextBox 7"/>
          <p:cNvSpPr txBox="1"/>
          <p:nvPr/>
        </p:nvSpPr>
        <p:spPr>
          <a:xfrm>
            <a:off x="639195" y="5661248"/>
            <a:ext cx="7912988" cy="1077218"/>
          </a:xfrm>
          <a:prstGeom prst="rect">
            <a:avLst/>
          </a:prstGeom>
          <a:noFill/>
        </p:spPr>
        <p:txBody>
          <a:bodyPr wrap="square" rtlCol="0">
            <a:spAutoFit/>
          </a:bodyPr>
          <a:lstStyle/>
          <a:p>
            <a:r>
              <a:rPr lang="en-US" sz="3200" dirty="0"/>
              <a:t>Note: When using GROUP BY,  </a:t>
            </a:r>
            <a:r>
              <a:rPr lang="en-US" sz="3200" b="1" dirty="0"/>
              <a:t>every </a:t>
            </a:r>
            <a:r>
              <a:rPr lang="en-US" sz="3200" dirty="0"/>
              <a:t>field in the Select list must be told </a:t>
            </a:r>
            <a:r>
              <a:rPr lang="en-US" sz="3200" b="1" dirty="0"/>
              <a:t>how</a:t>
            </a:r>
            <a:r>
              <a:rPr lang="en-US" sz="3200" dirty="0"/>
              <a:t> to group.</a:t>
            </a:r>
          </a:p>
        </p:txBody>
      </p:sp>
    </p:spTree>
    <p:extLst>
      <p:ext uri="{BB962C8B-B14F-4D97-AF65-F5344CB8AC3E}">
        <p14:creationId xmlns:p14="http://schemas.microsoft.com/office/powerpoint/2010/main" val="173460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Another Grouping Example</a:t>
            </a:r>
          </a:p>
        </p:txBody>
      </p:sp>
      <p:sp>
        <p:nvSpPr>
          <p:cNvPr id="4" name="TextBox 3"/>
          <p:cNvSpPr txBox="1"/>
          <p:nvPr/>
        </p:nvSpPr>
        <p:spPr>
          <a:xfrm>
            <a:off x="685800" y="5105400"/>
            <a:ext cx="7696200" cy="1077218"/>
          </a:xfrm>
          <a:prstGeom prst="rect">
            <a:avLst/>
          </a:prstGeom>
          <a:noFill/>
        </p:spPr>
        <p:txBody>
          <a:bodyPr wrap="square" rtlCol="0">
            <a:spAutoFit/>
          </a:bodyPr>
          <a:lstStyle/>
          <a:p>
            <a:r>
              <a:rPr lang="en-US" sz="3200" dirty="0"/>
              <a:t>Let’s say we want to know how much each customer owes my company.</a:t>
            </a:r>
          </a:p>
        </p:txBody>
      </p:sp>
      <p:graphicFrame>
        <p:nvGraphicFramePr>
          <p:cNvPr id="3" name="Table 2"/>
          <p:cNvGraphicFramePr>
            <a:graphicFrameLocks noGrp="1"/>
          </p:cNvGraphicFramePr>
          <p:nvPr>
            <p:extLst>
              <p:ext uri="{D42A27DB-BD31-4B8C-83A1-F6EECF244321}">
                <p14:modId xmlns:p14="http://schemas.microsoft.com/office/powerpoint/2010/main" val="1471430374"/>
              </p:ext>
            </p:extLst>
          </p:nvPr>
        </p:nvGraphicFramePr>
        <p:xfrm>
          <a:off x="827584" y="1412776"/>
          <a:ext cx="8001000" cy="3091976"/>
        </p:xfrm>
        <a:graphic>
          <a:graphicData uri="http://schemas.openxmlformats.org/drawingml/2006/table">
            <a:tbl>
              <a:tblPr>
                <a:tableStyleId>{8A107856-5554-42FB-B03E-39F5DBC370BA}</a:tableStyleId>
              </a:tblPr>
              <a:tblGrid>
                <a:gridCol w="1306488">
                  <a:extLst>
                    <a:ext uri="{9D8B030D-6E8A-4147-A177-3AD203B41FA5}">
                      <a16:colId xmlns:a16="http://schemas.microsoft.com/office/drawing/2014/main" val="20000"/>
                    </a:ext>
                  </a:extLst>
                </a:gridCol>
                <a:gridCol w="2376264">
                  <a:extLst>
                    <a:ext uri="{9D8B030D-6E8A-4147-A177-3AD203B41FA5}">
                      <a16:colId xmlns:a16="http://schemas.microsoft.com/office/drawing/2014/main" val="20001"/>
                    </a:ext>
                  </a:extLst>
                </a:gridCol>
                <a:gridCol w="1728192">
                  <a:extLst>
                    <a:ext uri="{9D8B030D-6E8A-4147-A177-3AD203B41FA5}">
                      <a16:colId xmlns:a16="http://schemas.microsoft.com/office/drawing/2014/main" val="20002"/>
                    </a:ext>
                  </a:extLst>
                </a:gridCol>
                <a:gridCol w="2590056">
                  <a:extLst>
                    <a:ext uri="{9D8B030D-6E8A-4147-A177-3AD203B41FA5}">
                      <a16:colId xmlns:a16="http://schemas.microsoft.com/office/drawing/2014/main" val="20003"/>
                    </a:ext>
                  </a:extLst>
                </a:gridCol>
              </a:tblGrid>
              <a:tr h="677636">
                <a:tc>
                  <a:txBody>
                    <a:bodyPr/>
                    <a:lstStyle/>
                    <a:p>
                      <a:pPr algn="l" fontAlgn="t"/>
                      <a:r>
                        <a:rPr lang="en-US" sz="2400" b="1" dirty="0" err="1">
                          <a:effectLst/>
                        </a:rPr>
                        <a:t>OrderID</a:t>
                      </a:r>
                      <a:endParaRPr lang="en-US" sz="2400" b="1" dirty="0">
                        <a:effectLst/>
                        <a:latin typeface="verdana"/>
                      </a:endParaRPr>
                    </a:p>
                  </a:txBody>
                  <a:tcPr marL="18315" marR="18315" marT="18315" marB="18315"/>
                </a:tc>
                <a:tc>
                  <a:txBody>
                    <a:bodyPr/>
                    <a:lstStyle/>
                    <a:p>
                      <a:pPr algn="l" fontAlgn="t"/>
                      <a:r>
                        <a:rPr lang="en-US" sz="2400" b="1" dirty="0" err="1">
                          <a:effectLst/>
                        </a:rPr>
                        <a:t>OrderDate</a:t>
                      </a:r>
                      <a:endParaRPr lang="en-US" sz="2400" b="1" dirty="0">
                        <a:effectLst/>
                        <a:latin typeface="verdana"/>
                      </a:endParaRPr>
                    </a:p>
                  </a:txBody>
                  <a:tcPr marL="18315" marR="18315" marT="18315" marB="18315"/>
                </a:tc>
                <a:tc>
                  <a:txBody>
                    <a:bodyPr/>
                    <a:lstStyle/>
                    <a:p>
                      <a:pPr algn="l" fontAlgn="t"/>
                      <a:r>
                        <a:rPr lang="en-US" sz="2400" b="1">
                          <a:effectLst/>
                        </a:rPr>
                        <a:t>OrderPrice</a:t>
                      </a:r>
                      <a:endParaRPr lang="en-US" sz="2400" b="1">
                        <a:effectLst/>
                        <a:latin typeface="verdana"/>
                      </a:endParaRPr>
                    </a:p>
                  </a:txBody>
                  <a:tcPr marL="18315" marR="18315" marT="18315" marB="18315"/>
                </a:tc>
                <a:tc>
                  <a:txBody>
                    <a:bodyPr/>
                    <a:lstStyle/>
                    <a:p>
                      <a:pPr algn="l" fontAlgn="t"/>
                      <a:r>
                        <a:rPr lang="en-US" sz="2400" b="1" dirty="0">
                          <a:effectLst/>
                        </a:rPr>
                        <a:t>Customer</a:t>
                      </a:r>
                      <a:endParaRPr lang="en-US" sz="2400" b="1" dirty="0">
                        <a:effectLst/>
                        <a:latin typeface="verdana"/>
                      </a:endParaRPr>
                    </a:p>
                  </a:txBody>
                  <a:tcPr marL="18315" marR="18315" marT="18315" marB="18315"/>
                </a:tc>
                <a:extLst>
                  <a:ext uri="{0D108BD9-81ED-4DB2-BD59-A6C34878D82A}">
                    <a16:rowId xmlns:a16="http://schemas.microsoft.com/office/drawing/2014/main" val="10000"/>
                  </a:ext>
                </a:extLst>
              </a:tr>
              <a:tr h="369661">
                <a:tc>
                  <a:txBody>
                    <a:bodyPr/>
                    <a:lstStyle/>
                    <a:p>
                      <a:pPr fontAlgn="t"/>
                      <a:r>
                        <a:rPr lang="en-US" sz="2400" dirty="0">
                          <a:effectLst/>
                        </a:rPr>
                        <a:t>1</a:t>
                      </a:r>
                      <a:endParaRPr lang="en-US" sz="2400" dirty="0">
                        <a:effectLst/>
                        <a:latin typeface="verdana"/>
                      </a:endParaRPr>
                    </a:p>
                  </a:txBody>
                  <a:tcPr marL="18315" marR="18315" marT="18315" marB="18315"/>
                </a:tc>
                <a:tc>
                  <a:txBody>
                    <a:bodyPr/>
                    <a:lstStyle/>
                    <a:p>
                      <a:pPr fontAlgn="t"/>
                      <a:r>
                        <a:rPr lang="en-US" sz="2400">
                          <a:effectLst/>
                        </a:rPr>
                        <a:t>2008/11/12</a:t>
                      </a:r>
                      <a:endParaRPr lang="en-US" sz="2400">
                        <a:effectLst/>
                        <a:latin typeface="verdana"/>
                      </a:endParaRPr>
                    </a:p>
                  </a:txBody>
                  <a:tcPr marL="18315" marR="18315" marT="18315" marB="18315"/>
                </a:tc>
                <a:tc>
                  <a:txBody>
                    <a:bodyPr/>
                    <a:lstStyle/>
                    <a:p>
                      <a:pPr fontAlgn="t"/>
                      <a:r>
                        <a:rPr lang="en-US" sz="2400">
                          <a:effectLst/>
                        </a:rPr>
                        <a:t>1000</a:t>
                      </a:r>
                      <a:endParaRPr lang="en-US" sz="2400">
                        <a:effectLst/>
                        <a:latin typeface="verdana"/>
                      </a:endParaRPr>
                    </a:p>
                  </a:txBody>
                  <a:tcPr marL="18315" marR="18315" marT="18315" marB="18315"/>
                </a:tc>
                <a:tc>
                  <a:txBody>
                    <a:bodyPr/>
                    <a:lstStyle/>
                    <a:p>
                      <a:pPr fontAlgn="t"/>
                      <a:r>
                        <a:rPr lang="en-US" sz="2400" dirty="0">
                          <a:effectLst/>
                        </a:rPr>
                        <a:t>Jones</a:t>
                      </a:r>
                      <a:endParaRPr lang="en-US" sz="2400" dirty="0">
                        <a:effectLst/>
                        <a:latin typeface="verdana"/>
                      </a:endParaRPr>
                    </a:p>
                  </a:txBody>
                  <a:tcPr marL="18315" marR="18315" marT="18315" marB="18315"/>
                </a:tc>
                <a:extLst>
                  <a:ext uri="{0D108BD9-81ED-4DB2-BD59-A6C34878D82A}">
                    <a16:rowId xmlns:a16="http://schemas.microsoft.com/office/drawing/2014/main" val="10001"/>
                  </a:ext>
                </a:extLst>
              </a:tr>
              <a:tr h="369661">
                <a:tc>
                  <a:txBody>
                    <a:bodyPr/>
                    <a:lstStyle/>
                    <a:p>
                      <a:pPr fontAlgn="t"/>
                      <a:r>
                        <a:rPr lang="en-US" sz="2400" dirty="0">
                          <a:effectLst/>
                        </a:rPr>
                        <a:t>2</a:t>
                      </a:r>
                      <a:endParaRPr lang="en-US" sz="2400" dirty="0">
                        <a:effectLst/>
                        <a:latin typeface="verdana"/>
                      </a:endParaRPr>
                    </a:p>
                  </a:txBody>
                  <a:tcPr marL="18315" marR="18315" marT="18315" marB="18315"/>
                </a:tc>
                <a:tc>
                  <a:txBody>
                    <a:bodyPr/>
                    <a:lstStyle/>
                    <a:p>
                      <a:pPr fontAlgn="t"/>
                      <a:r>
                        <a:rPr lang="en-US" sz="2400" dirty="0">
                          <a:effectLst/>
                        </a:rPr>
                        <a:t>2008/10/23</a:t>
                      </a:r>
                      <a:endParaRPr lang="en-US" sz="2400" dirty="0">
                        <a:effectLst/>
                        <a:latin typeface="verdana"/>
                      </a:endParaRPr>
                    </a:p>
                  </a:txBody>
                  <a:tcPr marL="18315" marR="18315" marT="18315" marB="18315"/>
                </a:tc>
                <a:tc>
                  <a:txBody>
                    <a:bodyPr/>
                    <a:lstStyle/>
                    <a:p>
                      <a:pPr fontAlgn="t"/>
                      <a:r>
                        <a:rPr lang="en-US" sz="2400" dirty="0">
                          <a:effectLst/>
                        </a:rPr>
                        <a:t>1600</a:t>
                      </a:r>
                      <a:endParaRPr lang="en-US" sz="2400" dirty="0">
                        <a:effectLst/>
                        <a:latin typeface="verdana"/>
                      </a:endParaRPr>
                    </a:p>
                  </a:txBody>
                  <a:tcPr marL="18315" marR="18315" marT="18315" marB="18315"/>
                </a:tc>
                <a:tc>
                  <a:txBody>
                    <a:bodyPr/>
                    <a:lstStyle/>
                    <a:p>
                      <a:pPr fontAlgn="t"/>
                      <a:r>
                        <a:rPr lang="en-US" sz="2400" dirty="0">
                          <a:effectLst/>
                        </a:rPr>
                        <a:t>Smith</a:t>
                      </a:r>
                      <a:endParaRPr lang="en-US" sz="2400" dirty="0">
                        <a:effectLst/>
                        <a:latin typeface="verdana"/>
                      </a:endParaRPr>
                    </a:p>
                  </a:txBody>
                  <a:tcPr marL="18315" marR="18315" marT="18315" marB="18315"/>
                </a:tc>
                <a:extLst>
                  <a:ext uri="{0D108BD9-81ED-4DB2-BD59-A6C34878D82A}">
                    <a16:rowId xmlns:a16="http://schemas.microsoft.com/office/drawing/2014/main" val="10002"/>
                  </a:ext>
                </a:extLst>
              </a:tr>
              <a:tr h="369661">
                <a:tc>
                  <a:txBody>
                    <a:bodyPr/>
                    <a:lstStyle/>
                    <a:p>
                      <a:pPr fontAlgn="t"/>
                      <a:r>
                        <a:rPr lang="en-US" sz="2400" dirty="0">
                          <a:effectLst/>
                        </a:rPr>
                        <a:t>3</a:t>
                      </a:r>
                      <a:endParaRPr lang="en-US" sz="2400" dirty="0">
                        <a:effectLst/>
                        <a:latin typeface="verdana"/>
                      </a:endParaRPr>
                    </a:p>
                  </a:txBody>
                  <a:tcPr marL="18315" marR="18315" marT="18315" marB="18315"/>
                </a:tc>
                <a:tc>
                  <a:txBody>
                    <a:bodyPr/>
                    <a:lstStyle/>
                    <a:p>
                      <a:pPr fontAlgn="t"/>
                      <a:r>
                        <a:rPr lang="en-US" sz="2400" dirty="0">
                          <a:effectLst/>
                        </a:rPr>
                        <a:t>2008/09/02</a:t>
                      </a:r>
                      <a:endParaRPr lang="en-US" sz="2400" dirty="0">
                        <a:effectLst/>
                        <a:latin typeface="verdana"/>
                      </a:endParaRPr>
                    </a:p>
                  </a:txBody>
                  <a:tcPr marL="18315" marR="18315" marT="18315" marB="18315"/>
                </a:tc>
                <a:tc>
                  <a:txBody>
                    <a:bodyPr/>
                    <a:lstStyle/>
                    <a:p>
                      <a:pPr fontAlgn="t"/>
                      <a:r>
                        <a:rPr lang="en-US" sz="2400" dirty="0">
                          <a:effectLst/>
                        </a:rPr>
                        <a:t>350</a:t>
                      </a:r>
                      <a:endParaRPr lang="en-US" sz="2400" dirty="0">
                        <a:effectLst/>
                        <a:latin typeface="verdana"/>
                      </a:endParaRPr>
                    </a:p>
                  </a:txBody>
                  <a:tcPr marL="18315" marR="18315" marT="18315" marB="18315"/>
                </a:tc>
                <a:tc>
                  <a:txBody>
                    <a:bodyPr/>
                    <a:lstStyle/>
                    <a:p>
                      <a:pPr fontAlgn="t"/>
                      <a:r>
                        <a:rPr lang="en-US" sz="2400" dirty="0">
                          <a:effectLst/>
                        </a:rPr>
                        <a:t>Jones</a:t>
                      </a:r>
                      <a:endParaRPr lang="en-US" sz="2400" dirty="0">
                        <a:effectLst/>
                        <a:latin typeface="verdana"/>
                      </a:endParaRPr>
                    </a:p>
                  </a:txBody>
                  <a:tcPr marL="18315" marR="18315" marT="18315" marB="18315"/>
                </a:tc>
                <a:extLst>
                  <a:ext uri="{0D108BD9-81ED-4DB2-BD59-A6C34878D82A}">
                    <a16:rowId xmlns:a16="http://schemas.microsoft.com/office/drawing/2014/main" val="10003"/>
                  </a:ext>
                </a:extLst>
              </a:tr>
              <a:tr h="369661">
                <a:tc>
                  <a:txBody>
                    <a:bodyPr/>
                    <a:lstStyle/>
                    <a:p>
                      <a:pPr fontAlgn="t"/>
                      <a:r>
                        <a:rPr lang="en-US" sz="2400" dirty="0">
                          <a:effectLst/>
                        </a:rPr>
                        <a:t>4</a:t>
                      </a:r>
                      <a:endParaRPr lang="en-US" sz="2400" dirty="0">
                        <a:effectLst/>
                        <a:latin typeface="verdana"/>
                      </a:endParaRPr>
                    </a:p>
                  </a:txBody>
                  <a:tcPr marL="18315" marR="18315" marT="18315" marB="18315"/>
                </a:tc>
                <a:tc>
                  <a:txBody>
                    <a:bodyPr/>
                    <a:lstStyle/>
                    <a:p>
                      <a:pPr fontAlgn="t"/>
                      <a:r>
                        <a:rPr lang="en-US" sz="2400" dirty="0">
                          <a:effectLst/>
                        </a:rPr>
                        <a:t>2008/09/03</a:t>
                      </a:r>
                      <a:endParaRPr lang="en-US" sz="2400" dirty="0">
                        <a:effectLst/>
                        <a:latin typeface="verdana"/>
                      </a:endParaRPr>
                    </a:p>
                  </a:txBody>
                  <a:tcPr marL="18315" marR="18315" marT="18315" marB="18315"/>
                </a:tc>
                <a:tc>
                  <a:txBody>
                    <a:bodyPr/>
                    <a:lstStyle/>
                    <a:p>
                      <a:pPr fontAlgn="t"/>
                      <a:r>
                        <a:rPr lang="en-US" sz="2400" dirty="0">
                          <a:effectLst/>
                        </a:rPr>
                        <a:t>300</a:t>
                      </a:r>
                      <a:endParaRPr lang="en-US" sz="2400" dirty="0">
                        <a:effectLst/>
                        <a:latin typeface="verdana"/>
                      </a:endParaRPr>
                    </a:p>
                  </a:txBody>
                  <a:tcPr marL="18315" marR="18315" marT="18315" marB="18315"/>
                </a:tc>
                <a:tc>
                  <a:txBody>
                    <a:bodyPr/>
                    <a:lstStyle/>
                    <a:p>
                      <a:pPr fontAlgn="t"/>
                      <a:r>
                        <a:rPr lang="en-US" sz="2400" dirty="0">
                          <a:effectLst/>
                        </a:rPr>
                        <a:t>Johnson</a:t>
                      </a:r>
                      <a:endParaRPr lang="en-US" sz="2400" dirty="0">
                        <a:effectLst/>
                        <a:latin typeface="verdana"/>
                      </a:endParaRPr>
                    </a:p>
                  </a:txBody>
                  <a:tcPr marL="18315" marR="18315" marT="18315" marB="18315"/>
                </a:tc>
                <a:extLst>
                  <a:ext uri="{0D108BD9-81ED-4DB2-BD59-A6C34878D82A}">
                    <a16:rowId xmlns:a16="http://schemas.microsoft.com/office/drawing/2014/main" val="10004"/>
                  </a:ext>
                </a:extLst>
              </a:tr>
              <a:tr h="369661">
                <a:tc>
                  <a:txBody>
                    <a:bodyPr/>
                    <a:lstStyle/>
                    <a:p>
                      <a:pPr fontAlgn="t"/>
                      <a:r>
                        <a:rPr lang="en-US" sz="2400" dirty="0">
                          <a:effectLst/>
                        </a:rPr>
                        <a:t>5</a:t>
                      </a:r>
                      <a:endParaRPr lang="en-US" sz="2400" dirty="0">
                        <a:effectLst/>
                        <a:latin typeface="verdana"/>
                      </a:endParaRPr>
                    </a:p>
                  </a:txBody>
                  <a:tcPr marL="18315" marR="18315" marT="18315" marB="18315"/>
                </a:tc>
                <a:tc>
                  <a:txBody>
                    <a:bodyPr/>
                    <a:lstStyle/>
                    <a:p>
                      <a:pPr fontAlgn="t"/>
                      <a:r>
                        <a:rPr lang="en-US" sz="2400" dirty="0">
                          <a:effectLst/>
                        </a:rPr>
                        <a:t>2008/08/30</a:t>
                      </a:r>
                      <a:endParaRPr lang="en-US" sz="2400" dirty="0">
                        <a:effectLst/>
                        <a:latin typeface="verdana"/>
                      </a:endParaRPr>
                    </a:p>
                  </a:txBody>
                  <a:tcPr marL="18315" marR="18315" marT="18315" marB="18315"/>
                </a:tc>
                <a:tc>
                  <a:txBody>
                    <a:bodyPr/>
                    <a:lstStyle/>
                    <a:p>
                      <a:pPr fontAlgn="t"/>
                      <a:r>
                        <a:rPr lang="en-US" sz="2400" dirty="0">
                          <a:effectLst/>
                        </a:rPr>
                        <a:t>2000</a:t>
                      </a:r>
                      <a:endParaRPr lang="en-US" sz="2400" dirty="0">
                        <a:effectLst/>
                        <a:latin typeface="verdana"/>
                      </a:endParaRPr>
                    </a:p>
                  </a:txBody>
                  <a:tcPr marL="18315" marR="18315" marT="18315" marB="18315"/>
                </a:tc>
                <a:tc>
                  <a:txBody>
                    <a:bodyPr/>
                    <a:lstStyle/>
                    <a:p>
                      <a:pPr fontAlgn="t"/>
                      <a:r>
                        <a:rPr lang="en-US" sz="2400" dirty="0">
                          <a:effectLst/>
                        </a:rPr>
                        <a:t>Smith</a:t>
                      </a:r>
                      <a:endParaRPr lang="en-US" sz="2400" dirty="0">
                        <a:effectLst/>
                        <a:latin typeface="verdana"/>
                      </a:endParaRPr>
                    </a:p>
                  </a:txBody>
                  <a:tcPr marL="18315" marR="18315" marT="18315" marB="18315"/>
                </a:tc>
                <a:extLst>
                  <a:ext uri="{0D108BD9-81ED-4DB2-BD59-A6C34878D82A}">
                    <a16:rowId xmlns:a16="http://schemas.microsoft.com/office/drawing/2014/main" val="10005"/>
                  </a:ext>
                </a:extLst>
              </a:tr>
              <a:tr h="369661">
                <a:tc>
                  <a:txBody>
                    <a:bodyPr/>
                    <a:lstStyle/>
                    <a:p>
                      <a:pPr fontAlgn="t"/>
                      <a:r>
                        <a:rPr lang="en-US" sz="2400" dirty="0">
                          <a:effectLst/>
                        </a:rPr>
                        <a:t>6</a:t>
                      </a:r>
                      <a:endParaRPr lang="en-US" sz="2400" dirty="0">
                        <a:effectLst/>
                        <a:latin typeface="verdana"/>
                      </a:endParaRPr>
                    </a:p>
                  </a:txBody>
                  <a:tcPr marL="18315" marR="18315" marT="18315" marB="18315"/>
                </a:tc>
                <a:tc>
                  <a:txBody>
                    <a:bodyPr/>
                    <a:lstStyle/>
                    <a:p>
                      <a:pPr fontAlgn="t"/>
                      <a:r>
                        <a:rPr lang="en-US" sz="2400" dirty="0">
                          <a:effectLst/>
                        </a:rPr>
                        <a:t>2008/10/04</a:t>
                      </a:r>
                      <a:endParaRPr lang="en-US" sz="2400" dirty="0">
                        <a:effectLst/>
                        <a:latin typeface="verdana"/>
                      </a:endParaRPr>
                    </a:p>
                  </a:txBody>
                  <a:tcPr marL="18315" marR="18315" marT="18315" marB="18315"/>
                </a:tc>
                <a:tc>
                  <a:txBody>
                    <a:bodyPr/>
                    <a:lstStyle/>
                    <a:p>
                      <a:pPr fontAlgn="t"/>
                      <a:r>
                        <a:rPr lang="en-US" sz="2400" dirty="0">
                          <a:effectLst/>
                        </a:rPr>
                        <a:t>400</a:t>
                      </a:r>
                      <a:endParaRPr lang="en-US" sz="2400" dirty="0">
                        <a:effectLst/>
                        <a:latin typeface="verdana"/>
                      </a:endParaRPr>
                    </a:p>
                  </a:txBody>
                  <a:tcPr marL="18315" marR="18315" marT="18315" marB="18315"/>
                </a:tc>
                <a:tc>
                  <a:txBody>
                    <a:bodyPr/>
                    <a:lstStyle/>
                    <a:p>
                      <a:pPr fontAlgn="t"/>
                      <a:r>
                        <a:rPr lang="en-US" sz="2400" dirty="0">
                          <a:effectLst/>
                        </a:rPr>
                        <a:t>Jones</a:t>
                      </a:r>
                      <a:endParaRPr lang="en-US" sz="2400" dirty="0">
                        <a:effectLst/>
                        <a:latin typeface="verdana"/>
                      </a:endParaRPr>
                    </a:p>
                  </a:txBody>
                  <a:tcPr marL="18315" marR="18315" marT="18315" marB="18315"/>
                </a:tc>
                <a:extLst>
                  <a:ext uri="{0D108BD9-81ED-4DB2-BD59-A6C34878D82A}">
                    <a16:rowId xmlns:a16="http://schemas.microsoft.com/office/drawing/2014/main" val="10006"/>
                  </a:ext>
                </a:extLst>
              </a:tr>
            </a:tbl>
          </a:graphicData>
        </a:graphic>
      </p:graphicFrame>
      <p:sp>
        <p:nvSpPr>
          <p:cNvPr id="5" name="Rectangle 1"/>
          <p:cNvSpPr>
            <a:spLocks noChangeArrowheads="1"/>
          </p:cNvSpPr>
          <p:nvPr/>
        </p:nvSpPr>
        <p:spPr bwMode="auto">
          <a:xfrm>
            <a:off x="457200"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8991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Another Grouping Example:</a:t>
            </a:r>
          </a:p>
        </p:txBody>
      </p:sp>
      <p:sp>
        <p:nvSpPr>
          <p:cNvPr id="4" name="TextBox 3"/>
          <p:cNvSpPr txBox="1"/>
          <p:nvPr/>
        </p:nvSpPr>
        <p:spPr>
          <a:xfrm>
            <a:off x="685800" y="4797152"/>
            <a:ext cx="7696200" cy="1569660"/>
          </a:xfrm>
          <a:prstGeom prst="rect">
            <a:avLst/>
          </a:prstGeom>
          <a:noFill/>
        </p:spPr>
        <p:txBody>
          <a:bodyPr wrap="square" rtlCol="0">
            <a:spAutoFit/>
          </a:bodyPr>
          <a:lstStyle/>
          <a:p>
            <a:r>
              <a:rPr lang="en-US" sz="3200" dirty="0"/>
              <a:t>SELECT *</a:t>
            </a:r>
          </a:p>
          <a:p>
            <a:r>
              <a:rPr lang="en-US" sz="3200" dirty="0"/>
              <a:t>FROM Orders</a:t>
            </a:r>
          </a:p>
          <a:p>
            <a:r>
              <a:rPr lang="en-US" sz="3200" dirty="0"/>
              <a:t>ORDER BY Customer;</a:t>
            </a:r>
          </a:p>
        </p:txBody>
      </p:sp>
      <p:graphicFrame>
        <p:nvGraphicFramePr>
          <p:cNvPr id="3" name="Table 2"/>
          <p:cNvGraphicFramePr>
            <a:graphicFrameLocks noGrp="1"/>
          </p:cNvGraphicFramePr>
          <p:nvPr>
            <p:extLst>
              <p:ext uri="{D42A27DB-BD31-4B8C-83A1-F6EECF244321}">
                <p14:modId xmlns:p14="http://schemas.microsoft.com/office/powerpoint/2010/main" val="75696420"/>
              </p:ext>
            </p:extLst>
          </p:nvPr>
        </p:nvGraphicFramePr>
        <p:xfrm>
          <a:off x="899592" y="1484784"/>
          <a:ext cx="8001000" cy="3091976"/>
        </p:xfrm>
        <a:graphic>
          <a:graphicData uri="http://schemas.openxmlformats.org/drawingml/2006/table">
            <a:tbl>
              <a:tblPr>
                <a:tableStyleId>{8A107856-5554-42FB-B03E-39F5DBC370BA}</a:tableStyleId>
              </a:tblPr>
              <a:tblGrid>
                <a:gridCol w="1306488">
                  <a:extLst>
                    <a:ext uri="{9D8B030D-6E8A-4147-A177-3AD203B41FA5}">
                      <a16:colId xmlns:a16="http://schemas.microsoft.com/office/drawing/2014/main" val="20000"/>
                    </a:ext>
                  </a:extLst>
                </a:gridCol>
                <a:gridCol w="2376264">
                  <a:extLst>
                    <a:ext uri="{9D8B030D-6E8A-4147-A177-3AD203B41FA5}">
                      <a16:colId xmlns:a16="http://schemas.microsoft.com/office/drawing/2014/main" val="20001"/>
                    </a:ext>
                  </a:extLst>
                </a:gridCol>
                <a:gridCol w="1728192">
                  <a:extLst>
                    <a:ext uri="{9D8B030D-6E8A-4147-A177-3AD203B41FA5}">
                      <a16:colId xmlns:a16="http://schemas.microsoft.com/office/drawing/2014/main" val="20002"/>
                    </a:ext>
                  </a:extLst>
                </a:gridCol>
                <a:gridCol w="2590056">
                  <a:extLst>
                    <a:ext uri="{9D8B030D-6E8A-4147-A177-3AD203B41FA5}">
                      <a16:colId xmlns:a16="http://schemas.microsoft.com/office/drawing/2014/main" val="20003"/>
                    </a:ext>
                  </a:extLst>
                </a:gridCol>
              </a:tblGrid>
              <a:tr h="677636">
                <a:tc>
                  <a:txBody>
                    <a:bodyPr/>
                    <a:lstStyle/>
                    <a:p>
                      <a:pPr algn="l" fontAlgn="t"/>
                      <a:r>
                        <a:rPr lang="en-US" sz="2400" b="1" dirty="0" err="1">
                          <a:effectLst/>
                        </a:rPr>
                        <a:t>OrderID</a:t>
                      </a:r>
                      <a:endParaRPr lang="en-US" sz="2400" b="1" dirty="0">
                        <a:effectLst/>
                        <a:latin typeface="verdana"/>
                      </a:endParaRPr>
                    </a:p>
                  </a:txBody>
                  <a:tcPr marL="18315" marR="18315" marT="18315" marB="18315"/>
                </a:tc>
                <a:tc>
                  <a:txBody>
                    <a:bodyPr/>
                    <a:lstStyle/>
                    <a:p>
                      <a:pPr algn="l" fontAlgn="t"/>
                      <a:r>
                        <a:rPr lang="en-US" sz="2400" b="1" dirty="0" err="1">
                          <a:effectLst/>
                        </a:rPr>
                        <a:t>OrderDate</a:t>
                      </a:r>
                      <a:endParaRPr lang="en-US" sz="2400" b="1" dirty="0">
                        <a:effectLst/>
                        <a:latin typeface="verdana"/>
                      </a:endParaRPr>
                    </a:p>
                  </a:txBody>
                  <a:tcPr marL="18315" marR="18315" marT="18315" marB="18315"/>
                </a:tc>
                <a:tc>
                  <a:txBody>
                    <a:bodyPr/>
                    <a:lstStyle/>
                    <a:p>
                      <a:pPr algn="l" fontAlgn="t"/>
                      <a:r>
                        <a:rPr lang="en-US" sz="2400" b="1" dirty="0" err="1">
                          <a:effectLst/>
                        </a:rPr>
                        <a:t>OrderPrice</a:t>
                      </a:r>
                      <a:endParaRPr lang="en-US" sz="2400" b="1" dirty="0">
                        <a:effectLst/>
                        <a:latin typeface="verdana"/>
                      </a:endParaRPr>
                    </a:p>
                  </a:txBody>
                  <a:tcPr marL="18315" marR="18315" marT="18315" marB="18315"/>
                </a:tc>
                <a:tc>
                  <a:txBody>
                    <a:bodyPr/>
                    <a:lstStyle/>
                    <a:p>
                      <a:pPr algn="l" fontAlgn="t"/>
                      <a:r>
                        <a:rPr lang="en-US" sz="2400" b="1" dirty="0">
                          <a:effectLst/>
                        </a:rPr>
                        <a:t>Customer</a:t>
                      </a:r>
                      <a:endParaRPr lang="en-US" sz="2400" b="1" dirty="0">
                        <a:effectLst/>
                        <a:latin typeface="verdana"/>
                      </a:endParaRPr>
                    </a:p>
                  </a:txBody>
                  <a:tcPr marL="18315" marR="18315" marT="18315" marB="18315"/>
                </a:tc>
                <a:extLst>
                  <a:ext uri="{0D108BD9-81ED-4DB2-BD59-A6C34878D82A}">
                    <a16:rowId xmlns:a16="http://schemas.microsoft.com/office/drawing/2014/main" val="10000"/>
                  </a:ext>
                </a:extLst>
              </a:tr>
              <a:tr h="369661">
                <a:tc>
                  <a:txBody>
                    <a:bodyPr/>
                    <a:lstStyle/>
                    <a:p>
                      <a:pPr fontAlgn="t"/>
                      <a:r>
                        <a:rPr lang="en-US" sz="2400" dirty="0">
                          <a:effectLst/>
                        </a:rPr>
                        <a:t>4</a:t>
                      </a:r>
                      <a:endParaRPr lang="en-US" sz="2400" dirty="0">
                        <a:effectLst/>
                        <a:latin typeface="verdana"/>
                      </a:endParaRPr>
                    </a:p>
                  </a:txBody>
                  <a:tcPr marL="18315" marR="18315" marT="18315" marB="18315"/>
                </a:tc>
                <a:tc>
                  <a:txBody>
                    <a:bodyPr/>
                    <a:lstStyle/>
                    <a:p>
                      <a:pPr fontAlgn="t"/>
                      <a:r>
                        <a:rPr lang="en-US" sz="2400" dirty="0">
                          <a:effectLst/>
                        </a:rPr>
                        <a:t>2008/09/03</a:t>
                      </a:r>
                      <a:endParaRPr lang="en-US" sz="2400" dirty="0">
                        <a:effectLst/>
                        <a:latin typeface="verdana"/>
                      </a:endParaRPr>
                    </a:p>
                  </a:txBody>
                  <a:tcPr marL="18315" marR="18315" marT="18315" marB="18315"/>
                </a:tc>
                <a:tc>
                  <a:txBody>
                    <a:bodyPr/>
                    <a:lstStyle/>
                    <a:p>
                      <a:pPr fontAlgn="t"/>
                      <a:r>
                        <a:rPr lang="en-US" sz="2400" dirty="0">
                          <a:effectLst/>
                        </a:rPr>
                        <a:t>300</a:t>
                      </a:r>
                      <a:endParaRPr lang="en-US" sz="2400" dirty="0">
                        <a:effectLst/>
                        <a:latin typeface="verdana"/>
                      </a:endParaRPr>
                    </a:p>
                  </a:txBody>
                  <a:tcPr marL="18315" marR="18315" marT="18315" marB="18315"/>
                </a:tc>
                <a:tc>
                  <a:txBody>
                    <a:bodyPr/>
                    <a:lstStyle/>
                    <a:p>
                      <a:pPr fontAlgn="t"/>
                      <a:r>
                        <a:rPr lang="en-US" sz="2400" dirty="0">
                          <a:effectLst/>
                        </a:rPr>
                        <a:t>Johnson</a:t>
                      </a:r>
                      <a:endParaRPr lang="en-US" sz="2400" dirty="0">
                        <a:effectLst/>
                        <a:latin typeface="verdana"/>
                      </a:endParaRPr>
                    </a:p>
                  </a:txBody>
                  <a:tcPr marL="18315" marR="18315" marT="18315" marB="18315"/>
                </a:tc>
                <a:extLst>
                  <a:ext uri="{0D108BD9-81ED-4DB2-BD59-A6C34878D82A}">
                    <a16:rowId xmlns:a16="http://schemas.microsoft.com/office/drawing/2014/main" val="10001"/>
                  </a:ext>
                </a:extLst>
              </a:tr>
              <a:tr h="369661">
                <a:tc>
                  <a:txBody>
                    <a:bodyPr/>
                    <a:lstStyle/>
                    <a:p>
                      <a:pPr fontAlgn="t"/>
                      <a:r>
                        <a:rPr lang="en-US" sz="2400" dirty="0">
                          <a:effectLst/>
                        </a:rPr>
                        <a:t>1</a:t>
                      </a:r>
                      <a:endParaRPr lang="en-US" sz="2400" dirty="0">
                        <a:effectLst/>
                        <a:latin typeface="verdana"/>
                      </a:endParaRPr>
                    </a:p>
                  </a:txBody>
                  <a:tcPr marL="18315" marR="18315" marT="18315" marB="18315"/>
                </a:tc>
                <a:tc>
                  <a:txBody>
                    <a:bodyPr/>
                    <a:lstStyle/>
                    <a:p>
                      <a:pPr fontAlgn="t"/>
                      <a:r>
                        <a:rPr lang="en-US" sz="2400">
                          <a:effectLst/>
                        </a:rPr>
                        <a:t>2008/11/12</a:t>
                      </a:r>
                      <a:endParaRPr lang="en-US" sz="2400">
                        <a:effectLst/>
                        <a:latin typeface="verdana"/>
                      </a:endParaRPr>
                    </a:p>
                  </a:txBody>
                  <a:tcPr marL="18315" marR="18315" marT="18315" marB="18315"/>
                </a:tc>
                <a:tc>
                  <a:txBody>
                    <a:bodyPr/>
                    <a:lstStyle/>
                    <a:p>
                      <a:pPr fontAlgn="t"/>
                      <a:r>
                        <a:rPr lang="en-US" sz="2400">
                          <a:effectLst/>
                        </a:rPr>
                        <a:t>1000</a:t>
                      </a:r>
                      <a:endParaRPr lang="en-US" sz="2400">
                        <a:effectLst/>
                        <a:latin typeface="verdana"/>
                      </a:endParaRPr>
                    </a:p>
                  </a:txBody>
                  <a:tcPr marL="18315" marR="18315" marT="18315" marB="18315"/>
                </a:tc>
                <a:tc>
                  <a:txBody>
                    <a:bodyPr/>
                    <a:lstStyle/>
                    <a:p>
                      <a:pPr fontAlgn="t"/>
                      <a:r>
                        <a:rPr lang="en-US" sz="2400" dirty="0">
                          <a:effectLst/>
                        </a:rPr>
                        <a:t>Jones</a:t>
                      </a:r>
                      <a:endParaRPr lang="en-US" sz="2400" dirty="0">
                        <a:effectLst/>
                        <a:latin typeface="verdana"/>
                      </a:endParaRPr>
                    </a:p>
                  </a:txBody>
                  <a:tcPr marL="18315" marR="18315" marT="18315" marB="18315"/>
                </a:tc>
                <a:extLst>
                  <a:ext uri="{0D108BD9-81ED-4DB2-BD59-A6C34878D82A}">
                    <a16:rowId xmlns:a16="http://schemas.microsoft.com/office/drawing/2014/main" val="10002"/>
                  </a:ext>
                </a:extLst>
              </a:tr>
              <a:tr h="369661">
                <a:tc>
                  <a:txBody>
                    <a:bodyPr/>
                    <a:lstStyle/>
                    <a:p>
                      <a:pPr fontAlgn="t"/>
                      <a:r>
                        <a:rPr lang="en-US" sz="2400" dirty="0">
                          <a:effectLst/>
                        </a:rPr>
                        <a:t>3</a:t>
                      </a:r>
                      <a:endParaRPr lang="en-US" sz="2400" dirty="0">
                        <a:effectLst/>
                        <a:latin typeface="verdana"/>
                      </a:endParaRPr>
                    </a:p>
                  </a:txBody>
                  <a:tcPr marL="18315" marR="18315" marT="18315" marB="18315"/>
                </a:tc>
                <a:tc>
                  <a:txBody>
                    <a:bodyPr/>
                    <a:lstStyle/>
                    <a:p>
                      <a:pPr fontAlgn="t"/>
                      <a:r>
                        <a:rPr lang="en-US" sz="2400" dirty="0">
                          <a:effectLst/>
                        </a:rPr>
                        <a:t>2008/09/02</a:t>
                      </a:r>
                      <a:endParaRPr lang="en-US" sz="2400" dirty="0">
                        <a:effectLst/>
                        <a:latin typeface="verdana"/>
                      </a:endParaRPr>
                    </a:p>
                  </a:txBody>
                  <a:tcPr marL="18315" marR="18315" marT="18315" marB="18315"/>
                </a:tc>
                <a:tc>
                  <a:txBody>
                    <a:bodyPr/>
                    <a:lstStyle/>
                    <a:p>
                      <a:pPr fontAlgn="t"/>
                      <a:r>
                        <a:rPr lang="en-US" sz="2400" dirty="0">
                          <a:effectLst/>
                        </a:rPr>
                        <a:t>350</a:t>
                      </a:r>
                      <a:endParaRPr lang="en-US" sz="2400" dirty="0">
                        <a:effectLst/>
                        <a:latin typeface="verdana"/>
                      </a:endParaRPr>
                    </a:p>
                  </a:txBody>
                  <a:tcPr marL="18315" marR="18315" marT="18315" marB="18315"/>
                </a:tc>
                <a:tc>
                  <a:txBody>
                    <a:bodyPr/>
                    <a:lstStyle/>
                    <a:p>
                      <a:pPr fontAlgn="t"/>
                      <a:r>
                        <a:rPr lang="en-US" sz="2400" dirty="0">
                          <a:effectLst/>
                        </a:rPr>
                        <a:t>Jones</a:t>
                      </a:r>
                      <a:endParaRPr lang="en-US" sz="2400" dirty="0">
                        <a:effectLst/>
                        <a:latin typeface="verdana"/>
                      </a:endParaRPr>
                    </a:p>
                  </a:txBody>
                  <a:tcPr marL="18315" marR="18315" marT="18315" marB="18315"/>
                </a:tc>
                <a:extLst>
                  <a:ext uri="{0D108BD9-81ED-4DB2-BD59-A6C34878D82A}">
                    <a16:rowId xmlns:a16="http://schemas.microsoft.com/office/drawing/2014/main" val="10003"/>
                  </a:ext>
                </a:extLst>
              </a:tr>
              <a:tr h="369661">
                <a:tc>
                  <a:txBody>
                    <a:bodyPr/>
                    <a:lstStyle/>
                    <a:p>
                      <a:pPr fontAlgn="t"/>
                      <a:r>
                        <a:rPr lang="en-US" sz="2400" dirty="0">
                          <a:effectLst/>
                        </a:rPr>
                        <a:t>6</a:t>
                      </a:r>
                      <a:endParaRPr lang="en-US" sz="2400" dirty="0">
                        <a:effectLst/>
                        <a:latin typeface="verdana"/>
                      </a:endParaRPr>
                    </a:p>
                  </a:txBody>
                  <a:tcPr marL="18315" marR="18315" marT="18315" marB="18315"/>
                </a:tc>
                <a:tc>
                  <a:txBody>
                    <a:bodyPr/>
                    <a:lstStyle/>
                    <a:p>
                      <a:pPr fontAlgn="t"/>
                      <a:r>
                        <a:rPr lang="en-US" sz="2400" dirty="0">
                          <a:effectLst/>
                        </a:rPr>
                        <a:t>2008/10/04</a:t>
                      </a:r>
                      <a:endParaRPr lang="en-US" sz="2400" dirty="0">
                        <a:effectLst/>
                        <a:latin typeface="verdana"/>
                      </a:endParaRPr>
                    </a:p>
                  </a:txBody>
                  <a:tcPr marL="18315" marR="18315" marT="18315" marB="18315"/>
                </a:tc>
                <a:tc>
                  <a:txBody>
                    <a:bodyPr/>
                    <a:lstStyle/>
                    <a:p>
                      <a:pPr fontAlgn="t"/>
                      <a:r>
                        <a:rPr lang="en-US" sz="2400" dirty="0">
                          <a:effectLst/>
                        </a:rPr>
                        <a:t>400</a:t>
                      </a:r>
                      <a:endParaRPr lang="en-US" sz="2400" dirty="0">
                        <a:effectLst/>
                        <a:latin typeface="verdana"/>
                      </a:endParaRPr>
                    </a:p>
                  </a:txBody>
                  <a:tcPr marL="18315" marR="18315" marT="18315" marB="18315"/>
                </a:tc>
                <a:tc>
                  <a:txBody>
                    <a:bodyPr/>
                    <a:lstStyle/>
                    <a:p>
                      <a:pPr fontAlgn="t"/>
                      <a:r>
                        <a:rPr lang="en-US" sz="2400" dirty="0">
                          <a:effectLst/>
                        </a:rPr>
                        <a:t>Jones</a:t>
                      </a:r>
                      <a:endParaRPr lang="en-US" sz="2400" dirty="0">
                        <a:effectLst/>
                        <a:latin typeface="verdana"/>
                      </a:endParaRPr>
                    </a:p>
                  </a:txBody>
                  <a:tcPr marL="18315" marR="18315" marT="18315" marB="18315"/>
                </a:tc>
                <a:extLst>
                  <a:ext uri="{0D108BD9-81ED-4DB2-BD59-A6C34878D82A}">
                    <a16:rowId xmlns:a16="http://schemas.microsoft.com/office/drawing/2014/main" val="10004"/>
                  </a:ext>
                </a:extLst>
              </a:tr>
              <a:tr h="369661">
                <a:tc>
                  <a:txBody>
                    <a:bodyPr/>
                    <a:lstStyle/>
                    <a:p>
                      <a:pPr fontAlgn="t"/>
                      <a:r>
                        <a:rPr lang="en-US" sz="2400" dirty="0">
                          <a:effectLst/>
                        </a:rPr>
                        <a:t>2</a:t>
                      </a:r>
                      <a:endParaRPr lang="en-US" sz="2400" dirty="0">
                        <a:effectLst/>
                        <a:latin typeface="verdana"/>
                      </a:endParaRPr>
                    </a:p>
                  </a:txBody>
                  <a:tcPr marL="18315" marR="18315" marT="18315" marB="18315"/>
                </a:tc>
                <a:tc>
                  <a:txBody>
                    <a:bodyPr/>
                    <a:lstStyle/>
                    <a:p>
                      <a:pPr fontAlgn="t"/>
                      <a:r>
                        <a:rPr lang="en-US" sz="2400" dirty="0">
                          <a:effectLst/>
                        </a:rPr>
                        <a:t>2008/10/23</a:t>
                      </a:r>
                      <a:endParaRPr lang="en-US" sz="2400" dirty="0">
                        <a:effectLst/>
                        <a:latin typeface="verdana"/>
                      </a:endParaRPr>
                    </a:p>
                  </a:txBody>
                  <a:tcPr marL="18315" marR="18315" marT="18315" marB="18315"/>
                </a:tc>
                <a:tc>
                  <a:txBody>
                    <a:bodyPr/>
                    <a:lstStyle/>
                    <a:p>
                      <a:pPr fontAlgn="t"/>
                      <a:r>
                        <a:rPr lang="en-US" sz="2400" dirty="0">
                          <a:effectLst/>
                        </a:rPr>
                        <a:t>1600</a:t>
                      </a:r>
                      <a:endParaRPr lang="en-US" sz="2400" dirty="0">
                        <a:effectLst/>
                        <a:latin typeface="verdana"/>
                      </a:endParaRPr>
                    </a:p>
                  </a:txBody>
                  <a:tcPr marL="18315" marR="18315" marT="18315" marB="18315"/>
                </a:tc>
                <a:tc>
                  <a:txBody>
                    <a:bodyPr/>
                    <a:lstStyle/>
                    <a:p>
                      <a:pPr fontAlgn="t"/>
                      <a:r>
                        <a:rPr lang="en-US" sz="2400" dirty="0">
                          <a:effectLst/>
                        </a:rPr>
                        <a:t>Smith</a:t>
                      </a:r>
                      <a:endParaRPr lang="en-US" sz="2400" dirty="0">
                        <a:effectLst/>
                        <a:latin typeface="verdana"/>
                      </a:endParaRPr>
                    </a:p>
                  </a:txBody>
                  <a:tcPr marL="18315" marR="18315" marT="18315" marB="18315"/>
                </a:tc>
                <a:extLst>
                  <a:ext uri="{0D108BD9-81ED-4DB2-BD59-A6C34878D82A}">
                    <a16:rowId xmlns:a16="http://schemas.microsoft.com/office/drawing/2014/main" val="10005"/>
                  </a:ext>
                </a:extLst>
              </a:tr>
              <a:tr h="369661">
                <a:tc>
                  <a:txBody>
                    <a:bodyPr/>
                    <a:lstStyle/>
                    <a:p>
                      <a:pPr fontAlgn="t"/>
                      <a:r>
                        <a:rPr lang="en-US" sz="2400" dirty="0">
                          <a:effectLst/>
                        </a:rPr>
                        <a:t>5</a:t>
                      </a:r>
                      <a:endParaRPr lang="en-US" sz="2400" dirty="0">
                        <a:effectLst/>
                        <a:latin typeface="verdana"/>
                      </a:endParaRPr>
                    </a:p>
                  </a:txBody>
                  <a:tcPr marL="18315" marR="18315" marT="18315" marB="18315"/>
                </a:tc>
                <a:tc>
                  <a:txBody>
                    <a:bodyPr/>
                    <a:lstStyle/>
                    <a:p>
                      <a:pPr fontAlgn="t"/>
                      <a:r>
                        <a:rPr lang="en-US" sz="2400" dirty="0">
                          <a:effectLst/>
                        </a:rPr>
                        <a:t>2008/08/30</a:t>
                      </a:r>
                      <a:endParaRPr lang="en-US" sz="2400" dirty="0">
                        <a:effectLst/>
                        <a:latin typeface="verdana"/>
                      </a:endParaRPr>
                    </a:p>
                  </a:txBody>
                  <a:tcPr marL="18315" marR="18315" marT="18315" marB="18315"/>
                </a:tc>
                <a:tc>
                  <a:txBody>
                    <a:bodyPr/>
                    <a:lstStyle/>
                    <a:p>
                      <a:pPr fontAlgn="t"/>
                      <a:r>
                        <a:rPr lang="en-US" sz="2400" dirty="0">
                          <a:effectLst/>
                        </a:rPr>
                        <a:t>2000</a:t>
                      </a:r>
                      <a:endParaRPr lang="en-US" sz="2400" dirty="0">
                        <a:effectLst/>
                        <a:latin typeface="verdana"/>
                      </a:endParaRPr>
                    </a:p>
                  </a:txBody>
                  <a:tcPr marL="18315" marR="18315" marT="18315" marB="18315"/>
                </a:tc>
                <a:tc>
                  <a:txBody>
                    <a:bodyPr/>
                    <a:lstStyle/>
                    <a:p>
                      <a:pPr fontAlgn="t"/>
                      <a:r>
                        <a:rPr lang="en-US" sz="2400" dirty="0">
                          <a:effectLst/>
                        </a:rPr>
                        <a:t>Smith</a:t>
                      </a:r>
                      <a:endParaRPr lang="en-US" sz="2400" dirty="0">
                        <a:effectLst/>
                        <a:latin typeface="verdana"/>
                      </a:endParaRPr>
                    </a:p>
                  </a:txBody>
                  <a:tcPr marL="18315" marR="18315" marT="18315" marB="18315"/>
                </a:tc>
                <a:extLst>
                  <a:ext uri="{0D108BD9-81ED-4DB2-BD59-A6C34878D82A}">
                    <a16:rowId xmlns:a16="http://schemas.microsoft.com/office/drawing/2014/main" val="10006"/>
                  </a:ext>
                </a:extLst>
              </a:tr>
            </a:tbl>
          </a:graphicData>
        </a:graphic>
      </p:graphicFrame>
      <p:sp>
        <p:nvSpPr>
          <p:cNvPr id="5" name="Rectangle 1"/>
          <p:cNvSpPr>
            <a:spLocks noChangeArrowheads="1"/>
          </p:cNvSpPr>
          <p:nvPr/>
        </p:nvSpPr>
        <p:spPr bwMode="auto">
          <a:xfrm>
            <a:off x="457200"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8470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Theme1">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471</TotalTime>
  <Words>747</Words>
  <Application>Microsoft Office PowerPoint</Application>
  <PresentationFormat>On-screen Show (4:3)</PresentationFormat>
  <Paragraphs>319</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Franklin Gothic Book</vt:lpstr>
      <vt:lpstr>verdana</vt:lpstr>
      <vt:lpstr>Wingdings</vt:lpstr>
      <vt:lpstr>Theme1</vt:lpstr>
      <vt:lpstr>SELECT Statement</vt:lpstr>
      <vt:lpstr>The GROUP BY Clause</vt:lpstr>
      <vt:lpstr>The GROUP BY Clause</vt:lpstr>
      <vt:lpstr>Grouping Example</vt:lpstr>
      <vt:lpstr>Grouping Example</vt:lpstr>
      <vt:lpstr>Grouping Example</vt:lpstr>
      <vt:lpstr>Grouping Example</vt:lpstr>
      <vt:lpstr>Another Grouping Example</vt:lpstr>
      <vt:lpstr>Another Grouping Example:</vt:lpstr>
      <vt:lpstr>Another Grouping Example:</vt:lpstr>
      <vt:lpstr>Another Grouping Example:</vt:lpstr>
      <vt:lpstr>Aggregate Functions</vt:lpstr>
      <vt:lpstr>Aggregate Example (using Sum)</vt:lpstr>
      <vt:lpstr>Aggregate Example (using Sum)</vt:lpstr>
      <vt:lpstr>Aggregate Example (using Sum)</vt:lpstr>
      <vt:lpstr>Aggregate Example (using Sum)</vt:lpstr>
      <vt:lpstr>Some Common Aggregate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 Statement</dc:title>
  <dc:creator>Geoff</dc:creator>
  <cp:lastModifiedBy>Gillespie,Geoff</cp:lastModifiedBy>
  <cp:revision>26</cp:revision>
  <dcterms:created xsi:type="dcterms:W3CDTF">2015-03-01T23:55:02Z</dcterms:created>
  <dcterms:modified xsi:type="dcterms:W3CDTF">2018-11-08T19:07:49Z</dcterms:modified>
</cp:coreProperties>
</file>