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57" r:id="rId3"/>
    <p:sldId id="276" r:id="rId4"/>
    <p:sldId id="271" r:id="rId5"/>
    <p:sldId id="270" r:id="rId6"/>
    <p:sldId id="272" r:id="rId7"/>
    <p:sldId id="268" r:id="rId8"/>
    <p:sldId id="265" r:id="rId9"/>
    <p:sldId id="266" r:id="rId10"/>
    <p:sldId id="273" r:id="rId11"/>
    <p:sldId id="269" r:id="rId12"/>
    <p:sldId id="259" r:id="rId13"/>
    <p:sldId id="275" r:id="rId14"/>
    <p:sldId id="277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EDF7F-EB2C-48AF-B139-50D898BCA262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4ACFC-47DD-462E-89D9-A2BA3DC288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35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C9B55-7F3B-41D3-AA0E-1B0C08E18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C9B55-7F3B-41D3-AA0E-1B0C08E189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C9B55-7F3B-41D3-AA0E-1B0C08E189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4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C9B55-7F3B-41D3-AA0E-1B0C08E189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C9B55-7F3B-41D3-AA0E-1B0C08E189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3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C9B55-7F3B-41D3-AA0E-1B0C08E189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3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C9B55-7F3B-41D3-AA0E-1B0C08E189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4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82D3B0-2212-4C91-B70E-13232447496D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D18DF0-DD21-49B8-BCA2-D995436D1055}" type="slidenum">
              <a:rPr lang="en-CA" smtClean="0"/>
              <a:t>‹#›</a:t>
            </a:fld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409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D3B0-2212-4C91-B70E-13232447496D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DF0-DD21-49B8-BCA2-D995436D1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18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D3B0-2212-4C91-B70E-13232447496D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DF0-DD21-49B8-BCA2-D995436D1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25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D3B0-2212-4C91-B70E-13232447496D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DF0-DD21-49B8-BCA2-D995436D1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3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82D3B0-2212-4C91-B70E-13232447496D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18DF0-DD21-49B8-BCA2-D995436D105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1883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D3B0-2212-4C91-B70E-13232447496D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DF0-DD21-49B8-BCA2-D995436D1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01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D3B0-2212-4C91-B70E-13232447496D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DF0-DD21-49B8-BCA2-D995436D1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26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D3B0-2212-4C91-B70E-13232447496D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DF0-DD21-49B8-BCA2-D995436D1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40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D3B0-2212-4C91-B70E-13232447496D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DF0-DD21-49B8-BCA2-D995436D10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36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82D3B0-2212-4C91-B70E-13232447496D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18DF0-DD21-49B8-BCA2-D995436D1055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30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82D3B0-2212-4C91-B70E-13232447496D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18DF0-DD21-49B8-BCA2-D995436D1055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8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0082D3B0-2212-4C91-B70E-13232447496D}" type="datetimeFigureOut">
              <a:rPr lang="en-CA" smtClean="0"/>
              <a:t>2018-11-13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34D18DF0-DD21-49B8-BCA2-D995436D1055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280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SELECT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712" y="4293096"/>
            <a:ext cx="5123755" cy="480832"/>
          </a:xfrm>
        </p:spPr>
        <p:txBody>
          <a:bodyPr>
            <a:noAutofit/>
          </a:bodyPr>
          <a:lstStyle/>
          <a:p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24218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More About: </a:t>
            </a:r>
            <a:r>
              <a:rPr lang="en-CA" b="1" dirty="0"/>
              <a:t>WHERE Clause </a:t>
            </a:r>
            <a:br>
              <a:rPr lang="en-CA" dirty="0"/>
            </a:br>
            <a:r>
              <a:rPr lang="en-CA" dirty="0"/>
              <a:t>The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171700"/>
            <a:ext cx="7791772" cy="449766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Used when comparing values using </a:t>
            </a:r>
            <a:r>
              <a:rPr lang="en-CA" b="1" dirty="0">
                <a:solidFill>
                  <a:srgbClr val="FF0000"/>
                </a:solidFill>
              </a:rPr>
              <a:t>wildcard operators</a:t>
            </a:r>
            <a:r>
              <a:rPr lang="en-CA" dirty="0"/>
              <a:t>.</a:t>
            </a:r>
          </a:p>
          <a:p>
            <a:r>
              <a:rPr lang="en-CA" dirty="0"/>
              <a:t>Two wildcard characters: %  and _</a:t>
            </a:r>
          </a:p>
          <a:p>
            <a:r>
              <a:rPr lang="en-CA" dirty="0"/>
              <a:t>Use % when searching for any amount of characters (including 0).</a:t>
            </a:r>
          </a:p>
          <a:p>
            <a:r>
              <a:rPr lang="en-CA" dirty="0"/>
              <a:t>Use _ when searching for a single character.</a:t>
            </a:r>
          </a:p>
          <a:p>
            <a:r>
              <a:rPr lang="en-CA" b="1" dirty="0"/>
              <a:t>Examples:</a:t>
            </a:r>
          </a:p>
          <a:p>
            <a:pPr marL="0" indent="0">
              <a:buNone/>
            </a:pPr>
            <a:r>
              <a:rPr lang="en-CA" dirty="0"/>
              <a:t>	SELECT * FROM Words</a:t>
            </a:r>
          </a:p>
          <a:p>
            <a:pPr marL="0" indent="0">
              <a:buNone/>
            </a:pPr>
            <a:r>
              <a:rPr lang="en-CA" dirty="0"/>
              <a:t>	WHERE Word LIKE ‘%ill’;	</a:t>
            </a:r>
            <a:r>
              <a:rPr lang="en-CA" dirty="0">
                <a:sym typeface="Wingdings" panose="05000000000000000000" pitchFamily="2" charset="2"/>
              </a:rPr>
              <a:t> Would return </a:t>
            </a:r>
            <a:r>
              <a:rPr lang="en-CA" b="1" dirty="0">
                <a:sym typeface="Wingdings" panose="05000000000000000000" pitchFamily="2" charset="2"/>
              </a:rPr>
              <a:t>fill</a:t>
            </a:r>
            <a:r>
              <a:rPr lang="en-CA" dirty="0">
                <a:sym typeface="Wingdings" panose="05000000000000000000" pitchFamily="2" charset="2"/>
              </a:rPr>
              <a:t>, </a:t>
            </a:r>
            <a:r>
              <a:rPr lang="en-CA" b="1" dirty="0">
                <a:sym typeface="Wingdings" panose="05000000000000000000" pitchFamily="2" charset="2"/>
              </a:rPr>
              <a:t>quill</a:t>
            </a:r>
            <a:r>
              <a:rPr lang="en-CA" dirty="0">
                <a:sym typeface="Wingdings" panose="05000000000000000000" pitchFamily="2" charset="2"/>
              </a:rPr>
              <a:t>, </a:t>
            </a:r>
            <a:r>
              <a:rPr lang="en-CA" b="1" dirty="0">
                <a:sym typeface="Wingdings" panose="05000000000000000000" pitchFamily="2" charset="2"/>
              </a:rPr>
              <a:t>ill</a:t>
            </a:r>
            <a:r>
              <a:rPr lang="en-CA" dirty="0">
                <a:sym typeface="Wingdings" panose="05000000000000000000" pitchFamily="2" charset="2"/>
              </a:rPr>
              <a:t> or </a:t>
            </a:r>
            <a:r>
              <a:rPr lang="en-CA" b="1" dirty="0">
                <a:sym typeface="Wingdings" panose="05000000000000000000" pitchFamily="2" charset="2"/>
              </a:rPr>
              <a:t>windowsill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					     Would NOT return </a:t>
            </a:r>
            <a:r>
              <a:rPr lang="en-CA" b="1" dirty="0"/>
              <a:t>illness</a:t>
            </a:r>
          </a:p>
          <a:p>
            <a:pPr marL="0" indent="0">
              <a:buNone/>
            </a:pPr>
            <a:r>
              <a:rPr lang="en-CA" dirty="0"/>
              <a:t>	SELECT * FROM Words</a:t>
            </a:r>
          </a:p>
          <a:p>
            <a:pPr marL="0" indent="0">
              <a:buNone/>
            </a:pPr>
            <a:r>
              <a:rPr lang="en-CA" dirty="0"/>
              <a:t>	WHERE Word LIKE ‘_ill’;	</a:t>
            </a:r>
            <a:r>
              <a:rPr lang="en-CA" dirty="0">
                <a:sym typeface="Wingdings" panose="05000000000000000000" pitchFamily="2" charset="2"/>
              </a:rPr>
              <a:t> Would return </a:t>
            </a:r>
            <a:r>
              <a:rPr lang="en-CA" b="1" dirty="0">
                <a:sym typeface="Wingdings" panose="05000000000000000000" pitchFamily="2" charset="2"/>
              </a:rPr>
              <a:t>bill</a:t>
            </a:r>
            <a:r>
              <a:rPr lang="en-CA" dirty="0">
                <a:sym typeface="Wingdings" panose="05000000000000000000" pitchFamily="2" charset="2"/>
              </a:rPr>
              <a:t>, </a:t>
            </a:r>
            <a:r>
              <a:rPr lang="en-CA" b="1" dirty="0">
                <a:sym typeface="Wingdings" panose="05000000000000000000" pitchFamily="2" charset="2"/>
              </a:rPr>
              <a:t>fill</a:t>
            </a:r>
            <a:r>
              <a:rPr lang="en-CA" dirty="0">
                <a:sym typeface="Wingdings" panose="05000000000000000000" pitchFamily="2" charset="2"/>
              </a:rPr>
              <a:t>, </a:t>
            </a:r>
            <a:r>
              <a:rPr lang="en-CA" b="1" dirty="0">
                <a:sym typeface="Wingdings" panose="05000000000000000000" pitchFamily="2" charset="2"/>
              </a:rPr>
              <a:t>pill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				 Would NOT return </a:t>
            </a:r>
            <a:r>
              <a:rPr lang="en-CA" b="1" dirty="0">
                <a:sym typeface="Wingdings" panose="05000000000000000000" pitchFamily="2" charset="2"/>
              </a:rPr>
              <a:t>windowsill</a:t>
            </a:r>
            <a:r>
              <a:rPr lang="en-CA" dirty="0">
                <a:sym typeface="Wingdings" panose="05000000000000000000" pitchFamily="2" charset="2"/>
              </a:rPr>
              <a:t> or </a:t>
            </a:r>
            <a:r>
              <a:rPr lang="en-CA" b="1" dirty="0">
                <a:sym typeface="Wingdings" panose="05000000000000000000" pitchFamily="2" charset="2"/>
              </a:rPr>
              <a:t>ill</a:t>
            </a:r>
            <a:endParaRPr lang="en-CA" b="1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685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Refining your Results</a:t>
            </a:r>
            <a:br>
              <a:rPr lang="en-US" dirty="0"/>
            </a:br>
            <a:r>
              <a:rPr lang="en-US" dirty="0"/>
              <a:t>- Column 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174317"/>
            <a:ext cx="8229600" cy="40316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Aliasing is a temporary renaming of columns in your result set, </a:t>
            </a:r>
            <a:r>
              <a:rPr lang="en-US" b="1" dirty="0"/>
              <a:t>just for display purposes</a:t>
            </a:r>
            <a:r>
              <a:rPr lang="en-US" dirty="0"/>
              <a:t>.</a:t>
            </a:r>
          </a:p>
          <a:p>
            <a:r>
              <a:rPr lang="en-US" dirty="0"/>
              <a:t>The column names in the object providing your data are not changed.</a:t>
            </a:r>
          </a:p>
          <a:p>
            <a:r>
              <a:rPr lang="en-US" dirty="0"/>
              <a:t>Any column(s) included in your select list can be aliased.</a:t>
            </a:r>
          </a:p>
          <a:p>
            <a:r>
              <a:rPr lang="en-US" dirty="0"/>
              <a:t>Use the AS keyword to alias.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Syntax: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column_name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desiredName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SELECT CONCAT(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AS ”Full Name”</a:t>
            </a:r>
            <a:r>
              <a:rPr lang="en-US" dirty="0"/>
              <a:t>,	</a:t>
            </a:r>
            <a:r>
              <a:rPr lang="en-US" dirty="0">
                <a:sym typeface="Wingdings" panose="05000000000000000000" pitchFamily="2" charset="2"/>
              </a:rPr>
              <a:t> Concatenation!</a:t>
            </a:r>
            <a:endParaRPr lang="en-US" dirty="0"/>
          </a:p>
          <a:p>
            <a:pPr marL="0" lvl="3" indent="0">
              <a:spcBef>
                <a:spcPts val="1000"/>
              </a:spcBef>
              <a:buNone/>
            </a:pPr>
            <a:r>
              <a:rPr lang="en-US" sz="2100" dirty="0"/>
              <a:t>		</a:t>
            </a:r>
            <a:r>
              <a:rPr lang="en-US" sz="2100" dirty="0" err="1"/>
              <a:t>City_of_Residence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AS City</a:t>
            </a:r>
          </a:p>
          <a:p>
            <a:pPr marL="0" indent="0">
              <a:buNone/>
            </a:pPr>
            <a:r>
              <a:rPr lang="en-US" dirty="0"/>
              <a:t>	FROM Persons</a:t>
            </a:r>
          </a:p>
        </p:txBody>
      </p:sp>
    </p:spTree>
    <p:extLst>
      <p:ext uri="{BB962C8B-B14F-4D97-AF65-F5344CB8AC3E}">
        <p14:creationId xmlns:p14="http://schemas.microsoft.com/office/powerpoint/2010/main" val="7939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76" y="274638"/>
            <a:ext cx="7858023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Refining your Results</a:t>
            </a:r>
            <a:br>
              <a:rPr lang="en-US" dirty="0"/>
            </a:br>
            <a:r>
              <a:rPr lang="en-US" dirty="0"/>
              <a:t> - Sorting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777" y="1484784"/>
            <a:ext cx="7848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can be sorted with the ORDER BY clause.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can sort on multiple columns.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Sort direction: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ASCENDING or (ASC) </a:t>
            </a:r>
            <a:r>
              <a:rPr lang="en-US" sz="2800" dirty="0">
                <a:sym typeface="Wingdings" panose="05000000000000000000" pitchFamily="2" charset="2"/>
              </a:rPr>
              <a:t> A-Z or 0-9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DESCENDING or (DESC) </a:t>
            </a:r>
            <a:r>
              <a:rPr lang="en-US" sz="2800" dirty="0">
                <a:sym typeface="Wingdings" panose="05000000000000000000" pitchFamily="2" charset="2"/>
              </a:rPr>
              <a:t> Z-A or 9-0</a:t>
            </a:r>
            <a:endParaRPr lang="en-US" sz="2800" dirty="0"/>
          </a:p>
          <a:p>
            <a:endParaRPr lang="en-US" sz="2000" dirty="0"/>
          </a:p>
          <a:p>
            <a:r>
              <a:rPr lang="en-US" sz="2000" dirty="0"/>
              <a:t>SELECT </a:t>
            </a:r>
            <a:r>
              <a:rPr lang="en-US" sz="2000" dirty="0" err="1"/>
              <a:t>column_name</a:t>
            </a:r>
            <a:r>
              <a:rPr lang="en-US" sz="2000" dirty="0"/>
              <a:t>(s)</a:t>
            </a:r>
            <a:br>
              <a:rPr lang="en-US" sz="2000" dirty="0"/>
            </a:br>
            <a:r>
              <a:rPr lang="en-US" sz="2000" dirty="0"/>
              <a:t>FROM </a:t>
            </a:r>
            <a:r>
              <a:rPr lang="en-US" sz="2000" dirty="0" err="1"/>
              <a:t>table_name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ORDER BY </a:t>
            </a:r>
            <a:r>
              <a:rPr lang="en-US" sz="2000" dirty="0" err="1">
                <a:solidFill>
                  <a:srgbClr val="FF0000"/>
                </a:solidFill>
              </a:rPr>
              <a:t>column_name</a:t>
            </a:r>
            <a:r>
              <a:rPr lang="en-US" sz="2000" dirty="0">
                <a:solidFill>
                  <a:srgbClr val="FF0000"/>
                </a:solidFill>
              </a:rPr>
              <a:t>(s) ASC|DESC;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b="1" dirty="0"/>
              <a:t>Example: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LastName</a:t>
            </a:r>
            <a:r>
              <a:rPr lang="en-US" sz="2000" dirty="0"/>
              <a:t>, </a:t>
            </a:r>
            <a:r>
              <a:rPr lang="en-US" sz="2000" dirty="0" err="1"/>
              <a:t>FirstName</a:t>
            </a:r>
            <a:r>
              <a:rPr lang="en-US" sz="2000" dirty="0"/>
              <a:t>, City</a:t>
            </a:r>
          </a:p>
          <a:p>
            <a:r>
              <a:rPr lang="en-US" sz="2000" dirty="0"/>
              <a:t>FROM Persons</a:t>
            </a:r>
          </a:p>
          <a:p>
            <a:r>
              <a:rPr lang="en-US" sz="2000" dirty="0"/>
              <a:t>ORDER BY City DESC, </a:t>
            </a:r>
            <a:r>
              <a:rPr lang="en-US" sz="2000" dirty="0" err="1"/>
              <a:t>LastName</a:t>
            </a:r>
            <a:r>
              <a:rPr lang="en-US" sz="2000" dirty="0"/>
              <a:t> ASC;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070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76" y="274638"/>
            <a:ext cx="7858023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Refining your Results</a:t>
            </a:r>
            <a:br>
              <a:rPr lang="en-US" dirty="0"/>
            </a:br>
            <a:r>
              <a:rPr lang="en-US" dirty="0"/>
              <a:t> - DISTINCT Keyword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777" y="1484784"/>
            <a:ext cx="784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when you only want to return unique records (Removes duplicate rows from results)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DISTINCT applies to the entire Select List, not column by column</a:t>
            </a:r>
          </a:p>
          <a:p>
            <a:endParaRPr lang="en-US" sz="2000" dirty="0"/>
          </a:p>
          <a:p>
            <a:r>
              <a:rPr lang="en-US" sz="2000" b="1" dirty="0"/>
              <a:t>Example:</a:t>
            </a:r>
          </a:p>
          <a:p>
            <a:r>
              <a:rPr lang="en-US" sz="2000" dirty="0"/>
              <a:t>SELECT letters FROM Mississippi;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This would return all 11 letters, including four S’s, four P’s, etc.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SELECT </a:t>
            </a:r>
            <a:r>
              <a:rPr lang="en-US" sz="2000" dirty="0">
                <a:solidFill>
                  <a:srgbClr val="FF0000"/>
                </a:solidFill>
              </a:rPr>
              <a:t>DISTINCT</a:t>
            </a:r>
            <a:r>
              <a:rPr lang="en-US" sz="2000" dirty="0"/>
              <a:t> letters FROM Mississippi;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This would return only the 4 unique letters: One each of M, I, S, P</a:t>
            </a:r>
          </a:p>
        </p:txBody>
      </p:sp>
    </p:spTree>
    <p:extLst>
      <p:ext uri="{BB962C8B-B14F-4D97-AF65-F5344CB8AC3E}">
        <p14:creationId xmlns:p14="http://schemas.microsoft.com/office/powerpoint/2010/main" val="148184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76" y="274638"/>
            <a:ext cx="7858023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Refining your Results</a:t>
            </a:r>
            <a:br>
              <a:rPr lang="en-US" dirty="0"/>
            </a:br>
            <a:r>
              <a:rPr lang="en-US" dirty="0"/>
              <a:t> - Subqueries aka Nested Queries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777" y="1484784"/>
            <a:ext cx="78486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query nested inside another main query to apply further filtering to the main query.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Some rules for subqueries: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Must be enclosed in parenthesis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Usually has only one column in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Usually intended to return only one row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Can use with IN operator in main query, if more than row is returned.</a:t>
            </a:r>
          </a:p>
          <a:p>
            <a:r>
              <a:rPr lang="en-US" sz="2000" b="1" dirty="0"/>
              <a:t>Example:</a:t>
            </a:r>
          </a:p>
          <a:p>
            <a:r>
              <a:rPr lang="en-US" sz="2000" b="1" dirty="0"/>
              <a:t>SELECT * FROM Orders </a:t>
            </a:r>
          </a:p>
          <a:p>
            <a:r>
              <a:rPr lang="en-US" sz="2000" b="1" dirty="0"/>
              <a:t>WHERE Cost &gt; </a:t>
            </a:r>
          </a:p>
          <a:p>
            <a:r>
              <a:rPr lang="en-US" sz="2000" b="1" dirty="0"/>
              <a:t>	(SELECT AVG(Cost) FROM Orders)</a:t>
            </a:r>
          </a:p>
          <a:p>
            <a:r>
              <a:rPr lang="en-US" sz="2000" b="1" dirty="0"/>
              <a:t>This would give all orders above the average order amount. The subquery gets the average, which is then used in the WHERE of the main query.</a:t>
            </a:r>
          </a:p>
        </p:txBody>
      </p:sp>
    </p:spTree>
    <p:extLst>
      <p:ext uri="{BB962C8B-B14F-4D97-AF65-F5344CB8AC3E}">
        <p14:creationId xmlns:p14="http://schemas.microsoft.com/office/powerpoint/2010/main" val="4047421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76" y="274638"/>
            <a:ext cx="7858023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Refining your Results</a:t>
            </a:r>
            <a:br>
              <a:rPr lang="en-US" dirty="0"/>
            </a:br>
            <a:r>
              <a:rPr lang="en-US" dirty="0"/>
              <a:t> - LIMIT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777" y="1484784"/>
            <a:ext cx="784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Used when you want to control the number of records returned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000" dirty="0"/>
          </a:p>
          <a:p>
            <a:r>
              <a:rPr lang="en-US" sz="2000" b="1" dirty="0"/>
              <a:t>Example:</a:t>
            </a:r>
          </a:p>
          <a:p>
            <a:r>
              <a:rPr lang="en-US" sz="2000" dirty="0"/>
              <a:t>SELECT * FROM Alphabet</a:t>
            </a:r>
          </a:p>
          <a:p>
            <a:r>
              <a:rPr lang="en-US" sz="2000" dirty="0"/>
              <a:t>ORDER BY Letter</a:t>
            </a:r>
          </a:p>
          <a:p>
            <a:r>
              <a:rPr lang="en-US" sz="2000" dirty="0"/>
              <a:t>LIMIT 5;		</a:t>
            </a:r>
            <a:r>
              <a:rPr lang="en-US" sz="2000" dirty="0">
                <a:sym typeface="Wingdings" panose="05000000000000000000" pitchFamily="2" charset="2"/>
              </a:rPr>
              <a:t> Would return A, B, C, D, E (</a:t>
            </a:r>
            <a:r>
              <a:rPr lang="en-US" sz="2000" dirty="0" err="1">
                <a:sym typeface="Wingdings" panose="05000000000000000000" pitchFamily="2" charset="2"/>
              </a:rPr>
              <a:t>ie</a:t>
            </a:r>
            <a:r>
              <a:rPr lang="en-US" sz="2000" dirty="0">
                <a:sym typeface="Wingdings" panose="05000000000000000000" pitchFamily="2" charset="2"/>
              </a:rPr>
              <a:t>. First 5 rows)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SELECT * FROM Employee </a:t>
            </a:r>
          </a:p>
          <a:p>
            <a:r>
              <a:rPr lang="en-US" sz="2000" dirty="0"/>
              <a:t>ORDER BY Salary DESC</a:t>
            </a:r>
          </a:p>
          <a:p>
            <a:r>
              <a:rPr lang="en-US" sz="2000" dirty="0"/>
              <a:t>LIMIT 10;	</a:t>
            </a:r>
            <a:r>
              <a:rPr lang="en-US" sz="2000" dirty="0">
                <a:sym typeface="Wingdings" panose="05000000000000000000" pitchFamily="2" charset="2"/>
              </a:rPr>
              <a:t>  Would return 10 highest salaries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025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SELECT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556792"/>
            <a:ext cx="784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data in a database is useless, unless you can retrieve it and make use of it.</a:t>
            </a:r>
          </a:p>
          <a:p>
            <a:endParaRPr lang="en-US" sz="2800" dirty="0"/>
          </a:p>
          <a:p>
            <a:r>
              <a:rPr lang="en-US" sz="2800" dirty="0"/>
              <a:t>The SELECT statement allows us to query any database object that contains data.</a:t>
            </a:r>
          </a:p>
          <a:p>
            <a:endParaRPr lang="en-US" sz="2800" dirty="0"/>
          </a:p>
          <a:p>
            <a:r>
              <a:rPr lang="en-US" sz="2800" dirty="0"/>
              <a:t>The requested data is fetched, then returned in a results table, also know as a </a:t>
            </a:r>
            <a:r>
              <a:rPr lang="en-US" sz="2800" b="1" u="sng" dirty="0"/>
              <a:t>result set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A result set  from a SELECT statement is </a:t>
            </a:r>
            <a:r>
              <a:rPr lang="en-US" sz="2800" b="1" u="sng" dirty="0"/>
              <a:t>read-only</a:t>
            </a:r>
            <a:r>
              <a:rPr lang="en-US" sz="2800" dirty="0"/>
              <a:t> – fetching data does not modify the underlying table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367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SELECT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76400"/>
            <a:ext cx="7848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Syntax:</a:t>
            </a:r>
          </a:p>
          <a:p>
            <a:endParaRPr lang="en-US" sz="3200" dirty="0"/>
          </a:p>
          <a:p>
            <a:r>
              <a:rPr lang="en-US" sz="3200" dirty="0"/>
              <a:t>SELECT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column_name1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column_name2</a:t>
            </a:r>
            <a:r>
              <a:rPr lang="en-US" sz="3200" dirty="0"/>
              <a:t>, …</a:t>
            </a:r>
          </a:p>
          <a:p>
            <a:r>
              <a:rPr lang="en-US" sz="3200" dirty="0"/>
              <a:t>FROM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table_name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3200" dirty="0"/>
              <a:t>WHERE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some_column</a:t>
            </a:r>
            <a:r>
              <a:rPr lang="en-US" sz="3200" dirty="0"/>
              <a:t> =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some_value</a:t>
            </a:r>
            <a:r>
              <a:rPr lang="en-US" sz="3200" dirty="0"/>
              <a:t>;</a:t>
            </a:r>
          </a:p>
          <a:p>
            <a:endParaRPr lang="en-US" sz="3200" dirty="0"/>
          </a:p>
          <a:p>
            <a:r>
              <a:rPr lang="en-US" sz="3200" b="1" dirty="0"/>
              <a:t>Example:</a:t>
            </a:r>
          </a:p>
          <a:p>
            <a:r>
              <a:rPr lang="en-US" sz="3200" dirty="0"/>
              <a:t>SELECT </a:t>
            </a:r>
            <a:r>
              <a:rPr lang="en-US" sz="3200" dirty="0" err="1"/>
              <a:t>FirstName</a:t>
            </a:r>
            <a:r>
              <a:rPr lang="en-US" sz="3200" dirty="0"/>
              <a:t>, </a:t>
            </a:r>
            <a:r>
              <a:rPr lang="en-US" sz="3200" dirty="0" err="1"/>
              <a:t>LastName</a:t>
            </a:r>
            <a:endParaRPr lang="en-US" sz="3200" dirty="0"/>
          </a:p>
          <a:p>
            <a:r>
              <a:rPr lang="en-US" sz="3200" dirty="0"/>
              <a:t>FROM Persons</a:t>
            </a:r>
          </a:p>
          <a:p>
            <a:r>
              <a:rPr lang="en-US" sz="3200" dirty="0"/>
              <a:t>WHERE </a:t>
            </a:r>
            <a:r>
              <a:rPr lang="en-US" sz="3200" dirty="0" err="1"/>
              <a:t>LastName</a:t>
            </a:r>
            <a:r>
              <a:rPr lang="en-US" sz="3200" dirty="0"/>
              <a:t> = ‘Smith’;</a:t>
            </a:r>
          </a:p>
        </p:txBody>
      </p:sp>
    </p:spTree>
    <p:extLst>
      <p:ext uri="{BB962C8B-B14F-4D97-AF65-F5344CB8AC3E}">
        <p14:creationId xmlns:p14="http://schemas.microsoft.com/office/powerpoint/2010/main" val="423758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00808"/>
            <a:ext cx="7200900" cy="47525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900" dirty="0"/>
              <a:t>A basic select statement is built from three parts:</a:t>
            </a:r>
          </a:p>
          <a:p>
            <a:pPr marL="457200" indent="-457200"/>
            <a:endParaRPr lang="en-US" sz="2900" b="1" dirty="0"/>
          </a:p>
          <a:p>
            <a:pPr marL="457200" indent="-457200"/>
            <a:r>
              <a:rPr lang="en-US" sz="2900" b="1" dirty="0"/>
              <a:t>Select List</a:t>
            </a:r>
            <a:r>
              <a:rPr lang="en-US" sz="2900" dirty="0"/>
              <a:t> – The columns we want to display in 				the result set.</a:t>
            </a:r>
          </a:p>
          <a:p>
            <a:pPr marL="457200" indent="-457200"/>
            <a:r>
              <a:rPr lang="en-US" sz="2900" b="1" dirty="0"/>
              <a:t>FROM clause</a:t>
            </a:r>
            <a:r>
              <a:rPr lang="en-US" sz="2900" dirty="0"/>
              <a:t> – Indicator of which database 				object(s) hold the data we want to 				fetch.</a:t>
            </a:r>
          </a:p>
          <a:p>
            <a:pPr marL="457200" indent="-457200"/>
            <a:r>
              <a:rPr lang="en-US" sz="2900" b="1" dirty="0"/>
              <a:t>WHERE clause</a:t>
            </a:r>
            <a:r>
              <a:rPr lang="en-US" sz="2900" dirty="0"/>
              <a:t> – Mechanism for adding filtering 				criteria, to target the records we 				want to see in our result set.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(PS. – There are lots of more parts!)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3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55576" y="2551028"/>
            <a:ext cx="7776864" cy="5564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</a:t>
            </a:r>
            <a:r>
              <a:rPr lang="en-US" b="1" dirty="0"/>
              <a:t>SELECT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035352"/>
            <a:ext cx="784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SELECT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City</a:t>
            </a:r>
          </a:p>
          <a:p>
            <a:endParaRPr lang="en-US" sz="3200" dirty="0"/>
          </a:p>
          <a:p>
            <a:r>
              <a:rPr lang="en-US" sz="3200" dirty="0"/>
              <a:t>FROM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Persons</a:t>
            </a: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3200" dirty="0"/>
              <a:t>WHERE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‘Smith’</a:t>
            </a:r>
            <a:r>
              <a:rPr lang="en-US" sz="3200" dirty="0"/>
              <a:t>;</a:t>
            </a:r>
          </a:p>
          <a:p>
            <a:endParaRPr lang="en-US" sz="3200" dirty="0"/>
          </a:p>
        </p:txBody>
      </p:sp>
      <p:sp>
        <p:nvSpPr>
          <p:cNvPr id="7" name="Line Callout 1 6"/>
          <p:cNvSpPr/>
          <p:nvPr/>
        </p:nvSpPr>
        <p:spPr>
          <a:xfrm>
            <a:off x="6156176" y="1778438"/>
            <a:ext cx="2016224" cy="513829"/>
          </a:xfrm>
          <a:prstGeom prst="borderCallout1">
            <a:avLst>
              <a:gd name="adj1" fmla="val 48767"/>
              <a:gd name="adj2" fmla="val -683"/>
              <a:gd name="adj3" fmla="val 153237"/>
              <a:gd name="adj4" fmla="val -137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Select List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5576" y="3561422"/>
            <a:ext cx="3384376" cy="43204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5004048" y="3479641"/>
            <a:ext cx="2016224" cy="513829"/>
          </a:xfrm>
          <a:prstGeom prst="borderCallout1">
            <a:avLst>
              <a:gd name="adj1" fmla="val 48767"/>
              <a:gd name="adj2" fmla="val -683"/>
              <a:gd name="adj3" fmla="val 63187"/>
              <a:gd name="adj4" fmla="val -4325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FROM clause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55576" y="4535690"/>
            <a:ext cx="7776864" cy="476524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4572000" y="5384394"/>
            <a:ext cx="2016224" cy="636894"/>
          </a:xfrm>
          <a:prstGeom prst="borderCallout1">
            <a:avLst>
              <a:gd name="adj1" fmla="val 48767"/>
              <a:gd name="adj2" fmla="val -683"/>
              <a:gd name="adj3" fmla="val -56882"/>
              <a:gd name="adj4" fmla="val -27405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WHERE clause</a:t>
            </a:r>
          </a:p>
        </p:txBody>
      </p:sp>
    </p:spTree>
    <p:extLst>
      <p:ext uri="{BB962C8B-B14F-4D97-AF65-F5344CB8AC3E}">
        <p14:creationId xmlns:p14="http://schemas.microsoft.com/office/powerpoint/2010/main" val="123616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about: </a:t>
            </a:r>
            <a:r>
              <a:rPr lang="en-US" b="1" dirty="0"/>
              <a:t>SELECT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72816"/>
            <a:ext cx="7200900" cy="47525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Usually used to indicate which columns to show when displaying the result set.</a:t>
            </a:r>
          </a:p>
          <a:p>
            <a:r>
              <a:rPr lang="en-US" dirty="0"/>
              <a:t>Use an asterisk (*) to indicate all columns</a:t>
            </a:r>
          </a:p>
          <a:p>
            <a:r>
              <a:rPr lang="en-US" dirty="0"/>
              <a:t>Columns can be, or include, expressions, such as:</a:t>
            </a:r>
          </a:p>
          <a:p>
            <a:pPr lvl="1"/>
            <a:r>
              <a:rPr lang="en-US" dirty="0"/>
              <a:t>Math expressions</a:t>
            </a:r>
          </a:p>
          <a:p>
            <a:pPr lvl="1"/>
            <a:r>
              <a:rPr lang="en-US" dirty="0"/>
              <a:t>Concatenation</a:t>
            </a:r>
          </a:p>
          <a:p>
            <a:pPr lvl="1"/>
            <a:r>
              <a:rPr lang="en-US" dirty="0"/>
              <a:t>Datatype conversions</a:t>
            </a:r>
          </a:p>
          <a:p>
            <a:pPr lvl="1"/>
            <a:r>
              <a:rPr lang="en-US" dirty="0"/>
              <a:t>Built-in functions</a:t>
            </a:r>
          </a:p>
          <a:p>
            <a:endParaRPr lang="en-US" dirty="0"/>
          </a:p>
          <a:p>
            <a:r>
              <a:rPr lang="en-US" b="1" dirty="0"/>
              <a:t>Some Examples: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/>
              <a:t>SELECT CONCAT(</a:t>
            </a:r>
            <a:r>
              <a:rPr lang="en-US" b="1" dirty="0" err="1"/>
              <a:t>Fname</a:t>
            </a:r>
            <a:r>
              <a:rPr lang="en-US" b="1" dirty="0"/>
              <a:t>, ‘ ‘ </a:t>
            </a:r>
            <a:r>
              <a:rPr lang="en-US" b="1" dirty="0" err="1"/>
              <a:t>Lname</a:t>
            </a:r>
            <a:r>
              <a:rPr lang="en-US" b="1" dirty="0"/>
              <a:t>),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 Concatenation function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i="0" dirty="0"/>
              <a:t>Quantity + 10,</a:t>
            </a:r>
            <a:r>
              <a:rPr lang="en-US" dirty="0"/>
              <a:t>			</a:t>
            </a:r>
            <a:r>
              <a:rPr lang="en-US" dirty="0">
                <a:sym typeface="Wingdings" panose="05000000000000000000" pitchFamily="2" charset="2"/>
              </a:rPr>
              <a:t> Addition (Math)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i="0" dirty="0"/>
              <a:t>ROUND(Cost, 2)</a:t>
            </a:r>
            <a:r>
              <a:rPr lang="en-US" i="0" dirty="0"/>
              <a:t>	</a:t>
            </a: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 Built-in ROUND function</a:t>
            </a:r>
          </a:p>
          <a:p>
            <a:pPr marL="457200" lvl="1" indent="0">
              <a:buNone/>
            </a:pPr>
            <a:r>
              <a:rPr lang="en-US" b="1" dirty="0"/>
              <a:t>FROM Customers;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1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about: </a:t>
            </a:r>
            <a:r>
              <a:rPr lang="en-US" b="1" dirty="0"/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filter records by criteria.</a:t>
            </a:r>
          </a:p>
          <a:p>
            <a:r>
              <a:rPr lang="en-US" dirty="0"/>
              <a:t>Capable of complex logic, using AND/OR/NOT and parenthesis to indicate order of operations.</a:t>
            </a:r>
          </a:p>
          <a:p>
            <a:r>
              <a:rPr lang="en-US" dirty="0"/>
              <a:t>Remember your AND/OR truth tables!</a:t>
            </a:r>
          </a:p>
          <a:p>
            <a:r>
              <a:rPr lang="en-CA" b="1" dirty="0"/>
              <a:t>Example:</a:t>
            </a:r>
          </a:p>
          <a:p>
            <a:pPr marL="0" indent="0">
              <a:buNone/>
            </a:pPr>
            <a:r>
              <a:rPr lang="en-CA" dirty="0"/>
              <a:t>	SELECT * FROM Persons</a:t>
            </a:r>
          </a:p>
          <a:p>
            <a:pPr marL="0" indent="0">
              <a:buNone/>
            </a:pPr>
            <a:r>
              <a:rPr lang="en-CA" dirty="0"/>
              <a:t>	WHERE (</a:t>
            </a:r>
            <a:r>
              <a:rPr lang="en-CA" dirty="0" err="1"/>
              <a:t>LastName</a:t>
            </a:r>
            <a:r>
              <a:rPr lang="en-CA" dirty="0"/>
              <a:t> = ‘Smith’</a:t>
            </a:r>
          </a:p>
          <a:p>
            <a:pPr marL="0" indent="0">
              <a:buNone/>
            </a:pPr>
            <a:r>
              <a:rPr lang="en-CA" dirty="0"/>
              <a:t>		OR </a:t>
            </a:r>
            <a:r>
              <a:rPr lang="en-CA" dirty="0" err="1"/>
              <a:t>LastName</a:t>
            </a:r>
            <a:r>
              <a:rPr lang="en-CA" dirty="0"/>
              <a:t> = ‘Jones’)</a:t>
            </a:r>
          </a:p>
          <a:p>
            <a:pPr marL="0" indent="0">
              <a:buNone/>
            </a:pPr>
            <a:r>
              <a:rPr lang="en-CA" dirty="0"/>
              <a:t>		AND City=‘Halifax’;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More about: </a:t>
            </a:r>
            <a:r>
              <a:rPr lang="en-CA" b="1" dirty="0"/>
              <a:t> WHERE Clause</a:t>
            </a:r>
            <a:br>
              <a:rPr lang="en-CA" dirty="0"/>
            </a:br>
            <a:r>
              <a:rPr lang="en-CA" dirty="0"/>
              <a:t> - Common Operators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42723"/>
              </p:ext>
            </p:extLst>
          </p:nvPr>
        </p:nvGraphicFramePr>
        <p:xfrm>
          <a:off x="827584" y="1916832"/>
          <a:ext cx="7848600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=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WHERE </a:t>
                      </a:r>
                      <a:r>
                        <a:rPr lang="en-CA" sz="1600" dirty="0" err="1"/>
                        <a:t>LastName</a:t>
                      </a:r>
                      <a:r>
                        <a:rPr lang="en-CA" sz="1600" baseline="0" dirty="0"/>
                        <a:t> = ‘Smith’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&lt;&gt;, !=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Not Equal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WHERE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baseline="0" dirty="0" err="1"/>
                        <a:t>IsRegistered</a:t>
                      </a:r>
                      <a:r>
                        <a:rPr lang="en-CA" sz="1600" baseline="0" dirty="0"/>
                        <a:t> &lt;&gt;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&gt;</a:t>
                      </a:r>
                    </a:p>
                    <a:p>
                      <a:r>
                        <a:rPr lang="en-CA" sz="1600" dirty="0"/>
                        <a:t>&lt;</a:t>
                      </a:r>
                    </a:p>
                    <a:p>
                      <a:r>
                        <a:rPr lang="en-CA" sz="1600" baseline="0" dirty="0"/>
                        <a:t>&gt;=</a:t>
                      </a:r>
                    </a:p>
                    <a:p>
                      <a:r>
                        <a:rPr lang="en-CA" sz="1600" baseline="0" dirty="0"/>
                        <a:t>&lt;=</a:t>
                      </a:r>
                      <a:endParaRPr lang="en-CA" sz="16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Greater</a:t>
                      </a:r>
                      <a:r>
                        <a:rPr lang="en-CA" sz="1600" baseline="0" dirty="0"/>
                        <a:t> than</a:t>
                      </a:r>
                    </a:p>
                    <a:p>
                      <a:r>
                        <a:rPr lang="en-CA" sz="1600" baseline="0" dirty="0"/>
                        <a:t>Less than</a:t>
                      </a:r>
                    </a:p>
                    <a:p>
                      <a:r>
                        <a:rPr lang="en-CA" sz="1600" baseline="0" dirty="0"/>
                        <a:t>Greater than or equal 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aseline="0" dirty="0"/>
                        <a:t>Less than or equal to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WHERE Price</a:t>
                      </a:r>
                      <a:r>
                        <a:rPr lang="en-CA" sz="1600" baseline="0" dirty="0"/>
                        <a:t> &gt; 10.00</a:t>
                      </a:r>
                    </a:p>
                    <a:p>
                      <a:r>
                        <a:rPr lang="en-CA" sz="1600" baseline="0" dirty="0"/>
                        <a:t>WHERE Price &lt; 50.00</a:t>
                      </a:r>
                    </a:p>
                    <a:p>
                      <a:r>
                        <a:rPr lang="en-CA" sz="1600" baseline="0" dirty="0"/>
                        <a:t>WHERE Price &gt;= 75.00</a:t>
                      </a:r>
                    </a:p>
                    <a:p>
                      <a:r>
                        <a:rPr lang="en-CA" sz="1600" baseline="0" dirty="0"/>
                        <a:t>WHERE Price &lt;= 100.00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IN 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List of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WHERE Ranking IN (1, 2,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BETWEEN…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Inclusive range of two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WHERE Cost BETWEEN</a:t>
                      </a:r>
                      <a:r>
                        <a:rPr lang="en-CA" sz="1600" baseline="0" dirty="0"/>
                        <a:t> 20 AND 30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Pattern matching using wildcard characters (%, _)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WHERE </a:t>
                      </a:r>
                      <a:r>
                        <a:rPr lang="en-CA" sz="1600" dirty="0" err="1"/>
                        <a:t>LastName</a:t>
                      </a:r>
                      <a:r>
                        <a:rPr lang="en-CA" sz="1600" dirty="0"/>
                        <a:t> LIKE</a:t>
                      </a:r>
                      <a:r>
                        <a:rPr lang="en-CA" sz="1600" baseline="0" dirty="0"/>
                        <a:t> ‘S%’</a:t>
                      </a:r>
                    </a:p>
                    <a:p>
                      <a:r>
                        <a:rPr lang="en-CA" sz="1600" baseline="0" dirty="0"/>
                        <a:t>WHERE </a:t>
                      </a:r>
                      <a:r>
                        <a:rPr lang="en-CA" sz="1600" baseline="0" dirty="0" err="1"/>
                        <a:t>FirstName</a:t>
                      </a:r>
                      <a:r>
                        <a:rPr lang="en-CA" sz="1600" baseline="0" dirty="0"/>
                        <a:t> LIKE ‘_</a:t>
                      </a:r>
                      <a:r>
                        <a:rPr lang="en-CA" sz="1600" baseline="0" dirty="0" err="1"/>
                        <a:t>im</a:t>
                      </a:r>
                      <a:r>
                        <a:rPr lang="en-CA" sz="1600" baseline="0" dirty="0"/>
                        <a:t>’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IS NULL</a:t>
                      </a:r>
                    </a:p>
                    <a:p>
                      <a:r>
                        <a:rPr lang="en-CA" sz="1600" dirty="0"/>
                        <a:t>IS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Tests for null values</a:t>
                      </a:r>
                    </a:p>
                    <a:p>
                      <a:r>
                        <a:rPr lang="en-CA" sz="1600" dirty="0"/>
                        <a:t>Tests for non-null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WHERE Address IS NULL</a:t>
                      </a:r>
                    </a:p>
                    <a:p>
                      <a:r>
                        <a:rPr lang="en-CA" sz="1600" dirty="0"/>
                        <a:t>WHERE City IS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56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More About: </a:t>
            </a:r>
            <a:r>
              <a:rPr lang="en-CA" b="1" dirty="0"/>
              <a:t>WHERE Clause </a:t>
            </a:r>
            <a:br>
              <a:rPr lang="en-CA" dirty="0"/>
            </a:br>
            <a:r>
              <a:rPr lang="en-CA" dirty="0"/>
              <a:t>The NOT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NOT operator can be used to reverse the BETWEEN, IN and LIKE operators.</a:t>
            </a:r>
          </a:p>
          <a:p>
            <a:endParaRPr lang="en-CA" dirty="0"/>
          </a:p>
          <a:p>
            <a:r>
              <a:rPr lang="en-CA" b="1" dirty="0"/>
              <a:t>Examples:</a:t>
            </a:r>
          </a:p>
          <a:p>
            <a:pPr marL="0" indent="0">
              <a:buNone/>
            </a:pPr>
            <a:r>
              <a:rPr lang="en-CA" dirty="0"/>
              <a:t>	SELECT * FROM Person</a:t>
            </a:r>
          </a:p>
          <a:p>
            <a:pPr marL="0" indent="0">
              <a:buNone/>
            </a:pPr>
            <a:r>
              <a:rPr lang="en-CA" dirty="0"/>
              <a:t>	WHERE </a:t>
            </a:r>
            <a:r>
              <a:rPr lang="en-CA" dirty="0" err="1"/>
              <a:t>LastName</a:t>
            </a:r>
            <a:r>
              <a:rPr lang="en-CA" dirty="0"/>
              <a:t> NOT ‘Smith’;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SELECT * FROM Person</a:t>
            </a:r>
          </a:p>
          <a:p>
            <a:pPr marL="0" indent="0">
              <a:buNone/>
            </a:pPr>
            <a:r>
              <a:rPr lang="en-CA" dirty="0"/>
              <a:t>	WHERE </a:t>
            </a:r>
            <a:r>
              <a:rPr lang="en-CA" dirty="0" err="1"/>
              <a:t>LastName</a:t>
            </a:r>
            <a:r>
              <a:rPr lang="en-CA" dirty="0"/>
              <a:t> NOT IN (‘Smith’, ‘Jones’, ‘Brown’);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57633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797</TotalTime>
  <Words>759</Words>
  <Application>Microsoft Office PowerPoint</Application>
  <PresentationFormat>On-screen Show (4:3)</PresentationFormat>
  <Paragraphs>186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Wingdings</vt:lpstr>
      <vt:lpstr>Crop</vt:lpstr>
      <vt:lpstr>SELECT Statement</vt:lpstr>
      <vt:lpstr>Basic SELECT Statement</vt:lpstr>
      <vt:lpstr>Basic SELECT Statement</vt:lpstr>
      <vt:lpstr>Parts of a SELECT Statement</vt:lpstr>
      <vt:lpstr>Parts of a SELECT Statement</vt:lpstr>
      <vt:lpstr>More about: SELECT List</vt:lpstr>
      <vt:lpstr>More about: WHERE Clause</vt:lpstr>
      <vt:lpstr>More about:  WHERE Clause  - Common Operators</vt:lpstr>
      <vt:lpstr>More About: WHERE Clause  The NOT Operator</vt:lpstr>
      <vt:lpstr>More About: WHERE Clause  The LIKE Operator</vt:lpstr>
      <vt:lpstr>Refining your Results - Column Aliasing</vt:lpstr>
      <vt:lpstr>Refining your Results  - Sorting</vt:lpstr>
      <vt:lpstr>Refining your Results  - DISTINCT Keyword</vt:lpstr>
      <vt:lpstr>Refining your Results  - Subqueries aka Nested Queries</vt:lpstr>
      <vt:lpstr>Refining your Results  - LIMIT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Statement</dc:title>
  <dc:creator>Geoff</dc:creator>
  <cp:lastModifiedBy>Gillespie,Geoff</cp:lastModifiedBy>
  <cp:revision>33</cp:revision>
  <dcterms:created xsi:type="dcterms:W3CDTF">2015-03-01T23:55:02Z</dcterms:created>
  <dcterms:modified xsi:type="dcterms:W3CDTF">2018-11-13T13:54:47Z</dcterms:modified>
</cp:coreProperties>
</file>