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07" r:id="rId5"/>
    <p:sldId id="308" r:id="rId6"/>
    <p:sldId id="259" r:id="rId7"/>
    <p:sldId id="260" r:id="rId8"/>
    <p:sldId id="261" r:id="rId9"/>
    <p:sldId id="262" r:id="rId10"/>
    <p:sldId id="263" r:id="rId11"/>
    <p:sldId id="298" r:id="rId12"/>
    <p:sldId id="264" r:id="rId13"/>
    <p:sldId id="265" r:id="rId14"/>
    <p:sldId id="266" r:id="rId15"/>
    <p:sldId id="267" r:id="rId16"/>
    <p:sldId id="271" r:id="rId17"/>
    <p:sldId id="272" r:id="rId18"/>
    <p:sldId id="273" r:id="rId19"/>
    <p:sldId id="274" r:id="rId20"/>
    <p:sldId id="299" r:id="rId21"/>
    <p:sldId id="275" r:id="rId22"/>
    <p:sldId id="300" r:id="rId23"/>
    <p:sldId id="302" r:id="rId24"/>
    <p:sldId id="301" r:id="rId25"/>
    <p:sldId id="303" r:id="rId26"/>
    <p:sldId id="304" r:id="rId27"/>
    <p:sldId id="277" r:id="rId28"/>
    <p:sldId id="278" r:id="rId29"/>
    <p:sldId id="279" r:id="rId30"/>
    <p:sldId id="280" r:id="rId31"/>
    <p:sldId id="281" r:id="rId32"/>
    <p:sldId id="282" r:id="rId33"/>
    <p:sldId id="283" r:id="rId34"/>
    <p:sldId id="284" r:id="rId35"/>
    <p:sldId id="287" r:id="rId36"/>
    <p:sldId id="290" r:id="rId37"/>
    <p:sldId id="291" r:id="rId38"/>
    <p:sldId id="305" r:id="rId39"/>
    <p:sldId id="306" r:id="rId40"/>
    <p:sldId id="294" r:id="rId41"/>
    <p:sldId id="295" r:id="rId42"/>
    <p:sldId id="296"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8151876" y="1685289"/>
            <a:ext cx="3275329" cy="4409440"/>
          </a:xfrm>
          <a:custGeom>
            <a:avLst/>
            <a:gdLst/>
            <a:ahLst/>
            <a:cxnLst/>
            <a:rect l="l" t="t" r="r" b="b"/>
            <a:pathLst>
              <a:path w="3275329" h="4409440">
                <a:moveTo>
                  <a:pt x="3275076" y="0"/>
                </a:moveTo>
                <a:lnTo>
                  <a:pt x="2869311" y="0"/>
                </a:lnTo>
                <a:lnTo>
                  <a:pt x="2869311" y="4023360"/>
                </a:lnTo>
                <a:lnTo>
                  <a:pt x="2869311" y="4024630"/>
                </a:lnTo>
                <a:lnTo>
                  <a:pt x="983754" y="4024630"/>
                </a:lnTo>
                <a:lnTo>
                  <a:pt x="983754" y="4023360"/>
                </a:lnTo>
                <a:lnTo>
                  <a:pt x="0" y="4023360"/>
                </a:lnTo>
                <a:lnTo>
                  <a:pt x="0" y="4024630"/>
                </a:lnTo>
                <a:lnTo>
                  <a:pt x="0" y="4409440"/>
                </a:lnTo>
                <a:lnTo>
                  <a:pt x="3275076" y="4409440"/>
                </a:lnTo>
                <a:lnTo>
                  <a:pt x="3275076" y="4024630"/>
                </a:lnTo>
                <a:lnTo>
                  <a:pt x="3275076" y="4023360"/>
                </a:lnTo>
                <a:lnTo>
                  <a:pt x="3275076" y="0"/>
                </a:lnTo>
                <a:close/>
              </a:path>
            </a:pathLst>
          </a:custGeom>
          <a:solidFill>
            <a:srgbClr val="000000"/>
          </a:solidFill>
        </p:spPr>
        <p:txBody>
          <a:bodyPr wrap="square" lIns="0" tIns="0" rIns="0" bIns="0" rtlCol="0"/>
          <a:lstStyle/>
          <a:p>
            <a:endParaRPr/>
          </a:p>
        </p:txBody>
      </p:sp>
      <p:sp>
        <p:nvSpPr>
          <p:cNvPr id="18" name="bg object 18"/>
          <p:cNvSpPr/>
          <p:nvPr/>
        </p:nvSpPr>
        <p:spPr>
          <a:xfrm>
            <a:off x="752855" y="743712"/>
            <a:ext cx="3275329" cy="4409440"/>
          </a:xfrm>
          <a:custGeom>
            <a:avLst/>
            <a:gdLst/>
            <a:ahLst/>
            <a:cxnLst/>
            <a:rect l="l" t="t" r="r" b="b"/>
            <a:pathLst>
              <a:path w="3275329" h="4409440">
                <a:moveTo>
                  <a:pt x="3274441" y="0"/>
                </a:moveTo>
                <a:lnTo>
                  <a:pt x="0" y="0"/>
                </a:lnTo>
                <a:lnTo>
                  <a:pt x="0" y="4408932"/>
                </a:lnTo>
                <a:lnTo>
                  <a:pt x="405701" y="4408932"/>
                </a:lnTo>
                <a:lnTo>
                  <a:pt x="405701" y="384428"/>
                </a:lnTo>
                <a:lnTo>
                  <a:pt x="3275076" y="385825"/>
                </a:lnTo>
                <a:lnTo>
                  <a:pt x="3274619" y="288053"/>
                </a:lnTo>
                <a:lnTo>
                  <a:pt x="3274897" y="97700"/>
                </a:lnTo>
                <a:lnTo>
                  <a:pt x="3274441"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2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8151876" y="1685289"/>
            <a:ext cx="3275329" cy="4409440"/>
          </a:xfrm>
          <a:custGeom>
            <a:avLst/>
            <a:gdLst/>
            <a:ahLst/>
            <a:cxnLst/>
            <a:rect l="l" t="t" r="r" b="b"/>
            <a:pathLst>
              <a:path w="3275329" h="4409440">
                <a:moveTo>
                  <a:pt x="3275076" y="0"/>
                </a:moveTo>
                <a:lnTo>
                  <a:pt x="2869311" y="0"/>
                </a:lnTo>
                <a:lnTo>
                  <a:pt x="2869311" y="4023360"/>
                </a:lnTo>
                <a:lnTo>
                  <a:pt x="2869311" y="4024630"/>
                </a:lnTo>
                <a:lnTo>
                  <a:pt x="983754" y="4024630"/>
                </a:lnTo>
                <a:lnTo>
                  <a:pt x="983754" y="4023360"/>
                </a:lnTo>
                <a:lnTo>
                  <a:pt x="0" y="4023360"/>
                </a:lnTo>
                <a:lnTo>
                  <a:pt x="0" y="4024630"/>
                </a:lnTo>
                <a:lnTo>
                  <a:pt x="0" y="4409440"/>
                </a:lnTo>
                <a:lnTo>
                  <a:pt x="3275076" y="4409440"/>
                </a:lnTo>
                <a:lnTo>
                  <a:pt x="3275076" y="4024630"/>
                </a:lnTo>
                <a:lnTo>
                  <a:pt x="3275076" y="4023360"/>
                </a:lnTo>
                <a:lnTo>
                  <a:pt x="3275076" y="0"/>
                </a:lnTo>
                <a:close/>
              </a:path>
            </a:pathLst>
          </a:custGeom>
          <a:solidFill>
            <a:srgbClr val="000000"/>
          </a:solidFill>
        </p:spPr>
        <p:txBody>
          <a:bodyPr wrap="square" lIns="0" tIns="0" rIns="0" bIns="0" rtlCol="0"/>
          <a:lstStyle/>
          <a:p>
            <a:endParaRPr/>
          </a:p>
        </p:txBody>
      </p:sp>
      <p:sp>
        <p:nvSpPr>
          <p:cNvPr id="18" name="bg object 18"/>
          <p:cNvSpPr/>
          <p:nvPr/>
        </p:nvSpPr>
        <p:spPr>
          <a:xfrm>
            <a:off x="752855" y="743712"/>
            <a:ext cx="3275329" cy="4409440"/>
          </a:xfrm>
          <a:custGeom>
            <a:avLst/>
            <a:gdLst/>
            <a:ahLst/>
            <a:cxnLst/>
            <a:rect l="l" t="t" r="r" b="b"/>
            <a:pathLst>
              <a:path w="3275329" h="4409440">
                <a:moveTo>
                  <a:pt x="3274441" y="0"/>
                </a:moveTo>
                <a:lnTo>
                  <a:pt x="0" y="0"/>
                </a:lnTo>
                <a:lnTo>
                  <a:pt x="0" y="4408932"/>
                </a:lnTo>
                <a:lnTo>
                  <a:pt x="405701" y="4408932"/>
                </a:lnTo>
                <a:lnTo>
                  <a:pt x="405701" y="384428"/>
                </a:lnTo>
                <a:lnTo>
                  <a:pt x="3275076" y="385825"/>
                </a:lnTo>
                <a:lnTo>
                  <a:pt x="3274619" y="288053"/>
                </a:lnTo>
                <a:lnTo>
                  <a:pt x="3274897" y="97700"/>
                </a:lnTo>
                <a:lnTo>
                  <a:pt x="3274441"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4/4/2020</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7136" y="0"/>
            <a:ext cx="11485245" cy="6858000"/>
          </a:xfrm>
          <a:custGeom>
            <a:avLst/>
            <a:gdLst/>
            <a:ahLst/>
            <a:cxnLst/>
            <a:rect l="l" t="t" r="r" b="b"/>
            <a:pathLst>
              <a:path w="11485245" h="6858000">
                <a:moveTo>
                  <a:pt x="0" y="6858000"/>
                </a:moveTo>
                <a:lnTo>
                  <a:pt x="11484864" y="6858000"/>
                </a:lnTo>
                <a:lnTo>
                  <a:pt x="11484864" y="0"/>
                </a:lnTo>
                <a:lnTo>
                  <a:pt x="0" y="0"/>
                </a:lnTo>
                <a:lnTo>
                  <a:pt x="0" y="6858000"/>
                </a:lnTo>
                <a:close/>
              </a:path>
            </a:pathLst>
          </a:custGeom>
          <a:solidFill>
            <a:srgbClr val="F8F8F8"/>
          </a:solidFill>
        </p:spPr>
        <p:txBody>
          <a:bodyPr wrap="square" lIns="0" tIns="0" rIns="0" bIns="0" rtlCol="0"/>
          <a:lstStyle/>
          <a:p>
            <a:endParaRPr/>
          </a:p>
        </p:txBody>
      </p:sp>
      <p:sp>
        <p:nvSpPr>
          <p:cNvPr id="17" name="bg object 17"/>
          <p:cNvSpPr/>
          <p:nvPr/>
        </p:nvSpPr>
        <p:spPr>
          <a:xfrm>
            <a:off x="0" y="0"/>
            <a:ext cx="478790" cy="6858000"/>
          </a:xfrm>
          <a:custGeom>
            <a:avLst/>
            <a:gdLst/>
            <a:ahLst/>
            <a:cxnLst/>
            <a:rect l="l" t="t" r="r" b="b"/>
            <a:pathLst>
              <a:path w="478790" h="6858000">
                <a:moveTo>
                  <a:pt x="0" y="6858000"/>
                </a:moveTo>
                <a:lnTo>
                  <a:pt x="478536" y="6858000"/>
                </a:lnTo>
                <a:lnTo>
                  <a:pt x="478536" y="0"/>
                </a:lnTo>
                <a:lnTo>
                  <a:pt x="0" y="0"/>
                </a:lnTo>
                <a:lnTo>
                  <a:pt x="0" y="6858000"/>
                </a:lnTo>
                <a:close/>
              </a:path>
            </a:pathLst>
          </a:custGeom>
          <a:solidFill>
            <a:srgbClr val="F8F8F8"/>
          </a:solidFill>
        </p:spPr>
        <p:txBody>
          <a:bodyPr wrap="square" lIns="0" tIns="0" rIns="0" bIns="0" rtlCol="0"/>
          <a:lstStyle/>
          <a:p>
            <a:endParaRPr/>
          </a:p>
        </p:txBody>
      </p:sp>
      <p:sp>
        <p:nvSpPr>
          <p:cNvPr id="18" name="bg object 18"/>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653029" y="2704287"/>
            <a:ext cx="5544184" cy="1123314"/>
          </a:xfrm>
          <a:prstGeom prst="rect">
            <a:avLst/>
          </a:prstGeom>
        </p:spPr>
        <p:txBody>
          <a:bodyPr wrap="square" lIns="0" tIns="0" rIns="0" bIns="0">
            <a:spAutoFit/>
          </a:bodyPr>
          <a:lstStyle>
            <a:lvl1pPr>
              <a:defRPr sz="7200" b="0" i="0">
                <a:solidFill>
                  <a:schemeClr val="tx1"/>
                </a:solidFill>
                <a:latin typeface="Arial"/>
                <a:cs typeface="Arial"/>
              </a:defRPr>
            </a:lvl1pPr>
          </a:lstStyle>
          <a:p>
            <a:endParaRPr/>
          </a:p>
        </p:txBody>
      </p:sp>
      <p:sp>
        <p:nvSpPr>
          <p:cNvPr id="3" name="Holder 3"/>
          <p:cNvSpPr>
            <a:spLocks noGrp="1"/>
          </p:cNvSpPr>
          <p:nvPr>
            <p:ph type="body" idx="1"/>
          </p:nvPr>
        </p:nvSpPr>
        <p:spPr>
          <a:xfrm>
            <a:off x="1365250" y="1839467"/>
            <a:ext cx="9892665" cy="47599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4/4/2020</a:t>
            </a:fld>
            <a:endParaRPr lang="en-US"/>
          </a:p>
        </p:txBody>
      </p:sp>
      <p:sp>
        <p:nvSpPr>
          <p:cNvPr id="6" name="Holder 6"/>
          <p:cNvSpPr>
            <a:spLocks noGrp="1"/>
          </p:cNvSpPr>
          <p:nvPr>
            <p:ph type="sldNum" sz="quarter" idx="7"/>
          </p:nvPr>
        </p:nvSpPr>
        <p:spPr>
          <a:xfrm>
            <a:off x="10760329" y="6561149"/>
            <a:ext cx="256540" cy="198754"/>
          </a:xfrm>
          <a:prstGeom prst="rect">
            <a:avLst/>
          </a:prstGeom>
        </p:spPr>
        <p:txBody>
          <a:bodyPr wrap="square" lIns="0" tIns="0" rIns="0" bIns="0">
            <a:spAutoFit/>
          </a:bodyPr>
          <a:lstStyle>
            <a:lvl1pPr>
              <a:defRPr sz="1200" b="0" i="0">
                <a:solidFill>
                  <a:schemeClr val="tx1"/>
                </a:solidFill>
                <a:latin typeface="Arial"/>
                <a:cs typeface="Arial"/>
              </a:defRPr>
            </a:lvl1pPr>
          </a:lstStyle>
          <a:p>
            <a:pPr marL="38100">
              <a:lnSpc>
                <a:spcPct val="100000"/>
              </a:lnSpc>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3" name="object 3"/>
          <p:cNvSpPr/>
          <p:nvPr/>
        </p:nvSpPr>
        <p:spPr>
          <a:xfrm>
            <a:off x="8151876" y="1685289"/>
            <a:ext cx="3275329" cy="4409440"/>
          </a:xfrm>
          <a:custGeom>
            <a:avLst/>
            <a:gdLst/>
            <a:ahLst/>
            <a:cxnLst/>
            <a:rect l="l" t="t" r="r" b="b"/>
            <a:pathLst>
              <a:path w="3275329" h="4409440">
                <a:moveTo>
                  <a:pt x="3275076" y="0"/>
                </a:moveTo>
                <a:lnTo>
                  <a:pt x="2869311" y="0"/>
                </a:lnTo>
                <a:lnTo>
                  <a:pt x="2869311" y="4028440"/>
                </a:lnTo>
                <a:lnTo>
                  <a:pt x="0" y="4028440"/>
                </a:lnTo>
                <a:lnTo>
                  <a:pt x="0" y="4409440"/>
                </a:lnTo>
                <a:lnTo>
                  <a:pt x="3275076" y="4409440"/>
                </a:lnTo>
                <a:lnTo>
                  <a:pt x="3275076" y="4028440"/>
                </a:lnTo>
                <a:lnTo>
                  <a:pt x="3275076" y="0"/>
                </a:lnTo>
                <a:close/>
              </a:path>
            </a:pathLst>
          </a:custGeom>
          <a:solidFill>
            <a:srgbClr val="F8F8F8"/>
          </a:solidFill>
        </p:spPr>
        <p:txBody>
          <a:bodyPr wrap="square" lIns="0" tIns="0" rIns="0" bIns="0" rtlCol="0"/>
          <a:lstStyle/>
          <a:p>
            <a:endParaRPr/>
          </a:p>
        </p:txBody>
      </p:sp>
      <p:sp>
        <p:nvSpPr>
          <p:cNvPr id="4" name="object 4"/>
          <p:cNvSpPr txBox="1">
            <a:spLocks noGrp="1"/>
          </p:cNvSpPr>
          <p:nvPr>
            <p:ph type="title"/>
          </p:nvPr>
        </p:nvSpPr>
        <p:spPr>
          <a:xfrm>
            <a:off x="3686288" y="620904"/>
            <a:ext cx="3775710" cy="1016635"/>
          </a:xfrm>
          <a:prstGeom prst="rect">
            <a:avLst/>
          </a:prstGeom>
        </p:spPr>
        <p:txBody>
          <a:bodyPr vert="horz" wrap="square" lIns="0" tIns="13335" rIns="0" bIns="0" rtlCol="0">
            <a:spAutoFit/>
          </a:bodyPr>
          <a:lstStyle/>
          <a:p>
            <a:pPr marL="12700">
              <a:lnSpc>
                <a:spcPct val="100000"/>
              </a:lnSpc>
              <a:spcBef>
                <a:spcPts val="105"/>
              </a:spcBef>
            </a:pPr>
            <a:r>
              <a:rPr sz="6500" spc="-785" dirty="0">
                <a:solidFill>
                  <a:srgbClr val="F8F8F8"/>
                </a:solidFill>
              </a:rPr>
              <a:t>CSE </a:t>
            </a:r>
            <a:r>
              <a:rPr sz="6500" spc="195" dirty="0">
                <a:solidFill>
                  <a:srgbClr val="F8F8F8"/>
                </a:solidFill>
              </a:rPr>
              <a:t>–</a:t>
            </a:r>
            <a:r>
              <a:rPr sz="6500" spc="-680" dirty="0">
                <a:solidFill>
                  <a:srgbClr val="F8F8F8"/>
                </a:solidFill>
              </a:rPr>
              <a:t> </a:t>
            </a:r>
            <a:r>
              <a:rPr sz="6500" spc="190" dirty="0">
                <a:solidFill>
                  <a:srgbClr val="F8F8F8"/>
                </a:solidFill>
              </a:rPr>
              <a:t>302</a:t>
            </a:r>
            <a:endParaRPr sz="6500" dirty="0"/>
          </a:p>
        </p:txBody>
      </p:sp>
      <p:sp>
        <p:nvSpPr>
          <p:cNvPr id="7" name="object 7"/>
          <p:cNvSpPr txBox="1"/>
          <p:nvPr/>
        </p:nvSpPr>
        <p:spPr>
          <a:xfrm>
            <a:off x="11208384" y="6561149"/>
            <a:ext cx="165735" cy="198755"/>
          </a:xfrm>
          <a:prstGeom prst="rect">
            <a:avLst/>
          </a:prstGeom>
        </p:spPr>
        <p:txBody>
          <a:bodyPr vert="horz" wrap="square" lIns="0" tIns="0" rIns="0" bIns="0" rtlCol="0">
            <a:spAutoFit/>
          </a:bodyPr>
          <a:lstStyle/>
          <a:p>
            <a:pPr marL="38100">
              <a:lnSpc>
                <a:spcPct val="100000"/>
              </a:lnSpc>
            </a:pPr>
            <a:fld id="{81D60167-4931-47E6-BA6A-407CBD079E47}" type="slidenum">
              <a:rPr sz="1200" spc="35" dirty="0">
                <a:solidFill>
                  <a:srgbClr val="F8F8F8"/>
                </a:solidFill>
                <a:latin typeface="Arial"/>
                <a:cs typeface="Arial"/>
              </a:rPr>
              <a:t>1</a:t>
            </a:fld>
            <a:endParaRPr sz="1200">
              <a:latin typeface="Arial"/>
              <a:cs typeface="Arial"/>
            </a:endParaRPr>
          </a:p>
        </p:txBody>
      </p:sp>
      <p:sp>
        <p:nvSpPr>
          <p:cNvPr id="5" name="object 5"/>
          <p:cNvSpPr txBox="1"/>
          <p:nvPr/>
        </p:nvSpPr>
        <p:spPr>
          <a:xfrm>
            <a:off x="1112316" y="2197684"/>
            <a:ext cx="8923655" cy="3083536"/>
          </a:xfrm>
          <a:prstGeom prst="rect">
            <a:avLst/>
          </a:prstGeom>
        </p:spPr>
        <p:txBody>
          <a:bodyPr vert="horz" wrap="square" lIns="0" tIns="132715" rIns="0" bIns="0" rtlCol="0">
            <a:spAutoFit/>
          </a:bodyPr>
          <a:lstStyle/>
          <a:p>
            <a:pPr marL="711835" marR="5080" indent="-699770">
              <a:lnSpc>
                <a:spcPts val="6950"/>
              </a:lnSpc>
              <a:spcBef>
                <a:spcPts val="1045"/>
              </a:spcBef>
            </a:pPr>
            <a:r>
              <a:rPr sz="6500" spc="-830" dirty="0" smtClean="0">
                <a:solidFill>
                  <a:srgbClr val="F8F8F8"/>
                </a:solidFill>
                <a:latin typeface="Arial"/>
                <a:cs typeface="Arial"/>
              </a:rPr>
              <a:t>DATABASE</a:t>
            </a:r>
            <a:r>
              <a:rPr lang="en-US" sz="6500" spc="-830" dirty="0" smtClean="0">
                <a:solidFill>
                  <a:srgbClr val="F8F8F8"/>
                </a:solidFill>
                <a:latin typeface="Arial"/>
                <a:cs typeface="Arial"/>
              </a:rPr>
              <a:t>  </a:t>
            </a:r>
            <a:endParaRPr lang="en-US" sz="6500" spc="-830" dirty="0">
              <a:solidFill>
                <a:srgbClr val="F8F8F8"/>
              </a:solidFill>
              <a:latin typeface="Arial"/>
              <a:cs typeface="Arial"/>
            </a:endParaRPr>
          </a:p>
          <a:p>
            <a:pPr marL="711835" marR="5080" indent="-699770">
              <a:lnSpc>
                <a:spcPts val="6950"/>
              </a:lnSpc>
              <a:spcBef>
                <a:spcPts val="1045"/>
              </a:spcBef>
            </a:pPr>
            <a:r>
              <a:rPr sz="6500" spc="-625" dirty="0" smtClean="0">
                <a:solidFill>
                  <a:srgbClr val="F8F8F8"/>
                </a:solidFill>
                <a:latin typeface="Arial"/>
                <a:cs typeface="Arial"/>
              </a:rPr>
              <a:t>MANAGEMENT  </a:t>
            </a:r>
            <a:r>
              <a:rPr sz="6500" spc="-720" dirty="0" smtClean="0">
                <a:solidFill>
                  <a:srgbClr val="F8F8F8"/>
                </a:solidFill>
                <a:latin typeface="Arial"/>
                <a:cs typeface="Arial"/>
              </a:rPr>
              <a:t>SYSTEMS</a:t>
            </a:r>
            <a:endParaRPr lang="en-US" sz="6500" spc="-229" dirty="0">
              <a:solidFill>
                <a:srgbClr val="F8F8F8"/>
              </a:solidFill>
              <a:latin typeface="Arial"/>
              <a:cs typeface="Arial"/>
            </a:endParaRPr>
          </a:p>
          <a:p>
            <a:pPr marL="711835" marR="5080" indent="-699770">
              <a:lnSpc>
                <a:spcPts val="6950"/>
              </a:lnSpc>
              <a:spcBef>
                <a:spcPts val="1045"/>
              </a:spcBef>
            </a:pPr>
            <a:r>
              <a:rPr sz="6500" spc="-615" dirty="0" smtClean="0">
                <a:solidFill>
                  <a:srgbClr val="F8F8F8"/>
                </a:solidFill>
                <a:latin typeface="Arial"/>
                <a:cs typeface="Arial"/>
              </a:rPr>
              <a:t>SESSIONAL</a:t>
            </a:r>
            <a:endParaRPr sz="65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369" y="384809"/>
            <a:ext cx="641985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29" dirty="0"/>
              <a:t> </a:t>
            </a:r>
            <a:r>
              <a:rPr sz="4400" spc="-160" dirty="0"/>
              <a:t>(Contd.)</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10</a:t>
            </a:fld>
            <a:endParaRPr spc="35" dirty="0"/>
          </a:p>
        </p:txBody>
      </p:sp>
      <p:sp>
        <p:nvSpPr>
          <p:cNvPr id="3" name="object 3"/>
          <p:cNvSpPr txBox="1"/>
          <p:nvPr/>
        </p:nvSpPr>
        <p:spPr>
          <a:xfrm>
            <a:off x="1600200" y="1600200"/>
            <a:ext cx="8839200" cy="2629566"/>
          </a:xfrm>
          <a:prstGeom prst="rect">
            <a:avLst/>
          </a:prstGeom>
        </p:spPr>
        <p:txBody>
          <a:bodyPr vert="horz" wrap="square" lIns="0" tIns="147955" rIns="0" bIns="0" rtlCol="0">
            <a:spAutoFit/>
          </a:bodyPr>
          <a:lstStyle/>
          <a:p>
            <a:pPr marL="481965" indent="-342900">
              <a:lnSpc>
                <a:spcPct val="100000"/>
              </a:lnSpc>
              <a:spcBef>
                <a:spcPts val="1165"/>
              </a:spcBef>
              <a:buFont typeface="Arial" panose="020B0604020202020204" pitchFamily="34" charset="0"/>
              <a:buChar char="•"/>
            </a:pPr>
            <a:r>
              <a:rPr lang="en-US" sz="2800" spc="-10" dirty="0">
                <a:latin typeface="Georgia"/>
                <a:cs typeface="Georgia"/>
              </a:rPr>
              <a:t>Show House No and City of all </a:t>
            </a:r>
            <a:r>
              <a:rPr lang="en-US" sz="2800" spc="-10" dirty="0" smtClean="0">
                <a:latin typeface="Georgia"/>
                <a:cs typeface="Georgia"/>
              </a:rPr>
              <a:t>students</a:t>
            </a:r>
          </a:p>
          <a:p>
            <a:pPr marL="481965" indent="-342900">
              <a:lnSpc>
                <a:spcPct val="100000"/>
              </a:lnSpc>
              <a:spcBef>
                <a:spcPts val="1165"/>
              </a:spcBef>
              <a:buFont typeface="Arial" panose="020B0604020202020204" pitchFamily="34" charset="0"/>
              <a:buChar char="•"/>
            </a:pPr>
            <a:endParaRPr lang="en-US" sz="2800" spc="-10" dirty="0">
              <a:latin typeface="Georgia"/>
              <a:cs typeface="Georgia"/>
            </a:endParaRPr>
          </a:p>
          <a:p>
            <a:pPr marL="139065">
              <a:lnSpc>
                <a:spcPct val="100000"/>
              </a:lnSpc>
              <a:spcBef>
                <a:spcPts val="1165"/>
              </a:spcBef>
            </a:pPr>
            <a:r>
              <a:rPr sz="2800" spc="-10" dirty="0">
                <a:latin typeface="Georgia"/>
                <a:cs typeface="Georgia"/>
              </a:rPr>
              <a:t>SELECT </a:t>
            </a:r>
            <a:r>
              <a:rPr sz="2800" spc="-10" dirty="0">
                <a:solidFill>
                  <a:srgbClr val="FF0000"/>
                </a:solidFill>
                <a:latin typeface="Georgia"/>
                <a:cs typeface="Georgia"/>
              </a:rPr>
              <a:t>S.ADDRESS.HOUSENO</a:t>
            </a:r>
            <a:r>
              <a:rPr sz="2800" spc="-10" dirty="0">
                <a:latin typeface="Georgia"/>
                <a:cs typeface="Georgia"/>
              </a:rPr>
              <a:t>, </a:t>
            </a:r>
            <a:r>
              <a:rPr sz="2800" spc="-10" dirty="0">
                <a:solidFill>
                  <a:srgbClr val="FF0000"/>
                </a:solidFill>
                <a:latin typeface="Georgia"/>
                <a:cs typeface="Georgia"/>
              </a:rPr>
              <a:t>S.ADDRESS.CITY</a:t>
            </a:r>
            <a:r>
              <a:rPr sz="2800" spc="-10" dirty="0">
                <a:latin typeface="Georgia"/>
                <a:cs typeface="Georgia"/>
              </a:rPr>
              <a:t> FROM STUDENT </a:t>
            </a:r>
            <a:r>
              <a:rPr sz="2800" spc="-10" dirty="0">
                <a:solidFill>
                  <a:srgbClr val="FF0000"/>
                </a:solidFill>
                <a:latin typeface="Georgia"/>
                <a:cs typeface="Georgia"/>
              </a:rPr>
              <a:t>S</a:t>
            </a:r>
            <a:r>
              <a:rPr sz="2800" spc="-10" dirty="0">
                <a:latin typeface="Georgia"/>
                <a:cs typeface="Georgia"/>
              </a:rPr>
              <a:t>;</a:t>
            </a:r>
          </a:p>
          <a:p>
            <a:pPr marL="12700">
              <a:lnSpc>
                <a:spcPct val="100000"/>
              </a:lnSpc>
              <a:spcBef>
                <a:spcPts val="1070"/>
              </a:spcBef>
            </a:pPr>
            <a:r>
              <a:rPr lang="en-US" sz="2000" spc="-90" dirty="0" smtClean="0">
                <a:latin typeface="Arial"/>
                <a:cs typeface="Arial"/>
              </a:rPr>
              <a:t>  </a:t>
            </a:r>
            <a:endParaRPr sz="20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3893301790"/>
              </p:ext>
            </p:extLst>
          </p:nvPr>
        </p:nvGraphicFramePr>
        <p:xfrm>
          <a:off x="1911984" y="4229766"/>
          <a:ext cx="8128000" cy="1911951"/>
        </p:xfrm>
        <a:graphic>
          <a:graphicData uri="http://schemas.openxmlformats.org/drawingml/2006/table">
            <a:tbl>
              <a:tblPr firstRow="1" bandRow="1">
                <a:tableStyleId>{2D5ABB26-0587-4C30-8999-92F81FD0307C}</a:tableStyleId>
              </a:tblPr>
              <a:tblGrid>
                <a:gridCol w="4064000"/>
                <a:gridCol w="4064000"/>
              </a:tblGrid>
              <a:tr h="637317">
                <a:tc>
                  <a:txBody>
                    <a:bodyPr/>
                    <a:lstStyle/>
                    <a:p>
                      <a:pPr marL="91440">
                        <a:lnSpc>
                          <a:spcPct val="100000"/>
                        </a:lnSpc>
                        <a:spcBef>
                          <a:spcPts val="315"/>
                        </a:spcBef>
                      </a:pPr>
                      <a:r>
                        <a:rPr sz="2400" kern="1200" spc="-10" dirty="0">
                          <a:solidFill>
                            <a:schemeClr val="tx1"/>
                          </a:solidFill>
                          <a:latin typeface="Georgia"/>
                          <a:ea typeface="+mn-ea"/>
                          <a:cs typeface="Georgia"/>
                        </a:rPr>
                        <a:t>ADDRESS</a:t>
                      </a:r>
                      <a:r>
                        <a:rPr sz="2400" b="1" kern="1200" spc="-10" dirty="0">
                          <a:solidFill>
                            <a:schemeClr val="tx1"/>
                          </a:solidFill>
                          <a:latin typeface="Georgia"/>
                          <a:ea typeface="+mn-ea"/>
                          <a:cs typeface="Georgia"/>
                        </a:rPr>
                        <a:t>.</a:t>
                      </a:r>
                      <a:r>
                        <a:rPr sz="2400" kern="1200" spc="-10" dirty="0">
                          <a:solidFill>
                            <a:schemeClr val="tx1"/>
                          </a:solidFill>
                          <a:latin typeface="Georgia"/>
                          <a:ea typeface="+mn-ea"/>
                          <a:cs typeface="Georgia"/>
                        </a:rPr>
                        <a:t>HOUSENO</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92075">
                        <a:lnSpc>
                          <a:spcPct val="100000"/>
                        </a:lnSpc>
                        <a:spcBef>
                          <a:spcPts val="315"/>
                        </a:spcBef>
                      </a:pPr>
                      <a:r>
                        <a:rPr sz="2400" kern="1200" spc="-10" dirty="0">
                          <a:solidFill>
                            <a:schemeClr val="tx1"/>
                          </a:solidFill>
                          <a:latin typeface="Georgia"/>
                          <a:ea typeface="+mn-ea"/>
                          <a:cs typeface="Georgia"/>
                        </a:rPr>
                        <a:t>ADDRESS</a:t>
                      </a:r>
                      <a:r>
                        <a:rPr sz="2400" b="1" kern="1200" spc="-10" dirty="0">
                          <a:solidFill>
                            <a:schemeClr val="tx1"/>
                          </a:solidFill>
                          <a:latin typeface="Georgia"/>
                          <a:ea typeface="+mn-ea"/>
                          <a:cs typeface="Georgia"/>
                        </a:rPr>
                        <a:t>.</a:t>
                      </a:r>
                      <a:r>
                        <a:rPr sz="2400" kern="1200" spc="-10" dirty="0">
                          <a:solidFill>
                            <a:schemeClr val="tx1"/>
                          </a:solidFill>
                          <a:latin typeface="Georgia"/>
                          <a:ea typeface="+mn-ea"/>
                          <a:cs typeface="Georgia"/>
                        </a:rPr>
                        <a:t>CITY</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r>
              <a:tr h="637317">
                <a:tc>
                  <a:txBody>
                    <a:bodyPr/>
                    <a:lstStyle/>
                    <a:p>
                      <a:pPr marL="85725">
                        <a:lnSpc>
                          <a:spcPct val="100000"/>
                        </a:lnSpc>
                        <a:spcBef>
                          <a:spcPts val="335"/>
                        </a:spcBef>
                      </a:pPr>
                      <a:r>
                        <a:rPr sz="2400" kern="1200" spc="-10" dirty="0">
                          <a:solidFill>
                            <a:schemeClr val="tx1"/>
                          </a:solidFill>
                          <a:latin typeface="Georgia"/>
                          <a:ea typeface="+mn-ea"/>
                          <a:cs typeface="Georgia"/>
                        </a:rPr>
                        <a:t>111</a:t>
                      </a: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86360">
                        <a:lnSpc>
                          <a:spcPct val="100000"/>
                        </a:lnSpc>
                        <a:spcBef>
                          <a:spcPts val="335"/>
                        </a:spcBef>
                      </a:pPr>
                      <a:r>
                        <a:rPr sz="2400" kern="1200" spc="-10" dirty="0">
                          <a:solidFill>
                            <a:schemeClr val="tx1"/>
                          </a:solidFill>
                          <a:latin typeface="Georgia"/>
                          <a:ea typeface="+mn-ea"/>
                          <a:cs typeface="Georgia"/>
                        </a:rPr>
                        <a:t>DHAKA</a:t>
                      </a: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r>
              <a:tr h="637317">
                <a:tc>
                  <a:txBody>
                    <a:bodyPr/>
                    <a:lstStyle/>
                    <a:p>
                      <a:pPr marL="85725">
                        <a:lnSpc>
                          <a:spcPct val="100000"/>
                        </a:lnSpc>
                        <a:spcBef>
                          <a:spcPts val="335"/>
                        </a:spcBef>
                      </a:pPr>
                      <a:r>
                        <a:rPr sz="2400" kern="1200" spc="-10" dirty="0">
                          <a:solidFill>
                            <a:schemeClr val="tx1"/>
                          </a:solidFill>
                          <a:latin typeface="Georgia"/>
                          <a:ea typeface="+mn-ea"/>
                          <a:cs typeface="Georgia"/>
                        </a:rPr>
                        <a:t>234</a:t>
                      </a: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86360">
                        <a:lnSpc>
                          <a:spcPct val="100000"/>
                        </a:lnSpc>
                        <a:spcBef>
                          <a:spcPts val="335"/>
                        </a:spcBef>
                      </a:pPr>
                      <a:r>
                        <a:rPr sz="2400" kern="1200" spc="-10" dirty="0">
                          <a:solidFill>
                            <a:schemeClr val="tx1"/>
                          </a:solidFill>
                          <a:latin typeface="Georgia"/>
                          <a:ea typeface="+mn-ea"/>
                          <a:cs typeface="Georgia"/>
                        </a:rPr>
                        <a:t>KHULNA</a:t>
                      </a: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369" y="384809"/>
            <a:ext cx="641985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29" dirty="0"/>
              <a:t> </a:t>
            </a:r>
            <a:r>
              <a:rPr sz="4400" spc="-160" dirty="0"/>
              <a:t>(Contd.)</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11</a:t>
            </a:fld>
            <a:endParaRPr spc="35" dirty="0"/>
          </a:p>
        </p:txBody>
      </p:sp>
      <p:sp>
        <p:nvSpPr>
          <p:cNvPr id="3" name="object 3"/>
          <p:cNvSpPr txBox="1"/>
          <p:nvPr/>
        </p:nvSpPr>
        <p:spPr>
          <a:xfrm>
            <a:off x="1600200" y="1600200"/>
            <a:ext cx="8839200" cy="3060453"/>
          </a:xfrm>
          <a:prstGeom prst="rect">
            <a:avLst/>
          </a:prstGeom>
        </p:spPr>
        <p:txBody>
          <a:bodyPr vert="horz" wrap="square" lIns="0" tIns="147955" rIns="0" bIns="0" rtlCol="0">
            <a:spAutoFit/>
          </a:bodyPr>
          <a:lstStyle/>
          <a:p>
            <a:pPr marL="481965" indent="-342900">
              <a:lnSpc>
                <a:spcPct val="100000"/>
              </a:lnSpc>
              <a:spcBef>
                <a:spcPts val="1165"/>
              </a:spcBef>
              <a:buFont typeface="Arial" panose="020B0604020202020204" pitchFamily="34" charset="0"/>
              <a:buChar char="•"/>
            </a:pPr>
            <a:r>
              <a:rPr lang="en-US" sz="2800" spc="-10" dirty="0">
                <a:latin typeface="Georgia"/>
                <a:cs typeface="Georgia"/>
              </a:rPr>
              <a:t>Show House No </a:t>
            </a:r>
            <a:r>
              <a:rPr lang="en-US" sz="2800" spc="-10" dirty="0" smtClean="0">
                <a:latin typeface="Georgia"/>
                <a:cs typeface="Georgia"/>
              </a:rPr>
              <a:t>of the students who live in a City which has a name starting with D</a:t>
            </a:r>
          </a:p>
          <a:p>
            <a:pPr marL="481965" indent="-342900">
              <a:lnSpc>
                <a:spcPct val="100000"/>
              </a:lnSpc>
              <a:spcBef>
                <a:spcPts val="1165"/>
              </a:spcBef>
              <a:buFont typeface="Arial" panose="020B0604020202020204" pitchFamily="34" charset="0"/>
              <a:buChar char="•"/>
            </a:pPr>
            <a:endParaRPr lang="en-US" sz="2800" spc="-10" dirty="0">
              <a:latin typeface="Georgia"/>
              <a:cs typeface="Georgia"/>
            </a:endParaRPr>
          </a:p>
          <a:p>
            <a:pPr marL="139065">
              <a:lnSpc>
                <a:spcPct val="100000"/>
              </a:lnSpc>
              <a:spcBef>
                <a:spcPts val="1165"/>
              </a:spcBef>
            </a:pPr>
            <a:r>
              <a:rPr lang="en-US" sz="2800" spc="-10" dirty="0" smtClean="0">
                <a:latin typeface="Georgia"/>
                <a:cs typeface="Georgia"/>
              </a:rPr>
              <a:t>SELECT </a:t>
            </a:r>
            <a:r>
              <a:rPr lang="en-US" sz="2800" spc="-10" dirty="0" smtClean="0">
                <a:solidFill>
                  <a:srgbClr val="FF0000"/>
                </a:solidFill>
                <a:latin typeface="Georgia"/>
                <a:cs typeface="Georgia"/>
              </a:rPr>
              <a:t>S.ADDRESS.HOUSENO</a:t>
            </a:r>
            <a:r>
              <a:rPr lang="en-US" sz="2800" spc="-10" dirty="0" smtClean="0">
                <a:latin typeface="Georgia"/>
                <a:cs typeface="Georgia"/>
              </a:rPr>
              <a:t> FROM STUDENT </a:t>
            </a:r>
            <a:r>
              <a:rPr lang="en-US" sz="2800" spc="-10" dirty="0" smtClean="0">
                <a:solidFill>
                  <a:srgbClr val="FF0000"/>
                </a:solidFill>
                <a:latin typeface="Georgia"/>
                <a:cs typeface="Georgia"/>
              </a:rPr>
              <a:t>S</a:t>
            </a:r>
            <a:r>
              <a:rPr lang="en-US" sz="2800" spc="-10" dirty="0" smtClean="0">
                <a:latin typeface="Georgia"/>
                <a:cs typeface="Georgia"/>
              </a:rPr>
              <a:t> WHERE  </a:t>
            </a:r>
            <a:r>
              <a:rPr lang="en-US" sz="2800" spc="-10" dirty="0" smtClean="0">
                <a:solidFill>
                  <a:srgbClr val="FF0000"/>
                </a:solidFill>
                <a:latin typeface="Georgia"/>
                <a:cs typeface="Georgia"/>
              </a:rPr>
              <a:t>S.ADDRESS.CITY</a:t>
            </a:r>
            <a:r>
              <a:rPr lang="en-US" sz="2800" spc="-10" dirty="0" smtClean="0">
                <a:latin typeface="Georgia"/>
                <a:cs typeface="Georgia"/>
              </a:rPr>
              <a:t> LIKE 'D%' ;</a:t>
            </a:r>
          </a:p>
          <a:p>
            <a:pPr marL="12700">
              <a:lnSpc>
                <a:spcPct val="100000"/>
              </a:lnSpc>
              <a:spcBef>
                <a:spcPts val="1070"/>
              </a:spcBef>
            </a:pPr>
            <a:r>
              <a:rPr lang="en-US" sz="2000" spc="-90" dirty="0" smtClean="0">
                <a:latin typeface="Arial"/>
                <a:cs typeface="Arial"/>
              </a:rPr>
              <a:t>  </a:t>
            </a:r>
            <a:endParaRPr sz="20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2875332279"/>
              </p:ext>
            </p:extLst>
          </p:nvPr>
        </p:nvGraphicFramePr>
        <p:xfrm>
          <a:off x="3429000" y="4639044"/>
          <a:ext cx="4064000" cy="1274634"/>
        </p:xfrm>
        <a:graphic>
          <a:graphicData uri="http://schemas.openxmlformats.org/drawingml/2006/table">
            <a:tbl>
              <a:tblPr firstRow="1" bandRow="1">
                <a:tableStyleId>{2D5ABB26-0587-4C30-8999-92F81FD0307C}</a:tableStyleId>
              </a:tblPr>
              <a:tblGrid>
                <a:gridCol w="4064000"/>
              </a:tblGrid>
              <a:tr h="637317">
                <a:tc>
                  <a:txBody>
                    <a:bodyPr/>
                    <a:lstStyle/>
                    <a:p>
                      <a:pPr marL="91440">
                        <a:lnSpc>
                          <a:spcPct val="100000"/>
                        </a:lnSpc>
                        <a:spcBef>
                          <a:spcPts val="315"/>
                        </a:spcBef>
                      </a:pPr>
                      <a:r>
                        <a:rPr sz="2400" kern="1200" spc="-10" dirty="0">
                          <a:solidFill>
                            <a:schemeClr val="tx1"/>
                          </a:solidFill>
                          <a:latin typeface="Georgia"/>
                          <a:ea typeface="+mn-ea"/>
                          <a:cs typeface="Georgia"/>
                        </a:rPr>
                        <a:t>ADDRESS</a:t>
                      </a:r>
                      <a:r>
                        <a:rPr sz="2400" b="1" kern="1200" spc="-10" dirty="0">
                          <a:solidFill>
                            <a:schemeClr val="tx1"/>
                          </a:solidFill>
                          <a:latin typeface="Georgia"/>
                          <a:ea typeface="+mn-ea"/>
                          <a:cs typeface="Georgia"/>
                        </a:rPr>
                        <a:t>.</a:t>
                      </a:r>
                      <a:r>
                        <a:rPr sz="2400" kern="1200" spc="-10" dirty="0">
                          <a:solidFill>
                            <a:schemeClr val="tx1"/>
                          </a:solidFill>
                          <a:latin typeface="Georgia"/>
                          <a:ea typeface="+mn-ea"/>
                          <a:cs typeface="Georgia"/>
                        </a:rPr>
                        <a:t>HOUSENO</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r>
              <a:tr h="637317">
                <a:tc>
                  <a:txBody>
                    <a:bodyPr/>
                    <a:lstStyle/>
                    <a:p>
                      <a:pPr marL="85725">
                        <a:lnSpc>
                          <a:spcPct val="100000"/>
                        </a:lnSpc>
                        <a:spcBef>
                          <a:spcPts val="335"/>
                        </a:spcBef>
                      </a:pPr>
                      <a:r>
                        <a:rPr sz="2400" kern="1200" spc="-10" dirty="0">
                          <a:solidFill>
                            <a:schemeClr val="tx1"/>
                          </a:solidFill>
                          <a:latin typeface="Georgia"/>
                          <a:ea typeface="+mn-ea"/>
                          <a:cs typeface="Georgia"/>
                        </a:rPr>
                        <a:t>111</a:t>
                      </a: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r>
            </a:tbl>
          </a:graphicData>
        </a:graphic>
      </p:graphicFrame>
    </p:spTree>
    <p:extLst>
      <p:ext uri="{BB962C8B-B14F-4D97-AF65-F5344CB8AC3E}">
        <p14:creationId xmlns:p14="http://schemas.microsoft.com/office/powerpoint/2010/main" val="375819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82015"/>
            <a:ext cx="641985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29"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12</a:t>
            </a:fld>
            <a:endParaRPr spc="35" dirty="0"/>
          </a:p>
        </p:txBody>
      </p:sp>
      <p:sp>
        <p:nvSpPr>
          <p:cNvPr id="3" name="object 3"/>
          <p:cNvSpPr txBox="1"/>
          <p:nvPr/>
        </p:nvSpPr>
        <p:spPr>
          <a:xfrm>
            <a:off x="1450594" y="1428517"/>
            <a:ext cx="10512806" cy="4634602"/>
          </a:xfrm>
          <a:prstGeom prst="rect">
            <a:avLst/>
          </a:prstGeom>
        </p:spPr>
        <p:txBody>
          <a:bodyPr vert="horz" wrap="square" lIns="0" tIns="66040" rIns="0" bIns="0" rtlCol="0">
            <a:spAutoFit/>
          </a:bodyPr>
          <a:lstStyle/>
          <a:p>
            <a:pPr marL="396240" indent="-384175">
              <a:lnSpc>
                <a:spcPct val="100000"/>
              </a:lnSpc>
              <a:spcBef>
                <a:spcPts val="520"/>
              </a:spcBef>
              <a:buChar char="■"/>
              <a:tabLst>
                <a:tab pos="396240" algn="l"/>
                <a:tab pos="396875" algn="l"/>
              </a:tabLst>
            </a:pPr>
            <a:r>
              <a:rPr sz="2800" spc="-10" dirty="0">
                <a:latin typeface="Georgia"/>
                <a:cs typeface="Georgia"/>
              </a:rPr>
              <a:t>UPDATING ADT TABLES</a:t>
            </a:r>
          </a:p>
          <a:p>
            <a:pPr marL="1000125" marR="5080">
              <a:lnSpc>
                <a:spcPts val="3410"/>
              </a:lnSpc>
              <a:spcBef>
                <a:spcPts val="170"/>
              </a:spcBef>
            </a:pPr>
            <a:r>
              <a:rPr sz="2600" spc="-10" dirty="0">
                <a:solidFill>
                  <a:srgbClr val="FF0000"/>
                </a:solidFill>
                <a:latin typeface="Georgia"/>
                <a:cs typeface="Georgia"/>
              </a:rPr>
              <a:t>UPDATE</a:t>
            </a:r>
            <a:r>
              <a:rPr sz="2600" spc="-10" dirty="0">
                <a:latin typeface="Georgia"/>
                <a:cs typeface="Georgia"/>
              </a:rPr>
              <a:t> STUDENT S </a:t>
            </a:r>
            <a:r>
              <a:rPr sz="2600" spc="-10" dirty="0">
                <a:solidFill>
                  <a:srgbClr val="FF0000"/>
                </a:solidFill>
                <a:latin typeface="Georgia"/>
                <a:cs typeface="Georgia"/>
              </a:rPr>
              <a:t>SET</a:t>
            </a:r>
            <a:r>
              <a:rPr sz="2600" spc="-10" dirty="0">
                <a:latin typeface="Georgia"/>
                <a:cs typeface="Georgia"/>
              </a:rPr>
              <a:t> S.ADDRESS.CITY = ‘RAJSHAHI’  WHERE S.ADDRESS.HOUSENO = </a:t>
            </a:r>
            <a:r>
              <a:rPr sz="2600" spc="-10" dirty="0">
                <a:latin typeface="Times New Roman" panose="02020603050405020304" pitchFamily="18" charset="0"/>
                <a:cs typeface="Times New Roman" panose="02020603050405020304" pitchFamily="18" charset="0"/>
              </a:rPr>
              <a:t>111</a:t>
            </a:r>
            <a:r>
              <a:rPr sz="2600" spc="-10" dirty="0">
                <a:latin typeface="Georgia"/>
                <a:cs typeface="Georgia"/>
              </a:rPr>
              <a:t>;</a:t>
            </a:r>
          </a:p>
          <a:p>
            <a:pPr>
              <a:lnSpc>
                <a:spcPct val="100000"/>
              </a:lnSpc>
              <a:spcBef>
                <a:spcPts val="40"/>
              </a:spcBef>
            </a:pPr>
            <a:endParaRPr sz="3100" dirty="0">
              <a:latin typeface="Times New Roman"/>
              <a:cs typeface="Times New Roman"/>
            </a:endParaRPr>
          </a:p>
          <a:p>
            <a:pPr marL="396240" indent="-384175">
              <a:lnSpc>
                <a:spcPct val="100000"/>
              </a:lnSpc>
              <a:spcBef>
                <a:spcPts val="5"/>
              </a:spcBef>
              <a:buChar char="■"/>
              <a:tabLst>
                <a:tab pos="396240" algn="l"/>
                <a:tab pos="396875" algn="l"/>
              </a:tabLst>
            </a:pPr>
            <a:r>
              <a:rPr sz="2800" spc="-10" dirty="0">
                <a:latin typeface="Georgia"/>
                <a:cs typeface="Georgia"/>
              </a:rPr>
              <a:t>DELETE FROM ADT TABLES</a:t>
            </a:r>
          </a:p>
          <a:p>
            <a:pPr marL="1000125">
              <a:lnSpc>
                <a:spcPct val="100000"/>
              </a:lnSpc>
              <a:spcBef>
                <a:spcPts val="500"/>
              </a:spcBef>
            </a:pPr>
            <a:r>
              <a:rPr sz="2600" spc="-10" dirty="0">
                <a:solidFill>
                  <a:srgbClr val="FF0000"/>
                </a:solidFill>
                <a:latin typeface="Georgia"/>
                <a:cs typeface="Georgia"/>
              </a:rPr>
              <a:t>DELETE</a:t>
            </a:r>
            <a:r>
              <a:rPr sz="2600" spc="-10" dirty="0">
                <a:latin typeface="Georgia"/>
                <a:cs typeface="Georgia"/>
              </a:rPr>
              <a:t> STUDENT S</a:t>
            </a:r>
          </a:p>
          <a:p>
            <a:pPr marL="1000125">
              <a:lnSpc>
                <a:spcPct val="100000"/>
              </a:lnSpc>
              <a:spcBef>
                <a:spcPts val="530"/>
              </a:spcBef>
            </a:pPr>
            <a:r>
              <a:rPr sz="2600" spc="-10" dirty="0">
                <a:latin typeface="Georgia"/>
                <a:cs typeface="Georgia"/>
              </a:rPr>
              <a:t>WHERE S.ADDRESS.HOUSENO = </a:t>
            </a:r>
            <a:r>
              <a:rPr sz="2600" spc="-10" dirty="0">
                <a:latin typeface="Times New Roman" panose="02020603050405020304" pitchFamily="18" charset="0"/>
                <a:cs typeface="Times New Roman" panose="02020603050405020304" pitchFamily="18" charset="0"/>
              </a:rPr>
              <a:t>111</a:t>
            </a:r>
            <a:r>
              <a:rPr sz="2600" spc="-10" dirty="0">
                <a:latin typeface="Georgia"/>
                <a:cs typeface="Georgia"/>
              </a:rPr>
              <a:t>;</a:t>
            </a:r>
          </a:p>
          <a:p>
            <a:pPr>
              <a:lnSpc>
                <a:spcPct val="100000"/>
              </a:lnSpc>
              <a:spcBef>
                <a:spcPts val="10"/>
              </a:spcBef>
            </a:pPr>
            <a:endParaRPr sz="3500" dirty="0">
              <a:latin typeface="Times New Roman"/>
              <a:cs typeface="Times New Roman"/>
            </a:endParaRPr>
          </a:p>
          <a:p>
            <a:pPr marL="396240" indent="-384175">
              <a:lnSpc>
                <a:spcPct val="100000"/>
              </a:lnSpc>
              <a:buChar char="■"/>
              <a:tabLst>
                <a:tab pos="396240" algn="l"/>
                <a:tab pos="396875" algn="l"/>
              </a:tabLst>
            </a:pPr>
            <a:r>
              <a:rPr sz="2800" spc="-10" dirty="0">
                <a:latin typeface="Georgia"/>
                <a:cs typeface="Georgia"/>
              </a:rPr>
              <a:t>DROPPING ADT</a:t>
            </a:r>
          </a:p>
          <a:p>
            <a:pPr marL="1000125">
              <a:lnSpc>
                <a:spcPct val="100000"/>
              </a:lnSpc>
              <a:spcBef>
                <a:spcPts val="509"/>
              </a:spcBef>
            </a:pPr>
            <a:r>
              <a:rPr sz="2600" spc="-10" dirty="0">
                <a:solidFill>
                  <a:srgbClr val="FF0000"/>
                </a:solidFill>
                <a:latin typeface="Georgia"/>
                <a:cs typeface="Georgia"/>
              </a:rPr>
              <a:t>DROP TYPE </a:t>
            </a:r>
            <a:r>
              <a:rPr sz="2600" spc="-10" dirty="0">
                <a:latin typeface="Georgia"/>
                <a:cs typeface="Georgia"/>
              </a:rPr>
              <a:t>ADDR;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3316" y="384809"/>
            <a:ext cx="6936105" cy="696595"/>
          </a:xfrm>
          <a:prstGeom prst="rect">
            <a:avLst/>
          </a:prstGeom>
        </p:spPr>
        <p:txBody>
          <a:bodyPr vert="horz" wrap="square" lIns="0" tIns="13335" rIns="0" bIns="0" rtlCol="0">
            <a:spAutoFit/>
          </a:bodyPr>
          <a:lstStyle/>
          <a:p>
            <a:pPr marL="12700">
              <a:lnSpc>
                <a:spcPct val="100000"/>
              </a:lnSpc>
              <a:spcBef>
                <a:spcPts val="105"/>
              </a:spcBef>
            </a:pPr>
            <a:r>
              <a:rPr sz="4400" spc="-114" dirty="0"/>
              <a:t>Nesting </a:t>
            </a:r>
            <a:r>
              <a:rPr sz="4400" spc="-95" dirty="0"/>
              <a:t>In </a:t>
            </a:r>
            <a:r>
              <a:rPr sz="4400" spc="-114" dirty="0"/>
              <a:t>Abstract </a:t>
            </a:r>
            <a:r>
              <a:rPr sz="4400" spc="-110" dirty="0"/>
              <a:t>Data</a:t>
            </a:r>
            <a:r>
              <a:rPr sz="4400" spc="-290" dirty="0"/>
              <a:t> </a:t>
            </a:r>
            <a:r>
              <a:rPr sz="4400" spc="-370" dirty="0"/>
              <a:t>Type</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13</a:t>
            </a:fld>
            <a:endParaRPr spc="35" dirty="0"/>
          </a:p>
        </p:txBody>
      </p:sp>
      <p:sp>
        <p:nvSpPr>
          <p:cNvPr id="3" name="object 3"/>
          <p:cNvSpPr txBox="1"/>
          <p:nvPr/>
        </p:nvSpPr>
        <p:spPr>
          <a:xfrm>
            <a:off x="1450594" y="1422933"/>
            <a:ext cx="9446006" cy="4860305"/>
          </a:xfrm>
          <a:prstGeom prst="rect">
            <a:avLst/>
          </a:prstGeom>
        </p:spPr>
        <p:txBody>
          <a:bodyPr vert="horz" wrap="square" lIns="0" tIns="12700" rIns="0" bIns="0" rtlCol="0">
            <a:spAutoFit/>
          </a:bodyPr>
          <a:lstStyle/>
          <a:p>
            <a:pPr marL="1000125" marR="3087370">
              <a:lnSpc>
                <a:spcPct val="114700"/>
              </a:lnSpc>
              <a:spcBef>
                <a:spcPts val="100"/>
              </a:spcBef>
            </a:pPr>
            <a:r>
              <a:rPr sz="2000" spc="-10" dirty="0">
                <a:latin typeface="Georgia"/>
                <a:cs typeface="Georgia"/>
              </a:rPr>
              <a:t>CREATE TYPE </a:t>
            </a:r>
            <a:r>
              <a:rPr sz="2000" spc="-10" dirty="0">
                <a:solidFill>
                  <a:srgbClr val="FF0000"/>
                </a:solidFill>
                <a:latin typeface="Georgia"/>
                <a:cs typeface="Georgia"/>
              </a:rPr>
              <a:t>ADDRESS_TY</a:t>
            </a:r>
            <a:r>
              <a:rPr sz="2000" spc="-10" dirty="0">
                <a:latin typeface="Georgia"/>
                <a:cs typeface="Georgia"/>
              </a:rPr>
              <a:t> AS OBJECT  (</a:t>
            </a:r>
          </a:p>
          <a:p>
            <a:pPr marL="1841500" marR="4034790">
              <a:lnSpc>
                <a:spcPts val="2620"/>
              </a:lnSpc>
              <a:spcBef>
                <a:spcPts val="140"/>
              </a:spcBef>
            </a:pPr>
            <a:r>
              <a:rPr sz="2000" spc="-10" dirty="0">
                <a:latin typeface="Georgia"/>
                <a:cs typeface="Georgia"/>
              </a:rPr>
              <a:t>STREET VARCHAR2(20),  CITY VARCHAR2(10),  </a:t>
            </a:r>
            <a:endParaRPr lang="en-US" sz="2000" spc="-10" dirty="0" smtClean="0">
              <a:latin typeface="Georgia"/>
              <a:cs typeface="Georgia"/>
            </a:endParaRPr>
          </a:p>
          <a:p>
            <a:pPr marL="1841500" marR="4034790">
              <a:lnSpc>
                <a:spcPts val="2620"/>
              </a:lnSpc>
              <a:spcBef>
                <a:spcPts val="140"/>
              </a:spcBef>
            </a:pPr>
            <a:r>
              <a:rPr sz="2000" spc="-10" dirty="0" smtClean="0">
                <a:latin typeface="Georgia"/>
                <a:cs typeface="Georgia"/>
              </a:rPr>
              <a:t>PIN </a:t>
            </a:r>
            <a:r>
              <a:rPr sz="2000" spc="-10" dirty="0">
                <a:latin typeface="Georgia"/>
                <a:cs typeface="Georgia"/>
              </a:rPr>
              <a:t>NUMBER</a:t>
            </a:r>
          </a:p>
          <a:p>
            <a:pPr marL="1000125">
              <a:lnSpc>
                <a:spcPct val="100000"/>
              </a:lnSpc>
              <a:spcBef>
                <a:spcPts val="185"/>
              </a:spcBef>
            </a:pPr>
            <a:r>
              <a:rPr sz="2000" spc="-10" dirty="0">
                <a:latin typeface="Georgia"/>
                <a:cs typeface="Georgia"/>
              </a:rPr>
              <a:t>);</a:t>
            </a:r>
          </a:p>
          <a:p>
            <a:pPr>
              <a:lnSpc>
                <a:spcPct val="100000"/>
              </a:lnSpc>
              <a:spcBef>
                <a:spcPts val="45"/>
              </a:spcBef>
            </a:pPr>
            <a:endParaRPr sz="2000" spc="-10" dirty="0">
              <a:latin typeface="Georgia"/>
              <a:cs typeface="Georgia"/>
            </a:endParaRPr>
          </a:p>
          <a:p>
            <a:pPr marL="1000125">
              <a:lnSpc>
                <a:spcPct val="100000"/>
              </a:lnSpc>
            </a:pPr>
            <a:r>
              <a:rPr sz="2000" spc="-10" dirty="0">
                <a:latin typeface="Georgia"/>
                <a:cs typeface="Georgia"/>
              </a:rPr>
              <a:t>CREATE TYPE PERSON_TY AS OBJECT</a:t>
            </a:r>
          </a:p>
          <a:p>
            <a:pPr marL="1000125">
              <a:lnSpc>
                <a:spcPct val="100000"/>
              </a:lnSpc>
              <a:spcBef>
                <a:spcPts val="335"/>
              </a:spcBef>
            </a:pPr>
            <a:r>
              <a:rPr sz="2000" spc="-10" dirty="0">
                <a:latin typeface="Georgia"/>
                <a:cs typeface="Georgia"/>
              </a:rPr>
              <a:t>(</a:t>
            </a:r>
          </a:p>
          <a:p>
            <a:pPr marL="1841500" marR="4012565">
              <a:lnSpc>
                <a:spcPct val="114700"/>
              </a:lnSpc>
              <a:spcBef>
                <a:spcPts val="5"/>
              </a:spcBef>
            </a:pPr>
            <a:r>
              <a:rPr sz="2000" spc="-10" dirty="0">
                <a:latin typeface="Georgia"/>
                <a:cs typeface="Georgia"/>
              </a:rPr>
              <a:t>NAME VARCHAR2 (20),  ADDRESS </a:t>
            </a:r>
            <a:r>
              <a:rPr sz="2000" spc="-10" dirty="0">
                <a:solidFill>
                  <a:srgbClr val="FF0000"/>
                </a:solidFill>
                <a:latin typeface="Georgia"/>
                <a:cs typeface="Georgia"/>
              </a:rPr>
              <a:t>ADDRESS_TY</a:t>
            </a:r>
          </a:p>
          <a:p>
            <a:pPr marL="1000125">
              <a:lnSpc>
                <a:spcPct val="100000"/>
              </a:lnSpc>
              <a:spcBef>
                <a:spcPts val="335"/>
              </a:spcBef>
            </a:pPr>
            <a:r>
              <a:rPr sz="2000" spc="-10" dirty="0">
                <a:latin typeface="Georgia"/>
                <a:cs typeface="Georgia"/>
              </a:rPr>
              <a:t>);</a:t>
            </a:r>
          </a:p>
          <a:p>
            <a:pPr>
              <a:lnSpc>
                <a:spcPct val="100000"/>
              </a:lnSpc>
            </a:pPr>
            <a:endParaRPr sz="2100" dirty="0">
              <a:latin typeface="Times New Roman"/>
              <a:cs typeface="Times New Roman"/>
            </a:endParaRPr>
          </a:p>
          <a:p>
            <a:pPr marL="396240" indent="-384175">
              <a:lnSpc>
                <a:spcPct val="100000"/>
              </a:lnSpc>
              <a:spcBef>
                <a:spcPts val="1350"/>
              </a:spcBef>
              <a:buChar char="■"/>
              <a:tabLst>
                <a:tab pos="396240" algn="l"/>
                <a:tab pos="396875" algn="l"/>
              </a:tabLst>
            </a:pPr>
            <a:r>
              <a:rPr sz="2000" spc="-10" dirty="0">
                <a:latin typeface="Georgia"/>
                <a:cs typeface="Georgia"/>
              </a:rPr>
              <a:t>Now </a:t>
            </a:r>
            <a:r>
              <a:rPr sz="2000" spc="-10" dirty="0">
                <a:solidFill>
                  <a:srgbClr val="FF0000"/>
                </a:solidFill>
                <a:latin typeface="Georgia"/>
                <a:cs typeface="Georgia"/>
              </a:rPr>
              <a:t>PERSON_TY</a:t>
            </a:r>
            <a:r>
              <a:rPr sz="2000" spc="-10" dirty="0">
                <a:latin typeface="Georgia"/>
                <a:cs typeface="Georgia"/>
              </a:rPr>
              <a:t> contains Name and address of a person we can use this to create table.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369" y="379603"/>
            <a:ext cx="8114665" cy="635000"/>
          </a:xfrm>
          <a:prstGeom prst="rect">
            <a:avLst/>
          </a:prstGeom>
        </p:spPr>
        <p:txBody>
          <a:bodyPr vert="horz" wrap="square" lIns="0" tIns="12065" rIns="0" bIns="0" rtlCol="0">
            <a:spAutoFit/>
          </a:bodyPr>
          <a:lstStyle/>
          <a:p>
            <a:pPr marL="12700">
              <a:lnSpc>
                <a:spcPct val="100000"/>
              </a:lnSpc>
              <a:spcBef>
                <a:spcPts val="95"/>
              </a:spcBef>
            </a:pPr>
            <a:r>
              <a:rPr sz="4000" spc="-114" dirty="0"/>
              <a:t>Nesting </a:t>
            </a:r>
            <a:r>
              <a:rPr sz="4000" spc="-90" dirty="0"/>
              <a:t>In </a:t>
            </a:r>
            <a:r>
              <a:rPr sz="4000" spc="-110" dirty="0"/>
              <a:t>Abstract </a:t>
            </a:r>
            <a:r>
              <a:rPr sz="4000" spc="-105" dirty="0"/>
              <a:t>Data </a:t>
            </a:r>
            <a:r>
              <a:rPr sz="4000" spc="-335" dirty="0"/>
              <a:t>Type</a:t>
            </a:r>
            <a:r>
              <a:rPr sz="4000" spc="-130" dirty="0"/>
              <a:t> </a:t>
            </a:r>
            <a:r>
              <a:rPr sz="4000" spc="-155" dirty="0"/>
              <a:t>(Contd.)</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14</a:t>
            </a:fld>
            <a:endParaRPr spc="35" dirty="0"/>
          </a:p>
        </p:txBody>
      </p:sp>
      <p:sp>
        <p:nvSpPr>
          <p:cNvPr id="3" name="object 3"/>
          <p:cNvSpPr txBox="1"/>
          <p:nvPr/>
        </p:nvSpPr>
        <p:spPr>
          <a:xfrm>
            <a:off x="1449069" y="1102954"/>
            <a:ext cx="10438132" cy="4837863"/>
          </a:xfrm>
          <a:prstGeom prst="rect">
            <a:avLst/>
          </a:prstGeom>
        </p:spPr>
        <p:txBody>
          <a:bodyPr vert="horz" wrap="square" lIns="0" tIns="81915" rIns="0" bIns="0" rtlCol="0">
            <a:spAutoFit/>
          </a:bodyPr>
          <a:lstStyle/>
          <a:p>
            <a:pPr marL="1390650">
              <a:lnSpc>
                <a:spcPct val="100000"/>
              </a:lnSpc>
              <a:spcBef>
                <a:spcPts val="645"/>
              </a:spcBef>
            </a:pPr>
            <a:r>
              <a:rPr sz="2000" spc="-10" dirty="0">
                <a:latin typeface="Georgia"/>
                <a:cs typeface="Georgia"/>
              </a:rPr>
              <a:t>CREATE TABLE CUSTOMER</a:t>
            </a:r>
          </a:p>
          <a:p>
            <a:pPr marL="1390650">
              <a:lnSpc>
                <a:spcPct val="100000"/>
              </a:lnSpc>
              <a:spcBef>
                <a:spcPts val="540"/>
              </a:spcBef>
            </a:pPr>
            <a:r>
              <a:rPr sz="2000" spc="-10" dirty="0">
                <a:latin typeface="Georgia"/>
                <a:cs typeface="Georgia"/>
              </a:rPr>
              <a:t>(</a:t>
            </a:r>
          </a:p>
          <a:p>
            <a:pPr marL="1390650" marR="3320415">
              <a:lnSpc>
                <a:spcPts val="3180"/>
              </a:lnSpc>
              <a:spcBef>
                <a:spcPts val="195"/>
              </a:spcBef>
            </a:pPr>
            <a:r>
              <a:rPr sz="2000" spc="-10" dirty="0">
                <a:latin typeface="Georgia"/>
                <a:cs typeface="Georgia"/>
              </a:rPr>
              <a:t>CUSTOMER_ID NUMBER, </a:t>
            </a:r>
            <a:endParaRPr lang="en-US" sz="2000" spc="-10" dirty="0" smtClean="0">
              <a:latin typeface="Georgia"/>
              <a:cs typeface="Georgia"/>
            </a:endParaRPr>
          </a:p>
          <a:p>
            <a:pPr marL="1390650" marR="3320415">
              <a:lnSpc>
                <a:spcPts val="3180"/>
              </a:lnSpc>
              <a:spcBef>
                <a:spcPts val="195"/>
              </a:spcBef>
            </a:pPr>
            <a:r>
              <a:rPr sz="2000" spc="-10" dirty="0" smtClean="0">
                <a:latin typeface="Georgia"/>
                <a:cs typeface="Georgia"/>
              </a:rPr>
              <a:t>PERSON </a:t>
            </a:r>
            <a:r>
              <a:rPr sz="2000" spc="-10" dirty="0">
                <a:solidFill>
                  <a:srgbClr val="FF0000"/>
                </a:solidFill>
                <a:latin typeface="Georgia"/>
                <a:cs typeface="Georgia"/>
              </a:rPr>
              <a:t>PERSON_TY</a:t>
            </a:r>
          </a:p>
          <a:p>
            <a:pPr marL="1390650">
              <a:lnSpc>
                <a:spcPct val="100000"/>
              </a:lnSpc>
              <a:spcBef>
                <a:spcPts val="360"/>
              </a:spcBef>
            </a:pPr>
            <a:r>
              <a:rPr sz="2000" spc="-10" dirty="0">
                <a:latin typeface="Georgia"/>
                <a:cs typeface="Georgia"/>
              </a:rPr>
              <a:t>);</a:t>
            </a:r>
          </a:p>
          <a:p>
            <a:pPr marL="383540" indent="-384175">
              <a:lnSpc>
                <a:spcPct val="100000"/>
              </a:lnSpc>
              <a:spcBef>
                <a:spcPts val="1610"/>
              </a:spcBef>
              <a:buChar char="■"/>
              <a:tabLst>
                <a:tab pos="383540" algn="l"/>
                <a:tab pos="384175" algn="l"/>
              </a:tabLst>
            </a:pPr>
            <a:r>
              <a:rPr sz="2400" spc="-10" dirty="0">
                <a:latin typeface="Georgia"/>
                <a:cs typeface="Georgia"/>
              </a:rPr>
              <a:t>To Insert rows into CUSTOMER do following.</a:t>
            </a:r>
          </a:p>
          <a:p>
            <a:pPr>
              <a:lnSpc>
                <a:spcPct val="100000"/>
              </a:lnSpc>
              <a:spcBef>
                <a:spcPts val="35"/>
              </a:spcBef>
            </a:pPr>
            <a:endParaRPr sz="2000" spc="-10" dirty="0">
              <a:latin typeface="Georgia"/>
              <a:cs typeface="Georgia"/>
            </a:endParaRPr>
          </a:p>
          <a:p>
            <a:pPr marL="987425">
              <a:lnSpc>
                <a:spcPct val="100000"/>
              </a:lnSpc>
            </a:pPr>
            <a:r>
              <a:rPr sz="2300" spc="-10" dirty="0">
                <a:latin typeface="Georgia"/>
                <a:cs typeface="Georgia"/>
              </a:rPr>
              <a:t>INSERT INTO CUSTOMER</a:t>
            </a:r>
          </a:p>
          <a:p>
            <a:pPr marL="987425">
              <a:lnSpc>
                <a:spcPct val="100000"/>
              </a:lnSpc>
              <a:spcBef>
                <a:spcPts val="555"/>
              </a:spcBef>
            </a:pPr>
            <a:r>
              <a:rPr sz="2300" spc="-10" dirty="0">
                <a:latin typeface="Georgia"/>
                <a:cs typeface="Georgia"/>
              </a:rPr>
              <a:t>VALUES </a:t>
            </a:r>
            <a:endParaRPr lang="en-US" sz="2300" spc="-10" dirty="0" smtClean="0">
              <a:latin typeface="Georgia"/>
              <a:cs typeface="Georgia"/>
            </a:endParaRPr>
          </a:p>
          <a:p>
            <a:pPr marL="987425">
              <a:lnSpc>
                <a:spcPct val="100000"/>
              </a:lnSpc>
              <a:spcBef>
                <a:spcPts val="555"/>
              </a:spcBef>
            </a:pPr>
            <a:r>
              <a:rPr sz="2300" spc="-10" dirty="0" smtClean="0">
                <a:latin typeface="Georgia"/>
                <a:cs typeface="Georgia"/>
              </a:rPr>
              <a:t>(</a:t>
            </a:r>
            <a:r>
              <a:rPr sz="2300" spc="-10" dirty="0" smtClean="0">
                <a:latin typeface="Times New Roman" panose="02020603050405020304" pitchFamily="18" charset="0"/>
                <a:cs typeface="Times New Roman" panose="02020603050405020304" pitchFamily="18" charset="0"/>
              </a:rPr>
              <a:t>1,</a:t>
            </a:r>
            <a:r>
              <a:rPr lang="en-US" sz="2300" spc="-10" dirty="0" smtClean="0">
                <a:latin typeface="Times New Roman" panose="02020603050405020304" pitchFamily="18" charset="0"/>
                <a:cs typeface="Times New Roman" panose="02020603050405020304" pitchFamily="18" charset="0"/>
              </a:rPr>
              <a:t> </a:t>
            </a:r>
            <a:r>
              <a:rPr sz="2300" spc="-10" dirty="0" smtClean="0">
                <a:solidFill>
                  <a:srgbClr val="C00000"/>
                </a:solidFill>
                <a:latin typeface="Georgia"/>
                <a:cs typeface="Georgia"/>
              </a:rPr>
              <a:t>PERSON_TY </a:t>
            </a:r>
            <a:r>
              <a:rPr sz="2300" spc="-10" dirty="0">
                <a:solidFill>
                  <a:srgbClr val="C00000"/>
                </a:solidFill>
                <a:latin typeface="Georgia"/>
                <a:cs typeface="Georgia"/>
              </a:rPr>
              <a:t>(‘SANAN', ADDRESS_TY </a:t>
            </a:r>
            <a:r>
              <a:rPr sz="2300" spc="-10" dirty="0">
                <a:solidFill>
                  <a:srgbClr val="FF0000"/>
                </a:solidFill>
                <a:latin typeface="Georgia"/>
                <a:cs typeface="Georgia"/>
              </a:rPr>
              <a:t>('</a:t>
            </a:r>
            <a:r>
              <a:rPr sz="2300" spc="-10" dirty="0">
                <a:solidFill>
                  <a:srgbClr val="FF0000"/>
                </a:solidFill>
                <a:latin typeface="Times New Roman" panose="02020603050405020304" pitchFamily="18" charset="0"/>
                <a:cs typeface="Times New Roman" panose="02020603050405020304" pitchFamily="18" charset="0"/>
              </a:rPr>
              <a:t>102</a:t>
            </a:r>
            <a:r>
              <a:rPr sz="2300" spc="-10" dirty="0">
                <a:solidFill>
                  <a:srgbClr val="FF0000"/>
                </a:solidFill>
                <a:latin typeface="Georgia"/>
                <a:cs typeface="Georgia"/>
              </a:rPr>
              <a:t> </a:t>
            </a:r>
            <a:r>
              <a:rPr sz="2300" spc="-10" dirty="0">
                <a:solidFill>
                  <a:srgbClr val="FF0000"/>
                </a:solidFill>
                <a:latin typeface="Georgia"/>
                <a:cs typeface="Georgia"/>
              </a:rPr>
              <a:t>Dhanmondi</a:t>
            </a:r>
            <a:r>
              <a:rPr sz="2300" spc="-10" dirty="0">
                <a:solidFill>
                  <a:srgbClr val="FF0000"/>
                </a:solidFill>
                <a:latin typeface="Georgia"/>
                <a:cs typeface="Georgia"/>
              </a:rPr>
              <a:t>',  ‘DHAKA</a:t>
            </a:r>
            <a:r>
              <a:rPr sz="2300" spc="-10" dirty="0" smtClean="0">
                <a:solidFill>
                  <a:srgbClr val="FF0000"/>
                </a:solidFill>
                <a:latin typeface="Georgia"/>
                <a:cs typeface="Georgia"/>
              </a:rPr>
              <a:t>',</a:t>
            </a:r>
            <a:r>
              <a:rPr lang="en-US" sz="2300" spc="-10" dirty="0" smtClean="0">
                <a:solidFill>
                  <a:srgbClr val="FF0000"/>
                </a:solidFill>
                <a:latin typeface="Georgia"/>
                <a:cs typeface="Georgia"/>
              </a:rPr>
              <a:t> </a:t>
            </a:r>
            <a:r>
              <a:rPr sz="2300" spc="-10" dirty="0">
                <a:solidFill>
                  <a:srgbClr val="FF0000"/>
                </a:solidFill>
                <a:latin typeface="Times New Roman" panose="02020603050405020304" pitchFamily="18" charset="0"/>
                <a:cs typeface="Times New Roman" panose="02020603050405020304" pitchFamily="18" charset="0"/>
              </a:rPr>
              <a:t>10101</a:t>
            </a:r>
            <a:r>
              <a:rPr sz="2300" spc="-10" dirty="0">
                <a:solidFill>
                  <a:srgbClr val="FF0000"/>
                </a:solidFill>
                <a:latin typeface="Georgia"/>
                <a:cs typeface="Georgia"/>
              </a:rPr>
              <a:t>)</a:t>
            </a:r>
            <a:r>
              <a:rPr sz="2300" spc="-10" dirty="0">
                <a:solidFill>
                  <a:srgbClr val="C00000"/>
                </a:solidFill>
                <a:latin typeface="Georgia"/>
                <a:cs typeface="Georgia"/>
              </a:rPr>
              <a:t>)</a:t>
            </a:r>
          </a:p>
          <a:p>
            <a:pPr marL="987425">
              <a:lnSpc>
                <a:spcPct val="100000"/>
              </a:lnSpc>
              <a:spcBef>
                <a:spcPts val="540"/>
              </a:spcBef>
            </a:pPr>
            <a:r>
              <a:rPr sz="2300" spc="-10" dirty="0">
                <a:latin typeface="Georgia"/>
                <a:cs typeface="Georgia"/>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8933815" cy="696595"/>
          </a:xfrm>
          <a:prstGeom prst="rect">
            <a:avLst/>
          </a:prstGeom>
        </p:spPr>
        <p:txBody>
          <a:bodyPr vert="horz" wrap="square" lIns="0" tIns="13335" rIns="0" bIns="0" rtlCol="0">
            <a:spAutoFit/>
          </a:bodyPr>
          <a:lstStyle/>
          <a:p>
            <a:pPr marL="12700">
              <a:lnSpc>
                <a:spcPct val="100000"/>
              </a:lnSpc>
              <a:spcBef>
                <a:spcPts val="105"/>
              </a:spcBef>
            </a:pPr>
            <a:r>
              <a:rPr sz="4400" spc="-114" dirty="0"/>
              <a:t>Nesting </a:t>
            </a:r>
            <a:r>
              <a:rPr sz="4400" spc="-95" dirty="0"/>
              <a:t>In </a:t>
            </a:r>
            <a:r>
              <a:rPr sz="4400" spc="-114" dirty="0"/>
              <a:t>Abstract </a:t>
            </a:r>
            <a:r>
              <a:rPr sz="4400" spc="-110" dirty="0"/>
              <a:t>Data </a:t>
            </a:r>
            <a:r>
              <a:rPr sz="4400" spc="-370" dirty="0"/>
              <a:t>Type</a:t>
            </a:r>
            <a:r>
              <a:rPr sz="4400" spc="-295"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15</a:t>
            </a:fld>
            <a:endParaRPr spc="35" dirty="0"/>
          </a:p>
        </p:txBody>
      </p:sp>
      <p:sp>
        <p:nvSpPr>
          <p:cNvPr id="3" name="object 3"/>
          <p:cNvSpPr txBox="1"/>
          <p:nvPr/>
        </p:nvSpPr>
        <p:spPr>
          <a:xfrm>
            <a:off x="1450594" y="2284602"/>
            <a:ext cx="7541006" cy="2818079"/>
          </a:xfrm>
          <a:prstGeom prst="rect">
            <a:avLst/>
          </a:prstGeom>
        </p:spPr>
        <p:txBody>
          <a:bodyPr vert="horz" wrap="square" lIns="0" tIns="12065" rIns="0" bIns="0" rtlCol="0">
            <a:spAutoFit/>
          </a:bodyPr>
          <a:lstStyle/>
          <a:p>
            <a:pPr marL="396240" indent="-384175">
              <a:lnSpc>
                <a:spcPct val="100000"/>
              </a:lnSpc>
              <a:spcBef>
                <a:spcPts val="95"/>
              </a:spcBef>
              <a:buChar char="■"/>
              <a:tabLst>
                <a:tab pos="396240" algn="l"/>
                <a:tab pos="396875" algn="l"/>
              </a:tabLst>
            </a:pPr>
            <a:r>
              <a:rPr sz="2800" spc="-10" dirty="0">
                <a:latin typeface="Georgia"/>
                <a:cs typeface="Georgia"/>
              </a:rPr>
              <a:t>To select data from customer table:</a:t>
            </a:r>
          </a:p>
          <a:p>
            <a:pPr>
              <a:lnSpc>
                <a:spcPct val="100000"/>
              </a:lnSpc>
              <a:spcBef>
                <a:spcPts val="5"/>
              </a:spcBef>
            </a:pPr>
            <a:endParaRPr sz="4300" dirty="0">
              <a:latin typeface="Arial"/>
              <a:cs typeface="Arial"/>
            </a:endParaRPr>
          </a:p>
          <a:p>
            <a:pPr marL="1000125" marR="5080">
              <a:lnSpc>
                <a:spcPts val="3160"/>
              </a:lnSpc>
            </a:pPr>
            <a:r>
              <a:rPr sz="2800" spc="-10" dirty="0">
                <a:latin typeface="Georgia"/>
                <a:cs typeface="Georgia"/>
              </a:rPr>
              <a:t>SELECT CUSTOMER_ID,  </a:t>
            </a:r>
            <a:r>
              <a:rPr lang="en-US" sz="2800" spc="-10" dirty="0" smtClean="0">
                <a:solidFill>
                  <a:srgbClr val="C00000"/>
                </a:solidFill>
                <a:latin typeface="Georgia"/>
                <a:cs typeface="Georgia"/>
              </a:rPr>
              <a:t>C.PERSON.NAME</a:t>
            </a:r>
            <a:r>
              <a:rPr lang="en-US" sz="2800" spc="-10" dirty="0" smtClean="0">
                <a:latin typeface="Georgia"/>
                <a:cs typeface="Georgia"/>
              </a:rPr>
              <a:t>, </a:t>
            </a:r>
            <a:r>
              <a:rPr sz="2800" spc="-10" dirty="0" smtClean="0">
                <a:solidFill>
                  <a:srgbClr val="FF0000"/>
                </a:solidFill>
                <a:latin typeface="Georgia"/>
                <a:cs typeface="Georgia"/>
              </a:rPr>
              <a:t>C.PERSON.ADDRESS.STREET</a:t>
            </a:r>
            <a:endParaRPr sz="2800" spc="-10" dirty="0">
              <a:solidFill>
                <a:srgbClr val="FF0000"/>
              </a:solidFill>
              <a:latin typeface="Georgia"/>
              <a:cs typeface="Georgia"/>
            </a:endParaRPr>
          </a:p>
          <a:p>
            <a:pPr marL="1000125">
              <a:lnSpc>
                <a:spcPct val="100000"/>
              </a:lnSpc>
              <a:spcBef>
                <a:spcPts val="430"/>
              </a:spcBef>
            </a:pPr>
            <a:r>
              <a:rPr sz="2800" spc="-10" dirty="0">
                <a:latin typeface="Georgia"/>
                <a:cs typeface="Georgia"/>
              </a:rPr>
              <a:t>FROM CUSTOMER 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3910" y="2704287"/>
            <a:ext cx="5920105" cy="1123315"/>
          </a:xfrm>
          <a:prstGeom prst="rect">
            <a:avLst/>
          </a:prstGeom>
        </p:spPr>
        <p:txBody>
          <a:bodyPr vert="horz" wrap="square" lIns="0" tIns="12700" rIns="0" bIns="0" rtlCol="0">
            <a:spAutoFit/>
          </a:bodyPr>
          <a:lstStyle/>
          <a:p>
            <a:pPr marL="12700">
              <a:lnSpc>
                <a:spcPct val="100000"/>
              </a:lnSpc>
              <a:spcBef>
                <a:spcPts val="100"/>
              </a:spcBef>
            </a:pPr>
            <a:r>
              <a:rPr spc="-810" dirty="0"/>
              <a:t>GRANT </a:t>
            </a:r>
            <a:r>
              <a:rPr spc="-650" dirty="0"/>
              <a:t>AND</a:t>
            </a:r>
            <a:r>
              <a:rPr spc="-830" dirty="0"/>
              <a:t> </a:t>
            </a:r>
            <a:r>
              <a:rPr spc="-825" dirty="0"/>
              <a:t>RE</a:t>
            </a:r>
          </a:p>
        </p:txBody>
      </p:sp>
      <p:sp>
        <p:nvSpPr>
          <p:cNvPr id="3" name="object 3"/>
          <p:cNvSpPr txBox="1"/>
          <p:nvPr/>
        </p:nvSpPr>
        <p:spPr>
          <a:xfrm>
            <a:off x="7876159" y="1676400"/>
            <a:ext cx="3172841" cy="2194832"/>
          </a:xfrm>
          <a:prstGeom prst="rect">
            <a:avLst/>
          </a:prstGeom>
          <a:solidFill>
            <a:srgbClr val="F8F8F8"/>
          </a:solidFill>
        </p:spPr>
        <p:txBody>
          <a:bodyPr vert="horz" wrap="square" lIns="0" tIns="1905" rIns="0" bIns="0" rtlCol="0">
            <a:spAutoFit/>
          </a:bodyPr>
          <a:lstStyle/>
          <a:p>
            <a:pPr>
              <a:lnSpc>
                <a:spcPct val="100000"/>
              </a:lnSpc>
              <a:spcBef>
                <a:spcPts val="15"/>
              </a:spcBef>
            </a:pPr>
            <a:endParaRPr sz="7050" dirty="0">
              <a:latin typeface="Times New Roman"/>
              <a:cs typeface="Times New Roman"/>
            </a:endParaRPr>
          </a:p>
          <a:p>
            <a:pPr>
              <a:lnSpc>
                <a:spcPct val="100000"/>
              </a:lnSpc>
              <a:spcBef>
                <a:spcPts val="5"/>
              </a:spcBef>
            </a:pPr>
            <a:r>
              <a:rPr sz="7200" spc="-825" dirty="0">
                <a:latin typeface="Arial"/>
                <a:cs typeface="Arial"/>
              </a:rPr>
              <a:t>VOKE</a:t>
            </a:r>
            <a:endParaRPr sz="7200" dirty="0">
              <a:latin typeface="Arial"/>
              <a:cs typeface="Arial"/>
            </a:endParaRPr>
          </a:p>
        </p:txBody>
      </p:sp>
      <p:sp>
        <p:nvSpPr>
          <p:cNvPr id="4" name="object 4"/>
          <p:cNvSpPr txBox="1"/>
          <p:nvPr/>
        </p:nvSpPr>
        <p:spPr>
          <a:xfrm>
            <a:off x="11148441" y="6548425"/>
            <a:ext cx="1962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16</a:t>
            </a:r>
            <a:endParaRPr sz="12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041" y="284733"/>
            <a:ext cx="8289925" cy="696595"/>
          </a:xfrm>
          <a:prstGeom prst="rect">
            <a:avLst/>
          </a:prstGeom>
        </p:spPr>
        <p:txBody>
          <a:bodyPr vert="horz" wrap="square" lIns="0" tIns="12700" rIns="0" bIns="0" rtlCol="0">
            <a:spAutoFit/>
          </a:bodyPr>
          <a:lstStyle/>
          <a:p>
            <a:pPr marL="12700">
              <a:lnSpc>
                <a:spcPct val="100000"/>
              </a:lnSpc>
              <a:spcBef>
                <a:spcPts val="100"/>
              </a:spcBef>
            </a:pPr>
            <a:r>
              <a:rPr sz="4400" spc="-110" dirty="0"/>
              <a:t>Data </a:t>
            </a:r>
            <a:r>
              <a:rPr sz="4400" spc="-140" dirty="0"/>
              <a:t>Control </a:t>
            </a:r>
            <a:r>
              <a:rPr sz="4400" spc="-175" dirty="0"/>
              <a:t>Language</a:t>
            </a:r>
            <a:r>
              <a:rPr sz="4400" spc="-160" dirty="0"/>
              <a:t> </a:t>
            </a:r>
            <a:r>
              <a:rPr sz="4400" spc="-85" dirty="0"/>
              <a:t>Statements</a:t>
            </a:r>
            <a:endParaRPr sz="4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17</a:t>
            </a:fld>
            <a:endParaRPr spc="35" dirty="0"/>
          </a:p>
        </p:txBody>
      </p:sp>
      <p:sp>
        <p:nvSpPr>
          <p:cNvPr id="3" name="object 3"/>
          <p:cNvSpPr txBox="1"/>
          <p:nvPr/>
        </p:nvSpPr>
        <p:spPr>
          <a:xfrm>
            <a:off x="1450594" y="1457960"/>
            <a:ext cx="9979406" cy="682238"/>
          </a:xfrm>
          <a:prstGeom prst="rect">
            <a:avLst/>
          </a:prstGeom>
        </p:spPr>
        <p:txBody>
          <a:bodyPr vert="horz" wrap="square" lIns="0" tIns="40640" rIns="0" bIns="0" rtlCol="0">
            <a:spAutoFit/>
          </a:bodyPr>
          <a:lstStyle/>
          <a:p>
            <a:pPr marL="396240" marR="5080" indent="-384175">
              <a:lnSpc>
                <a:spcPts val="2470"/>
              </a:lnSpc>
              <a:spcBef>
                <a:spcPts val="320"/>
              </a:spcBef>
              <a:buChar char="■"/>
              <a:tabLst>
                <a:tab pos="396240" algn="l"/>
                <a:tab pos="396875" algn="l"/>
              </a:tabLst>
            </a:pPr>
            <a:r>
              <a:rPr sz="2400" spc="-10" dirty="0">
                <a:latin typeface="Georgia"/>
                <a:cs typeface="Georgia"/>
              </a:rPr>
              <a:t>Data Control Language Statements are used to grant privileges on tables,  views, sequences, synonyms, procedures to other users or roles.</a:t>
            </a:r>
          </a:p>
        </p:txBody>
      </p:sp>
      <p:sp>
        <p:nvSpPr>
          <p:cNvPr id="4" name="object 4"/>
          <p:cNvSpPr txBox="1"/>
          <p:nvPr/>
        </p:nvSpPr>
        <p:spPr>
          <a:xfrm>
            <a:off x="1450594" y="2239467"/>
            <a:ext cx="1905000" cy="679032"/>
          </a:xfrm>
          <a:prstGeom prst="rect">
            <a:avLst/>
          </a:prstGeom>
        </p:spPr>
        <p:txBody>
          <a:bodyPr vert="horz" wrap="square" lIns="0" tIns="12065" rIns="0" bIns="0" rtlCol="0">
            <a:spAutoFit/>
          </a:bodyPr>
          <a:lstStyle/>
          <a:p>
            <a:pPr marL="396240" indent="-384175">
              <a:lnSpc>
                <a:spcPts val="2565"/>
              </a:lnSpc>
              <a:spcBef>
                <a:spcPts val="95"/>
              </a:spcBef>
              <a:buChar char="■"/>
              <a:tabLst>
                <a:tab pos="396240" algn="l"/>
                <a:tab pos="396875" algn="l"/>
              </a:tabLst>
            </a:pPr>
            <a:r>
              <a:rPr sz="2400" spc="-10" dirty="0">
                <a:latin typeface="Georgia"/>
                <a:cs typeface="Georgia"/>
              </a:rPr>
              <a:t>GRANT</a:t>
            </a:r>
          </a:p>
          <a:p>
            <a:pPr marL="396240">
              <a:lnSpc>
                <a:spcPts val="2565"/>
              </a:lnSpc>
            </a:pPr>
            <a:r>
              <a:rPr sz="2400" spc="-10" dirty="0">
                <a:latin typeface="Georgia"/>
                <a:cs typeface="Georgia"/>
              </a:rPr>
              <a:t>REVOKE</a:t>
            </a:r>
          </a:p>
        </p:txBody>
      </p:sp>
      <p:sp>
        <p:nvSpPr>
          <p:cNvPr id="5" name="object 5"/>
          <p:cNvSpPr txBox="1"/>
          <p:nvPr/>
        </p:nvSpPr>
        <p:spPr>
          <a:xfrm>
            <a:off x="3355594" y="2239467"/>
            <a:ext cx="8074406" cy="691856"/>
          </a:xfrm>
          <a:prstGeom prst="rect">
            <a:avLst/>
          </a:prstGeom>
        </p:spPr>
        <p:txBody>
          <a:bodyPr vert="horz" wrap="square" lIns="0" tIns="12065" rIns="0" bIns="0" rtlCol="0">
            <a:spAutoFit/>
          </a:bodyPr>
          <a:lstStyle>
            <a:defPPr>
              <a:defRPr lang="en-US"/>
            </a:defPPr>
            <a:lvl1pPr marL="12700">
              <a:lnSpc>
                <a:spcPts val="2565"/>
              </a:lnSpc>
              <a:spcBef>
                <a:spcPts val="95"/>
              </a:spcBef>
              <a:defRPr sz="2200" spc="-120">
                <a:latin typeface="Arial"/>
                <a:cs typeface="Arial"/>
              </a:defRPr>
            </a:lvl1pPr>
          </a:lstStyle>
          <a:p>
            <a:r>
              <a:rPr dirty="0"/>
              <a:t>:</a:t>
            </a:r>
            <a:r>
              <a:rPr sz="2400" spc="-10" dirty="0">
                <a:latin typeface="Georgia"/>
                <a:cs typeface="Georgia"/>
              </a:rPr>
              <a:t>Use to grant privileges to other users or roles.</a:t>
            </a:r>
          </a:p>
          <a:p>
            <a:r>
              <a:rPr sz="2400" spc="-10" dirty="0">
                <a:latin typeface="Georgia"/>
                <a:cs typeface="Georgia"/>
              </a:rPr>
              <a:t>:Use to take back privileges granted to other users and roles.</a:t>
            </a:r>
          </a:p>
        </p:txBody>
      </p:sp>
      <p:sp>
        <p:nvSpPr>
          <p:cNvPr id="6" name="object 6"/>
          <p:cNvSpPr txBox="1"/>
          <p:nvPr/>
        </p:nvSpPr>
        <p:spPr>
          <a:xfrm>
            <a:off x="1450594" y="3422420"/>
            <a:ext cx="9979406" cy="3138936"/>
          </a:xfrm>
          <a:prstGeom prst="rect">
            <a:avLst/>
          </a:prstGeom>
        </p:spPr>
        <p:txBody>
          <a:bodyPr vert="horz" wrap="square" lIns="0" tIns="80645" rIns="0" bIns="0" rtlCol="0">
            <a:spAutoFit/>
          </a:bodyPr>
          <a:lstStyle/>
          <a:p>
            <a:pPr marL="396240" indent="-384175">
              <a:lnSpc>
                <a:spcPct val="100000"/>
              </a:lnSpc>
              <a:spcBef>
                <a:spcPts val="635"/>
              </a:spcBef>
              <a:buChar char="■"/>
              <a:tabLst>
                <a:tab pos="396240" algn="l"/>
                <a:tab pos="396875" algn="l"/>
              </a:tabLst>
            </a:pPr>
            <a:r>
              <a:rPr sz="2400" spc="-10" dirty="0">
                <a:latin typeface="Georgia"/>
                <a:cs typeface="Georgia"/>
              </a:rPr>
              <a:t>Privileges are of two types :</a:t>
            </a:r>
          </a:p>
          <a:p>
            <a:pPr marL="927100" marR="182245" lvl="1" indent="-384175">
              <a:lnSpc>
                <a:spcPct val="93900"/>
              </a:lnSpc>
              <a:spcBef>
                <a:spcPts val="700"/>
              </a:spcBef>
              <a:buChar char="–"/>
              <a:tabLst>
                <a:tab pos="926465" algn="l"/>
                <a:tab pos="927100" algn="l"/>
              </a:tabLst>
            </a:pPr>
            <a:r>
              <a:rPr sz="2400" b="1" spc="-10" dirty="0">
                <a:latin typeface="Georgia"/>
                <a:cs typeface="Georgia"/>
              </a:rPr>
              <a:t>System Privileges: </a:t>
            </a:r>
            <a:r>
              <a:rPr sz="2400" spc="-10" dirty="0">
                <a:latin typeface="Georgia"/>
                <a:cs typeface="Georgia"/>
              </a:rPr>
              <a:t>System Privileges are normally granted by a DBA to  users. Examples of system privileges are CREATE SESSION, CREATE  TABLE, CREATE USER etc.</a:t>
            </a:r>
          </a:p>
          <a:p>
            <a:pPr lvl="1">
              <a:lnSpc>
                <a:spcPct val="100000"/>
              </a:lnSpc>
              <a:spcBef>
                <a:spcPts val="40"/>
              </a:spcBef>
              <a:buFont typeface="Arial"/>
              <a:buChar char="–"/>
            </a:pPr>
            <a:endParaRPr sz="3350" dirty="0">
              <a:latin typeface="Arial"/>
              <a:cs typeface="Arial"/>
            </a:endParaRPr>
          </a:p>
          <a:p>
            <a:pPr marL="927100" marR="5080" lvl="1" indent="-384175" algn="just">
              <a:lnSpc>
                <a:spcPct val="93900"/>
              </a:lnSpc>
              <a:spcBef>
                <a:spcPts val="5"/>
              </a:spcBef>
              <a:buChar char="–"/>
              <a:tabLst>
                <a:tab pos="927100" algn="l"/>
              </a:tabLst>
            </a:pPr>
            <a:r>
              <a:rPr sz="2400" b="1" spc="-10" dirty="0">
                <a:latin typeface="Georgia"/>
                <a:cs typeface="Georgia"/>
              </a:rPr>
              <a:t>Object privileges: </a:t>
            </a:r>
            <a:r>
              <a:rPr sz="2400" spc="-10" dirty="0">
                <a:latin typeface="Georgia"/>
                <a:cs typeface="Georgia"/>
              </a:rPr>
              <a:t>Object privileges means privileges on objects such as  tables, views, synonyms, procedure. These are granted by owner of the  object.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41757"/>
            <a:ext cx="4925060" cy="696595"/>
          </a:xfrm>
          <a:prstGeom prst="rect">
            <a:avLst/>
          </a:prstGeom>
        </p:spPr>
        <p:txBody>
          <a:bodyPr vert="horz" wrap="square" lIns="0" tIns="12700" rIns="0" bIns="0" rtlCol="0">
            <a:spAutoFit/>
          </a:bodyPr>
          <a:lstStyle/>
          <a:p>
            <a:pPr marL="12700">
              <a:lnSpc>
                <a:spcPct val="100000"/>
              </a:lnSpc>
              <a:spcBef>
                <a:spcPts val="100"/>
              </a:spcBef>
            </a:pPr>
            <a:r>
              <a:rPr sz="4400" spc="-495" dirty="0"/>
              <a:t>GRANT </a:t>
            </a:r>
            <a:r>
              <a:rPr sz="4400" spc="-400" dirty="0"/>
              <a:t>AND</a:t>
            </a:r>
            <a:r>
              <a:rPr sz="4400" spc="-545" dirty="0"/>
              <a:t> </a:t>
            </a:r>
            <a:r>
              <a:rPr sz="4400" spc="-505" dirty="0"/>
              <a:t>REVOKE</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18</a:t>
            </a:fld>
            <a:endParaRPr spc="35" dirty="0"/>
          </a:p>
        </p:txBody>
      </p:sp>
      <p:graphicFrame>
        <p:nvGraphicFramePr>
          <p:cNvPr id="3" name="object 3"/>
          <p:cNvGraphicFramePr>
            <a:graphicFrameLocks noGrp="1"/>
          </p:cNvGraphicFramePr>
          <p:nvPr>
            <p:extLst>
              <p:ext uri="{D42A27DB-BD31-4B8C-83A1-F6EECF244321}">
                <p14:modId xmlns:p14="http://schemas.microsoft.com/office/powerpoint/2010/main" val="3227361291"/>
              </p:ext>
            </p:extLst>
          </p:nvPr>
        </p:nvGraphicFramePr>
        <p:xfrm>
          <a:off x="1524000" y="1877532"/>
          <a:ext cx="10439400" cy="4751868"/>
        </p:xfrm>
        <a:graphic>
          <a:graphicData uri="http://schemas.openxmlformats.org/drawingml/2006/table">
            <a:tbl>
              <a:tblPr firstRow="1" bandRow="1">
                <a:tableStyleId>{2D5ABB26-0587-4C30-8999-92F81FD0307C}</a:tableStyleId>
              </a:tblPr>
              <a:tblGrid>
                <a:gridCol w="2861520"/>
                <a:gridCol w="7577880"/>
              </a:tblGrid>
              <a:tr h="515747">
                <a:tc>
                  <a:txBody>
                    <a:bodyPr/>
                    <a:lstStyle/>
                    <a:p>
                      <a:pPr>
                        <a:lnSpc>
                          <a:spcPts val="2350"/>
                        </a:lnSpc>
                      </a:pPr>
                      <a:r>
                        <a:rPr sz="2100" kern="1200" spc="-10" dirty="0" smtClean="0">
                          <a:solidFill>
                            <a:schemeClr val="tx1"/>
                          </a:solidFill>
                          <a:latin typeface="Georgia"/>
                          <a:ea typeface="+mn-ea"/>
                          <a:cs typeface="Georgia"/>
                        </a:rPr>
                        <a:t>ALTER</a:t>
                      </a:r>
                      <a:endParaRPr sz="2100" kern="1200" spc="-10" dirty="0">
                        <a:solidFill>
                          <a:schemeClr val="tx1"/>
                        </a:solidFill>
                        <a:latin typeface="Georgia"/>
                        <a:ea typeface="+mn-ea"/>
                        <a:cs typeface="Georg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635">
                        <a:lnSpc>
                          <a:spcPts val="2350"/>
                        </a:lnSpc>
                      </a:pPr>
                      <a:r>
                        <a:rPr sz="2100" kern="1200" spc="-10" dirty="0">
                          <a:solidFill>
                            <a:schemeClr val="tx1"/>
                          </a:solidFill>
                          <a:latin typeface="Georgia"/>
                          <a:ea typeface="+mn-ea"/>
                          <a:cs typeface="Georgia"/>
                        </a:rPr>
                        <a:t>Change the table definition with the ALTER TABLE statement.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r>
              <a:tr h="1031493">
                <a:tc>
                  <a:txBody>
                    <a:bodyPr/>
                    <a:lstStyle/>
                    <a:p>
                      <a:pPr>
                        <a:lnSpc>
                          <a:spcPts val="2350"/>
                        </a:lnSpc>
                      </a:pPr>
                      <a:r>
                        <a:rPr sz="2100" kern="1200" spc="-10" dirty="0">
                          <a:solidFill>
                            <a:schemeClr val="tx1"/>
                          </a:solidFill>
                          <a:latin typeface="Georgia"/>
                          <a:ea typeface="+mn-ea"/>
                          <a:cs typeface="Georgia"/>
                        </a:rPr>
                        <a:t>DELETE</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635" marR="431165">
                        <a:lnSpc>
                          <a:spcPts val="2400"/>
                        </a:lnSpc>
                        <a:spcBef>
                          <a:spcPts val="25"/>
                        </a:spcBef>
                      </a:pPr>
                      <a:r>
                        <a:rPr sz="2100" kern="1200" spc="-10" dirty="0">
                          <a:solidFill>
                            <a:schemeClr val="tx1"/>
                          </a:solidFill>
                          <a:latin typeface="Georgia"/>
                          <a:ea typeface="+mn-ea"/>
                          <a:cs typeface="Georgia"/>
                        </a:rPr>
                        <a:t>Remove rows from the table with the DELETE statement.  Note: You must grant the SELECT privilege on the table along  with the DELETE privilege.</a:t>
                      </a: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r>
              <a:tr h="515747">
                <a:tc>
                  <a:txBody>
                    <a:bodyPr/>
                    <a:lstStyle/>
                    <a:p>
                      <a:pPr>
                        <a:lnSpc>
                          <a:spcPts val="2350"/>
                        </a:lnSpc>
                      </a:pPr>
                      <a:r>
                        <a:rPr sz="2100" kern="1200" spc="-10" dirty="0">
                          <a:solidFill>
                            <a:schemeClr val="tx1"/>
                          </a:solidFill>
                          <a:latin typeface="Georgia"/>
                          <a:ea typeface="+mn-ea"/>
                          <a:cs typeface="Georgia"/>
                        </a:rPr>
                        <a:t>INDEX</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635">
                        <a:lnSpc>
                          <a:spcPts val="2350"/>
                        </a:lnSpc>
                      </a:pPr>
                      <a:r>
                        <a:rPr sz="2100" kern="1200" spc="-10" dirty="0">
                          <a:solidFill>
                            <a:schemeClr val="tx1"/>
                          </a:solidFill>
                          <a:latin typeface="Georgia"/>
                          <a:ea typeface="+mn-ea"/>
                          <a:cs typeface="Georgia"/>
                        </a:rPr>
                        <a:t>Create an index on the table with the CREATE INDEX statement.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r h="515620">
                <a:tc>
                  <a:txBody>
                    <a:bodyPr/>
                    <a:lstStyle/>
                    <a:p>
                      <a:pPr>
                        <a:lnSpc>
                          <a:spcPts val="2350"/>
                        </a:lnSpc>
                      </a:pPr>
                      <a:r>
                        <a:rPr sz="2100" kern="1200" spc="-10" dirty="0">
                          <a:solidFill>
                            <a:schemeClr val="tx1"/>
                          </a:solidFill>
                          <a:latin typeface="Georgia"/>
                          <a:ea typeface="+mn-ea"/>
                          <a:cs typeface="Georgia"/>
                        </a:rPr>
                        <a:t>INSERT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35">
                        <a:lnSpc>
                          <a:spcPts val="2350"/>
                        </a:lnSpc>
                      </a:pPr>
                      <a:r>
                        <a:rPr sz="2100" kern="1200" spc="-10" dirty="0">
                          <a:solidFill>
                            <a:schemeClr val="tx1"/>
                          </a:solidFill>
                          <a:latin typeface="Georgia"/>
                          <a:ea typeface="+mn-ea"/>
                          <a:cs typeface="Georgia"/>
                        </a:rPr>
                        <a:t>Add new rows to the table with the INSERT statement.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r>
              <a:tr h="609600">
                <a:tc>
                  <a:txBody>
                    <a:bodyPr/>
                    <a:lstStyle/>
                    <a:p>
                      <a:pPr>
                        <a:lnSpc>
                          <a:spcPts val="2350"/>
                        </a:lnSpc>
                      </a:pPr>
                      <a:r>
                        <a:rPr sz="2100" kern="1200" spc="-10" dirty="0">
                          <a:solidFill>
                            <a:schemeClr val="tx1"/>
                          </a:solidFill>
                          <a:latin typeface="Georgia"/>
                          <a:ea typeface="+mn-ea"/>
                          <a:cs typeface="Georgia"/>
                        </a:rPr>
                        <a:t>REFERENCES</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635">
                        <a:lnSpc>
                          <a:spcPts val="2350"/>
                        </a:lnSpc>
                      </a:pPr>
                      <a:r>
                        <a:rPr sz="2100" kern="1200" spc="-10" dirty="0">
                          <a:solidFill>
                            <a:schemeClr val="tx1"/>
                          </a:solidFill>
                          <a:latin typeface="Georgia"/>
                          <a:ea typeface="+mn-ea"/>
                          <a:cs typeface="Georgia"/>
                        </a:rPr>
                        <a:t>Create a constraint that refers to the table. You cannot grant this</a:t>
                      </a:r>
                    </a:p>
                    <a:p>
                      <a:pPr marL="635">
                        <a:lnSpc>
                          <a:spcPts val="2345"/>
                        </a:lnSpc>
                      </a:pPr>
                      <a:r>
                        <a:rPr sz="2100" kern="1200" spc="-10" dirty="0">
                          <a:solidFill>
                            <a:schemeClr val="tx1"/>
                          </a:solidFill>
                          <a:latin typeface="Georgia"/>
                          <a:ea typeface="+mn-ea"/>
                          <a:cs typeface="Georgia"/>
                        </a:rPr>
                        <a:t>privilege to a role.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r h="340613">
                <a:tc>
                  <a:txBody>
                    <a:bodyPr/>
                    <a:lstStyle/>
                    <a:p>
                      <a:pPr>
                        <a:lnSpc>
                          <a:spcPts val="2355"/>
                        </a:lnSpc>
                      </a:pPr>
                      <a:r>
                        <a:rPr sz="2100" kern="1200" spc="-10" dirty="0">
                          <a:solidFill>
                            <a:schemeClr val="tx1"/>
                          </a:solidFill>
                          <a:latin typeface="Georgia"/>
                          <a:ea typeface="+mn-ea"/>
                          <a:cs typeface="Georgia"/>
                        </a:rPr>
                        <a:t>SELECT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35">
                        <a:lnSpc>
                          <a:spcPts val="2355"/>
                        </a:lnSpc>
                      </a:pPr>
                      <a:r>
                        <a:rPr sz="2100" kern="1200" spc="-10" dirty="0">
                          <a:solidFill>
                            <a:schemeClr val="tx1"/>
                          </a:solidFill>
                          <a:latin typeface="Georgia"/>
                          <a:ea typeface="+mn-ea"/>
                          <a:cs typeface="Georgia"/>
                        </a:rPr>
                        <a:t>Query the table with the SELECT statement.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r>
              <a:tr h="515785">
                <a:tc>
                  <a:txBody>
                    <a:bodyPr/>
                    <a:lstStyle/>
                    <a:p>
                      <a:pPr>
                        <a:lnSpc>
                          <a:spcPts val="2355"/>
                        </a:lnSpc>
                      </a:pPr>
                      <a:r>
                        <a:rPr sz="2100" kern="1200" spc="-10" dirty="0">
                          <a:solidFill>
                            <a:schemeClr val="tx1"/>
                          </a:solidFill>
                          <a:latin typeface="Georgia"/>
                          <a:ea typeface="+mn-ea"/>
                          <a:cs typeface="Georgia"/>
                        </a:rPr>
                        <a:t>UPDATE</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635">
                        <a:lnSpc>
                          <a:spcPts val="2355"/>
                        </a:lnSpc>
                      </a:pPr>
                      <a:r>
                        <a:rPr sz="2100" kern="1200" spc="-10" dirty="0">
                          <a:solidFill>
                            <a:schemeClr val="tx1"/>
                          </a:solidFill>
                          <a:latin typeface="Georgia"/>
                          <a:ea typeface="+mn-ea"/>
                          <a:cs typeface="Georgia"/>
                        </a:rPr>
                        <a:t>Change data in the table with the UPDATE statement.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r h="609600">
                <a:tc>
                  <a:txBody>
                    <a:bodyPr/>
                    <a:lstStyle/>
                    <a:p>
                      <a:pPr>
                        <a:lnSpc>
                          <a:spcPct val="100000"/>
                        </a:lnSpc>
                      </a:pPr>
                      <a:endParaRPr sz="2100" kern="1200" spc="-10">
                        <a:solidFill>
                          <a:schemeClr val="tx1"/>
                        </a:solidFill>
                        <a:latin typeface="Georgia"/>
                        <a:ea typeface="+mn-ea"/>
                        <a:cs typeface="Georg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635" marR="431165">
                        <a:lnSpc>
                          <a:spcPts val="2400"/>
                        </a:lnSpc>
                        <a:spcBef>
                          <a:spcPts val="30"/>
                        </a:spcBef>
                      </a:pPr>
                      <a:r>
                        <a:rPr sz="2100" kern="1200" spc="-10" dirty="0">
                          <a:solidFill>
                            <a:schemeClr val="tx1"/>
                          </a:solidFill>
                          <a:latin typeface="Georgia"/>
                          <a:ea typeface="+mn-ea"/>
                          <a:cs typeface="Georgia"/>
                        </a:rPr>
                        <a:t>Note: You must grant the SELECT privilege on the table along  with the UPDATE privilege.</a:t>
                      </a: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r>
            </a:tbl>
          </a:graphicData>
        </a:graphic>
      </p:graphicFrame>
      <p:sp>
        <p:nvSpPr>
          <p:cNvPr id="4" name="object 4"/>
          <p:cNvSpPr txBox="1"/>
          <p:nvPr/>
        </p:nvSpPr>
        <p:spPr>
          <a:xfrm>
            <a:off x="1464944" y="1337818"/>
            <a:ext cx="4250056" cy="382797"/>
          </a:xfrm>
          <a:prstGeom prst="rect">
            <a:avLst/>
          </a:prstGeom>
        </p:spPr>
        <p:txBody>
          <a:bodyPr vert="horz" wrap="square" lIns="0" tIns="13335" rIns="0" bIns="0" rtlCol="0">
            <a:spAutoFit/>
          </a:bodyPr>
          <a:lstStyle/>
          <a:p>
            <a:pPr marL="396240" indent="-384175">
              <a:lnSpc>
                <a:spcPct val="100000"/>
              </a:lnSpc>
              <a:spcBef>
                <a:spcPts val="105"/>
              </a:spcBef>
              <a:buChar char="■"/>
              <a:tabLst>
                <a:tab pos="396240" algn="l"/>
                <a:tab pos="396875" algn="l"/>
              </a:tabLst>
            </a:pPr>
            <a:r>
              <a:rPr sz="2400" spc="-10" dirty="0">
                <a:latin typeface="Georgia"/>
                <a:cs typeface="Georgia"/>
              </a:rPr>
              <a:t>Object privileges are: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19</a:t>
            </a:fld>
            <a:endParaRPr spc="35" dirty="0"/>
          </a:p>
        </p:txBody>
      </p:sp>
      <p:sp>
        <p:nvSpPr>
          <p:cNvPr id="3" name="object 3"/>
          <p:cNvSpPr txBox="1"/>
          <p:nvPr/>
        </p:nvSpPr>
        <p:spPr>
          <a:xfrm>
            <a:off x="1450594" y="1605319"/>
            <a:ext cx="9396730" cy="3587905"/>
          </a:xfrm>
          <a:prstGeom prst="rect">
            <a:avLst/>
          </a:prstGeom>
        </p:spPr>
        <p:txBody>
          <a:bodyPr vert="horz" wrap="square" lIns="0" tIns="147955" rIns="0" bIns="0" rtlCol="0">
            <a:spAutoFit/>
          </a:bodyPr>
          <a:lstStyle/>
          <a:p>
            <a:pPr marL="12700">
              <a:lnSpc>
                <a:spcPct val="100000"/>
              </a:lnSpc>
              <a:spcBef>
                <a:spcPts val="1165"/>
              </a:spcBef>
            </a:pPr>
            <a:r>
              <a:rPr sz="3000" u="sng" spc="-10" dirty="0">
                <a:latin typeface="Georgia"/>
                <a:cs typeface="Georgia"/>
              </a:rPr>
              <a:t>GRANT:</a:t>
            </a:r>
          </a:p>
          <a:p>
            <a:pPr marL="12700" marR="461645">
              <a:lnSpc>
                <a:spcPct val="124100"/>
              </a:lnSpc>
              <a:spcBef>
                <a:spcPts val="35"/>
              </a:spcBef>
              <a:tabLst>
                <a:tab pos="396240" algn="l"/>
                <a:tab pos="396875" algn="l"/>
              </a:tabLst>
            </a:pPr>
            <a:r>
              <a:rPr sz="2600" spc="-10" dirty="0" smtClean="0">
                <a:latin typeface="Georgia"/>
                <a:cs typeface="Georgia"/>
              </a:rPr>
              <a:t>Grant </a:t>
            </a:r>
            <a:r>
              <a:rPr sz="2600" spc="-10" dirty="0">
                <a:latin typeface="Georgia"/>
                <a:cs typeface="Georgia"/>
              </a:rPr>
              <a:t>is use to grant privileges on tables, view, procedure to other users or roles  </a:t>
            </a:r>
            <a:endParaRPr lang="en-US" sz="2600" spc="-10" dirty="0" smtClean="0">
              <a:latin typeface="Georgia"/>
              <a:cs typeface="Georgia"/>
            </a:endParaRPr>
          </a:p>
          <a:p>
            <a:pPr marL="12700" marR="461645">
              <a:lnSpc>
                <a:spcPct val="124100"/>
              </a:lnSpc>
              <a:spcBef>
                <a:spcPts val="35"/>
              </a:spcBef>
              <a:tabLst>
                <a:tab pos="396240" algn="l"/>
                <a:tab pos="396875" algn="l"/>
              </a:tabLst>
            </a:pPr>
            <a:endParaRPr lang="en-US" sz="2600" spc="-10" dirty="0">
              <a:latin typeface="Georgia"/>
              <a:cs typeface="Georgia"/>
            </a:endParaRPr>
          </a:p>
          <a:p>
            <a:pPr marL="12700" marR="461645">
              <a:lnSpc>
                <a:spcPct val="124100"/>
              </a:lnSpc>
              <a:spcBef>
                <a:spcPts val="35"/>
              </a:spcBef>
              <a:tabLst>
                <a:tab pos="396240" algn="l"/>
                <a:tab pos="396875" algn="l"/>
              </a:tabLst>
            </a:pPr>
            <a:r>
              <a:rPr lang="en-US" sz="3000" u="sng" spc="-10" dirty="0" smtClean="0">
                <a:latin typeface="Georgia"/>
                <a:cs typeface="Georgia"/>
              </a:rPr>
              <a:t>SYNTAX: </a:t>
            </a:r>
            <a:endParaRPr lang="en-US" sz="3000" u="sng" spc="-10" dirty="0">
              <a:latin typeface="Georgia"/>
              <a:cs typeface="Georgia"/>
            </a:endParaRPr>
          </a:p>
          <a:p>
            <a:pPr marL="12700" marR="461645">
              <a:lnSpc>
                <a:spcPct val="124100"/>
              </a:lnSpc>
              <a:spcBef>
                <a:spcPts val="35"/>
              </a:spcBef>
              <a:tabLst>
                <a:tab pos="396240" algn="l"/>
                <a:tab pos="396875" algn="l"/>
              </a:tabLst>
            </a:pPr>
            <a:r>
              <a:rPr lang="en-US" sz="2400" spc="-10" dirty="0" smtClean="0">
                <a:latin typeface="Georgia"/>
                <a:cs typeface="Georgia"/>
              </a:rPr>
              <a:t>GRANT </a:t>
            </a:r>
            <a:r>
              <a:rPr lang="en-US" sz="2400" spc="-10" dirty="0">
                <a:latin typeface="Georgia"/>
                <a:cs typeface="Georgia"/>
              </a:rPr>
              <a:t>&lt; P</a:t>
            </a:r>
            <a:r>
              <a:rPr lang="en-US" sz="2400" spc="-10" dirty="0" smtClean="0">
                <a:latin typeface="Georgia"/>
                <a:cs typeface="Georgia"/>
              </a:rPr>
              <a:t>rivilege List</a:t>
            </a:r>
            <a:r>
              <a:rPr lang="en-US" sz="2400" spc="-10" dirty="0">
                <a:latin typeface="Georgia"/>
                <a:cs typeface="Georgia"/>
              </a:rPr>
              <a:t>&gt; ON &lt;Relation name or View name&gt; TO </a:t>
            </a:r>
            <a:r>
              <a:rPr lang="en-US" sz="2400" spc="-10" dirty="0" smtClean="0">
                <a:latin typeface="Georgia"/>
                <a:cs typeface="Georgia"/>
              </a:rPr>
              <a:t>&lt;User </a:t>
            </a:r>
            <a:r>
              <a:rPr lang="en-US" sz="2400" spc="-10" dirty="0">
                <a:latin typeface="Georgia"/>
                <a:cs typeface="Georgia"/>
              </a:rPr>
              <a:t>/ role list</a:t>
            </a:r>
            <a:r>
              <a:rPr lang="en-US" sz="2400" spc="-10" dirty="0" smtClean="0">
                <a:latin typeface="Georgia"/>
                <a:cs typeface="Georgia"/>
              </a:rPr>
              <a:t>&gt;;</a:t>
            </a:r>
            <a:endParaRPr sz="2400" spc="-10" dirty="0">
              <a:latin typeface="Georgia"/>
              <a:cs typeface="Georg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34028" y="1727403"/>
            <a:ext cx="6262371" cy="2241639"/>
          </a:xfrm>
          <a:prstGeom prst="rect">
            <a:avLst/>
          </a:prstGeom>
        </p:spPr>
        <p:txBody>
          <a:bodyPr vert="horz" wrap="square" lIns="0" tIns="12700" rIns="0" bIns="0" rtlCol="0">
            <a:spAutoFit/>
          </a:bodyPr>
          <a:lstStyle/>
          <a:p>
            <a:pPr marL="12700">
              <a:lnSpc>
                <a:spcPct val="100000"/>
              </a:lnSpc>
              <a:spcBef>
                <a:spcPts val="100"/>
              </a:spcBef>
            </a:pPr>
            <a:r>
              <a:rPr sz="7200" spc="-875" dirty="0">
                <a:latin typeface="Arial"/>
                <a:cs typeface="Arial"/>
              </a:rPr>
              <a:t>ABSTRACT</a:t>
            </a:r>
            <a:r>
              <a:rPr sz="7200" spc="-245" dirty="0">
                <a:latin typeface="Arial"/>
                <a:cs typeface="Arial"/>
              </a:rPr>
              <a:t> </a:t>
            </a:r>
            <a:endParaRPr lang="en-US" sz="7200" spc="-245" dirty="0" smtClean="0">
              <a:latin typeface="Arial"/>
              <a:cs typeface="Arial"/>
            </a:endParaRPr>
          </a:p>
          <a:p>
            <a:pPr marL="12700">
              <a:lnSpc>
                <a:spcPct val="100000"/>
              </a:lnSpc>
              <a:spcBef>
                <a:spcPts val="100"/>
              </a:spcBef>
            </a:pPr>
            <a:r>
              <a:rPr sz="7200" spc="-1065" dirty="0" smtClean="0">
                <a:latin typeface="Arial"/>
                <a:cs typeface="Arial"/>
              </a:rPr>
              <a:t>D</a:t>
            </a:r>
            <a:r>
              <a:rPr lang="en-US" sz="7200" spc="-1065" dirty="0" smtClean="0">
                <a:latin typeface="Arial"/>
                <a:cs typeface="Arial"/>
              </a:rPr>
              <a:t> ATA    TYPE</a:t>
            </a:r>
            <a:endParaRPr sz="7200" dirty="0">
              <a:latin typeface="Arial"/>
              <a:cs typeface="Arial"/>
            </a:endParaRPr>
          </a:p>
        </p:txBody>
      </p:sp>
      <p:sp>
        <p:nvSpPr>
          <p:cNvPr id="5" name="object 5"/>
          <p:cNvSpPr txBox="1"/>
          <p:nvPr/>
        </p:nvSpPr>
        <p:spPr>
          <a:xfrm>
            <a:off x="11208384" y="6561149"/>
            <a:ext cx="165735" cy="198755"/>
          </a:xfrm>
          <a:prstGeom prst="rect">
            <a:avLst/>
          </a:prstGeom>
        </p:spPr>
        <p:txBody>
          <a:bodyPr vert="horz" wrap="square" lIns="0" tIns="0" rIns="0" bIns="0" rtlCol="0">
            <a:spAutoFit/>
          </a:bodyPr>
          <a:lstStyle/>
          <a:p>
            <a:pPr marL="38100">
              <a:lnSpc>
                <a:spcPct val="100000"/>
              </a:lnSpc>
            </a:pPr>
            <a:fld id="{81D60167-4931-47E6-BA6A-407CBD079E47}" type="slidenum">
              <a:rPr sz="1200" spc="35" dirty="0">
                <a:solidFill>
                  <a:srgbClr val="F8F8F8"/>
                </a:solidFill>
                <a:latin typeface="Arial"/>
                <a:cs typeface="Arial"/>
              </a:rPr>
              <a:t>2</a:t>
            </a:fld>
            <a:endParaRPr sz="1200">
              <a:latin typeface="Arial"/>
              <a:cs typeface="Arial"/>
            </a:endParaRPr>
          </a:p>
        </p:txBody>
      </p:sp>
      <p:sp>
        <p:nvSpPr>
          <p:cNvPr id="3" name="object 3"/>
          <p:cNvSpPr txBox="1"/>
          <p:nvPr/>
        </p:nvSpPr>
        <p:spPr>
          <a:xfrm>
            <a:off x="8151876" y="1685289"/>
            <a:ext cx="2869565" cy="1163779"/>
          </a:xfrm>
          <a:prstGeom prst="rect">
            <a:avLst/>
          </a:prstGeom>
          <a:solidFill>
            <a:srgbClr val="F8F8F8"/>
          </a:solidFill>
        </p:spPr>
        <p:txBody>
          <a:bodyPr vert="horz" wrap="square" lIns="0" tIns="55244" rIns="0" bIns="0" rtlCol="0">
            <a:spAutoFit/>
          </a:bodyPr>
          <a:lstStyle/>
          <a:p>
            <a:pPr marL="118745">
              <a:lnSpc>
                <a:spcPct val="100000"/>
              </a:lnSpc>
              <a:spcBef>
                <a:spcPts val="434"/>
              </a:spcBef>
            </a:pPr>
            <a:endParaRPr sz="7200" dirty="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81000"/>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20</a:t>
            </a:fld>
            <a:endParaRPr spc="35" dirty="0"/>
          </a:p>
        </p:txBody>
      </p:sp>
      <p:sp>
        <p:nvSpPr>
          <p:cNvPr id="3" name="object 3"/>
          <p:cNvSpPr txBox="1"/>
          <p:nvPr/>
        </p:nvSpPr>
        <p:spPr>
          <a:xfrm>
            <a:off x="1450594" y="1219200"/>
            <a:ext cx="10741406" cy="5466240"/>
          </a:xfrm>
          <a:prstGeom prst="rect">
            <a:avLst/>
          </a:prstGeom>
        </p:spPr>
        <p:txBody>
          <a:bodyPr vert="horz" wrap="square" lIns="0" tIns="147955" rIns="0" bIns="0" rtlCol="0">
            <a:spAutoFit/>
          </a:bodyPr>
          <a:lstStyle/>
          <a:p>
            <a:pPr marL="12700">
              <a:lnSpc>
                <a:spcPct val="100000"/>
              </a:lnSpc>
              <a:spcBef>
                <a:spcPts val="1165"/>
              </a:spcBef>
            </a:pPr>
            <a:r>
              <a:rPr sz="3500" u="heavy" spc="-385" dirty="0">
                <a:uFill>
                  <a:solidFill>
                    <a:srgbClr val="000000"/>
                  </a:solidFill>
                </a:uFill>
                <a:latin typeface="Arial"/>
                <a:cs typeface="Arial"/>
              </a:rPr>
              <a:t>GRANT:</a:t>
            </a:r>
            <a:endParaRPr sz="3500" dirty="0">
              <a:latin typeface="Arial"/>
              <a:cs typeface="Arial"/>
            </a:endParaRPr>
          </a:p>
          <a:p>
            <a:pPr marL="396240" marR="5080" indent="-384175">
              <a:lnSpc>
                <a:spcPts val="2260"/>
              </a:lnSpc>
              <a:spcBef>
                <a:spcPts val="1235"/>
              </a:spcBef>
              <a:buChar char="■"/>
              <a:tabLst>
                <a:tab pos="396240" algn="l"/>
                <a:tab pos="396875" algn="l"/>
              </a:tabLst>
            </a:pPr>
            <a:r>
              <a:rPr sz="2600" spc="-10" dirty="0">
                <a:latin typeface="Georgia"/>
                <a:cs typeface="Georgia"/>
              </a:rPr>
              <a:t>Suppose </a:t>
            </a:r>
            <a:r>
              <a:rPr sz="2600" spc="-10" dirty="0">
                <a:latin typeface="Georgia"/>
                <a:cs typeface="Georgia"/>
              </a:rPr>
              <a:t>user1 owns employee table. </a:t>
            </a:r>
            <a:r>
              <a:rPr sz="2600" spc="-10" dirty="0">
                <a:latin typeface="Georgia"/>
                <a:cs typeface="Georgia"/>
              </a:rPr>
              <a:t>Now s/he wants to grant select, </a:t>
            </a:r>
            <a:endParaRPr lang="en-US" sz="2600" spc="-10" dirty="0" smtClean="0">
              <a:latin typeface="Georgia"/>
              <a:cs typeface="Georgia"/>
            </a:endParaRPr>
          </a:p>
          <a:p>
            <a:pPr marL="12065" marR="5080">
              <a:lnSpc>
                <a:spcPts val="2260"/>
              </a:lnSpc>
              <a:spcBef>
                <a:spcPts val="123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update</a:t>
            </a:r>
            <a:r>
              <a:rPr sz="2600" spc="-10" dirty="0">
                <a:latin typeface="Georgia"/>
                <a:cs typeface="Georgia"/>
              </a:rPr>
              <a:t>, insert  privilege on this table to other user “user2</a:t>
            </a:r>
            <a:r>
              <a:rPr sz="2600" spc="-10" dirty="0" smtClean="0">
                <a:latin typeface="Georgia"/>
                <a:cs typeface="Georgia"/>
              </a:rPr>
              <a:t>”.</a:t>
            </a:r>
            <a:endParaRPr sz="2600" spc="-10" dirty="0">
              <a:latin typeface="Georgia"/>
              <a:cs typeface="Georgia"/>
            </a:endParaRPr>
          </a:p>
          <a:p>
            <a:pPr marL="927100">
              <a:lnSpc>
                <a:spcPct val="100000"/>
              </a:lnSpc>
              <a:spcBef>
                <a:spcPts val="530"/>
              </a:spcBef>
            </a:pPr>
            <a:r>
              <a:rPr sz="2600" b="1" spc="-10" dirty="0">
                <a:solidFill>
                  <a:srgbClr val="FF0000"/>
                </a:solidFill>
                <a:latin typeface="Georgia"/>
                <a:cs typeface="Georgia"/>
              </a:rPr>
              <a:t>GRANT</a:t>
            </a:r>
            <a:r>
              <a:rPr sz="2600" b="1" spc="-10" dirty="0">
                <a:latin typeface="Georgia"/>
                <a:cs typeface="Georgia"/>
              </a:rPr>
              <a:t> SELECT, UPDATE, INSERT </a:t>
            </a:r>
            <a:r>
              <a:rPr sz="2600" b="1" spc="-10" dirty="0">
                <a:solidFill>
                  <a:srgbClr val="FF0000"/>
                </a:solidFill>
                <a:latin typeface="Georgia"/>
                <a:cs typeface="Georgia"/>
              </a:rPr>
              <a:t>ON</a:t>
            </a:r>
            <a:r>
              <a:rPr sz="2600" b="1" spc="-10" dirty="0">
                <a:latin typeface="Georgia"/>
                <a:cs typeface="Georgia"/>
              </a:rPr>
              <a:t> EMPLOYEE </a:t>
            </a:r>
            <a:r>
              <a:rPr sz="2600" b="1" spc="-10" dirty="0">
                <a:solidFill>
                  <a:srgbClr val="FF0000"/>
                </a:solidFill>
                <a:latin typeface="Georgia"/>
                <a:cs typeface="Georgia"/>
              </a:rPr>
              <a:t>TO</a:t>
            </a:r>
            <a:r>
              <a:rPr sz="2600" b="1" spc="-10" dirty="0">
                <a:latin typeface="Georgia"/>
                <a:cs typeface="Georgia"/>
              </a:rPr>
              <a:t> USER2;</a:t>
            </a:r>
          </a:p>
          <a:p>
            <a:pPr marL="396240" marR="1349375" indent="-396240">
              <a:lnSpc>
                <a:spcPct val="124500"/>
              </a:lnSpc>
              <a:spcBef>
                <a:spcPts val="459"/>
              </a:spcBef>
              <a:buChar char="■"/>
              <a:tabLst>
                <a:tab pos="396240" algn="l"/>
                <a:tab pos="396875" algn="l"/>
              </a:tabLst>
            </a:pPr>
            <a:r>
              <a:rPr sz="2600" spc="-10" dirty="0">
                <a:latin typeface="Georgia"/>
                <a:cs typeface="Georgia"/>
              </a:rPr>
              <a:t>Suppose user1 wants to grant all privileges </a:t>
            </a:r>
            <a:r>
              <a:rPr sz="2600" spc="-10" dirty="0" smtClean="0">
                <a:latin typeface="Georgia"/>
                <a:cs typeface="Georgia"/>
              </a:rPr>
              <a:t>on</a:t>
            </a:r>
            <a:r>
              <a:rPr lang="en-US" sz="2600" spc="-10" dirty="0">
                <a:latin typeface="Georgia"/>
                <a:cs typeface="Georgia"/>
              </a:rPr>
              <a:t> </a:t>
            </a:r>
            <a:r>
              <a:rPr sz="2600" spc="-10" dirty="0" smtClean="0">
                <a:latin typeface="Georgia"/>
                <a:cs typeface="Georgia"/>
              </a:rPr>
              <a:t>employee </a:t>
            </a:r>
            <a:r>
              <a:rPr sz="2600" spc="-10" dirty="0">
                <a:latin typeface="Georgia"/>
                <a:cs typeface="Georgia"/>
              </a:rPr>
              <a:t>table to user2</a:t>
            </a:r>
            <a:r>
              <a:rPr sz="2600" spc="-10" dirty="0" smtClean="0">
                <a:latin typeface="Georgia"/>
                <a:cs typeface="Georgia"/>
              </a:rPr>
              <a:t>.</a:t>
            </a:r>
            <a:endParaRPr lang="en-US" sz="2600" spc="-10" dirty="0" smtClean="0">
              <a:latin typeface="Georgia"/>
              <a:cs typeface="Georgia"/>
            </a:endParaRPr>
          </a:p>
          <a:p>
            <a:pPr marR="1349375">
              <a:lnSpc>
                <a:spcPct val="124500"/>
              </a:lnSpc>
              <a:spcBef>
                <a:spcPts val="459"/>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  </a:t>
            </a:r>
            <a:r>
              <a:rPr sz="2600" b="1" spc="-10" dirty="0">
                <a:solidFill>
                  <a:srgbClr val="FF0000"/>
                </a:solidFill>
                <a:latin typeface="Georgia"/>
                <a:cs typeface="Georgia"/>
              </a:rPr>
              <a:t>GRANT</a:t>
            </a:r>
            <a:r>
              <a:rPr sz="2600" b="1" spc="-10" dirty="0">
                <a:latin typeface="Georgia"/>
                <a:cs typeface="Georgia"/>
              </a:rPr>
              <a:t> </a:t>
            </a:r>
            <a:r>
              <a:rPr sz="2600" b="1" spc="-10" dirty="0">
                <a:solidFill>
                  <a:schemeClr val="accent5">
                    <a:lumMod val="75000"/>
                  </a:schemeClr>
                </a:solidFill>
                <a:latin typeface="Georgia"/>
                <a:cs typeface="Georgia"/>
              </a:rPr>
              <a:t>ALL </a:t>
            </a:r>
            <a:r>
              <a:rPr sz="2600" b="1" spc="-10" dirty="0">
                <a:solidFill>
                  <a:srgbClr val="FF0000"/>
                </a:solidFill>
                <a:latin typeface="Georgia"/>
                <a:cs typeface="Georgia"/>
              </a:rPr>
              <a:t>ON</a:t>
            </a:r>
            <a:r>
              <a:rPr sz="2600" b="1" spc="-10" dirty="0">
                <a:latin typeface="Georgia"/>
                <a:cs typeface="Georgia"/>
              </a:rPr>
              <a:t> EMPLOYEE </a:t>
            </a:r>
            <a:r>
              <a:rPr sz="2600" b="1" spc="-10" dirty="0">
                <a:solidFill>
                  <a:srgbClr val="FF0000"/>
                </a:solidFill>
                <a:latin typeface="Georgia"/>
                <a:cs typeface="Georgia"/>
              </a:rPr>
              <a:t>TO</a:t>
            </a:r>
            <a:r>
              <a:rPr sz="2600" b="1" spc="-10" dirty="0">
                <a:latin typeface="Georgia"/>
                <a:cs typeface="Georgia"/>
              </a:rPr>
              <a:t> USER2;</a:t>
            </a:r>
          </a:p>
          <a:p>
            <a:pPr marL="396240" marR="950594" indent="-384175">
              <a:lnSpc>
                <a:spcPts val="2260"/>
              </a:lnSpc>
              <a:spcBef>
                <a:spcPts val="1235"/>
              </a:spcBef>
              <a:buChar char="■"/>
              <a:tabLst>
                <a:tab pos="396240" algn="l"/>
                <a:tab pos="396875" algn="l"/>
              </a:tabLst>
            </a:pPr>
            <a:r>
              <a:rPr sz="2600" spc="-10" dirty="0">
                <a:latin typeface="Georgia"/>
                <a:cs typeface="Georgia"/>
              </a:rPr>
              <a:t>If user1 wants to grant select privilege on employee to all other </a:t>
            </a:r>
            <a:endParaRPr lang="en-US" sz="2600" spc="-10" dirty="0" smtClean="0">
              <a:latin typeface="Georgia"/>
              <a:cs typeface="Georgia"/>
            </a:endParaRPr>
          </a:p>
          <a:p>
            <a:pPr marL="12065" marR="950594">
              <a:lnSpc>
                <a:spcPts val="2260"/>
              </a:lnSpc>
              <a:spcBef>
                <a:spcPts val="123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users </a:t>
            </a:r>
            <a:r>
              <a:rPr sz="2600" spc="-10" dirty="0">
                <a:latin typeface="Georgia"/>
                <a:cs typeface="Georgia"/>
              </a:rPr>
              <a:t>of the </a:t>
            </a:r>
            <a:r>
              <a:rPr sz="2600" spc="-10" dirty="0" smtClean="0">
                <a:latin typeface="Georgia"/>
                <a:cs typeface="Georgia"/>
              </a:rPr>
              <a:t>database</a:t>
            </a:r>
            <a:r>
              <a:rPr sz="2600" spc="-10" dirty="0">
                <a:latin typeface="Georgia"/>
                <a:cs typeface="Georgia"/>
              </a:rPr>
              <a:t>.</a:t>
            </a:r>
          </a:p>
          <a:p>
            <a:pPr marL="927100">
              <a:lnSpc>
                <a:spcPct val="100000"/>
              </a:lnSpc>
              <a:spcBef>
                <a:spcPts val="665"/>
              </a:spcBef>
            </a:pPr>
            <a:r>
              <a:rPr sz="2600" b="1" spc="-10" dirty="0">
                <a:solidFill>
                  <a:srgbClr val="FF0000"/>
                </a:solidFill>
                <a:latin typeface="Georgia"/>
                <a:cs typeface="Georgia"/>
              </a:rPr>
              <a:t>GRANT</a:t>
            </a:r>
            <a:r>
              <a:rPr sz="2600" b="1" spc="-10" dirty="0">
                <a:latin typeface="Georgia"/>
                <a:cs typeface="Georgia"/>
              </a:rPr>
              <a:t> SELECT </a:t>
            </a:r>
            <a:r>
              <a:rPr sz="2600" b="1" spc="-10" dirty="0">
                <a:solidFill>
                  <a:srgbClr val="FF0000"/>
                </a:solidFill>
                <a:latin typeface="Georgia"/>
                <a:cs typeface="Georgia"/>
              </a:rPr>
              <a:t>ON</a:t>
            </a:r>
            <a:r>
              <a:rPr sz="2600" b="1" spc="-10" dirty="0">
                <a:latin typeface="Georgia"/>
                <a:cs typeface="Georgia"/>
              </a:rPr>
              <a:t> EMPLOYEE </a:t>
            </a:r>
            <a:r>
              <a:rPr sz="2600" b="1" spc="-10" dirty="0">
                <a:solidFill>
                  <a:srgbClr val="FF0000"/>
                </a:solidFill>
                <a:latin typeface="Georgia"/>
                <a:cs typeface="Georgia"/>
              </a:rPr>
              <a:t>TO</a:t>
            </a:r>
            <a:r>
              <a:rPr sz="2600" b="1" spc="-10" dirty="0">
                <a:latin typeface="Georgia"/>
                <a:cs typeface="Georgia"/>
              </a:rPr>
              <a:t> </a:t>
            </a:r>
            <a:r>
              <a:rPr sz="2600" b="1" spc="-10" dirty="0">
                <a:solidFill>
                  <a:srgbClr val="00B0F0"/>
                </a:solidFill>
                <a:latin typeface="Georgia"/>
                <a:cs typeface="Georgia"/>
              </a:rPr>
              <a:t>PUBLIC</a:t>
            </a:r>
            <a:r>
              <a:rPr sz="2600" b="1" spc="-10" dirty="0">
                <a:latin typeface="Georgia"/>
                <a:cs typeface="Georgia"/>
              </a:rPr>
              <a:t>;</a:t>
            </a:r>
          </a:p>
        </p:txBody>
      </p:sp>
    </p:spTree>
    <p:extLst>
      <p:ext uri="{BB962C8B-B14F-4D97-AF65-F5344CB8AC3E}">
        <p14:creationId xmlns:p14="http://schemas.microsoft.com/office/powerpoint/2010/main" val="416712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21</a:t>
            </a:fld>
            <a:endParaRPr spc="35" dirty="0"/>
          </a:p>
        </p:txBody>
      </p:sp>
      <p:sp>
        <p:nvSpPr>
          <p:cNvPr id="3" name="object 3"/>
          <p:cNvSpPr txBox="1"/>
          <p:nvPr/>
        </p:nvSpPr>
        <p:spPr>
          <a:xfrm>
            <a:off x="1450594" y="1756029"/>
            <a:ext cx="10436606" cy="4398191"/>
          </a:xfrm>
          <a:prstGeom prst="rect">
            <a:avLst/>
          </a:prstGeom>
        </p:spPr>
        <p:txBody>
          <a:bodyPr vert="horz" wrap="square" lIns="0" tIns="29209" rIns="0" bIns="0" rtlCol="0">
            <a:spAutoFit/>
          </a:bodyPr>
          <a:lstStyle/>
          <a:p>
            <a:pPr marL="396240" marR="5080" indent="-384175">
              <a:lnSpc>
                <a:spcPct val="94000"/>
              </a:lnSpc>
              <a:spcBef>
                <a:spcPts val="229"/>
              </a:spcBef>
              <a:buChar char="■"/>
              <a:tabLst>
                <a:tab pos="396240" algn="l"/>
                <a:tab pos="396875" algn="l"/>
              </a:tabLst>
            </a:pPr>
            <a:r>
              <a:rPr sz="2600" spc="-10" dirty="0">
                <a:latin typeface="Georgia"/>
                <a:cs typeface="Georgia"/>
              </a:rPr>
              <a:t>Suppose user1 wants to grant update and insert privilege on only certain columns not on  all the columns then include the column names in grant statement. For example, if s/he  wants to grant update privilege on emp_name column only and insert privilege on  emp_no and emp_name columns only, then the following statement will do that job:</a:t>
            </a:r>
          </a:p>
          <a:p>
            <a:pPr>
              <a:lnSpc>
                <a:spcPct val="100000"/>
              </a:lnSpc>
              <a:spcBef>
                <a:spcPts val="10"/>
              </a:spcBef>
              <a:buFont typeface="Arial"/>
              <a:buChar char="■"/>
            </a:pPr>
            <a:endParaRPr sz="2400" spc="-10" dirty="0">
              <a:latin typeface="Georgia"/>
              <a:cs typeface="Georgia"/>
            </a:endParaRPr>
          </a:p>
          <a:p>
            <a:pPr marL="658495" marR="2938145" indent="-116205">
              <a:lnSpc>
                <a:spcPct val="116700"/>
              </a:lnSpc>
            </a:pPr>
            <a:r>
              <a:rPr sz="2400" b="1" spc="-10" dirty="0">
                <a:solidFill>
                  <a:srgbClr val="FF0000"/>
                </a:solidFill>
                <a:latin typeface="Georgia"/>
                <a:cs typeface="Georgia"/>
              </a:rPr>
              <a:t>GRANT</a:t>
            </a:r>
            <a:r>
              <a:rPr sz="2400" b="1" spc="-10" dirty="0">
                <a:latin typeface="Georgia"/>
                <a:cs typeface="Georgia"/>
              </a:rPr>
              <a:t> UPDATE </a:t>
            </a:r>
            <a:r>
              <a:rPr sz="2400" b="1" spc="-10" dirty="0">
                <a:solidFill>
                  <a:schemeClr val="accent1">
                    <a:lumMod val="75000"/>
                  </a:schemeClr>
                </a:solidFill>
                <a:latin typeface="Georgia"/>
                <a:cs typeface="Georgia"/>
              </a:rPr>
              <a:t>(EMP_NAME)</a:t>
            </a:r>
            <a:r>
              <a:rPr sz="2400" b="1" spc="-10" dirty="0">
                <a:latin typeface="Georgia"/>
                <a:cs typeface="Georgia"/>
              </a:rPr>
              <a:t>, </a:t>
            </a:r>
            <a:r>
              <a:rPr sz="2400" b="1" spc="-10" dirty="0" smtClean="0">
                <a:latin typeface="Georgia"/>
                <a:cs typeface="Georgia"/>
              </a:rPr>
              <a:t>INSERT</a:t>
            </a:r>
            <a:endParaRPr lang="en-US" sz="2400" b="1" spc="-10" dirty="0" smtClean="0">
              <a:latin typeface="Georgia"/>
              <a:cs typeface="Georgia"/>
            </a:endParaRPr>
          </a:p>
          <a:p>
            <a:pPr marL="658495" marR="2938145" indent="-116205">
              <a:lnSpc>
                <a:spcPct val="116700"/>
              </a:lnSpc>
            </a:pPr>
            <a:r>
              <a:rPr sz="2400" b="1" spc="-10" dirty="0" smtClean="0">
                <a:solidFill>
                  <a:schemeClr val="accent1">
                    <a:lumMod val="75000"/>
                  </a:schemeClr>
                </a:solidFill>
                <a:latin typeface="Georgia"/>
                <a:cs typeface="Georgia"/>
              </a:rPr>
              <a:t>(EMP_NO</a:t>
            </a:r>
            <a:r>
              <a:rPr sz="2400" b="1" spc="-10" dirty="0">
                <a:solidFill>
                  <a:schemeClr val="accent1">
                    <a:lumMod val="75000"/>
                  </a:schemeClr>
                </a:solidFill>
                <a:latin typeface="Georgia"/>
                <a:cs typeface="Georgia"/>
              </a:rPr>
              <a:t>, EMP_NAME)  </a:t>
            </a:r>
            <a:r>
              <a:rPr sz="2400" b="1" spc="-10" dirty="0">
                <a:solidFill>
                  <a:srgbClr val="FF0000"/>
                </a:solidFill>
                <a:latin typeface="Georgia"/>
                <a:cs typeface="Georgia"/>
              </a:rPr>
              <a:t>ON</a:t>
            </a:r>
            <a:r>
              <a:rPr sz="2400" b="1" spc="-10" dirty="0">
                <a:latin typeface="Georgia"/>
                <a:cs typeface="Georgia"/>
              </a:rPr>
              <a:t> </a:t>
            </a:r>
            <a:r>
              <a:rPr sz="2400" b="1" spc="-10" dirty="0" smtClean="0">
                <a:latin typeface="Georgia"/>
                <a:cs typeface="Georgia"/>
              </a:rPr>
              <a:t>EMPLOYEE</a:t>
            </a:r>
            <a:r>
              <a:rPr lang="en-US" sz="2400" b="1" spc="-10" dirty="0" smtClean="0">
                <a:latin typeface="Georgia"/>
                <a:cs typeface="Georgia"/>
              </a:rPr>
              <a:t> </a:t>
            </a:r>
            <a:r>
              <a:rPr sz="2400" b="1" spc="-10" dirty="0" smtClean="0">
                <a:latin typeface="Georgia"/>
                <a:cs typeface="Georgia"/>
              </a:rPr>
              <a:t>TO </a:t>
            </a:r>
            <a:r>
              <a:rPr sz="2400" b="1" spc="-10" dirty="0">
                <a:solidFill>
                  <a:srgbClr val="FF0000"/>
                </a:solidFill>
                <a:latin typeface="Georgia"/>
                <a:cs typeface="Georgia"/>
              </a:rPr>
              <a:t>USER2</a:t>
            </a:r>
            <a:r>
              <a:rPr sz="2400" b="1" spc="-10" dirty="0">
                <a:latin typeface="Georgia"/>
                <a:cs typeface="Georgia"/>
              </a:rPr>
              <a:t>;</a:t>
            </a:r>
          </a:p>
          <a:p>
            <a:pPr>
              <a:lnSpc>
                <a:spcPct val="100000"/>
              </a:lnSpc>
            </a:pPr>
            <a:endParaRPr sz="800" dirty="0">
              <a:latin typeface="Arial"/>
              <a:cs typeface="Arial"/>
            </a:endParaRPr>
          </a:p>
          <a:p>
            <a:pPr>
              <a:lnSpc>
                <a:spcPct val="100000"/>
              </a:lnSpc>
            </a:pPr>
            <a:endParaRPr sz="21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22</a:t>
            </a:fld>
            <a:endParaRPr spc="35" dirty="0"/>
          </a:p>
        </p:txBody>
      </p:sp>
      <p:sp>
        <p:nvSpPr>
          <p:cNvPr id="3" name="object 3"/>
          <p:cNvSpPr txBox="1"/>
          <p:nvPr/>
        </p:nvSpPr>
        <p:spPr>
          <a:xfrm>
            <a:off x="1450594" y="1756029"/>
            <a:ext cx="10741406" cy="3029675"/>
          </a:xfrm>
          <a:prstGeom prst="rect">
            <a:avLst/>
          </a:prstGeom>
        </p:spPr>
        <p:txBody>
          <a:bodyPr vert="horz" wrap="square" lIns="0" tIns="29209" rIns="0" bIns="0" rtlCol="0">
            <a:spAutoFit/>
          </a:bodyPr>
          <a:lstStyle/>
          <a:p>
            <a:pPr>
              <a:lnSpc>
                <a:spcPct val="100000"/>
              </a:lnSpc>
            </a:pPr>
            <a:endParaRPr sz="2000" dirty="0">
              <a:latin typeface="Arial"/>
              <a:cs typeface="Arial"/>
            </a:endParaRPr>
          </a:p>
          <a:p>
            <a:pPr marL="396240" marR="55880" indent="-384175">
              <a:lnSpc>
                <a:spcPct val="104000"/>
              </a:lnSpc>
              <a:spcBef>
                <a:spcPts val="1255"/>
              </a:spcBef>
              <a:buChar char="■"/>
              <a:tabLst>
                <a:tab pos="396240" algn="l"/>
                <a:tab pos="396875" algn="l"/>
              </a:tabLst>
            </a:pPr>
            <a:r>
              <a:rPr sz="2600" spc="-10" dirty="0">
                <a:latin typeface="Georgia"/>
                <a:cs typeface="Georgia"/>
              </a:rPr>
              <a:t>To grant select statement on employee table to user2 and to make user2 be able further  pass on this privilege you have to give WITH GRANT OPTION clause in GRANT statement  like this.</a:t>
            </a:r>
          </a:p>
          <a:p>
            <a:pPr>
              <a:lnSpc>
                <a:spcPct val="100000"/>
              </a:lnSpc>
            </a:pPr>
            <a:endParaRPr sz="2100" dirty="0">
              <a:latin typeface="Arial"/>
              <a:cs typeface="Arial"/>
            </a:endParaRPr>
          </a:p>
          <a:p>
            <a:pPr marL="542925">
              <a:lnSpc>
                <a:spcPct val="100000"/>
              </a:lnSpc>
              <a:spcBef>
                <a:spcPts val="1210"/>
              </a:spcBef>
            </a:pPr>
            <a:r>
              <a:rPr sz="2600" b="1" spc="-10" dirty="0">
                <a:solidFill>
                  <a:srgbClr val="FF0000"/>
                </a:solidFill>
                <a:latin typeface="Georgia"/>
                <a:cs typeface="Georgia"/>
              </a:rPr>
              <a:t>GRANT</a:t>
            </a:r>
            <a:r>
              <a:rPr sz="2600" b="1" spc="-10" dirty="0">
                <a:latin typeface="Georgia"/>
                <a:cs typeface="Georgia"/>
              </a:rPr>
              <a:t> SELECT </a:t>
            </a:r>
            <a:r>
              <a:rPr sz="2600" b="1" spc="-10" dirty="0">
                <a:solidFill>
                  <a:srgbClr val="FF0000"/>
                </a:solidFill>
                <a:latin typeface="Georgia"/>
                <a:cs typeface="Georgia"/>
              </a:rPr>
              <a:t>ON</a:t>
            </a:r>
            <a:r>
              <a:rPr sz="2600" b="1" spc="-10" dirty="0">
                <a:latin typeface="Georgia"/>
                <a:cs typeface="Georgia"/>
              </a:rPr>
              <a:t> EMPLOYEE </a:t>
            </a:r>
            <a:r>
              <a:rPr sz="2600" b="1" spc="-10" dirty="0">
                <a:solidFill>
                  <a:srgbClr val="FF0000"/>
                </a:solidFill>
                <a:latin typeface="Georgia"/>
                <a:cs typeface="Georgia"/>
              </a:rPr>
              <a:t>TO</a:t>
            </a:r>
            <a:r>
              <a:rPr sz="2600" b="1" spc="-10" dirty="0">
                <a:latin typeface="Georgia"/>
                <a:cs typeface="Georgia"/>
              </a:rPr>
              <a:t> USER2 </a:t>
            </a:r>
            <a:r>
              <a:rPr sz="2600" b="1" spc="-10" dirty="0">
                <a:solidFill>
                  <a:srgbClr val="0070C0"/>
                </a:solidFill>
                <a:latin typeface="Georgia"/>
                <a:cs typeface="Georgia"/>
              </a:rPr>
              <a:t>WITH GRANT OPTION</a:t>
            </a:r>
            <a:r>
              <a:rPr sz="2600" b="1" spc="-10" dirty="0">
                <a:latin typeface="Georgia"/>
                <a:cs typeface="Georgia"/>
              </a:rPr>
              <a:t>;</a:t>
            </a:r>
          </a:p>
        </p:txBody>
      </p:sp>
    </p:spTree>
    <p:extLst>
      <p:ext uri="{BB962C8B-B14F-4D97-AF65-F5344CB8AC3E}">
        <p14:creationId xmlns:p14="http://schemas.microsoft.com/office/powerpoint/2010/main" val="302848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23</a:t>
            </a:fld>
            <a:endParaRPr spc="35" dirty="0"/>
          </a:p>
        </p:txBody>
      </p:sp>
      <p:sp>
        <p:nvSpPr>
          <p:cNvPr id="3" name="object 3"/>
          <p:cNvSpPr txBox="1"/>
          <p:nvPr/>
        </p:nvSpPr>
        <p:spPr>
          <a:xfrm>
            <a:off x="1450594" y="1605319"/>
            <a:ext cx="9396730" cy="3587905"/>
          </a:xfrm>
          <a:prstGeom prst="rect">
            <a:avLst/>
          </a:prstGeom>
        </p:spPr>
        <p:txBody>
          <a:bodyPr vert="horz" wrap="square" lIns="0" tIns="147955" rIns="0" bIns="0" rtlCol="0">
            <a:spAutoFit/>
          </a:bodyPr>
          <a:lstStyle/>
          <a:p>
            <a:pPr marL="12700">
              <a:lnSpc>
                <a:spcPct val="100000"/>
              </a:lnSpc>
              <a:spcBef>
                <a:spcPts val="1165"/>
              </a:spcBef>
            </a:pPr>
            <a:r>
              <a:rPr lang="en-US" sz="3000" u="sng" spc="-10" dirty="0" smtClean="0">
                <a:latin typeface="Georgia"/>
                <a:cs typeface="Georgia"/>
              </a:rPr>
              <a:t>REVOKE</a:t>
            </a:r>
            <a:r>
              <a:rPr sz="3000" u="sng" spc="-10" dirty="0" smtClean="0">
                <a:latin typeface="Georgia"/>
                <a:cs typeface="Georgia"/>
              </a:rPr>
              <a:t>:</a:t>
            </a:r>
            <a:endParaRPr sz="3000" u="sng" spc="-10" dirty="0">
              <a:latin typeface="Georgia"/>
              <a:cs typeface="Georgia"/>
            </a:endParaRPr>
          </a:p>
          <a:p>
            <a:pPr marL="12700" marR="461645">
              <a:lnSpc>
                <a:spcPct val="124100"/>
              </a:lnSpc>
              <a:spcBef>
                <a:spcPts val="35"/>
              </a:spcBef>
              <a:tabLst>
                <a:tab pos="396240" algn="l"/>
                <a:tab pos="396875" algn="l"/>
              </a:tabLst>
            </a:pPr>
            <a:r>
              <a:rPr lang="en-US" sz="2600" spc="-10" dirty="0" smtClean="0">
                <a:latin typeface="Georgia"/>
                <a:cs typeface="Georgia"/>
              </a:rPr>
              <a:t>Revoke is used to revoke privileges already granted to other users.</a:t>
            </a:r>
          </a:p>
          <a:p>
            <a:pPr marL="12700" marR="461645">
              <a:lnSpc>
                <a:spcPct val="124100"/>
              </a:lnSpc>
              <a:spcBef>
                <a:spcPts val="35"/>
              </a:spcBef>
              <a:tabLst>
                <a:tab pos="396240" algn="l"/>
                <a:tab pos="396875" algn="l"/>
              </a:tabLst>
            </a:pPr>
            <a:endParaRPr lang="en-US" sz="2600" spc="-10" dirty="0">
              <a:latin typeface="Georgia"/>
              <a:cs typeface="Georgia"/>
            </a:endParaRPr>
          </a:p>
          <a:p>
            <a:pPr marL="12700" marR="461645">
              <a:lnSpc>
                <a:spcPct val="124100"/>
              </a:lnSpc>
              <a:spcBef>
                <a:spcPts val="35"/>
              </a:spcBef>
              <a:tabLst>
                <a:tab pos="396240" algn="l"/>
                <a:tab pos="396875" algn="l"/>
              </a:tabLst>
            </a:pPr>
            <a:r>
              <a:rPr lang="en-US" sz="3000" u="sng" spc="-10" dirty="0" smtClean="0">
                <a:latin typeface="Georgia"/>
                <a:cs typeface="Georgia"/>
              </a:rPr>
              <a:t>SYNTAX: </a:t>
            </a:r>
            <a:endParaRPr lang="en-US" sz="3000" u="sng" spc="-10" dirty="0">
              <a:latin typeface="Georgia"/>
              <a:cs typeface="Georgia"/>
            </a:endParaRPr>
          </a:p>
          <a:p>
            <a:pPr marL="12700" marR="461645">
              <a:lnSpc>
                <a:spcPct val="124100"/>
              </a:lnSpc>
              <a:spcBef>
                <a:spcPts val="35"/>
              </a:spcBef>
              <a:tabLst>
                <a:tab pos="396240" algn="l"/>
                <a:tab pos="396875" algn="l"/>
              </a:tabLst>
            </a:pPr>
            <a:r>
              <a:rPr lang="en-US" sz="2400" spc="-10" dirty="0" smtClean="0">
                <a:solidFill>
                  <a:srgbClr val="FF0000"/>
                </a:solidFill>
                <a:latin typeface="Georgia"/>
                <a:cs typeface="Georgia"/>
              </a:rPr>
              <a:t>REVOKE</a:t>
            </a:r>
            <a:r>
              <a:rPr lang="en-US" sz="2400" spc="-10" dirty="0" smtClean="0">
                <a:latin typeface="Georgia"/>
                <a:cs typeface="Georgia"/>
              </a:rPr>
              <a:t> </a:t>
            </a:r>
            <a:r>
              <a:rPr lang="en-US" sz="2400" spc="-10" dirty="0">
                <a:latin typeface="Georgia"/>
                <a:cs typeface="Georgia"/>
              </a:rPr>
              <a:t>&lt; P</a:t>
            </a:r>
            <a:r>
              <a:rPr lang="en-US" sz="2400" spc="-10" dirty="0" smtClean="0">
                <a:latin typeface="Georgia"/>
                <a:cs typeface="Georgia"/>
              </a:rPr>
              <a:t>rivilege List</a:t>
            </a:r>
            <a:r>
              <a:rPr lang="en-US" sz="2400" spc="-10" dirty="0">
                <a:latin typeface="Georgia"/>
                <a:cs typeface="Georgia"/>
              </a:rPr>
              <a:t>&gt; </a:t>
            </a:r>
            <a:r>
              <a:rPr lang="en-US" sz="2400" spc="-10" dirty="0">
                <a:solidFill>
                  <a:srgbClr val="FF0000"/>
                </a:solidFill>
                <a:latin typeface="Georgia"/>
                <a:cs typeface="Georgia"/>
              </a:rPr>
              <a:t>ON</a:t>
            </a:r>
            <a:r>
              <a:rPr lang="en-US" sz="2400" spc="-10" dirty="0">
                <a:latin typeface="Georgia"/>
                <a:cs typeface="Georgia"/>
              </a:rPr>
              <a:t> &lt;Relation name or View name&gt; </a:t>
            </a:r>
            <a:r>
              <a:rPr lang="en-US" sz="2400" spc="-10" dirty="0" smtClean="0">
                <a:solidFill>
                  <a:srgbClr val="FF0000"/>
                </a:solidFill>
                <a:latin typeface="Georgia"/>
                <a:cs typeface="Georgia"/>
              </a:rPr>
              <a:t>FROM</a:t>
            </a:r>
            <a:r>
              <a:rPr lang="en-US" sz="2400" spc="-10" dirty="0" smtClean="0">
                <a:latin typeface="Georgia"/>
                <a:cs typeface="Georgia"/>
              </a:rPr>
              <a:t> &lt;User </a:t>
            </a:r>
            <a:r>
              <a:rPr lang="en-US" sz="2400" spc="-10" dirty="0">
                <a:latin typeface="Georgia"/>
                <a:cs typeface="Georgia"/>
              </a:rPr>
              <a:t>/ role list</a:t>
            </a:r>
            <a:r>
              <a:rPr lang="en-US" sz="2400" spc="-10" dirty="0" smtClean="0">
                <a:latin typeface="Georgia"/>
                <a:cs typeface="Georgia"/>
              </a:rPr>
              <a:t>&gt;;</a:t>
            </a:r>
            <a:endParaRPr sz="2400" spc="-10" dirty="0">
              <a:latin typeface="Georgia"/>
              <a:cs typeface="Georgia"/>
            </a:endParaRPr>
          </a:p>
        </p:txBody>
      </p:sp>
    </p:spTree>
    <p:extLst>
      <p:ext uri="{BB962C8B-B14F-4D97-AF65-F5344CB8AC3E}">
        <p14:creationId xmlns:p14="http://schemas.microsoft.com/office/powerpoint/2010/main" val="2442657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369" y="241807"/>
            <a:ext cx="6925309" cy="696595"/>
          </a:xfrm>
          <a:prstGeom prst="rect">
            <a:avLst/>
          </a:prstGeom>
        </p:spPr>
        <p:txBody>
          <a:bodyPr vert="horz" wrap="square" lIns="0" tIns="12700" rIns="0" bIns="0" rtlCol="0">
            <a:spAutoFit/>
          </a:bodyPr>
          <a:lstStyle/>
          <a:p>
            <a:pPr marL="12700">
              <a:lnSpc>
                <a:spcPct val="100000"/>
              </a:lnSpc>
              <a:spcBef>
                <a:spcPts val="100"/>
              </a:spcBef>
            </a:pPr>
            <a:r>
              <a:rPr sz="4400" spc="-495" dirty="0"/>
              <a:t>GRANT </a:t>
            </a:r>
            <a:r>
              <a:rPr sz="4400" spc="-400" dirty="0"/>
              <a:t>AND </a:t>
            </a:r>
            <a:r>
              <a:rPr sz="4400" spc="-505" dirty="0"/>
              <a:t>REVOKE</a:t>
            </a:r>
            <a:r>
              <a:rPr sz="4400" spc="-250" dirty="0"/>
              <a:t> </a:t>
            </a:r>
            <a:r>
              <a:rPr sz="4400" spc="-160" dirty="0"/>
              <a:t>(Contd.)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24</a:t>
            </a:fld>
            <a:endParaRPr spc="35" dirty="0"/>
          </a:p>
        </p:txBody>
      </p:sp>
      <p:sp>
        <p:nvSpPr>
          <p:cNvPr id="3" name="object 3"/>
          <p:cNvSpPr txBox="1"/>
          <p:nvPr/>
        </p:nvSpPr>
        <p:spPr>
          <a:xfrm>
            <a:off x="1450594" y="1399158"/>
            <a:ext cx="1548765" cy="513715"/>
          </a:xfrm>
          <a:prstGeom prst="rect">
            <a:avLst/>
          </a:prstGeom>
        </p:spPr>
        <p:txBody>
          <a:bodyPr vert="horz" wrap="square" lIns="0" tIns="13335" rIns="0" bIns="0" rtlCol="0">
            <a:spAutoFit/>
          </a:bodyPr>
          <a:lstStyle/>
          <a:p>
            <a:pPr marL="12700">
              <a:lnSpc>
                <a:spcPct val="100000"/>
              </a:lnSpc>
              <a:spcBef>
                <a:spcPts val="105"/>
              </a:spcBef>
            </a:pPr>
            <a:r>
              <a:rPr sz="3200" u="heavy" spc="-325" dirty="0">
                <a:uFill>
                  <a:solidFill>
                    <a:srgbClr val="000000"/>
                  </a:solidFill>
                </a:uFill>
                <a:latin typeface="Arial"/>
                <a:cs typeface="Arial"/>
              </a:rPr>
              <a:t>REVOKE:</a:t>
            </a:r>
            <a:endParaRPr sz="3200">
              <a:latin typeface="Arial"/>
              <a:cs typeface="Arial"/>
            </a:endParaRPr>
          </a:p>
        </p:txBody>
      </p:sp>
      <p:sp>
        <p:nvSpPr>
          <p:cNvPr id="4" name="object 4"/>
          <p:cNvSpPr txBox="1"/>
          <p:nvPr/>
        </p:nvSpPr>
        <p:spPr>
          <a:xfrm>
            <a:off x="1450594" y="1887448"/>
            <a:ext cx="10741406" cy="4723729"/>
          </a:xfrm>
          <a:prstGeom prst="rect">
            <a:avLst/>
          </a:prstGeom>
        </p:spPr>
        <p:txBody>
          <a:bodyPr vert="horz" wrap="square" lIns="0" tIns="116205" rIns="0" bIns="0" rtlCol="0">
            <a:spAutoFit/>
          </a:bodyPr>
          <a:lstStyle/>
          <a:p>
            <a:pPr marL="396240" indent="-384175">
              <a:lnSpc>
                <a:spcPct val="100000"/>
              </a:lnSpc>
              <a:spcBef>
                <a:spcPts val="915"/>
              </a:spcBef>
              <a:buChar char="■"/>
              <a:tabLst>
                <a:tab pos="396240" algn="l"/>
                <a:tab pos="396875" algn="l"/>
              </a:tabLst>
            </a:pPr>
            <a:r>
              <a:rPr lang="en-US" sz="2600" spc="-10" dirty="0">
                <a:latin typeface="Georgia"/>
                <a:cs typeface="Georgia"/>
              </a:rPr>
              <a:t>To </a:t>
            </a:r>
            <a:r>
              <a:rPr sz="2600" spc="-10" dirty="0">
                <a:latin typeface="Georgia"/>
                <a:cs typeface="Georgia"/>
              </a:rPr>
              <a:t>revoke </a:t>
            </a:r>
            <a:r>
              <a:rPr sz="2600" spc="-10" dirty="0">
                <a:latin typeface="Georgia"/>
                <a:cs typeface="Georgia"/>
              </a:rPr>
              <a:t>select, update, insert privilege user1 has granted to user2:</a:t>
            </a:r>
          </a:p>
          <a:p>
            <a:pPr marL="927100">
              <a:lnSpc>
                <a:spcPct val="100000"/>
              </a:lnSpc>
              <a:spcBef>
                <a:spcPts val="420"/>
              </a:spcBef>
            </a:pPr>
            <a:r>
              <a:rPr sz="2600" b="1" spc="-10" dirty="0">
                <a:solidFill>
                  <a:srgbClr val="FF0000"/>
                </a:solidFill>
                <a:latin typeface="Georgia"/>
                <a:cs typeface="Georgia"/>
              </a:rPr>
              <a:t>REVOKE</a:t>
            </a:r>
            <a:r>
              <a:rPr sz="2600" b="1" spc="-10" dirty="0">
                <a:latin typeface="Georgia"/>
                <a:cs typeface="Georgia"/>
              </a:rPr>
              <a:t> SELECT, UPDATE, INSERT </a:t>
            </a:r>
            <a:r>
              <a:rPr sz="2600" b="1" spc="-10" dirty="0">
                <a:solidFill>
                  <a:srgbClr val="FF0000"/>
                </a:solidFill>
                <a:latin typeface="Georgia"/>
                <a:cs typeface="Georgia"/>
              </a:rPr>
              <a:t>ON</a:t>
            </a:r>
            <a:r>
              <a:rPr sz="2600" b="1" spc="-10" dirty="0">
                <a:latin typeface="Georgia"/>
                <a:cs typeface="Georgia"/>
              </a:rPr>
              <a:t> EMPLOYEE </a:t>
            </a:r>
            <a:r>
              <a:rPr sz="2600" b="1" spc="-10" dirty="0">
                <a:solidFill>
                  <a:srgbClr val="FF0000"/>
                </a:solidFill>
                <a:latin typeface="Georgia"/>
                <a:cs typeface="Georgia"/>
              </a:rPr>
              <a:t>FROM</a:t>
            </a:r>
            <a:r>
              <a:rPr sz="2600" b="1" spc="-10" dirty="0">
                <a:latin typeface="Georgia"/>
                <a:cs typeface="Georgia"/>
              </a:rPr>
              <a:t> USER2;</a:t>
            </a:r>
          </a:p>
          <a:p>
            <a:pPr marL="396240" marR="694690" indent="-384175">
              <a:lnSpc>
                <a:spcPts val="2020"/>
              </a:lnSpc>
              <a:spcBef>
                <a:spcPts val="1120"/>
              </a:spcBef>
              <a:buChar char="■"/>
              <a:tabLst>
                <a:tab pos="396240" algn="l"/>
                <a:tab pos="396875" algn="l"/>
              </a:tabLst>
            </a:pPr>
            <a:r>
              <a:rPr sz="2600" spc="-10" dirty="0">
                <a:latin typeface="Georgia"/>
                <a:cs typeface="Georgia"/>
              </a:rPr>
              <a:t>To revoke select statement on employee granted to </a:t>
            </a:r>
            <a:r>
              <a:rPr sz="2600" spc="-10" dirty="0" smtClean="0">
                <a:latin typeface="Georgia"/>
                <a:cs typeface="Georgia"/>
              </a:rPr>
              <a:t>public </a:t>
            </a:r>
            <a:r>
              <a:rPr sz="2600" spc="-10" dirty="0">
                <a:latin typeface="Georgia"/>
                <a:cs typeface="Georgia"/>
              </a:rPr>
              <a:t>give the </a:t>
            </a:r>
            <a:endParaRPr lang="en-US" sz="2600" spc="-10" dirty="0" smtClean="0">
              <a:latin typeface="Georgia"/>
              <a:cs typeface="Georgia"/>
            </a:endParaRPr>
          </a:p>
          <a:p>
            <a:pPr marL="12065" marR="694690">
              <a:lnSpc>
                <a:spcPts val="2020"/>
              </a:lnSpc>
              <a:spcBef>
                <a:spcPts val="1120"/>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following  </a:t>
            </a:r>
            <a:r>
              <a:rPr sz="2600" spc="-10" dirty="0">
                <a:latin typeface="Georgia"/>
                <a:cs typeface="Georgia"/>
              </a:rPr>
              <a:t>command.</a:t>
            </a:r>
          </a:p>
          <a:p>
            <a:pPr marL="927100">
              <a:lnSpc>
                <a:spcPct val="100000"/>
              </a:lnSpc>
              <a:spcBef>
                <a:spcPts val="805"/>
              </a:spcBef>
            </a:pPr>
            <a:r>
              <a:rPr sz="2600" b="1" spc="-10" dirty="0">
                <a:solidFill>
                  <a:srgbClr val="FF0000"/>
                </a:solidFill>
                <a:latin typeface="Georgia"/>
                <a:cs typeface="Georgia"/>
              </a:rPr>
              <a:t>REVOKE</a:t>
            </a:r>
            <a:r>
              <a:rPr sz="2600" b="1" spc="-10" dirty="0">
                <a:latin typeface="Georgia"/>
                <a:cs typeface="Georgia"/>
              </a:rPr>
              <a:t> SELECT </a:t>
            </a:r>
            <a:r>
              <a:rPr sz="2600" b="1" spc="-10" dirty="0">
                <a:solidFill>
                  <a:srgbClr val="FF0000"/>
                </a:solidFill>
                <a:latin typeface="Georgia"/>
                <a:cs typeface="Georgia"/>
              </a:rPr>
              <a:t>ON</a:t>
            </a:r>
            <a:r>
              <a:rPr sz="2600" b="1" spc="-10" dirty="0">
                <a:latin typeface="Georgia"/>
                <a:cs typeface="Georgia"/>
              </a:rPr>
              <a:t> EMPLYEE </a:t>
            </a:r>
            <a:r>
              <a:rPr sz="2600" b="1" spc="-10" dirty="0">
                <a:solidFill>
                  <a:srgbClr val="FF0000"/>
                </a:solidFill>
                <a:latin typeface="Georgia"/>
                <a:cs typeface="Georgia"/>
              </a:rPr>
              <a:t>FROM</a:t>
            </a:r>
            <a:r>
              <a:rPr sz="2600" b="1" spc="-10" dirty="0">
                <a:latin typeface="Georgia"/>
                <a:cs typeface="Georgia"/>
              </a:rPr>
              <a:t> </a:t>
            </a:r>
            <a:r>
              <a:rPr sz="2600" b="1" spc="-10" dirty="0">
                <a:solidFill>
                  <a:schemeClr val="accent1">
                    <a:lumMod val="75000"/>
                  </a:schemeClr>
                </a:solidFill>
                <a:latin typeface="Georgia"/>
                <a:cs typeface="Georgia"/>
              </a:rPr>
              <a:t>PUBLIC</a:t>
            </a:r>
            <a:r>
              <a:rPr sz="2600" b="1" spc="-10" dirty="0">
                <a:latin typeface="Georgia"/>
                <a:cs typeface="Georgia"/>
              </a:rPr>
              <a:t>;</a:t>
            </a:r>
          </a:p>
          <a:p>
            <a:pPr marL="396240" indent="-384175">
              <a:lnSpc>
                <a:spcPts val="2210"/>
              </a:lnSpc>
              <a:spcBef>
                <a:spcPts val="815"/>
              </a:spcBef>
              <a:buChar char="■"/>
              <a:tabLst>
                <a:tab pos="396240" algn="l"/>
                <a:tab pos="396875" algn="l"/>
              </a:tabLst>
            </a:pPr>
            <a:r>
              <a:rPr sz="2600" spc="-10" dirty="0">
                <a:latin typeface="Georgia"/>
                <a:cs typeface="Georgia"/>
              </a:rPr>
              <a:t>To revoke update privilege on emp_name</a:t>
            </a:r>
            <a:r>
              <a:rPr sz="2600" spc="-10" dirty="0">
                <a:latin typeface="Georgia"/>
                <a:cs typeface="Georgia"/>
              </a:rPr>
              <a:t> column and insert </a:t>
            </a:r>
            <a:r>
              <a:rPr sz="2600" spc="-10" dirty="0" smtClean="0">
                <a:latin typeface="Georgia"/>
                <a:cs typeface="Georgia"/>
              </a:rPr>
              <a:t>privilege</a:t>
            </a:r>
            <a:endParaRPr lang="en-US" sz="2600" spc="-10" dirty="0" smtClean="0">
              <a:latin typeface="Georgia"/>
              <a:cs typeface="Georgia"/>
            </a:endParaRPr>
          </a:p>
          <a:p>
            <a:pPr marL="12065">
              <a:lnSpc>
                <a:spcPts val="2210"/>
              </a:lnSpc>
              <a:spcBef>
                <a:spcPts val="81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 </a:t>
            </a:r>
            <a:r>
              <a:rPr sz="2600" spc="-10" dirty="0">
                <a:latin typeface="Georgia"/>
                <a:cs typeface="Georgia"/>
              </a:rPr>
              <a:t>on </a:t>
            </a:r>
            <a:r>
              <a:rPr sz="2600" spc="-10" dirty="0" err="1" smtClean="0">
                <a:latin typeface="Georgia"/>
                <a:cs typeface="Georgia"/>
              </a:rPr>
              <a:t>emp_no</a:t>
            </a:r>
            <a:r>
              <a:rPr lang="en-US" sz="2600" spc="-10" dirty="0">
                <a:latin typeface="Georgia"/>
                <a:cs typeface="Georgia"/>
              </a:rPr>
              <a:t> </a:t>
            </a:r>
            <a:r>
              <a:rPr sz="2600" spc="-10" dirty="0" smtClean="0">
                <a:latin typeface="Georgia"/>
                <a:cs typeface="Georgia"/>
              </a:rPr>
              <a:t>and </a:t>
            </a:r>
            <a:r>
              <a:rPr sz="2600" spc="-10" dirty="0" err="1" smtClean="0">
                <a:latin typeface="Georgia"/>
                <a:cs typeface="Georgia"/>
              </a:rPr>
              <a:t>emp_name</a:t>
            </a:r>
            <a:r>
              <a:rPr sz="2600" spc="-10" dirty="0" smtClean="0">
                <a:latin typeface="Georgia"/>
                <a:cs typeface="Georgia"/>
              </a:rPr>
              <a:t> columns give the following revoke </a:t>
            </a:r>
            <a:endParaRPr lang="en-US" sz="2600" spc="-10" dirty="0" smtClean="0">
              <a:latin typeface="Georgia"/>
              <a:cs typeface="Georgia"/>
            </a:endParaRPr>
          </a:p>
          <a:p>
            <a:pPr marL="12065">
              <a:lnSpc>
                <a:spcPts val="2210"/>
              </a:lnSpc>
              <a:spcBef>
                <a:spcPts val="81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statement.</a:t>
            </a:r>
          </a:p>
          <a:p>
            <a:pPr marL="927100">
              <a:lnSpc>
                <a:spcPct val="100000"/>
              </a:lnSpc>
              <a:spcBef>
                <a:spcPts val="819"/>
              </a:spcBef>
            </a:pPr>
            <a:r>
              <a:rPr sz="2600" b="1" spc="-10" dirty="0">
                <a:solidFill>
                  <a:srgbClr val="FF0000"/>
                </a:solidFill>
                <a:latin typeface="Georgia"/>
                <a:cs typeface="Georgia"/>
              </a:rPr>
              <a:t>REVOKE</a:t>
            </a:r>
            <a:r>
              <a:rPr sz="2600" b="1" spc="-10" dirty="0">
                <a:latin typeface="Georgia"/>
                <a:cs typeface="Georgia"/>
              </a:rPr>
              <a:t> </a:t>
            </a:r>
            <a:r>
              <a:rPr sz="2600" b="1" spc="-10" dirty="0">
                <a:latin typeface="Georgia"/>
                <a:cs typeface="Georgia"/>
              </a:rPr>
              <a:t>UPDATE, INSERT </a:t>
            </a:r>
            <a:r>
              <a:rPr sz="2600" b="1" spc="-10" dirty="0">
                <a:solidFill>
                  <a:srgbClr val="FF0000"/>
                </a:solidFill>
                <a:latin typeface="Georgia"/>
                <a:cs typeface="Georgia"/>
              </a:rPr>
              <a:t>ON</a:t>
            </a:r>
            <a:r>
              <a:rPr sz="2600" b="1" spc="-10" dirty="0">
                <a:latin typeface="Georgia"/>
                <a:cs typeface="Georgia"/>
              </a:rPr>
              <a:t> EMPLOYEE </a:t>
            </a:r>
            <a:r>
              <a:rPr sz="2600" b="1" spc="-10" dirty="0" smtClean="0">
                <a:solidFill>
                  <a:srgbClr val="FF0000"/>
                </a:solidFill>
                <a:latin typeface="Georgia"/>
                <a:cs typeface="Georgia"/>
              </a:rPr>
              <a:t>FROM</a:t>
            </a:r>
            <a:r>
              <a:rPr sz="2600" b="1" spc="-10" dirty="0" smtClean="0">
                <a:latin typeface="Georgia"/>
                <a:cs typeface="Georgia"/>
              </a:rPr>
              <a:t> USER2;</a:t>
            </a:r>
            <a:endParaRPr sz="2600" b="1" spc="-10" dirty="0">
              <a:latin typeface="Georgia"/>
              <a:cs typeface="Georgia"/>
            </a:endParaRPr>
          </a:p>
        </p:txBody>
      </p:sp>
    </p:spTree>
    <p:extLst>
      <p:ext uri="{BB962C8B-B14F-4D97-AF65-F5344CB8AC3E}">
        <p14:creationId xmlns:p14="http://schemas.microsoft.com/office/powerpoint/2010/main" val="428085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369" y="241807"/>
            <a:ext cx="6925309" cy="696595"/>
          </a:xfrm>
          <a:prstGeom prst="rect">
            <a:avLst/>
          </a:prstGeom>
        </p:spPr>
        <p:txBody>
          <a:bodyPr vert="horz" wrap="square" lIns="0" tIns="12700" rIns="0" bIns="0" rtlCol="0">
            <a:spAutoFit/>
          </a:bodyPr>
          <a:lstStyle/>
          <a:p>
            <a:pPr marL="12700">
              <a:lnSpc>
                <a:spcPct val="100000"/>
              </a:lnSpc>
              <a:spcBef>
                <a:spcPts val="100"/>
              </a:spcBef>
            </a:pPr>
            <a:r>
              <a:rPr sz="4400" spc="-495" dirty="0"/>
              <a:t>GRANT </a:t>
            </a:r>
            <a:r>
              <a:rPr sz="4400" spc="-400" dirty="0"/>
              <a:t>AND </a:t>
            </a:r>
            <a:r>
              <a:rPr sz="4400" spc="-505" dirty="0"/>
              <a:t>REVOKE</a:t>
            </a:r>
            <a:r>
              <a:rPr sz="4400" spc="-250" dirty="0"/>
              <a:t> </a:t>
            </a:r>
            <a:r>
              <a:rPr sz="4400" spc="-160" dirty="0"/>
              <a:t>(Contd.)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25</a:t>
            </a:fld>
            <a:endParaRPr spc="35" dirty="0"/>
          </a:p>
        </p:txBody>
      </p:sp>
      <p:sp>
        <p:nvSpPr>
          <p:cNvPr id="3" name="object 3"/>
          <p:cNvSpPr txBox="1"/>
          <p:nvPr/>
        </p:nvSpPr>
        <p:spPr>
          <a:xfrm>
            <a:off x="1450594" y="1399158"/>
            <a:ext cx="1548765" cy="513715"/>
          </a:xfrm>
          <a:prstGeom prst="rect">
            <a:avLst/>
          </a:prstGeom>
        </p:spPr>
        <p:txBody>
          <a:bodyPr vert="horz" wrap="square" lIns="0" tIns="13335" rIns="0" bIns="0" rtlCol="0">
            <a:spAutoFit/>
          </a:bodyPr>
          <a:lstStyle/>
          <a:p>
            <a:pPr marL="12700">
              <a:lnSpc>
                <a:spcPct val="100000"/>
              </a:lnSpc>
              <a:spcBef>
                <a:spcPts val="105"/>
              </a:spcBef>
            </a:pPr>
            <a:r>
              <a:rPr sz="3200" u="heavy" spc="-325" dirty="0">
                <a:uFill>
                  <a:solidFill>
                    <a:srgbClr val="000000"/>
                  </a:solidFill>
                </a:uFill>
                <a:latin typeface="Arial"/>
                <a:cs typeface="Arial"/>
              </a:rPr>
              <a:t>REVOKE:</a:t>
            </a:r>
            <a:endParaRPr sz="3200">
              <a:latin typeface="Arial"/>
              <a:cs typeface="Arial"/>
            </a:endParaRPr>
          </a:p>
        </p:txBody>
      </p:sp>
      <p:sp>
        <p:nvSpPr>
          <p:cNvPr id="4" name="object 4"/>
          <p:cNvSpPr txBox="1"/>
          <p:nvPr/>
        </p:nvSpPr>
        <p:spPr>
          <a:xfrm>
            <a:off x="1450594" y="2338696"/>
            <a:ext cx="10741406" cy="2233304"/>
          </a:xfrm>
          <a:prstGeom prst="rect">
            <a:avLst/>
          </a:prstGeom>
        </p:spPr>
        <p:txBody>
          <a:bodyPr vert="horz" wrap="square" lIns="0" tIns="116205" rIns="0" bIns="0" rtlCol="0">
            <a:spAutoFit/>
          </a:bodyPr>
          <a:lstStyle/>
          <a:p>
            <a:pPr marL="396240" indent="-384175">
              <a:spcBef>
                <a:spcPts val="915"/>
              </a:spcBef>
              <a:buFontTx/>
              <a:buChar char="■"/>
              <a:tabLst>
                <a:tab pos="396240" algn="l"/>
                <a:tab pos="396875" algn="l"/>
              </a:tabLst>
            </a:pPr>
            <a:r>
              <a:rPr lang="en-US" sz="2600" b="1" spc="-10" dirty="0">
                <a:latin typeface="Georgia"/>
                <a:cs typeface="Georgia"/>
              </a:rPr>
              <a:t>Note </a:t>
            </a:r>
            <a:r>
              <a:rPr lang="en-US" sz="2600" b="1" spc="-10" dirty="0" smtClean="0">
                <a:latin typeface="Georgia"/>
                <a:cs typeface="Georgia"/>
              </a:rPr>
              <a:t>: </a:t>
            </a:r>
            <a:r>
              <a:rPr lang="en-US" sz="2600" b="1" spc="-10" dirty="0" smtClean="0">
                <a:solidFill>
                  <a:srgbClr val="FF0000"/>
                </a:solidFill>
                <a:latin typeface="Georgia"/>
                <a:cs typeface="Georgia"/>
              </a:rPr>
              <a:t>You </a:t>
            </a:r>
            <a:r>
              <a:rPr lang="en-US" sz="2600" b="1" spc="-10" dirty="0">
                <a:solidFill>
                  <a:srgbClr val="FF0000"/>
                </a:solidFill>
                <a:latin typeface="Georgia"/>
                <a:cs typeface="Georgia"/>
              </a:rPr>
              <a:t>cannot take back column level privileges. </a:t>
            </a:r>
            <a:r>
              <a:rPr lang="en-US" sz="2600" b="1" spc="-10" dirty="0">
                <a:solidFill>
                  <a:srgbClr val="FF0000"/>
                </a:solidFill>
                <a:latin typeface="Georgia"/>
                <a:cs typeface="Georgia"/>
              </a:rPr>
              <a:t>Suppose you just want to take  back insert privilege on </a:t>
            </a:r>
            <a:r>
              <a:rPr lang="en-US" sz="2600" b="1" spc="-10" dirty="0" err="1">
                <a:solidFill>
                  <a:srgbClr val="FF0000"/>
                </a:solidFill>
                <a:latin typeface="Georgia"/>
                <a:cs typeface="Georgia"/>
              </a:rPr>
              <a:t>emp_name</a:t>
            </a:r>
            <a:r>
              <a:rPr lang="en-US" sz="2600" b="1" spc="-10" dirty="0">
                <a:solidFill>
                  <a:srgbClr val="FF0000"/>
                </a:solidFill>
                <a:latin typeface="Georgia"/>
                <a:cs typeface="Georgia"/>
              </a:rPr>
              <a:t> column then you have to take back the whole  insert privilege.</a:t>
            </a:r>
          </a:p>
          <a:p>
            <a:pPr marL="396240" indent="-384175">
              <a:lnSpc>
                <a:spcPct val="100000"/>
              </a:lnSpc>
              <a:spcBef>
                <a:spcPts val="915"/>
              </a:spcBef>
              <a:buChar char="■"/>
              <a:tabLst>
                <a:tab pos="396240" algn="l"/>
                <a:tab pos="396875" algn="l"/>
              </a:tabLst>
            </a:pPr>
            <a:endParaRPr sz="2600" b="1" spc="-10" dirty="0">
              <a:latin typeface="Georgia"/>
              <a:cs typeface="Georgia"/>
            </a:endParaRPr>
          </a:p>
        </p:txBody>
      </p:sp>
    </p:spTree>
    <p:extLst>
      <p:ext uri="{BB962C8B-B14F-4D97-AF65-F5344CB8AC3E}">
        <p14:creationId xmlns:p14="http://schemas.microsoft.com/office/powerpoint/2010/main" val="179205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944" y="499109"/>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26</a:t>
            </a:fld>
            <a:endParaRPr spc="35" dirty="0"/>
          </a:p>
        </p:txBody>
      </p:sp>
      <p:sp>
        <p:nvSpPr>
          <p:cNvPr id="3" name="object 3"/>
          <p:cNvSpPr txBox="1"/>
          <p:nvPr/>
        </p:nvSpPr>
        <p:spPr>
          <a:xfrm>
            <a:off x="1464944" y="1343405"/>
            <a:ext cx="1207135" cy="482600"/>
          </a:xfrm>
          <a:prstGeom prst="rect">
            <a:avLst/>
          </a:prstGeom>
        </p:spPr>
        <p:txBody>
          <a:bodyPr vert="horz" wrap="square" lIns="0" tIns="12700" rIns="0" bIns="0" rtlCol="0">
            <a:spAutoFit/>
          </a:bodyPr>
          <a:lstStyle/>
          <a:p>
            <a:pPr marL="12700">
              <a:lnSpc>
                <a:spcPct val="100000"/>
              </a:lnSpc>
              <a:spcBef>
                <a:spcPts val="100"/>
              </a:spcBef>
            </a:pPr>
            <a:r>
              <a:rPr sz="3000" u="heavy" spc="-290" dirty="0">
                <a:uFill>
                  <a:solidFill>
                    <a:srgbClr val="000000"/>
                  </a:solidFill>
                </a:uFill>
                <a:latin typeface="Arial"/>
                <a:cs typeface="Arial"/>
              </a:rPr>
              <a:t>ROLES:</a:t>
            </a:r>
            <a:endParaRPr sz="3000">
              <a:latin typeface="Arial"/>
              <a:cs typeface="Arial"/>
            </a:endParaRPr>
          </a:p>
        </p:txBody>
      </p:sp>
      <p:sp>
        <p:nvSpPr>
          <p:cNvPr id="4" name="object 4"/>
          <p:cNvSpPr txBox="1"/>
          <p:nvPr/>
        </p:nvSpPr>
        <p:spPr>
          <a:xfrm>
            <a:off x="1464944" y="1936242"/>
            <a:ext cx="10498456" cy="3722429"/>
          </a:xfrm>
          <a:prstGeom prst="rect">
            <a:avLst/>
          </a:prstGeom>
        </p:spPr>
        <p:txBody>
          <a:bodyPr vert="horz" wrap="square" lIns="0" tIns="34925" rIns="0" bIns="0" rtlCol="0">
            <a:spAutoFit/>
          </a:bodyPr>
          <a:lstStyle/>
          <a:p>
            <a:pPr marL="396240" marR="5080" indent="-384175">
              <a:lnSpc>
                <a:spcPts val="2150"/>
              </a:lnSpc>
              <a:spcBef>
                <a:spcPts val="275"/>
              </a:spcBef>
              <a:buChar char="■"/>
              <a:tabLst>
                <a:tab pos="396240" algn="l"/>
                <a:tab pos="396875" algn="l"/>
              </a:tabLst>
            </a:pPr>
            <a:r>
              <a:rPr sz="2600" spc="-10" dirty="0">
                <a:latin typeface="Georgia"/>
                <a:cs typeface="Georgia"/>
              </a:rPr>
              <a:t>A role is a group of Privileges. </a:t>
            </a:r>
            <a:r>
              <a:rPr sz="2600" spc="-10" dirty="0">
                <a:latin typeface="Georgia"/>
                <a:cs typeface="Georgia"/>
              </a:rPr>
              <a:t>A role is very handy in managing </a:t>
            </a:r>
            <a:endParaRPr lang="en-US" sz="2600" spc="-10" dirty="0" smtClean="0">
              <a:latin typeface="Georgia"/>
              <a:cs typeface="Georgia"/>
            </a:endParaRPr>
          </a:p>
          <a:p>
            <a:pPr marL="12065" marR="5080">
              <a:lnSpc>
                <a:spcPts val="2150"/>
              </a:lnSpc>
              <a:spcBef>
                <a:spcPts val="27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privileges</a:t>
            </a:r>
            <a:r>
              <a:rPr sz="2600" spc="-10" dirty="0">
                <a:latin typeface="Georgia"/>
                <a:cs typeface="Georgia"/>
              </a:rPr>
              <a:t>, Particularly in  such situation when number of users </a:t>
            </a:r>
            <a:endParaRPr lang="en-US" sz="2600" spc="-10" dirty="0" smtClean="0">
              <a:latin typeface="Georgia"/>
              <a:cs typeface="Georgia"/>
            </a:endParaRPr>
          </a:p>
          <a:p>
            <a:pPr marL="12065" marR="5080">
              <a:lnSpc>
                <a:spcPts val="2150"/>
              </a:lnSpc>
              <a:spcBef>
                <a:spcPts val="27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should </a:t>
            </a:r>
            <a:r>
              <a:rPr sz="2600" spc="-10" dirty="0">
                <a:latin typeface="Georgia"/>
                <a:cs typeface="Georgia"/>
              </a:rPr>
              <a:t>have the same set of privileges</a:t>
            </a:r>
            <a:r>
              <a:rPr sz="2600" spc="-10" dirty="0" smtClean="0">
                <a:latin typeface="Georgia"/>
                <a:cs typeface="Georgia"/>
              </a:rPr>
              <a:t>.</a:t>
            </a:r>
            <a:endParaRPr lang="en-US" sz="2600" spc="-10" dirty="0" smtClean="0">
              <a:latin typeface="Georgia"/>
              <a:cs typeface="Georgia"/>
            </a:endParaRPr>
          </a:p>
          <a:p>
            <a:pPr marL="12065" marR="5080">
              <a:lnSpc>
                <a:spcPts val="2150"/>
              </a:lnSpc>
              <a:spcBef>
                <a:spcPts val="275"/>
              </a:spcBef>
              <a:tabLst>
                <a:tab pos="396240" algn="l"/>
                <a:tab pos="396875" algn="l"/>
              </a:tabLst>
            </a:pPr>
            <a:endParaRPr lang="en-US" sz="2600" spc="-10" dirty="0">
              <a:latin typeface="Georgia"/>
              <a:cs typeface="Georgia"/>
            </a:endParaRPr>
          </a:p>
          <a:p>
            <a:pPr marL="12065" marR="5080">
              <a:lnSpc>
                <a:spcPts val="2150"/>
              </a:lnSpc>
              <a:spcBef>
                <a:spcPts val="275"/>
              </a:spcBef>
              <a:tabLst>
                <a:tab pos="396240" algn="l"/>
                <a:tab pos="396875" algn="l"/>
              </a:tabLst>
            </a:pPr>
            <a:endParaRPr sz="2600" spc="-10" dirty="0">
              <a:latin typeface="Georgia"/>
              <a:cs typeface="Georgia"/>
            </a:endParaRPr>
          </a:p>
          <a:p>
            <a:pPr marL="396240" marR="40005" indent="-384175">
              <a:lnSpc>
                <a:spcPct val="94000"/>
              </a:lnSpc>
              <a:spcBef>
                <a:spcPts val="1140"/>
              </a:spcBef>
              <a:buChar char="■"/>
              <a:tabLst>
                <a:tab pos="396240" algn="l"/>
                <a:tab pos="396875" algn="l"/>
              </a:tabLst>
            </a:pPr>
            <a:r>
              <a:rPr sz="2600" b="1" spc="-10" dirty="0">
                <a:latin typeface="Georgia"/>
                <a:cs typeface="Georgia"/>
              </a:rPr>
              <a:t>For </a:t>
            </a:r>
            <a:r>
              <a:rPr sz="2600" b="1" spc="-10" dirty="0" smtClean="0">
                <a:latin typeface="Georgia"/>
                <a:cs typeface="Georgia"/>
              </a:rPr>
              <a:t>example</a:t>
            </a:r>
            <a:r>
              <a:rPr lang="en-US" sz="2600" b="1" spc="-10" dirty="0" smtClean="0">
                <a:latin typeface="Georgia"/>
                <a:cs typeface="Georgia"/>
              </a:rPr>
              <a:t>:</a:t>
            </a:r>
            <a:r>
              <a:rPr sz="2600" b="1" spc="-10" dirty="0" smtClean="0">
                <a:latin typeface="Georgia"/>
                <a:cs typeface="Georgia"/>
              </a:rPr>
              <a:t> </a:t>
            </a:r>
            <a:r>
              <a:rPr sz="2600" spc="-10" dirty="0">
                <a:latin typeface="Georgia"/>
                <a:cs typeface="Georgia"/>
              </a:rPr>
              <a:t>you have four users : user1, user2, user3, user4 in the database. </a:t>
            </a:r>
            <a:r>
              <a:rPr sz="2600" spc="-10" dirty="0">
                <a:latin typeface="Georgia"/>
                <a:cs typeface="Georgia"/>
              </a:rPr>
              <a:t>To these  users you want to grant select ,update privilege on employee table, select, delete  privilege on department table. To do this first create a role by giving the following  statement</a:t>
            </a:r>
          </a:p>
          <a:p>
            <a:pPr marL="927100">
              <a:lnSpc>
                <a:spcPct val="100000"/>
              </a:lnSpc>
              <a:spcBef>
                <a:spcPts val="625"/>
              </a:spcBef>
            </a:pPr>
            <a:r>
              <a:rPr sz="2600" b="1" spc="-10" dirty="0">
                <a:latin typeface="Georgia"/>
                <a:cs typeface="Georgia"/>
              </a:rPr>
              <a:t>CREATE </a:t>
            </a:r>
            <a:r>
              <a:rPr sz="2600" b="1" spc="-10" dirty="0">
                <a:solidFill>
                  <a:srgbClr val="FF0000"/>
                </a:solidFill>
                <a:latin typeface="Georgia"/>
                <a:cs typeface="Georgia"/>
              </a:rPr>
              <a:t>ROLE</a:t>
            </a:r>
            <a:r>
              <a:rPr sz="2600" b="1" spc="-10" dirty="0">
                <a:latin typeface="Georgia"/>
                <a:cs typeface="Georgia"/>
              </a:rPr>
              <a:t> </a:t>
            </a:r>
            <a:r>
              <a:rPr sz="2600" b="1" spc="-10" dirty="0" smtClean="0">
                <a:latin typeface="Georgia"/>
                <a:cs typeface="Georgia"/>
              </a:rPr>
              <a:t>CLERKS</a:t>
            </a:r>
            <a:endParaRPr sz="2600" b="1" spc="-10" dirty="0">
              <a:latin typeface="Georgia"/>
              <a:cs typeface="Georgia"/>
            </a:endParaRPr>
          </a:p>
        </p:txBody>
      </p:sp>
    </p:spTree>
    <p:extLst>
      <p:ext uri="{BB962C8B-B14F-4D97-AF65-F5344CB8AC3E}">
        <p14:creationId xmlns:p14="http://schemas.microsoft.com/office/powerpoint/2010/main" val="193235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944" y="499109"/>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27</a:t>
            </a:fld>
            <a:endParaRPr spc="35" dirty="0"/>
          </a:p>
        </p:txBody>
      </p:sp>
      <p:sp>
        <p:nvSpPr>
          <p:cNvPr id="3" name="object 3"/>
          <p:cNvSpPr txBox="1"/>
          <p:nvPr/>
        </p:nvSpPr>
        <p:spPr>
          <a:xfrm>
            <a:off x="1464944" y="1343405"/>
            <a:ext cx="1207135" cy="482600"/>
          </a:xfrm>
          <a:prstGeom prst="rect">
            <a:avLst/>
          </a:prstGeom>
        </p:spPr>
        <p:txBody>
          <a:bodyPr vert="horz" wrap="square" lIns="0" tIns="12700" rIns="0" bIns="0" rtlCol="0">
            <a:spAutoFit/>
          </a:bodyPr>
          <a:lstStyle/>
          <a:p>
            <a:pPr marL="12700">
              <a:lnSpc>
                <a:spcPct val="100000"/>
              </a:lnSpc>
              <a:spcBef>
                <a:spcPts val="100"/>
              </a:spcBef>
            </a:pPr>
            <a:r>
              <a:rPr sz="3000" u="heavy" spc="-290" dirty="0">
                <a:uFill>
                  <a:solidFill>
                    <a:srgbClr val="000000"/>
                  </a:solidFill>
                </a:uFill>
                <a:latin typeface="Arial"/>
                <a:cs typeface="Arial"/>
              </a:rPr>
              <a:t>ROLES:</a:t>
            </a:r>
            <a:endParaRPr sz="3000">
              <a:latin typeface="Arial"/>
              <a:cs typeface="Arial"/>
            </a:endParaRPr>
          </a:p>
        </p:txBody>
      </p:sp>
      <p:sp>
        <p:nvSpPr>
          <p:cNvPr id="4" name="object 4"/>
          <p:cNvSpPr txBox="1"/>
          <p:nvPr/>
        </p:nvSpPr>
        <p:spPr>
          <a:xfrm>
            <a:off x="1464944" y="1936242"/>
            <a:ext cx="12251056" cy="4324261"/>
          </a:xfrm>
          <a:prstGeom prst="rect">
            <a:avLst/>
          </a:prstGeom>
        </p:spPr>
        <p:txBody>
          <a:bodyPr vert="horz" wrap="square" lIns="0" tIns="34925" rIns="0" bIns="0" rtlCol="0">
            <a:spAutoFit/>
          </a:bodyPr>
          <a:lstStyle/>
          <a:p>
            <a:pPr marL="396240" indent="-384175">
              <a:lnSpc>
                <a:spcPct val="100000"/>
              </a:lnSpc>
              <a:spcBef>
                <a:spcPts val="1045"/>
              </a:spcBef>
              <a:buChar char="■"/>
              <a:tabLst>
                <a:tab pos="396240" algn="l"/>
                <a:tab pos="396875" algn="l"/>
              </a:tabLst>
            </a:pPr>
            <a:r>
              <a:rPr sz="2600" spc="-10" dirty="0">
                <a:latin typeface="Georgia"/>
                <a:cs typeface="Georgia"/>
              </a:rPr>
              <a:t>Then </a:t>
            </a:r>
            <a:r>
              <a:rPr sz="2600" spc="-10" dirty="0">
                <a:latin typeface="Georgia"/>
                <a:cs typeface="Georgia"/>
              </a:rPr>
              <a:t>grant privileges to this role</a:t>
            </a:r>
            <a:r>
              <a:rPr sz="2600" spc="-10" dirty="0" smtClean="0">
                <a:latin typeface="Georgia"/>
                <a:cs typeface="Georgia"/>
              </a:rPr>
              <a:t>.</a:t>
            </a:r>
            <a:endParaRPr lang="en-US" sz="2600" spc="-10" dirty="0" smtClean="0">
              <a:latin typeface="Georgia"/>
              <a:cs typeface="Georgia"/>
            </a:endParaRPr>
          </a:p>
          <a:p>
            <a:pPr marL="12065">
              <a:lnSpc>
                <a:spcPct val="100000"/>
              </a:lnSpc>
              <a:spcBef>
                <a:spcPts val="1045"/>
              </a:spcBef>
              <a:tabLst>
                <a:tab pos="396240" algn="l"/>
                <a:tab pos="396875" algn="l"/>
              </a:tabLst>
            </a:pPr>
            <a:endParaRPr sz="2600" b="1" spc="-10" dirty="0">
              <a:latin typeface="Georgia"/>
              <a:cs typeface="Georgia"/>
            </a:endParaRPr>
          </a:p>
          <a:p>
            <a:pPr marL="1000125" marR="3609975">
              <a:lnSpc>
                <a:spcPct val="74200"/>
              </a:lnSpc>
              <a:spcBef>
                <a:spcPts val="710"/>
              </a:spcBef>
            </a:pPr>
            <a:r>
              <a:rPr sz="2600" b="1" spc="-10" dirty="0">
                <a:solidFill>
                  <a:srgbClr val="FF0000"/>
                </a:solidFill>
                <a:latin typeface="Georgia"/>
                <a:cs typeface="Georgia"/>
              </a:rPr>
              <a:t>GRANT</a:t>
            </a:r>
            <a:r>
              <a:rPr sz="2600" b="1" spc="-10" dirty="0">
                <a:latin typeface="Georgia"/>
                <a:cs typeface="Georgia"/>
              </a:rPr>
              <a:t> SELECT,UPDATE </a:t>
            </a:r>
            <a:r>
              <a:rPr sz="2600" b="1" spc="-10" dirty="0">
                <a:solidFill>
                  <a:srgbClr val="FF0000"/>
                </a:solidFill>
                <a:latin typeface="Georgia"/>
                <a:cs typeface="Georgia"/>
              </a:rPr>
              <a:t>ON</a:t>
            </a:r>
            <a:r>
              <a:rPr sz="2600" b="1" spc="-10" dirty="0">
                <a:latin typeface="Georgia"/>
                <a:cs typeface="Georgia"/>
              </a:rPr>
              <a:t> </a:t>
            </a:r>
            <a:r>
              <a:rPr sz="2600" b="1" spc="-10" dirty="0" smtClean="0">
                <a:latin typeface="Georgia"/>
                <a:cs typeface="Georgia"/>
              </a:rPr>
              <a:t>EMP</a:t>
            </a:r>
            <a:r>
              <a:rPr lang="en-US" sz="2600" b="1" spc="-10" dirty="0" smtClean="0">
                <a:latin typeface="Georgia"/>
                <a:cs typeface="Georgia"/>
              </a:rPr>
              <a:t>LOYEE</a:t>
            </a:r>
            <a:r>
              <a:rPr sz="2600" b="1" spc="-10" dirty="0" smtClean="0">
                <a:latin typeface="Georgia"/>
                <a:cs typeface="Georgia"/>
              </a:rPr>
              <a:t> </a:t>
            </a:r>
            <a:r>
              <a:rPr sz="2600" b="1" spc="-10" dirty="0" smtClean="0">
                <a:solidFill>
                  <a:srgbClr val="FF0000"/>
                </a:solidFill>
                <a:latin typeface="Georgia"/>
                <a:cs typeface="Georgia"/>
              </a:rPr>
              <a:t>TO</a:t>
            </a:r>
            <a:r>
              <a:rPr lang="en-US" sz="2600" b="1" spc="-10" dirty="0" smtClean="0">
                <a:solidFill>
                  <a:srgbClr val="FF0000"/>
                </a:solidFill>
                <a:latin typeface="Georgia"/>
                <a:cs typeface="Georgia"/>
              </a:rPr>
              <a:t> </a:t>
            </a:r>
            <a:r>
              <a:rPr sz="2600" b="1" spc="-10" dirty="0" smtClean="0">
                <a:solidFill>
                  <a:srgbClr val="0070C0"/>
                </a:solidFill>
                <a:latin typeface="Georgia"/>
                <a:cs typeface="Georgia"/>
              </a:rPr>
              <a:t>CLERKS</a:t>
            </a:r>
            <a:r>
              <a:rPr sz="2600" b="1" spc="-10" dirty="0">
                <a:latin typeface="Georgia"/>
                <a:cs typeface="Georgia"/>
              </a:rPr>
              <a:t>; </a:t>
            </a:r>
            <a:endParaRPr lang="en-US" sz="2600" b="1" spc="-10" dirty="0" smtClean="0">
              <a:latin typeface="Georgia"/>
              <a:cs typeface="Georgia"/>
            </a:endParaRPr>
          </a:p>
          <a:p>
            <a:pPr marL="1000125" marR="3609975">
              <a:lnSpc>
                <a:spcPct val="74200"/>
              </a:lnSpc>
              <a:spcBef>
                <a:spcPts val="710"/>
              </a:spcBef>
            </a:pPr>
            <a:r>
              <a:rPr sz="2600" b="1" spc="-10" dirty="0" smtClean="0">
                <a:latin typeface="Georgia"/>
                <a:cs typeface="Georgia"/>
              </a:rPr>
              <a:t> </a:t>
            </a:r>
            <a:endParaRPr lang="en-US" sz="2600" b="1" spc="-10" dirty="0" smtClean="0">
              <a:latin typeface="Georgia"/>
              <a:cs typeface="Georgia"/>
            </a:endParaRPr>
          </a:p>
          <a:p>
            <a:pPr marL="1000125" marR="3609975">
              <a:lnSpc>
                <a:spcPct val="74200"/>
              </a:lnSpc>
              <a:spcBef>
                <a:spcPts val="710"/>
              </a:spcBef>
            </a:pPr>
            <a:r>
              <a:rPr sz="2600" b="1" spc="-10" dirty="0" smtClean="0">
                <a:solidFill>
                  <a:srgbClr val="FF0000"/>
                </a:solidFill>
                <a:latin typeface="Georgia"/>
                <a:cs typeface="Georgia"/>
              </a:rPr>
              <a:t>GRANT</a:t>
            </a:r>
            <a:r>
              <a:rPr sz="2600" b="1" spc="-10" dirty="0" smtClean="0">
                <a:latin typeface="Georgia"/>
                <a:cs typeface="Georgia"/>
              </a:rPr>
              <a:t> </a:t>
            </a:r>
            <a:r>
              <a:rPr sz="2600" b="1" spc="-10" dirty="0">
                <a:latin typeface="Georgia"/>
                <a:cs typeface="Georgia"/>
              </a:rPr>
              <a:t>SELECT,DELETE </a:t>
            </a:r>
            <a:r>
              <a:rPr sz="2600" b="1" spc="-10" dirty="0">
                <a:solidFill>
                  <a:srgbClr val="FF0000"/>
                </a:solidFill>
                <a:latin typeface="Georgia"/>
                <a:cs typeface="Georgia"/>
              </a:rPr>
              <a:t>ON</a:t>
            </a:r>
            <a:r>
              <a:rPr sz="2600" b="1" spc="-10" dirty="0">
                <a:latin typeface="Georgia"/>
                <a:cs typeface="Georgia"/>
              </a:rPr>
              <a:t> </a:t>
            </a:r>
            <a:r>
              <a:rPr sz="2600" b="1" spc="-10" dirty="0" smtClean="0">
                <a:latin typeface="Georgia"/>
                <a:cs typeface="Georgia"/>
              </a:rPr>
              <a:t>DEPT</a:t>
            </a:r>
            <a:r>
              <a:rPr lang="en-US" sz="2600" b="1" spc="-10" dirty="0" smtClean="0">
                <a:latin typeface="Georgia"/>
                <a:cs typeface="Georgia"/>
              </a:rPr>
              <a:t>ARTMENT</a:t>
            </a:r>
            <a:r>
              <a:rPr sz="2600" b="1" spc="-10" dirty="0" smtClean="0">
                <a:latin typeface="Georgia"/>
                <a:cs typeface="Georgia"/>
              </a:rPr>
              <a:t> </a:t>
            </a:r>
            <a:r>
              <a:rPr sz="2600" b="1" spc="-10" dirty="0">
                <a:solidFill>
                  <a:srgbClr val="FF0000"/>
                </a:solidFill>
                <a:latin typeface="Georgia"/>
                <a:cs typeface="Georgia"/>
              </a:rPr>
              <a:t>TO</a:t>
            </a:r>
            <a:r>
              <a:rPr sz="2600" b="1" spc="-10" dirty="0">
                <a:latin typeface="Georgia"/>
                <a:cs typeface="Georgia"/>
              </a:rPr>
              <a:t> </a:t>
            </a:r>
            <a:r>
              <a:rPr sz="2600" b="1" spc="-10" dirty="0">
                <a:solidFill>
                  <a:srgbClr val="0070C0"/>
                </a:solidFill>
                <a:latin typeface="Georgia"/>
                <a:cs typeface="Georgia"/>
              </a:rPr>
              <a:t>CLERKS</a:t>
            </a:r>
            <a:r>
              <a:rPr sz="2600" b="1" spc="-10" dirty="0">
                <a:latin typeface="Georgia"/>
                <a:cs typeface="Georgia"/>
              </a:rPr>
              <a:t>;</a:t>
            </a:r>
          </a:p>
          <a:p>
            <a:pPr marL="396240" indent="-384175">
              <a:lnSpc>
                <a:spcPct val="100000"/>
              </a:lnSpc>
              <a:spcBef>
                <a:spcPts val="1045"/>
              </a:spcBef>
              <a:buChar char="■"/>
              <a:tabLst>
                <a:tab pos="396240" algn="l"/>
                <a:tab pos="396875" algn="l"/>
              </a:tabLst>
            </a:pPr>
            <a:r>
              <a:rPr sz="2600" spc="-10" dirty="0">
                <a:latin typeface="Georgia"/>
                <a:cs typeface="Georgia"/>
              </a:rPr>
              <a:t>Now grant this clerks role to users like this</a:t>
            </a:r>
          </a:p>
          <a:p>
            <a:pPr marL="927100">
              <a:lnSpc>
                <a:spcPct val="100000"/>
              </a:lnSpc>
              <a:spcBef>
                <a:spcPts val="1070"/>
              </a:spcBef>
            </a:pPr>
            <a:r>
              <a:rPr sz="2600" b="1" spc="-10" dirty="0" smtClean="0">
                <a:solidFill>
                  <a:srgbClr val="FF0000"/>
                </a:solidFill>
                <a:latin typeface="Georgia"/>
                <a:cs typeface="Georgia"/>
              </a:rPr>
              <a:t>GRANT</a:t>
            </a:r>
            <a:r>
              <a:rPr sz="2600" b="1" spc="-10" dirty="0" smtClean="0">
                <a:latin typeface="Georgia"/>
                <a:cs typeface="Georgia"/>
              </a:rPr>
              <a:t> CLERKS </a:t>
            </a:r>
            <a:r>
              <a:rPr lang="en-US" sz="2600" b="1" spc="-10" dirty="0" smtClean="0">
                <a:solidFill>
                  <a:srgbClr val="FF0000"/>
                </a:solidFill>
                <a:latin typeface="Georgia"/>
                <a:cs typeface="Georgia"/>
              </a:rPr>
              <a:t>TO </a:t>
            </a:r>
            <a:r>
              <a:rPr sz="2600" b="1" spc="-10" dirty="0" smtClean="0">
                <a:latin typeface="Georgia"/>
                <a:cs typeface="Georgia"/>
              </a:rPr>
              <a:t>USER1, USER2, USER3, USER4 ;</a:t>
            </a:r>
            <a:endParaRPr sz="2600" b="1" spc="-10" dirty="0">
              <a:latin typeface="Georgia"/>
              <a:cs typeface="Georgia"/>
            </a:endParaRPr>
          </a:p>
          <a:p>
            <a:pPr marL="396240" indent="-384175">
              <a:lnSpc>
                <a:spcPct val="100000"/>
              </a:lnSpc>
              <a:spcBef>
                <a:spcPts val="1070"/>
              </a:spcBef>
              <a:buChar char="■"/>
              <a:tabLst>
                <a:tab pos="396240" algn="l"/>
                <a:tab pos="396875" algn="l"/>
              </a:tabLst>
            </a:pPr>
            <a:r>
              <a:rPr sz="2600" spc="-10" dirty="0">
                <a:latin typeface="Georgia"/>
                <a:cs typeface="Georgia"/>
              </a:rPr>
              <a:t>Now all 4 users have all the privileges </a:t>
            </a:r>
            <a:r>
              <a:rPr lang="en-US" sz="2600" spc="-10" dirty="0" smtClean="0">
                <a:latin typeface="Georgia"/>
                <a:cs typeface="Georgia"/>
              </a:rPr>
              <a:t>to </a:t>
            </a:r>
            <a:r>
              <a:rPr sz="2600" spc="-10" dirty="0">
                <a:latin typeface="Georgia"/>
                <a:cs typeface="Georgia"/>
              </a:rPr>
              <a:t>granted </a:t>
            </a:r>
            <a:r>
              <a:rPr sz="2600" spc="-10" dirty="0">
                <a:latin typeface="Georgia"/>
                <a:cs typeface="Georgia"/>
              </a:rPr>
              <a:t>on clerks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925309" cy="696595"/>
          </a:xfrm>
          <a:prstGeom prst="rect">
            <a:avLst/>
          </a:prstGeom>
        </p:spPr>
        <p:txBody>
          <a:bodyPr vert="horz" wrap="square" lIns="0" tIns="13335" rIns="0" bIns="0" rtlCol="0">
            <a:spAutoFit/>
          </a:bodyPr>
          <a:lstStyle/>
          <a:p>
            <a:pPr marL="12700">
              <a:lnSpc>
                <a:spcPct val="100000"/>
              </a:lnSpc>
              <a:spcBef>
                <a:spcPts val="105"/>
              </a:spcBef>
            </a:pPr>
            <a:r>
              <a:rPr sz="4400" spc="-495" dirty="0"/>
              <a:t>GRANT </a:t>
            </a:r>
            <a:r>
              <a:rPr sz="4400" spc="-400" dirty="0"/>
              <a:t>AND </a:t>
            </a:r>
            <a:r>
              <a:rPr sz="4400" spc="-505" dirty="0"/>
              <a:t>REVOKE</a:t>
            </a:r>
            <a:r>
              <a:rPr sz="4400" spc="-250"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28</a:t>
            </a:fld>
            <a:endParaRPr spc="35" dirty="0"/>
          </a:p>
        </p:txBody>
      </p:sp>
      <p:sp>
        <p:nvSpPr>
          <p:cNvPr id="3" name="object 3"/>
          <p:cNvSpPr txBox="1"/>
          <p:nvPr/>
        </p:nvSpPr>
        <p:spPr>
          <a:xfrm>
            <a:off x="1450594" y="1495170"/>
            <a:ext cx="10436606" cy="5177699"/>
          </a:xfrm>
          <a:prstGeom prst="rect">
            <a:avLst/>
          </a:prstGeom>
        </p:spPr>
        <p:txBody>
          <a:bodyPr vert="horz" wrap="square" lIns="0" tIns="37465" rIns="0" bIns="0" rtlCol="0">
            <a:spAutoFit/>
          </a:bodyPr>
          <a:lstStyle/>
          <a:p>
            <a:pPr marL="396240" marR="5080" indent="-384175" algn="just">
              <a:lnSpc>
                <a:spcPts val="2260"/>
              </a:lnSpc>
              <a:spcBef>
                <a:spcPts val="295"/>
              </a:spcBef>
              <a:buChar char="■"/>
              <a:tabLst>
                <a:tab pos="396240" algn="l"/>
                <a:tab pos="396875" algn="l"/>
              </a:tabLst>
            </a:pPr>
            <a:r>
              <a:rPr sz="2600" spc="-10" dirty="0">
                <a:latin typeface="Georgia"/>
                <a:cs typeface="Georgia"/>
              </a:rPr>
              <a:t>Suppose after one month you want grant delete on privilege on employee table all  these users then just grant this privilege to clerks role and automatically all the  users will have the privilege.</a:t>
            </a:r>
          </a:p>
          <a:p>
            <a:pPr marL="1841500">
              <a:lnSpc>
                <a:spcPct val="100000"/>
              </a:lnSpc>
              <a:spcBef>
                <a:spcPts val="955"/>
              </a:spcBef>
            </a:pPr>
            <a:r>
              <a:rPr sz="2600" b="1" spc="-10" dirty="0">
                <a:solidFill>
                  <a:srgbClr val="FF0000"/>
                </a:solidFill>
                <a:latin typeface="Georgia"/>
                <a:cs typeface="Georgia"/>
              </a:rPr>
              <a:t>GRANT</a:t>
            </a:r>
            <a:r>
              <a:rPr sz="2600" b="1" spc="-10" dirty="0">
                <a:latin typeface="Georgia"/>
                <a:cs typeface="Georgia"/>
              </a:rPr>
              <a:t> DELETE </a:t>
            </a:r>
            <a:r>
              <a:rPr sz="2600" b="1" spc="-10" dirty="0">
                <a:solidFill>
                  <a:srgbClr val="FF0000"/>
                </a:solidFill>
                <a:latin typeface="Georgia"/>
                <a:cs typeface="Georgia"/>
              </a:rPr>
              <a:t>ON</a:t>
            </a:r>
            <a:r>
              <a:rPr sz="2600" b="1" spc="-10" dirty="0">
                <a:latin typeface="Georgia"/>
                <a:cs typeface="Georgia"/>
              </a:rPr>
              <a:t> </a:t>
            </a:r>
            <a:r>
              <a:rPr sz="2600" b="1" spc="-10" dirty="0" smtClean="0">
                <a:latin typeface="Georgia"/>
                <a:cs typeface="Georgia"/>
              </a:rPr>
              <a:t>EMP</a:t>
            </a:r>
            <a:r>
              <a:rPr lang="en-US" sz="2600" b="1" spc="-10" dirty="0" smtClean="0">
                <a:latin typeface="Georgia"/>
                <a:cs typeface="Georgia"/>
              </a:rPr>
              <a:t>LOYEE</a:t>
            </a:r>
            <a:r>
              <a:rPr sz="2600" b="1" spc="-10" dirty="0" smtClean="0">
                <a:latin typeface="Georgia"/>
                <a:cs typeface="Georgia"/>
              </a:rPr>
              <a:t> </a:t>
            </a:r>
            <a:r>
              <a:rPr sz="2600" b="1" spc="-10" dirty="0">
                <a:solidFill>
                  <a:srgbClr val="FF0000"/>
                </a:solidFill>
                <a:latin typeface="Georgia"/>
                <a:cs typeface="Georgia"/>
              </a:rPr>
              <a:t>TO</a:t>
            </a:r>
            <a:r>
              <a:rPr sz="2600" b="1" spc="-10" dirty="0">
                <a:latin typeface="Georgia"/>
                <a:cs typeface="Georgia"/>
              </a:rPr>
              <a:t> CLERKS;</a:t>
            </a:r>
          </a:p>
          <a:p>
            <a:pPr>
              <a:lnSpc>
                <a:spcPct val="100000"/>
              </a:lnSpc>
            </a:pPr>
            <a:endParaRPr sz="2700" dirty="0">
              <a:latin typeface="Arial"/>
              <a:cs typeface="Arial"/>
            </a:endParaRPr>
          </a:p>
          <a:p>
            <a:pPr marL="396240" marR="67945" indent="-384175" algn="just">
              <a:lnSpc>
                <a:spcPts val="2260"/>
              </a:lnSpc>
              <a:spcBef>
                <a:spcPts val="1605"/>
              </a:spcBef>
              <a:buChar char="■"/>
              <a:tabLst>
                <a:tab pos="396240" algn="l"/>
                <a:tab pos="396875" algn="l"/>
              </a:tabLst>
            </a:pPr>
            <a:r>
              <a:rPr sz="2600" spc="-10" dirty="0">
                <a:latin typeface="Georgia"/>
                <a:cs typeface="Georgia"/>
              </a:rPr>
              <a:t>If you want to take back update privilege on employee table from these users just  take it back from clerks role.</a:t>
            </a:r>
          </a:p>
          <a:p>
            <a:pPr marL="1841500">
              <a:lnSpc>
                <a:spcPct val="100000"/>
              </a:lnSpc>
              <a:spcBef>
                <a:spcPts val="965"/>
              </a:spcBef>
            </a:pPr>
            <a:r>
              <a:rPr sz="2600" b="1" spc="-10" dirty="0">
                <a:solidFill>
                  <a:srgbClr val="FF0000"/>
                </a:solidFill>
                <a:latin typeface="Georgia"/>
                <a:cs typeface="Georgia"/>
              </a:rPr>
              <a:t>REVOKE</a:t>
            </a:r>
            <a:r>
              <a:rPr sz="2600" b="1" spc="-10" dirty="0">
                <a:latin typeface="Georgia"/>
                <a:cs typeface="Georgia"/>
              </a:rPr>
              <a:t> UPDATE </a:t>
            </a:r>
            <a:r>
              <a:rPr sz="2600" b="1" spc="-10" dirty="0">
                <a:solidFill>
                  <a:srgbClr val="FF0000"/>
                </a:solidFill>
                <a:latin typeface="Georgia"/>
                <a:cs typeface="Georgia"/>
              </a:rPr>
              <a:t>ON</a:t>
            </a:r>
            <a:r>
              <a:rPr sz="2600" b="1" spc="-10" dirty="0">
                <a:latin typeface="Georgia"/>
                <a:cs typeface="Georgia"/>
              </a:rPr>
              <a:t> </a:t>
            </a:r>
            <a:r>
              <a:rPr sz="2600" b="1" spc="-10" dirty="0" smtClean="0">
                <a:latin typeface="Georgia"/>
                <a:cs typeface="Georgia"/>
              </a:rPr>
              <a:t>EMP</a:t>
            </a:r>
            <a:r>
              <a:rPr lang="en-US" sz="2600" b="1" spc="-10" dirty="0" smtClean="0">
                <a:latin typeface="Georgia"/>
                <a:cs typeface="Georgia"/>
              </a:rPr>
              <a:t>LOYEE</a:t>
            </a:r>
            <a:r>
              <a:rPr sz="2600" b="1" spc="-10" dirty="0" smtClean="0">
                <a:latin typeface="Georgia"/>
                <a:cs typeface="Georgia"/>
              </a:rPr>
              <a:t> </a:t>
            </a:r>
            <a:r>
              <a:rPr sz="2600" b="1" spc="-10" dirty="0">
                <a:solidFill>
                  <a:srgbClr val="FF0000"/>
                </a:solidFill>
                <a:latin typeface="Georgia"/>
                <a:cs typeface="Georgia"/>
              </a:rPr>
              <a:t>FROM</a:t>
            </a:r>
            <a:r>
              <a:rPr sz="2600" b="1" spc="-10" dirty="0">
                <a:latin typeface="Georgia"/>
                <a:cs typeface="Georgia"/>
              </a:rPr>
              <a:t> CLERKS;</a:t>
            </a:r>
          </a:p>
          <a:p>
            <a:pPr>
              <a:lnSpc>
                <a:spcPct val="100000"/>
              </a:lnSpc>
            </a:pPr>
            <a:endParaRPr sz="2700" dirty="0">
              <a:latin typeface="Arial"/>
              <a:cs typeface="Arial"/>
            </a:endParaRPr>
          </a:p>
          <a:p>
            <a:pPr marL="396240" indent="-384175">
              <a:lnSpc>
                <a:spcPct val="100000"/>
              </a:lnSpc>
              <a:spcBef>
                <a:spcPts val="1864"/>
              </a:spcBef>
              <a:buChar char="■"/>
              <a:tabLst>
                <a:tab pos="396240" algn="l"/>
                <a:tab pos="396875" algn="l"/>
              </a:tabLst>
            </a:pPr>
            <a:r>
              <a:rPr sz="2600" spc="-10" dirty="0">
                <a:latin typeface="Georgia"/>
                <a:cs typeface="Georgia"/>
              </a:rPr>
              <a:t>To Drop a role</a:t>
            </a:r>
          </a:p>
          <a:p>
            <a:pPr marL="1841500">
              <a:lnSpc>
                <a:spcPct val="100000"/>
              </a:lnSpc>
              <a:spcBef>
                <a:spcPts val="1015"/>
              </a:spcBef>
            </a:pPr>
            <a:r>
              <a:rPr sz="2600" b="1" spc="-10" dirty="0">
                <a:solidFill>
                  <a:srgbClr val="FF0000"/>
                </a:solidFill>
                <a:latin typeface="Georgia"/>
                <a:cs typeface="Georgia"/>
              </a:rPr>
              <a:t>DROP</a:t>
            </a:r>
            <a:r>
              <a:rPr sz="2600" b="1" spc="-10" dirty="0">
                <a:latin typeface="Georgia"/>
                <a:cs typeface="Georgia"/>
              </a:rPr>
              <a:t> ROLE CLERKS;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36778"/>
            <a:ext cx="9114155" cy="635000"/>
          </a:xfrm>
          <a:prstGeom prst="rect">
            <a:avLst/>
          </a:prstGeom>
        </p:spPr>
        <p:txBody>
          <a:bodyPr vert="horz" wrap="square" lIns="0" tIns="12065" rIns="0" bIns="0" rtlCol="0">
            <a:spAutoFit/>
          </a:bodyPr>
          <a:lstStyle/>
          <a:p>
            <a:pPr marL="12700">
              <a:lnSpc>
                <a:spcPct val="100000"/>
              </a:lnSpc>
              <a:spcBef>
                <a:spcPts val="95"/>
              </a:spcBef>
            </a:pPr>
            <a:r>
              <a:rPr sz="4000" spc="-325" dirty="0"/>
              <a:t>LISTING </a:t>
            </a:r>
            <a:r>
              <a:rPr sz="4000" spc="-385" dirty="0"/>
              <a:t>INFORMATION </a:t>
            </a:r>
            <a:r>
              <a:rPr sz="4000" spc="-465" dirty="0"/>
              <a:t>ABOUT</a:t>
            </a:r>
            <a:r>
              <a:rPr sz="4000" spc="-405" dirty="0"/>
              <a:t> </a:t>
            </a:r>
            <a:r>
              <a:rPr sz="4000" spc="-375" dirty="0"/>
              <a:t>PRIVILEGES</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29</a:t>
            </a:fld>
            <a:endParaRPr spc="35" dirty="0"/>
          </a:p>
        </p:txBody>
      </p:sp>
      <p:sp>
        <p:nvSpPr>
          <p:cNvPr id="3" name="object 3"/>
          <p:cNvSpPr txBox="1"/>
          <p:nvPr/>
        </p:nvSpPr>
        <p:spPr>
          <a:xfrm>
            <a:off x="1450594" y="1295400"/>
            <a:ext cx="10741406" cy="5559471"/>
          </a:xfrm>
          <a:prstGeom prst="rect">
            <a:avLst/>
          </a:prstGeom>
        </p:spPr>
        <p:txBody>
          <a:bodyPr vert="horz" wrap="square" lIns="0" tIns="147320" rIns="0" bIns="0" rtlCol="0">
            <a:spAutoFit/>
          </a:bodyPr>
          <a:lstStyle/>
          <a:p>
            <a:pPr marL="396240" indent="-384175">
              <a:lnSpc>
                <a:spcPct val="100000"/>
              </a:lnSpc>
              <a:spcBef>
                <a:spcPts val="1160"/>
              </a:spcBef>
              <a:buChar char="■"/>
              <a:tabLst>
                <a:tab pos="396240" algn="l"/>
                <a:tab pos="396875" algn="l"/>
              </a:tabLst>
            </a:pPr>
            <a:r>
              <a:rPr sz="2600" spc="-10" dirty="0">
                <a:latin typeface="Georgia"/>
                <a:cs typeface="Georgia"/>
              </a:rPr>
              <a:t>To see which table privileges are granted by you to other users.</a:t>
            </a:r>
          </a:p>
          <a:p>
            <a:pPr marL="927100">
              <a:lnSpc>
                <a:spcPct val="100000"/>
              </a:lnSpc>
              <a:spcBef>
                <a:spcPts val="1055"/>
              </a:spcBef>
            </a:pPr>
            <a:r>
              <a:rPr sz="2600" spc="-10" dirty="0">
                <a:latin typeface="Georgia"/>
                <a:cs typeface="Georgia"/>
              </a:rPr>
              <a:t>SELECT * FROM USER_TAB_PRIVS_MADE</a:t>
            </a:r>
          </a:p>
          <a:p>
            <a:pPr marL="396240" indent="-384175">
              <a:lnSpc>
                <a:spcPct val="100000"/>
              </a:lnSpc>
              <a:spcBef>
                <a:spcPts val="1060"/>
              </a:spcBef>
              <a:buChar char="■"/>
              <a:tabLst>
                <a:tab pos="396240" algn="l"/>
                <a:tab pos="396875" algn="l"/>
              </a:tabLst>
            </a:pPr>
            <a:r>
              <a:rPr sz="2600" spc="-10" dirty="0">
                <a:latin typeface="Georgia"/>
                <a:cs typeface="Georgia"/>
              </a:rPr>
              <a:t>To see which table privileges are granted to you by other users</a:t>
            </a:r>
          </a:p>
          <a:p>
            <a:pPr marL="927100">
              <a:lnSpc>
                <a:spcPct val="100000"/>
              </a:lnSpc>
              <a:spcBef>
                <a:spcPts val="1055"/>
              </a:spcBef>
            </a:pPr>
            <a:r>
              <a:rPr sz="2600" spc="-10" dirty="0">
                <a:latin typeface="Georgia"/>
                <a:cs typeface="Georgia"/>
              </a:rPr>
              <a:t>SELECT * FROM USER_TAB_PRIVS_RECD;</a:t>
            </a:r>
          </a:p>
          <a:p>
            <a:pPr marL="396240" marR="5080" indent="-396240">
              <a:lnSpc>
                <a:spcPct val="144000"/>
              </a:lnSpc>
              <a:buChar char="■"/>
              <a:tabLst>
                <a:tab pos="396240" algn="l"/>
                <a:tab pos="396875" algn="l"/>
              </a:tabLst>
            </a:pPr>
            <a:r>
              <a:rPr sz="2600" spc="-10" dirty="0">
                <a:latin typeface="Georgia"/>
                <a:cs typeface="Georgia"/>
              </a:rPr>
              <a:t>To see which column level privileges are granted by you to other users.  SELECT * FROM USER_COL_PRIVS_MADE</a:t>
            </a:r>
          </a:p>
          <a:p>
            <a:pPr marL="396240" indent="-384175">
              <a:lnSpc>
                <a:spcPct val="100000"/>
              </a:lnSpc>
              <a:spcBef>
                <a:spcPts val="1060"/>
              </a:spcBef>
              <a:buChar char="■"/>
              <a:tabLst>
                <a:tab pos="396240" algn="l"/>
                <a:tab pos="396875" algn="l"/>
              </a:tabLst>
            </a:pPr>
            <a:r>
              <a:rPr sz="2600" spc="-10" dirty="0">
                <a:latin typeface="Georgia"/>
                <a:cs typeface="Georgia"/>
              </a:rPr>
              <a:t>To see which column level privileges are granted to you by other users</a:t>
            </a:r>
          </a:p>
          <a:p>
            <a:pPr marL="927100">
              <a:lnSpc>
                <a:spcPct val="100000"/>
              </a:lnSpc>
              <a:spcBef>
                <a:spcPts val="1055"/>
              </a:spcBef>
            </a:pPr>
            <a:r>
              <a:rPr sz="2600" spc="-10" dirty="0">
                <a:latin typeface="Georgia"/>
                <a:cs typeface="Georgia"/>
              </a:rPr>
              <a:t>SELECT * FROM USER_COL_PRIVS_RECD;</a:t>
            </a:r>
          </a:p>
          <a:p>
            <a:pPr marL="396240" marR="2901950" indent="-396240">
              <a:lnSpc>
                <a:spcPct val="144000"/>
              </a:lnSpc>
              <a:buChar char="■"/>
              <a:tabLst>
                <a:tab pos="396240" algn="l"/>
                <a:tab pos="396875" algn="l"/>
              </a:tabLst>
            </a:pPr>
            <a:r>
              <a:rPr sz="2600" spc="-10" dirty="0">
                <a:latin typeface="Georgia"/>
                <a:cs typeface="Georgia"/>
              </a:rPr>
              <a:t>To see which privileges are granted to roles  SELECT * FROM USER_ROLE_PRIVS;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442214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a:t>
            </a:r>
            <a:r>
              <a:rPr sz="4400" spc="-229" dirty="0"/>
              <a:t> </a:t>
            </a:r>
            <a:r>
              <a:rPr sz="4400" spc="-370" dirty="0"/>
              <a:t>Type</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a:t>
            </a:fld>
            <a:endParaRPr spc="35" dirty="0"/>
          </a:p>
        </p:txBody>
      </p:sp>
      <p:sp>
        <p:nvSpPr>
          <p:cNvPr id="3" name="object 3"/>
          <p:cNvSpPr txBox="1"/>
          <p:nvPr/>
        </p:nvSpPr>
        <p:spPr>
          <a:xfrm>
            <a:off x="1450594" y="2289175"/>
            <a:ext cx="9207500" cy="1726564"/>
          </a:xfrm>
          <a:prstGeom prst="rect">
            <a:avLst/>
          </a:prstGeom>
        </p:spPr>
        <p:txBody>
          <a:bodyPr vert="horz" wrap="square" lIns="0" tIns="43180" rIns="0" bIns="0" rtlCol="0">
            <a:spAutoFit/>
          </a:bodyPr>
          <a:lstStyle/>
          <a:p>
            <a:pPr marL="396240" marR="5080" indent="-384175">
              <a:lnSpc>
                <a:spcPts val="2700"/>
              </a:lnSpc>
              <a:spcBef>
                <a:spcPts val="340"/>
              </a:spcBef>
              <a:buChar char="■"/>
              <a:tabLst>
                <a:tab pos="396240" algn="l"/>
                <a:tab pos="396875" algn="l"/>
              </a:tabLst>
            </a:pPr>
            <a:r>
              <a:rPr sz="2400" spc="-70" dirty="0">
                <a:latin typeface="Arial"/>
                <a:cs typeface="Arial"/>
              </a:rPr>
              <a:t>Sometimes </a:t>
            </a:r>
            <a:r>
              <a:rPr sz="2400" spc="-130" dirty="0">
                <a:latin typeface="Arial"/>
                <a:cs typeface="Arial"/>
              </a:rPr>
              <a:t>we </a:t>
            </a:r>
            <a:r>
              <a:rPr sz="2400" spc="-125" dirty="0">
                <a:latin typeface="Arial"/>
                <a:cs typeface="Arial"/>
              </a:rPr>
              <a:t>may </a:t>
            </a:r>
            <a:r>
              <a:rPr sz="2400" spc="-50" dirty="0">
                <a:latin typeface="Arial"/>
                <a:cs typeface="Arial"/>
              </a:rPr>
              <a:t>want </a:t>
            </a:r>
            <a:r>
              <a:rPr sz="2400" spc="-70" dirty="0">
                <a:latin typeface="Arial"/>
                <a:cs typeface="Arial"/>
              </a:rPr>
              <a:t>a type </a:t>
            </a:r>
            <a:r>
              <a:rPr sz="2400" spc="-20" dirty="0">
                <a:latin typeface="Arial"/>
                <a:cs typeface="Arial"/>
              </a:rPr>
              <a:t>of </a:t>
            </a:r>
            <a:r>
              <a:rPr sz="2400" spc="-25" dirty="0">
                <a:latin typeface="Arial"/>
                <a:cs typeface="Arial"/>
              </a:rPr>
              <a:t>data </a:t>
            </a:r>
            <a:r>
              <a:rPr sz="2400" spc="-65" dirty="0">
                <a:latin typeface="Arial"/>
                <a:cs typeface="Arial"/>
              </a:rPr>
              <a:t>which </a:t>
            </a:r>
            <a:r>
              <a:rPr sz="2400" spc="-55" dirty="0">
                <a:latin typeface="Arial"/>
                <a:cs typeface="Arial"/>
              </a:rPr>
              <a:t>holds </a:t>
            </a:r>
            <a:r>
              <a:rPr sz="2400" spc="-10" dirty="0">
                <a:latin typeface="Arial"/>
                <a:cs typeface="Arial"/>
              </a:rPr>
              <a:t>all </a:t>
            </a:r>
            <a:r>
              <a:rPr sz="2400" spc="-75" dirty="0">
                <a:latin typeface="Arial"/>
                <a:cs typeface="Arial"/>
              </a:rPr>
              <a:t>types </a:t>
            </a:r>
            <a:r>
              <a:rPr sz="2400" spc="-20" dirty="0">
                <a:latin typeface="Arial"/>
                <a:cs typeface="Arial"/>
              </a:rPr>
              <a:t>of </a:t>
            </a:r>
            <a:r>
              <a:rPr sz="2400" spc="-25" dirty="0">
                <a:latin typeface="Arial"/>
                <a:cs typeface="Arial"/>
              </a:rPr>
              <a:t>data  </a:t>
            </a:r>
            <a:r>
              <a:rPr sz="2400" spc="-45" dirty="0">
                <a:latin typeface="Arial"/>
                <a:cs typeface="Arial"/>
              </a:rPr>
              <a:t>including </a:t>
            </a:r>
            <a:r>
              <a:rPr sz="2400" spc="-55" dirty="0">
                <a:latin typeface="Arial"/>
                <a:cs typeface="Arial"/>
              </a:rPr>
              <a:t>numbers, chars </a:t>
            </a:r>
            <a:r>
              <a:rPr sz="2400" spc="-50" dirty="0">
                <a:latin typeface="Arial"/>
                <a:cs typeface="Arial"/>
              </a:rPr>
              <a:t>and special characters something </a:t>
            </a:r>
            <a:r>
              <a:rPr sz="2400" spc="-25" dirty="0">
                <a:latin typeface="Arial"/>
                <a:cs typeface="Arial"/>
              </a:rPr>
              <a:t>like</a:t>
            </a:r>
            <a:r>
              <a:rPr sz="2400" spc="-220" dirty="0">
                <a:latin typeface="Arial"/>
                <a:cs typeface="Arial"/>
              </a:rPr>
              <a:t> </a:t>
            </a:r>
            <a:r>
              <a:rPr sz="2400" spc="-20" dirty="0">
                <a:latin typeface="Arial"/>
                <a:cs typeface="Arial"/>
              </a:rPr>
              <a:t>this.</a:t>
            </a:r>
            <a:endParaRPr sz="2400" dirty="0">
              <a:latin typeface="Arial"/>
              <a:cs typeface="Arial"/>
            </a:endParaRPr>
          </a:p>
          <a:p>
            <a:pPr marL="396240" indent="-384175">
              <a:lnSpc>
                <a:spcPct val="100000"/>
              </a:lnSpc>
              <a:spcBef>
                <a:spcPts val="969"/>
              </a:spcBef>
              <a:buChar char="■"/>
              <a:tabLst>
                <a:tab pos="396240" algn="l"/>
                <a:tab pos="396875" algn="l"/>
              </a:tabLst>
            </a:pPr>
            <a:r>
              <a:rPr sz="2400" spc="-229" dirty="0">
                <a:latin typeface="Arial"/>
                <a:cs typeface="Arial"/>
              </a:rPr>
              <a:t>We </a:t>
            </a:r>
            <a:r>
              <a:rPr sz="2400" spc="-45" dirty="0">
                <a:latin typeface="Arial"/>
                <a:cs typeface="Arial"/>
              </a:rPr>
              <a:t>cannot </a:t>
            </a:r>
            <a:r>
              <a:rPr sz="2400" spc="-80" dirty="0">
                <a:latin typeface="Arial"/>
                <a:cs typeface="Arial"/>
              </a:rPr>
              <a:t>achieve </a:t>
            </a:r>
            <a:r>
              <a:rPr sz="2400" spc="-10" dirty="0">
                <a:latin typeface="Arial"/>
                <a:cs typeface="Arial"/>
              </a:rPr>
              <a:t>this </a:t>
            </a:r>
            <a:r>
              <a:rPr sz="2400" spc="-60" dirty="0">
                <a:latin typeface="Arial"/>
                <a:cs typeface="Arial"/>
              </a:rPr>
              <a:t>using </a:t>
            </a:r>
            <a:r>
              <a:rPr sz="2400" spc="-55" dirty="0">
                <a:latin typeface="Arial"/>
                <a:cs typeface="Arial"/>
              </a:rPr>
              <a:t>pre-defined</a:t>
            </a:r>
            <a:r>
              <a:rPr sz="2400" spc="-409" dirty="0">
                <a:latin typeface="Arial"/>
                <a:cs typeface="Arial"/>
              </a:rPr>
              <a:t> </a:t>
            </a:r>
            <a:r>
              <a:rPr sz="2400" spc="-70" dirty="0">
                <a:latin typeface="Arial"/>
                <a:cs typeface="Arial"/>
              </a:rPr>
              <a:t>types.</a:t>
            </a:r>
            <a:endParaRPr sz="2400" dirty="0">
              <a:latin typeface="Arial"/>
              <a:cs typeface="Arial"/>
            </a:endParaRPr>
          </a:p>
          <a:p>
            <a:pPr marL="396240" indent="-384175">
              <a:lnSpc>
                <a:spcPct val="100000"/>
              </a:lnSpc>
              <a:spcBef>
                <a:spcPts val="1019"/>
              </a:spcBef>
              <a:buChar char="■"/>
              <a:tabLst>
                <a:tab pos="396240" algn="l"/>
                <a:tab pos="396875" algn="l"/>
              </a:tabLst>
            </a:pPr>
            <a:r>
              <a:rPr sz="2400" spc="-55" dirty="0">
                <a:latin typeface="Arial"/>
                <a:cs typeface="Arial"/>
              </a:rPr>
              <a:t>In </a:t>
            </a:r>
            <a:r>
              <a:rPr sz="2400" spc="-100" dirty="0">
                <a:latin typeface="Arial"/>
                <a:cs typeface="Arial"/>
              </a:rPr>
              <a:t>Oracle </a:t>
            </a:r>
            <a:r>
              <a:rPr sz="2400" spc="70" dirty="0">
                <a:latin typeface="Arial"/>
                <a:cs typeface="Arial"/>
              </a:rPr>
              <a:t>7 </a:t>
            </a:r>
            <a:r>
              <a:rPr sz="2400" spc="-30" dirty="0">
                <a:latin typeface="Arial"/>
                <a:cs typeface="Arial"/>
              </a:rPr>
              <a:t>there </a:t>
            </a:r>
            <a:r>
              <a:rPr sz="2400" spc="-110" dirty="0">
                <a:latin typeface="Arial"/>
                <a:cs typeface="Arial"/>
              </a:rPr>
              <a:t>was </a:t>
            </a:r>
            <a:r>
              <a:rPr sz="2400" spc="-65" dirty="0">
                <a:latin typeface="Arial"/>
                <a:cs typeface="Arial"/>
              </a:rPr>
              <a:t>no </a:t>
            </a:r>
            <a:r>
              <a:rPr sz="2400" spc="-165" dirty="0">
                <a:latin typeface="Arial"/>
                <a:cs typeface="Arial"/>
              </a:rPr>
              <a:t>way </a:t>
            </a:r>
            <a:r>
              <a:rPr sz="2400" spc="-30" dirty="0">
                <a:latin typeface="Arial"/>
                <a:cs typeface="Arial"/>
              </a:rPr>
              <a:t>to </a:t>
            </a:r>
            <a:r>
              <a:rPr sz="2400" spc="-75" dirty="0">
                <a:latin typeface="Arial"/>
                <a:cs typeface="Arial"/>
              </a:rPr>
              <a:t>extend </a:t>
            </a:r>
            <a:r>
              <a:rPr sz="2400" spc="-20" dirty="0">
                <a:latin typeface="Arial"/>
                <a:cs typeface="Arial"/>
              </a:rPr>
              <a:t>the </a:t>
            </a:r>
            <a:r>
              <a:rPr sz="2400" spc="-25" dirty="0">
                <a:latin typeface="Arial"/>
                <a:cs typeface="Arial"/>
              </a:rPr>
              <a:t>data</a:t>
            </a:r>
            <a:r>
              <a:rPr sz="2400" spc="-185" dirty="0">
                <a:latin typeface="Arial"/>
                <a:cs typeface="Arial"/>
              </a:rPr>
              <a:t> </a:t>
            </a:r>
            <a:r>
              <a:rPr sz="2400" spc="-65" dirty="0">
                <a:latin typeface="Arial"/>
                <a:cs typeface="Arial"/>
              </a:rPr>
              <a:t>typing.</a:t>
            </a:r>
            <a:endParaRPr sz="2400" dirty="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51876" y="1685289"/>
            <a:ext cx="2869565" cy="4024629"/>
          </a:xfrm>
          <a:prstGeom prst="rect">
            <a:avLst/>
          </a:prstGeom>
          <a:solidFill>
            <a:srgbClr val="F8F8F8"/>
          </a:solidFill>
        </p:spPr>
        <p:txBody>
          <a:bodyPr vert="horz" wrap="square" lIns="0" tIns="1905" rIns="0" bIns="0" rtlCol="0">
            <a:spAutoFit/>
          </a:bodyPr>
          <a:lstStyle/>
          <a:p>
            <a:pPr>
              <a:lnSpc>
                <a:spcPct val="100000"/>
              </a:lnSpc>
              <a:spcBef>
                <a:spcPts val="15"/>
              </a:spcBef>
            </a:pPr>
            <a:endParaRPr sz="7050">
              <a:latin typeface="Times New Roman"/>
              <a:cs typeface="Times New Roman"/>
            </a:endParaRPr>
          </a:p>
          <a:p>
            <a:pPr>
              <a:lnSpc>
                <a:spcPct val="100000"/>
              </a:lnSpc>
              <a:spcBef>
                <a:spcPts val="5"/>
              </a:spcBef>
            </a:pPr>
            <a:r>
              <a:rPr sz="7200" spc="-595" dirty="0">
                <a:latin typeface="Arial"/>
                <a:cs typeface="Arial"/>
              </a:rPr>
              <a:t>NYM</a:t>
            </a:r>
            <a:endParaRPr sz="7200">
              <a:latin typeface="Arial"/>
              <a:cs typeface="Arial"/>
            </a:endParaRPr>
          </a:p>
        </p:txBody>
      </p:sp>
      <p:sp>
        <p:nvSpPr>
          <p:cNvPr id="3" name="object 3"/>
          <p:cNvSpPr txBox="1">
            <a:spLocks noGrp="1"/>
          </p:cNvSpPr>
          <p:nvPr>
            <p:ph type="title"/>
          </p:nvPr>
        </p:nvSpPr>
        <p:spPr>
          <a:xfrm>
            <a:off x="2451861" y="2704287"/>
            <a:ext cx="5480685" cy="1123315"/>
          </a:xfrm>
          <a:prstGeom prst="rect">
            <a:avLst/>
          </a:prstGeom>
        </p:spPr>
        <p:txBody>
          <a:bodyPr vert="horz" wrap="square" lIns="0" tIns="12700" rIns="0" bIns="0" rtlCol="0">
            <a:spAutoFit/>
          </a:bodyPr>
          <a:lstStyle/>
          <a:p>
            <a:pPr marL="12700">
              <a:lnSpc>
                <a:spcPct val="100000"/>
              </a:lnSpc>
              <a:spcBef>
                <a:spcPts val="100"/>
              </a:spcBef>
            </a:pPr>
            <a:r>
              <a:rPr spc="-894" dirty="0"/>
              <a:t>ORACLE</a:t>
            </a:r>
            <a:r>
              <a:rPr spc="-280" dirty="0"/>
              <a:t> </a:t>
            </a:r>
            <a:r>
              <a:rPr spc="-885" dirty="0"/>
              <a:t>SYNO</a:t>
            </a:r>
          </a:p>
        </p:txBody>
      </p:sp>
      <p:sp>
        <p:nvSpPr>
          <p:cNvPr id="4" name="object 4"/>
          <p:cNvSpPr txBox="1"/>
          <p:nvPr/>
        </p:nvSpPr>
        <p:spPr>
          <a:xfrm>
            <a:off x="11143868" y="6548425"/>
            <a:ext cx="205740" cy="208279"/>
          </a:xfrm>
          <a:prstGeom prst="rect">
            <a:avLst/>
          </a:prstGeom>
        </p:spPr>
        <p:txBody>
          <a:bodyPr vert="horz" wrap="square" lIns="0" tIns="12700" rIns="0" bIns="0" rtlCol="0">
            <a:spAutoFit/>
          </a:bodyPr>
          <a:lstStyle/>
          <a:p>
            <a:pPr marL="12700">
              <a:lnSpc>
                <a:spcPct val="100000"/>
              </a:lnSpc>
              <a:spcBef>
                <a:spcPts val="100"/>
              </a:spcBef>
            </a:pPr>
            <a:r>
              <a:rPr sz="1200" spc="35" dirty="0">
                <a:latin typeface="Arial"/>
                <a:cs typeface="Arial"/>
              </a:rPr>
              <a:t>25</a:t>
            </a:r>
            <a:endParaRPr sz="12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3799840" cy="696595"/>
          </a:xfrm>
          <a:prstGeom prst="rect">
            <a:avLst/>
          </a:prstGeom>
        </p:spPr>
        <p:txBody>
          <a:bodyPr vert="horz" wrap="square" lIns="0" tIns="13335" rIns="0" bIns="0" rtlCol="0">
            <a:spAutoFit/>
          </a:bodyPr>
          <a:lstStyle/>
          <a:p>
            <a:pPr marL="12700">
              <a:lnSpc>
                <a:spcPct val="100000"/>
              </a:lnSpc>
              <a:spcBef>
                <a:spcPts val="105"/>
              </a:spcBef>
            </a:pPr>
            <a:r>
              <a:rPr sz="4400" spc="-175" dirty="0"/>
              <a:t>Oracle</a:t>
            </a:r>
            <a:r>
              <a:rPr sz="4400" spc="-210" dirty="0"/>
              <a:t> </a:t>
            </a:r>
            <a:r>
              <a:rPr sz="4400" spc="-240" dirty="0"/>
              <a:t>Synonym</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31</a:t>
            </a:fld>
            <a:endParaRPr spc="35" dirty="0"/>
          </a:p>
        </p:txBody>
      </p:sp>
      <p:sp>
        <p:nvSpPr>
          <p:cNvPr id="3" name="object 3"/>
          <p:cNvSpPr txBox="1"/>
          <p:nvPr/>
        </p:nvSpPr>
        <p:spPr>
          <a:xfrm>
            <a:off x="1450594" y="2159635"/>
            <a:ext cx="9215120" cy="2685222"/>
          </a:xfrm>
          <a:prstGeom prst="rect">
            <a:avLst/>
          </a:prstGeom>
        </p:spPr>
        <p:txBody>
          <a:bodyPr vert="horz" wrap="square" lIns="0" tIns="142240" rIns="0" bIns="0" rtlCol="0">
            <a:spAutoFit/>
          </a:bodyPr>
          <a:lstStyle/>
          <a:p>
            <a:pPr marL="396240" indent="-384175">
              <a:lnSpc>
                <a:spcPct val="100000"/>
              </a:lnSpc>
              <a:spcBef>
                <a:spcPts val="1120"/>
              </a:spcBef>
              <a:buChar char="■"/>
              <a:tabLst>
                <a:tab pos="396240" algn="l"/>
                <a:tab pos="396875" algn="l"/>
              </a:tabLst>
            </a:pPr>
            <a:r>
              <a:rPr sz="2600" spc="-10" dirty="0">
                <a:latin typeface="Georgia"/>
                <a:cs typeface="Georgia"/>
              </a:rPr>
              <a:t>A synonym is an alias for a schema object.</a:t>
            </a:r>
          </a:p>
          <a:p>
            <a:pPr marL="396240" marR="5080" indent="-384175">
              <a:lnSpc>
                <a:spcPct val="94000"/>
              </a:lnSpc>
              <a:spcBef>
                <a:spcPts val="1190"/>
              </a:spcBef>
              <a:buFont typeface="Arial"/>
              <a:buChar char="■"/>
              <a:tabLst>
                <a:tab pos="472440" algn="l"/>
                <a:tab pos="473075" algn="l"/>
                <a:tab pos="5782945" algn="l"/>
              </a:tabLst>
            </a:pPr>
            <a:r>
              <a:rPr sz="2600" spc="-10" dirty="0">
                <a:latin typeface="Georgia"/>
                <a:cs typeface="Georgia"/>
              </a:rPr>
              <a:t>	Synonyms can provide a level of security	by masking the name and  owner of an object and by providing location transparency for remote  objects of a distributed database.</a:t>
            </a:r>
          </a:p>
          <a:p>
            <a:pPr marL="396240" marR="299085" indent="-384175">
              <a:lnSpc>
                <a:spcPts val="2710"/>
              </a:lnSpc>
              <a:spcBef>
                <a:spcPts val="1265"/>
              </a:spcBef>
              <a:buFont typeface="Arial"/>
              <a:buChar char="■"/>
              <a:tabLst>
                <a:tab pos="472440" algn="l"/>
                <a:tab pos="473075" algn="l"/>
              </a:tabLst>
            </a:pPr>
            <a:r>
              <a:rPr sz="2600" spc="-10" dirty="0">
                <a:latin typeface="Georgia"/>
                <a:cs typeface="Georgia"/>
              </a:rPr>
              <a:t>	Also, they are convenient to use and reduce the complexity of SQL  statements for database users.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342644" y="457200"/>
            <a:ext cx="5796280" cy="696595"/>
          </a:xfrm>
          <a:prstGeom prst="rect">
            <a:avLst/>
          </a:prstGeom>
        </p:spPr>
        <p:txBody>
          <a:bodyPr vert="horz" wrap="square" lIns="0" tIns="13335" rIns="0" bIns="0" rtlCol="0">
            <a:spAutoFit/>
          </a:bodyPr>
          <a:lstStyle/>
          <a:p>
            <a:pPr marL="12700">
              <a:lnSpc>
                <a:spcPct val="100000"/>
              </a:lnSpc>
              <a:spcBef>
                <a:spcPts val="105"/>
              </a:spcBef>
            </a:pPr>
            <a:r>
              <a:rPr sz="4400" spc="-175" dirty="0"/>
              <a:t>Oracle </a:t>
            </a:r>
            <a:r>
              <a:rPr sz="4400" spc="-240" dirty="0"/>
              <a:t>Synonym</a:t>
            </a:r>
            <a:r>
              <a:rPr sz="4400" spc="-135" dirty="0"/>
              <a:t> </a:t>
            </a:r>
            <a:r>
              <a:rPr sz="4400" spc="-165" dirty="0"/>
              <a:t>(Contd.)</a:t>
            </a:r>
            <a:endParaRPr sz="44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32</a:t>
            </a:fld>
            <a:endParaRPr spc="35" dirty="0"/>
          </a:p>
        </p:txBody>
      </p:sp>
      <p:sp>
        <p:nvSpPr>
          <p:cNvPr id="4" name="object 4"/>
          <p:cNvSpPr txBox="1"/>
          <p:nvPr/>
        </p:nvSpPr>
        <p:spPr>
          <a:xfrm>
            <a:off x="1342644" y="1416010"/>
            <a:ext cx="11154156" cy="5929828"/>
          </a:xfrm>
          <a:prstGeom prst="rect">
            <a:avLst/>
          </a:prstGeom>
        </p:spPr>
        <p:txBody>
          <a:bodyPr vert="horz" wrap="square" lIns="0" tIns="142240" rIns="0" bIns="0" rtlCol="0">
            <a:spAutoFit/>
          </a:bodyPr>
          <a:lstStyle/>
          <a:p>
            <a:pPr marL="396240" indent="-384175">
              <a:lnSpc>
                <a:spcPct val="100000"/>
              </a:lnSpc>
              <a:spcBef>
                <a:spcPts val="1120"/>
              </a:spcBef>
              <a:buChar char="■"/>
              <a:tabLst>
                <a:tab pos="396240" algn="l"/>
                <a:tab pos="396875" algn="l"/>
              </a:tabLst>
            </a:pPr>
            <a:r>
              <a:rPr sz="2600" spc="-10" dirty="0">
                <a:latin typeface="Georgia"/>
                <a:cs typeface="Georgia"/>
              </a:rPr>
              <a:t>Synonyms can be created as </a:t>
            </a:r>
            <a:r>
              <a:rPr sz="2600" spc="-10" dirty="0">
                <a:solidFill>
                  <a:srgbClr val="FF0000"/>
                </a:solidFill>
                <a:latin typeface="Georgia"/>
                <a:cs typeface="Georgia"/>
              </a:rPr>
              <a:t>PRIVATE</a:t>
            </a:r>
            <a:r>
              <a:rPr sz="2600" spc="-10" dirty="0">
                <a:latin typeface="Georgia"/>
                <a:cs typeface="Georgia"/>
              </a:rPr>
              <a:t> (by default) or </a:t>
            </a:r>
            <a:r>
              <a:rPr sz="2600" spc="-10" dirty="0">
                <a:solidFill>
                  <a:srgbClr val="FF0000"/>
                </a:solidFill>
                <a:latin typeface="Georgia"/>
                <a:cs typeface="Georgia"/>
              </a:rPr>
              <a:t>PUBLIC</a:t>
            </a:r>
            <a:r>
              <a:rPr sz="2600" spc="-10" dirty="0">
                <a:latin typeface="Georgia"/>
                <a:cs typeface="Georgia"/>
              </a:rPr>
              <a:t>.</a:t>
            </a:r>
          </a:p>
          <a:p>
            <a:pPr marL="396240" indent="-384175">
              <a:lnSpc>
                <a:spcPct val="100000"/>
              </a:lnSpc>
              <a:spcBef>
                <a:spcPts val="1020"/>
              </a:spcBef>
              <a:buChar char="■"/>
              <a:tabLst>
                <a:tab pos="396240" algn="l"/>
                <a:tab pos="396875" algn="l"/>
              </a:tabLst>
            </a:pPr>
            <a:r>
              <a:rPr sz="2600" spc="-10" dirty="0">
                <a:latin typeface="Georgia"/>
                <a:cs typeface="Georgia"/>
              </a:rPr>
              <a:t>Public synonyms are available to all users in the database.</a:t>
            </a:r>
          </a:p>
          <a:p>
            <a:pPr marL="396240" indent="-384175">
              <a:lnSpc>
                <a:spcPts val="2790"/>
              </a:lnSpc>
              <a:spcBef>
                <a:spcPts val="1030"/>
              </a:spcBef>
              <a:buChar char="■"/>
              <a:tabLst>
                <a:tab pos="396240" algn="l"/>
                <a:tab pos="396875" algn="l"/>
              </a:tabLst>
            </a:pPr>
            <a:r>
              <a:rPr sz="2600" spc="-10" dirty="0">
                <a:latin typeface="Georgia"/>
                <a:cs typeface="Georgia"/>
              </a:rPr>
              <a:t>Private synonyms exist only in specific user </a:t>
            </a:r>
            <a:r>
              <a:rPr sz="2600" spc="-10" dirty="0" smtClean="0">
                <a:latin typeface="Georgia"/>
                <a:cs typeface="Georgia"/>
              </a:rPr>
              <a:t>schema</a:t>
            </a:r>
            <a:endParaRPr sz="2600" spc="-10" dirty="0">
              <a:latin typeface="Georgia"/>
              <a:cs typeface="Georgia"/>
            </a:endParaRPr>
          </a:p>
          <a:p>
            <a:pPr marL="396240" indent="-384175">
              <a:lnSpc>
                <a:spcPct val="100000"/>
              </a:lnSpc>
              <a:spcBef>
                <a:spcPts val="1030"/>
              </a:spcBef>
              <a:buChar char="■"/>
              <a:tabLst>
                <a:tab pos="396240" algn="l"/>
                <a:tab pos="396875" algn="l"/>
              </a:tabLst>
            </a:pPr>
            <a:r>
              <a:rPr sz="2600" spc="-10" dirty="0">
                <a:latin typeface="Georgia"/>
                <a:cs typeface="Georgia"/>
              </a:rPr>
              <a:t>The syntax for a synonym is as follows:</a:t>
            </a:r>
          </a:p>
          <a:p>
            <a:pPr marL="396240" indent="-384175">
              <a:lnSpc>
                <a:spcPct val="100000"/>
              </a:lnSpc>
              <a:spcBef>
                <a:spcPts val="1035"/>
              </a:spcBef>
              <a:buChar char="■"/>
              <a:tabLst>
                <a:tab pos="396240" algn="l"/>
                <a:tab pos="396875" algn="l"/>
              </a:tabLst>
            </a:pPr>
            <a:r>
              <a:rPr sz="2600" spc="-10" dirty="0">
                <a:latin typeface="Georgia"/>
                <a:cs typeface="Georgia"/>
              </a:rPr>
              <a:t>To create private synonym in your own schema</a:t>
            </a:r>
          </a:p>
          <a:p>
            <a:pPr>
              <a:lnSpc>
                <a:spcPct val="100000"/>
              </a:lnSpc>
              <a:spcBef>
                <a:spcPts val="30"/>
              </a:spcBef>
            </a:pPr>
            <a:endParaRPr sz="2600" spc="-10" dirty="0">
              <a:latin typeface="Georgia"/>
              <a:cs typeface="Georgia"/>
            </a:endParaRPr>
          </a:p>
          <a:p>
            <a:pPr marL="673735">
              <a:lnSpc>
                <a:spcPct val="100000"/>
              </a:lnSpc>
              <a:tabLst>
                <a:tab pos="1652270" algn="l"/>
                <a:tab pos="2909570" algn="l"/>
                <a:tab pos="4027170" algn="l"/>
                <a:tab pos="5842000" algn="l"/>
                <a:tab pos="6401435" algn="l"/>
              </a:tabLst>
            </a:pPr>
            <a:r>
              <a:rPr sz="2600" b="1" spc="-10" dirty="0" smtClean="0">
                <a:solidFill>
                  <a:srgbClr val="FF0000"/>
                </a:solidFill>
                <a:latin typeface="Georgia"/>
                <a:cs typeface="Georgia"/>
              </a:rPr>
              <a:t>CREATE</a:t>
            </a:r>
            <a:r>
              <a:rPr lang="en-US" sz="2600" b="1" spc="-10" dirty="0" smtClean="0">
                <a:latin typeface="Georgia"/>
                <a:cs typeface="Georgia"/>
              </a:rPr>
              <a:t>  </a:t>
            </a:r>
            <a:r>
              <a:rPr sz="2600" b="1" spc="-10" dirty="0" smtClean="0">
                <a:solidFill>
                  <a:srgbClr val="FF0000"/>
                </a:solidFill>
                <a:latin typeface="Georgia"/>
                <a:cs typeface="Georgia"/>
              </a:rPr>
              <a:t>SYNONYM</a:t>
            </a:r>
            <a:r>
              <a:rPr lang="en-US" sz="2600" b="1" spc="-10" dirty="0">
                <a:solidFill>
                  <a:srgbClr val="FF0000"/>
                </a:solidFill>
                <a:latin typeface="Georgia"/>
                <a:cs typeface="Georgia"/>
              </a:rPr>
              <a:t> </a:t>
            </a:r>
            <a:r>
              <a:rPr lang="en-US" sz="2600" b="1" spc="-10" dirty="0" smtClean="0">
                <a:solidFill>
                  <a:srgbClr val="FF0000"/>
                </a:solidFill>
                <a:latin typeface="Georgia"/>
                <a:cs typeface="Georgia"/>
              </a:rPr>
              <a:t> </a:t>
            </a:r>
            <a:r>
              <a:rPr sz="2600" b="1" spc="-10" dirty="0" smtClean="0">
                <a:latin typeface="Georgia"/>
                <a:cs typeface="Georgia"/>
              </a:rPr>
              <a:t>SYNONYM_NAME</a:t>
            </a:r>
            <a:r>
              <a:rPr lang="en-US" sz="2600" b="1" spc="-10" dirty="0">
                <a:latin typeface="Georgia"/>
                <a:cs typeface="Georgia"/>
              </a:rPr>
              <a:t> </a:t>
            </a:r>
            <a:r>
              <a:rPr sz="2600" b="1" spc="-10" dirty="0" smtClean="0">
                <a:solidFill>
                  <a:srgbClr val="FF0000"/>
                </a:solidFill>
                <a:latin typeface="Georgia"/>
                <a:cs typeface="Georgia"/>
              </a:rPr>
              <a:t>FOR</a:t>
            </a:r>
            <a:r>
              <a:rPr lang="en-US" sz="2600" b="1" spc="-10" dirty="0" smtClean="0">
                <a:solidFill>
                  <a:srgbClr val="FF0000"/>
                </a:solidFill>
                <a:latin typeface="Georgia"/>
                <a:cs typeface="Georgia"/>
              </a:rPr>
              <a:t> </a:t>
            </a:r>
            <a:r>
              <a:rPr sz="2600" b="1" spc="-10" dirty="0" smtClean="0">
                <a:latin typeface="Georgia"/>
                <a:cs typeface="Georgia"/>
              </a:rPr>
              <a:t>OBJECT_NAME</a:t>
            </a:r>
            <a:endParaRPr lang="en-US" sz="2600" b="1" spc="-10" dirty="0" smtClean="0">
              <a:latin typeface="Georgia"/>
              <a:cs typeface="Georgia"/>
            </a:endParaRPr>
          </a:p>
          <a:p>
            <a:pPr marL="396240" lvl="0" indent="-384175">
              <a:spcBef>
                <a:spcPts val="1035"/>
              </a:spcBef>
              <a:buFontTx/>
              <a:buChar char="■"/>
              <a:tabLst>
                <a:tab pos="396240" algn="l"/>
                <a:tab pos="396875" algn="l"/>
              </a:tabLst>
            </a:pPr>
            <a:r>
              <a:rPr lang="en-US" sz="2600" spc="-10" dirty="0">
                <a:solidFill>
                  <a:prstClr val="black"/>
                </a:solidFill>
                <a:latin typeface="Georgia"/>
                <a:cs typeface="Georgia"/>
              </a:rPr>
              <a:t>To create </a:t>
            </a:r>
            <a:r>
              <a:rPr lang="en-US" sz="2600" spc="-10" dirty="0" smtClean="0">
                <a:solidFill>
                  <a:prstClr val="black"/>
                </a:solidFill>
                <a:latin typeface="Georgia"/>
                <a:cs typeface="Georgia"/>
              </a:rPr>
              <a:t>public synonym </a:t>
            </a:r>
            <a:r>
              <a:rPr lang="en-US" sz="2600" spc="-10" dirty="0">
                <a:solidFill>
                  <a:prstClr val="black"/>
                </a:solidFill>
                <a:latin typeface="Georgia"/>
                <a:cs typeface="Georgia"/>
              </a:rPr>
              <a:t>in your own </a:t>
            </a:r>
            <a:r>
              <a:rPr lang="en-US" sz="2600" spc="-10" dirty="0" smtClean="0">
                <a:solidFill>
                  <a:prstClr val="black"/>
                </a:solidFill>
                <a:latin typeface="Georgia"/>
                <a:cs typeface="Georgia"/>
              </a:rPr>
              <a:t>schema</a:t>
            </a:r>
          </a:p>
          <a:p>
            <a:pPr marL="12065">
              <a:spcBef>
                <a:spcPts val="1035"/>
              </a:spcBef>
              <a:tabLst>
                <a:tab pos="396240" algn="l"/>
                <a:tab pos="396875" algn="l"/>
              </a:tabLst>
            </a:pPr>
            <a:r>
              <a:rPr lang="en-US" sz="2600" spc="-10" dirty="0" smtClean="0">
                <a:solidFill>
                  <a:srgbClr val="FF0000"/>
                </a:solidFill>
                <a:latin typeface="Georgia"/>
                <a:cs typeface="Georgia"/>
              </a:rPr>
              <a:t>       </a:t>
            </a:r>
            <a:r>
              <a:rPr lang="en-US" sz="2600" b="1" spc="-10" dirty="0" smtClean="0">
                <a:solidFill>
                  <a:srgbClr val="FF0000"/>
                </a:solidFill>
                <a:latin typeface="Georgia"/>
                <a:cs typeface="Georgia"/>
              </a:rPr>
              <a:t>CREATE</a:t>
            </a:r>
            <a:r>
              <a:rPr lang="en-US" sz="2600" b="1" spc="-10" dirty="0" smtClean="0">
                <a:latin typeface="Georgia"/>
                <a:cs typeface="Georgia"/>
              </a:rPr>
              <a:t>  </a:t>
            </a:r>
            <a:r>
              <a:rPr lang="en-US" sz="2600" b="1" spc="-10" dirty="0" smtClean="0">
                <a:solidFill>
                  <a:srgbClr val="0070C0"/>
                </a:solidFill>
                <a:latin typeface="Georgia"/>
                <a:cs typeface="Georgia"/>
              </a:rPr>
              <a:t>PUBLIC</a:t>
            </a:r>
            <a:r>
              <a:rPr lang="en-US" sz="2600" b="1" spc="-10" dirty="0" smtClean="0">
                <a:latin typeface="Georgia"/>
                <a:cs typeface="Georgia"/>
              </a:rPr>
              <a:t> </a:t>
            </a:r>
            <a:r>
              <a:rPr lang="en-US" sz="2600" b="1" spc="-10" dirty="0" smtClean="0">
                <a:solidFill>
                  <a:srgbClr val="FF0000"/>
                </a:solidFill>
                <a:latin typeface="Georgia"/>
                <a:cs typeface="Georgia"/>
              </a:rPr>
              <a:t>SYNONYM  </a:t>
            </a:r>
            <a:r>
              <a:rPr lang="en-US" sz="2600" b="1" spc="-10" dirty="0" smtClean="0">
                <a:latin typeface="Georgia"/>
                <a:cs typeface="Georgia"/>
              </a:rPr>
              <a:t>SYNONYM_NAME </a:t>
            </a:r>
            <a:r>
              <a:rPr lang="en-US" sz="2600" b="1" spc="-10" dirty="0" smtClean="0">
                <a:solidFill>
                  <a:srgbClr val="FF0000"/>
                </a:solidFill>
                <a:latin typeface="Georgia"/>
                <a:cs typeface="Georgia"/>
              </a:rPr>
              <a:t>FOR  </a:t>
            </a:r>
          </a:p>
          <a:p>
            <a:pPr marL="12065">
              <a:spcBef>
                <a:spcPts val="1035"/>
              </a:spcBef>
              <a:tabLst>
                <a:tab pos="396240" algn="l"/>
                <a:tab pos="396875" algn="l"/>
              </a:tabLst>
            </a:pPr>
            <a:r>
              <a:rPr lang="en-US" sz="2600" b="1" spc="-10" dirty="0">
                <a:solidFill>
                  <a:srgbClr val="FF0000"/>
                </a:solidFill>
                <a:latin typeface="Georgia"/>
                <a:cs typeface="Georgia"/>
              </a:rPr>
              <a:t> </a:t>
            </a:r>
            <a:r>
              <a:rPr lang="en-US" sz="2600" b="1" spc="-10" dirty="0" smtClean="0">
                <a:solidFill>
                  <a:srgbClr val="FF0000"/>
                </a:solidFill>
                <a:latin typeface="Georgia"/>
                <a:cs typeface="Georgia"/>
              </a:rPr>
              <a:t>      </a:t>
            </a:r>
            <a:r>
              <a:rPr lang="en-US" sz="2600" b="1" spc="-10" dirty="0" smtClean="0">
                <a:latin typeface="Georgia"/>
                <a:cs typeface="Georgia"/>
              </a:rPr>
              <a:t>OBJECT_NAME</a:t>
            </a:r>
          </a:p>
          <a:p>
            <a:pPr marL="396240" lvl="0" indent="-384175">
              <a:spcBef>
                <a:spcPts val="1035"/>
              </a:spcBef>
              <a:buFontTx/>
              <a:buChar char="■"/>
              <a:tabLst>
                <a:tab pos="396240" algn="l"/>
                <a:tab pos="396875" algn="l"/>
              </a:tabLst>
            </a:pPr>
            <a:endParaRPr lang="en-US" sz="2600" spc="-10" dirty="0">
              <a:solidFill>
                <a:prstClr val="black"/>
              </a:solidFill>
              <a:latin typeface="Georgia"/>
              <a:cs typeface="Georgia"/>
            </a:endParaRPr>
          </a:p>
          <a:p>
            <a:pPr marL="673735">
              <a:lnSpc>
                <a:spcPct val="100000"/>
              </a:lnSpc>
              <a:tabLst>
                <a:tab pos="1652270" algn="l"/>
                <a:tab pos="2909570" algn="l"/>
                <a:tab pos="4027170" algn="l"/>
                <a:tab pos="5842000" algn="l"/>
                <a:tab pos="6401435" algn="l"/>
              </a:tabLst>
            </a:pPr>
            <a:endParaRPr sz="2600" spc="-10" dirty="0">
              <a:latin typeface="Georgia"/>
              <a:cs typeface="Georgi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447800" y="367410"/>
            <a:ext cx="5796280" cy="696595"/>
          </a:xfrm>
          <a:prstGeom prst="rect">
            <a:avLst/>
          </a:prstGeom>
        </p:spPr>
        <p:txBody>
          <a:bodyPr vert="horz" wrap="square" lIns="0" tIns="13335" rIns="0" bIns="0" rtlCol="0">
            <a:spAutoFit/>
          </a:bodyPr>
          <a:lstStyle/>
          <a:p>
            <a:pPr marL="12700">
              <a:lnSpc>
                <a:spcPct val="100000"/>
              </a:lnSpc>
              <a:spcBef>
                <a:spcPts val="105"/>
              </a:spcBef>
            </a:pPr>
            <a:r>
              <a:rPr sz="4400" spc="-175" dirty="0"/>
              <a:t>Oracle </a:t>
            </a:r>
            <a:r>
              <a:rPr sz="4400" spc="-240" dirty="0"/>
              <a:t>Synonym</a:t>
            </a:r>
            <a:r>
              <a:rPr sz="4400" spc="-135" dirty="0"/>
              <a:t> </a:t>
            </a:r>
            <a:r>
              <a:rPr sz="4400" spc="-165" dirty="0"/>
              <a:t>(Contd.)</a:t>
            </a:r>
            <a:endParaRPr sz="4400" dirty="0"/>
          </a:p>
        </p:txBody>
      </p:sp>
      <p:sp>
        <p:nvSpPr>
          <p:cNvPr id="4" name="object 4"/>
          <p:cNvSpPr txBox="1"/>
          <p:nvPr/>
        </p:nvSpPr>
        <p:spPr>
          <a:xfrm>
            <a:off x="1183767" y="1752600"/>
            <a:ext cx="12573000" cy="4697440"/>
          </a:xfrm>
          <a:prstGeom prst="rect">
            <a:avLst/>
          </a:prstGeom>
        </p:spPr>
        <p:txBody>
          <a:bodyPr vert="horz" wrap="square" lIns="0" tIns="37465" rIns="0" bIns="0" rtlCol="0">
            <a:spAutoFit/>
          </a:bodyPr>
          <a:lstStyle/>
          <a:p>
            <a:pPr marL="396240" marR="5080" indent="-384175">
              <a:lnSpc>
                <a:spcPts val="2260"/>
              </a:lnSpc>
              <a:spcBef>
                <a:spcPts val="295"/>
              </a:spcBef>
              <a:buChar char="■"/>
              <a:tabLst>
                <a:tab pos="396240" algn="l"/>
                <a:tab pos="396875" algn="l"/>
              </a:tabLst>
            </a:pPr>
            <a:r>
              <a:rPr sz="2600" spc="-10" dirty="0">
                <a:latin typeface="Georgia"/>
                <a:cs typeface="Georgia"/>
              </a:rPr>
              <a:t>Assume we have a database with a schema called USER1. </a:t>
            </a:r>
            <a:r>
              <a:rPr sz="2600" spc="-10" dirty="0">
                <a:latin typeface="Georgia"/>
                <a:cs typeface="Georgia"/>
              </a:rPr>
              <a:t>This </a:t>
            </a:r>
            <a:endParaRPr lang="en-US" sz="2600" spc="-10" dirty="0" smtClean="0">
              <a:latin typeface="Georgia"/>
              <a:cs typeface="Georgia"/>
            </a:endParaRPr>
          </a:p>
          <a:p>
            <a:pPr marL="12065" marR="5080">
              <a:lnSpc>
                <a:spcPts val="2260"/>
              </a:lnSpc>
              <a:spcBef>
                <a:spcPts val="295"/>
              </a:spcBef>
              <a:tabLst>
                <a:tab pos="396240" algn="l"/>
                <a:tab pos="396875" algn="l"/>
              </a:tabLst>
            </a:pPr>
            <a:r>
              <a:rPr lang="en-US" sz="2600" spc="-10" dirty="0">
                <a:latin typeface="Georgia"/>
                <a:cs typeface="Georgia"/>
              </a:rPr>
              <a:t> </a:t>
            </a:r>
            <a:r>
              <a:rPr lang="en-US" sz="2600" spc="-10" dirty="0" smtClean="0">
                <a:latin typeface="Georgia"/>
                <a:cs typeface="Georgia"/>
              </a:rPr>
              <a:t>    </a:t>
            </a:r>
          </a:p>
          <a:p>
            <a:pPr marL="12065" marR="5080">
              <a:lnSpc>
                <a:spcPts val="2260"/>
              </a:lnSpc>
              <a:spcBef>
                <a:spcPts val="295"/>
              </a:spcBef>
              <a:tabLst>
                <a:tab pos="396240" algn="l"/>
                <a:tab pos="396875" algn="l"/>
              </a:tabLst>
            </a:pPr>
            <a:r>
              <a:rPr lang="en-US" sz="2600" spc="-10" dirty="0">
                <a:latin typeface="Georgia"/>
                <a:cs typeface="Georgia"/>
              </a:rPr>
              <a:t> </a:t>
            </a:r>
            <a:r>
              <a:rPr lang="en-US" sz="2600" spc="-10" dirty="0" smtClean="0">
                <a:latin typeface="Georgia"/>
                <a:cs typeface="Georgia"/>
              </a:rPr>
              <a:t>     </a:t>
            </a:r>
            <a:r>
              <a:rPr sz="2600" spc="-10" dirty="0" smtClean="0">
                <a:latin typeface="Georgia"/>
                <a:cs typeface="Georgia"/>
              </a:rPr>
              <a:t>schema </a:t>
            </a:r>
            <a:r>
              <a:rPr sz="2600" spc="-10" dirty="0">
                <a:latin typeface="Georgia"/>
                <a:cs typeface="Georgia"/>
              </a:rPr>
              <a:t>contains a  table called ORDERS.</a:t>
            </a:r>
          </a:p>
          <a:p>
            <a:pPr>
              <a:lnSpc>
                <a:spcPct val="100000"/>
              </a:lnSpc>
              <a:spcBef>
                <a:spcPts val="40"/>
              </a:spcBef>
              <a:buFont typeface="Arial"/>
              <a:buChar char="■"/>
            </a:pPr>
            <a:endParaRPr sz="2600" spc="-10" dirty="0">
              <a:latin typeface="Georgia"/>
              <a:cs typeface="Georgia"/>
            </a:endParaRPr>
          </a:p>
          <a:p>
            <a:pPr marL="927100">
              <a:lnSpc>
                <a:spcPct val="100000"/>
              </a:lnSpc>
              <a:tabLst>
                <a:tab pos="1905000" algn="l"/>
                <a:tab pos="2882900" algn="l"/>
                <a:tab pos="4001135" algn="l"/>
                <a:tab pos="5677535" algn="l"/>
                <a:tab pos="6235700" algn="l"/>
              </a:tabLst>
            </a:pPr>
            <a:r>
              <a:rPr sz="2400" b="1" spc="-10" dirty="0" smtClean="0">
                <a:solidFill>
                  <a:srgbClr val="FF0000"/>
                </a:solidFill>
                <a:latin typeface="Georgia"/>
                <a:cs typeface="Georgia"/>
              </a:rPr>
              <a:t>CREATE</a:t>
            </a:r>
            <a:r>
              <a:rPr lang="en-US" sz="2400" b="1" spc="-10" dirty="0" smtClean="0">
                <a:latin typeface="Georgia"/>
                <a:cs typeface="Georgia"/>
              </a:rPr>
              <a:t>  </a:t>
            </a:r>
            <a:r>
              <a:rPr sz="2400" b="1" spc="-10" dirty="0" smtClean="0">
                <a:solidFill>
                  <a:srgbClr val="FF0000"/>
                </a:solidFill>
                <a:latin typeface="Georgia"/>
                <a:cs typeface="Georgia"/>
              </a:rPr>
              <a:t>PUBLI</a:t>
            </a:r>
            <a:r>
              <a:rPr lang="en-US" sz="2400" b="1" spc="-10" dirty="0" smtClean="0">
                <a:solidFill>
                  <a:srgbClr val="FF0000"/>
                </a:solidFill>
                <a:latin typeface="Georgia"/>
                <a:cs typeface="Georgia"/>
              </a:rPr>
              <a:t>C</a:t>
            </a:r>
            <a:r>
              <a:rPr lang="en-US" sz="2400" b="1" spc="-10" dirty="0" smtClean="0">
                <a:latin typeface="Georgia"/>
                <a:cs typeface="Georgia"/>
              </a:rPr>
              <a:t>  </a:t>
            </a:r>
            <a:r>
              <a:rPr sz="2400" b="1" spc="-10" dirty="0" smtClean="0">
                <a:solidFill>
                  <a:srgbClr val="FF0000"/>
                </a:solidFill>
                <a:latin typeface="Georgia"/>
                <a:cs typeface="Georgia"/>
              </a:rPr>
              <a:t>SYNONYM</a:t>
            </a:r>
            <a:r>
              <a:rPr lang="en-US" sz="2400" b="1" spc="-10" dirty="0">
                <a:solidFill>
                  <a:srgbClr val="FF0000"/>
                </a:solidFill>
                <a:latin typeface="Georgia"/>
                <a:cs typeface="Georgia"/>
              </a:rPr>
              <a:t> </a:t>
            </a:r>
            <a:r>
              <a:rPr lang="en-US" sz="2400" b="1" spc="-10" dirty="0" smtClean="0">
                <a:solidFill>
                  <a:srgbClr val="FF0000"/>
                </a:solidFill>
                <a:latin typeface="Georgia"/>
                <a:cs typeface="Georgia"/>
              </a:rPr>
              <a:t> </a:t>
            </a:r>
            <a:r>
              <a:rPr sz="2400" b="1" spc="-10" dirty="0" smtClean="0">
                <a:latin typeface="Georgia"/>
                <a:cs typeface="Georgia"/>
              </a:rPr>
              <a:t>ORDERS_DATA</a:t>
            </a:r>
            <a:r>
              <a:rPr lang="en-US" sz="2400" b="1" spc="-10" dirty="0">
                <a:latin typeface="Georgia"/>
                <a:cs typeface="Georgia"/>
              </a:rPr>
              <a:t> </a:t>
            </a:r>
            <a:r>
              <a:rPr sz="2400" b="1" spc="-10" dirty="0" smtClean="0">
                <a:solidFill>
                  <a:srgbClr val="FF0000"/>
                </a:solidFill>
                <a:latin typeface="Georgia"/>
                <a:cs typeface="Georgia"/>
              </a:rPr>
              <a:t>FOR</a:t>
            </a:r>
            <a:r>
              <a:rPr lang="en-US" sz="2400" b="1" spc="-10" dirty="0">
                <a:solidFill>
                  <a:srgbClr val="FF0000"/>
                </a:solidFill>
                <a:latin typeface="Georgia"/>
                <a:cs typeface="Georgia"/>
              </a:rPr>
              <a:t> </a:t>
            </a:r>
            <a:endParaRPr lang="en-US" sz="2400" b="1" spc="-10" dirty="0" smtClean="0">
              <a:solidFill>
                <a:srgbClr val="FF0000"/>
              </a:solidFill>
              <a:latin typeface="Georgia"/>
              <a:cs typeface="Georgia"/>
            </a:endParaRPr>
          </a:p>
          <a:p>
            <a:pPr marL="927100">
              <a:lnSpc>
                <a:spcPct val="100000"/>
              </a:lnSpc>
              <a:tabLst>
                <a:tab pos="1905000" algn="l"/>
                <a:tab pos="2882900" algn="l"/>
                <a:tab pos="4001135" algn="l"/>
                <a:tab pos="5677535" algn="l"/>
                <a:tab pos="6235700" algn="l"/>
              </a:tabLst>
            </a:pPr>
            <a:r>
              <a:rPr sz="2400" b="1" spc="-10" dirty="0" smtClean="0">
                <a:latin typeface="Georgia"/>
                <a:cs typeface="Georgia"/>
              </a:rPr>
              <a:t>USER1.ORDERS</a:t>
            </a:r>
            <a:r>
              <a:rPr sz="2400" b="1" spc="-10" dirty="0">
                <a:latin typeface="Georgia"/>
                <a:cs typeface="Georgia"/>
              </a:rPr>
              <a:t>;</a:t>
            </a:r>
          </a:p>
          <a:p>
            <a:pPr marL="396240" marR="2414270" indent="-396240">
              <a:lnSpc>
                <a:spcPct val="179000"/>
              </a:lnSpc>
              <a:spcBef>
                <a:spcPts val="1625"/>
              </a:spcBef>
              <a:buChar char="■"/>
              <a:tabLst>
                <a:tab pos="396240" algn="l"/>
                <a:tab pos="396875" algn="l"/>
              </a:tabLst>
            </a:pPr>
            <a:r>
              <a:rPr sz="2600" spc="-10" dirty="0">
                <a:latin typeface="Georgia"/>
                <a:cs typeface="Georgia"/>
              </a:rPr>
              <a:t>From now on, </a:t>
            </a:r>
            <a:r>
              <a:rPr lang="en-US" sz="2600" spc="-10" dirty="0" smtClean="0">
                <a:latin typeface="Georgia"/>
                <a:cs typeface="Georgia"/>
              </a:rPr>
              <a:t>USER</a:t>
            </a:r>
            <a:r>
              <a:rPr sz="2600" spc="-10" dirty="0" smtClean="0">
                <a:latin typeface="Georgia"/>
                <a:cs typeface="Georgia"/>
              </a:rPr>
              <a:t>1 </a:t>
            </a:r>
            <a:r>
              <a:rPr lang="en-US" sz="2600" spc="-10" dirty="0" smtClean="0">
                <a:latin typeface="Georgia"/>
                <a:cs typeface="Georgia"/>
              </a:rPr>
              <a:t>or any other user who has the access </a:t>
            </a:r>
            <a:r>
              <a:rPr sz="2600" spc="-10" dirty="0" smtClean="0">
                <a:latin typeface="Georgia"/>
                <a:cs typeface="Georgia"/>
              </a:rPr>
              <a:t>can </a:t>
            </a:r>
            <a:r>
              <a:rPr sz="2600" spc="-10" dirty="0">
                <a:latin typeface="Georgia"/>
                <a:cs typeface="Georgia"/>
              </a:rPr>
              <a:t>query this table </a:t>
            </a:r>
            <a:r>
              <a:rPr sz="2600" spc="-10" dirty="0" smtClean="0">
                <a:latin typeface="Georgia"/>
                <a:cs typeface="Georgia"/>
              </a:rPr>
              <a:t>using</a:t>
            </a:r>
            <a:r>
              <a:rPr lang="en-US" sz="2600" spc="-10" dirty="0">
                <a:latin typeface="Georgia"/>
                <a:cs typeface="Georgia"/>
              </a:rPr>
              <a:t> </a:t>
            </a:r>
            <a:r>
              <a:rPr sz="2600" spc="-10" dirty="0" smtClean="0">
                <a:latin typeface="Georgia"/>
                <a:cs typeface="Georgia"/>
              </a:rPr>
              <a:t>the</a:t>
            </a:r>
            <a:r>
              <a:rPr lang="en-US" sz="2600" spc="-10" dirty="0" smtClean="0">
                <a:latin typeface="Georgia"/>
                <a:cs typeface="Georgia"/>
              </a:rPr>
              <a:t> </a:t>
            </a:r>
            <a:r>
              <a:rPr sz="2600" spc="-10" dirty="0" smtClean="0">
                <a:latin typeface="Georgia"/>
                <a:cs typeface="Georgia"/>
              </a:rPr>
              <a:t>synonym</a:t>
            </a:r>
            <a:r>
              <a:rPr sz="2600" spc="-10" dirty="0">
                <a:latin typeface="Georgia"/>
                <a:cs typeface="Georgia"/>
              </a:rPr>
              <a:t>:  </a:t>
            </a:r>
            <a:endParaRPr lang="en-US" sz="2600" spc="-10" dirty="0" smtClean="0">
              <a:latin typeface="Georgia"/>
              <a:cs typeface="Georgia"/>
            </a:endParaRPr>
          </a:p>
          <a:p>
            <a:pPr marR="2414270">
              <a:lnSpc>
                <a:spcPct val="179000"/>
              </a:lnSpc>
              <a:spcBef>
                <a:spcPts val="1625"/>
              </a:spcBef>
              <a:tabLst>
                <a:tab pos="396240" algn="l"/>
                <a:tab pos="396875" algn="l"/>
              </a:tabLst>
            </a:pPr>
            <a:r>
              <a:rPr lang="en-US" sz="2600" b="1" spc="-10" dirty="0" smtClean="0">
                <a:latin typeface="Georgia"/>
                <a:cs typeface="Georgia"/>
              </a:rPr>
              <a:t>      </a:t>
            </a:r>
            <a:r>
              <a:rPr sz="2600" b="1" spc="-10" dirty="0" smtClean="0">
                <a:latin typeface="Georgia"/>
                <a:cs typeface="Georgia"/>
              </a:rPr>
              <a:t>SELECT </a:t>
            </a:r>
            <a:r>
              <a:rPr sz="2600" b="1" spc="-10" dirty="0">
                <a:latin typeface="Georgia"/>
                <a:cs typeface="Georgia"/>
              </a:rPr>
              <a:t>* FROM </a:t>
            </a:r>
            <a:r>
              <a:rPr sz="2600" b="1" spc="-10" dirty="0">
                <a:solidFill>
                  <a:srgbClr val="0070C0"/>
                </a:solidFill>
                <a:latin typeface="Georgia"/>
                <a:cs typeface="Georgia"/>
              </a:rPr>
              <a:t>ORDERS_DATA</a:t>
            </a:r>
            <a:r>
              <a:rPr sz="2600" b="1" spc="-10" dirty="0">
                <a:latin typeface="Georgia"/>
                <a:cs typeface="Georgia"/>
              </a:rPr>
              <a:t>;</a:t>
            </a:r>
          </a:p>
        </p:txBody>
      </p:sp>
      <p:sp>
        <p:nvSpPr>
          <p:cNvPr id="5" name="object 5"/>
          <p:cNvSpPr/>
          <p:nvPr/>
        </p:nvSpPr>
        <p:spPr>
          <a:xfrm>
            <a:off x="0" y="89915"/>
            <a:ext cx="1905" cy="277495"/>
          </a:xfrm>
          <a:custGeom>
            <a:avLst/>
            <a:gdLst/>
            <a:ahLst/>
            <a:cxnLst/>
            <a:rect l="l" t="t" r="r" b="b"/>
            <a:pathLst>
              <a:path w="1905" h="277495">
                <a:moveTo>
                  <a:pt x="1524" y="0"/>
                </a:moveTo>
                <a:lnTo>
                  <a:pt x="0" y="0"/>
                </a:lnTo>
                <a:lnTo>
                  <a:pt x="0" y="277367"/>
                </a:lnTo>
                <a:lnTo>
                  <a:pt x="1524" y="277367"/>
                </a:lnTo>
                <a:lnTo>
                  <a:pt x="1524" y="0"/>
                </a:lnTo>
                <a:close/>
              </a:path>
            </a:pathLst>
          </a:custGeom>
          <a:solidFill>
            <a:srgbClr val="ECECEC"/>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33</a:t>
            </a:fld>
            <a:endParaRPr spc="35"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5796280" cy="696595"/>
          </a:xfrm>
          <a:prstGeom prst="rect">
            <a:avLst/>
          </a:prstGeom>
        </p:spPr>
        <p:txBody>
          <a:bodyPr vert="horz" wrap="square" lIns="0" tIns="13335" rIns="0" bIns="0" rtlCol="0">
            <a:spAutoFit/>
          </a:bodyPr>
          <a:lstStyle/>
          <a:p>
            <a:pPr marL="12700">
              <a:lnSpc>
                <a:spcPct val="100000"/>
              </a:lnSpc>
              <a:spcBef>
                <a:spcPts val="105"/>
              </a:spcBef>
            </a:pPr>
            <a:r>
              <a:rPr sz="4400" spc="-175" dirty="0"/>
              <a:t>Oracle </a:t>
            </a:r>
            <a:r>
              <a:rPr sz="4400" spc="-240" dirty="0"/>
              <a:t>Synonym</a:t>
            </a:r>
            <a:r>
              <a:rPr sz="4400" spc="-135" dirty="0"/>
              <a:t> </a:t>
            </a:r>
            <a:r>
              <a:rPr sz="4400" spc="-165"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34</a:t>
            </a:fld>
            <a:endParaRPr spc="35" dirty="0"/>
          </a:p>
        </p:txBody>
      </p:sp>
      <p:sp>
        <p:nvSpPr>
          <p:cNvPr id="3" name="object 3"/>
          <p:cNvSpPr txBox="1"/>
          <p:nvPr/>
        </p:nvSpPr>
        <p:spPr>
          <a:xfrm>
            <a:off x="1434672" y="1676400"/>
            <a:ext cx="9233535" cy="3523400"/>
          </a:xfrm>
          <a:prstGeom prst="rect">
            <a:avLst/>
          </a:prstGeom>
        </p:spPr>
        <p:txBody>
          <a:bodyPr vert="horz" wrap="square" lIns="0" tIns="37465" rIns="0" bIns="0" rtlCol="0">
            <a:spAutoFit/>
          </a:bodyPr>
          <a:lstStyle/>
          <a:p>
            <a:pPr marL="396240" marR="694055" indent="-384175">
              <a:spcBef>
                <a:spcPts val="295"/>
              </a:spcBef>
              <a:buChar char="■"/>
              <a:tabLst>
                <a:tab pos="396240" algn="l"/>
                <a:tab pos="396875" algn="l"/>
              </a:tabLst>
            </a:pPr>
            <a:r>
              <a:rPr sz="2600" spc="-10" dirty="0">
                <a:latin typeface="Georgia"/>
                <a:cs typeface="Georgia"/>
              </a:rPr>
              <a:t>To create a private synonym in your own schema, you </a:t>
            </a:r>
            <a:r>
              <a:rPr lang="en-US" sz="2600" spc="-10" dirty="0" smtClean="0">
                <a:latin typeface="Georgia"/>
                <a:cs typeface="Georgia"/>
              </a:rPr>
              <a:t> </a:t>
            </a:r>
            <a:r>
              <a:rPr sz="2600" spc="-10" dirty="0" smtClean="0">
                <a:latin typeface="Georgia"/>
                <a:cs typeface="Georgia"/>
              </a:rPr>
              <a:t>must </a:t>
            </a:r>
            <a:r>
              <a:rPr sz="2600" spc="-10" dirty="0">
                <a:latin typeface="Georgia"/>
                <a:cs typeface="Georgia"/>
              </a:rPr>
              <a:t>have the CREATE  SYNONYM system privilege.</a:t>
            </a:r>
          </a:p>
          <a:p>
            <a:pPr marL="396240" marR="5080" indent="-384175">
              <a:spcBef>
                <a:spcPts val="1250"/>
              </a:spcBef>
              <a:buChar char="■"/>
              <a:tabLst>
                <a:tab pos="396240" algn="l"/>
                <a:tab pos="396875" algn="l"/>
              </a:tabLst>
            </a:pPr>
            <a:r>
              <a:rPr sz="2600" spc="-10" dirty="0">
                <a:latin typeface="Georgia"/>
                <a:cs typeface="Georgia"/>
              </a:rPr>
              <a:t>To </a:t>
            </a:r>
            <a:r>
              <a:rPr sz="2600" spc="-10" dirty="0">
                <a:latin typeface="Georgia"/>
                <a:cs typeface="Georgia"/>
              </a:rPr>
              <a:t>create a PUBLIC synonym, you must have the CREATE PUBLIC SYNONYM system  privilege.</a:t>
            </a:r>
          </a:p>
          <a:p>
            <a:pPr>
              <a:lnSpc>
                <a:spcPct val="100000"/>
              </a:lnSpc>
            </a:pPr>
            <a:endParaRPr sz="2200" dirty="0">
              <a:latin typeface="Arial"/>
              <a:cs typeface="Arial"/>
            </a:endParaRPr>
          </a:p>
          <a:p>
            <a:pPr marL="1000125">
              <a:lnSpc>
                <a:spcPct val="100000"/>
              </a:lnSpc>
              <a:spcBef>
                <a:spcPts val="1440"/>
              </a:spcBef>
            </a:pPr>
            <a:r>
              <a:rPr sz="2600" b="1" spc="-10" dirty="0">
                <a:latin typeface="Georgia"/>
                <a:cs typeface="Georgia"/>
              </a:rPr>
              <a:t>GRANT </a:t>
            </a:r>
            <a:r>
              <a:rPr sz="2600" b="1" spc="-10" dirty="0">
                <a:solidFill>
                  <a:srgbClr val="FF0000"/>
                </a:solidFill>
                <a:latin typeface="Georgia"/>
                <a:cs typeface="Georgia"/>
              </a:rPr>
              <a:t>CREATE </a:t>
            </a:r>
            <a:r>
              <a:rPr sz="2600" b="1" spc="-10" dirty="0" smtClean="0">
                <a:solidFill>
                  <a:srgbClr val="FF0000"/>
                </a:solidFill>
                <a:latin typeface="Georgia"/>
                <a:cs typeface="Georgia"/>
              </a:rPr>
              <a:t>SYNOYM</a:t>
            </a:r>
            <a:r>
              <a:rPr lang="en-US" sz="2600" b="1" spc="-10" dirty="0" smtClean="0">
                <a:solidFill>
                  <a:srgbClr val="FF0000"/>
                </a:solidFill>
                <a:latin typeface="Georgia"/>
                <a:cs typeface="Georgia"/>
              </a:rPr>
              <a:t>,</a:t>
            </a:r>
            <a:r>
              <a:rPr sz="2600" b="1" spc="-10" dirty="0" smtClean="0">
                <a:solidFill>
                  <a:srgbClr val="FF0000"/>
                </a:solidFill>
                <a:latin typeface="Georgia"/>
                <a:cs typeface="Georgia"/>
              </a:rPr>
              <a:t> </a:t>
            </a:r>
            <a:r>
              <a:rPr sz="2600" b="1" spc="-10" dirty="0">
                <a:solidFill>
                  <a:srgbClr val="FF0000"/>
                </a:solidFill>
                <a:latin typeface="Georgia"/>
                <a:cs typeface="Georgia"/>
              </a:rPr>
              <a:t>CREATE PUBLIC </a:t>
            </a:r>
            <a:r>
              <a:rPr sz="2600" b="1" spc="-10" dirty="0" smtClean="0">
                <a:solidFill>
                  <a:srgbClr val="FF0000"/>
                </a:solidFill>
                <a:latin typeface="Georgia"/>
                <a:cs typeface="Georgia"/>
              </a:rPr>
              <a:t>SYNONYM</a:t>
            </a:r>
            <a:r>
              <a:rPr lang="en-US" sz="2600" b="1" spc="-10" dirty="0" smtClean="0">
                <a:solidFill>
                  <a:srgbClr val="FF0000"/>
                </a:solidFill>
                <a:latin typeface="Georgia"/>
                <a:cs typeface="Georgia"/>
              </a:rPr>
              <a:t> </a:t>
            </a:r>
            <a:r>
              <a:rPr sz="2600" b="1" spc="-10" dirty="0" smtClean="0">
                <a:latin typeface="Georgia"/>
                <a:cs typeface="Georgia"/>
              </a:rPr>
              <a:t>TO  </a:t>
            </a:r>
            <a:r>
              <a:rPr sz="2600" b="1" spc="-10" dirty="0">
                <a:latin typeface="Georgia"/>
                <a:cs typeface="Georgia"/>
              </a:rPr>
              <a:t>USERNAME;</a:t>
            </a:r>
            <a:r>
              <a:rPr sz="2600" spc="-10" dirty="0">
                <a:latin typeface="Georgia"/>
                <a:cs typeface="Georgia"/>
              </a:rPr>
              <a:t>	// by database administrator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450594" y="627633"/>
            <a:ext cx="5704205" cy="696595"/>
          </a:xfrm>
          <a:prstGeom prst="rect">
            <a:avLst/>
          </a:prstGeom>
        </p:spPr>
        <p:txBody>
          <a:bodyPr vert="horz" wrap="square" lIns="0" tIns="13335" rIns="0" bIns="0" rtlCol="0">
            <a:spAutoFit/>
          </a:bodyPr>
          <a:lstStyle/>
          <a:p>
            <a:pPr marL="12700">
              <a:lnSpc>
                <a:spcPct val="100000"/>
              </a:lnSpc>
              <a:spcBef>
                <a:spcPts val="105"/>
              </a:spcBef>
            </a:pPr>
            <a:r>
              <a:rPr sz="4400" spc="-225" dirty="0"/>
              <a:t>Synonyms </a:t>
            </a:r>
            <a:r>
              <a:rPr sz="4400" spc="-50" dirty="0"/>
              <a:t>for</a:t>
            </a:r>
            <a:r>
              <a:rPr sz="4400" spc="-140" dirty="0"/>
              <a:t> </a:t>
            </a:r>
            <a:r>
              <a:rPr sz="4400" spc="-225" dirty="0"/>
              <a:t>Synonyms</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35</a:t>
            </a:fld>
            <a:endParaRPr spc="35" dirty="0"/>
          </a:p>
        </p:txBody>
      </p:sp>
      <p:sp>
        <p:nvSpPr>
          <p:cNvPr id="4" name="object 4"/>
          <p:cNvSpPr txBox="1"/>
          <p:nvPr/>
        </p:nvSpPr>
        <p:spPr>
          <a:xfrm>
            <a:off x="1450594" y="1519809"/>
            <a:ext cx="10289540" cy="4984057"/>
          </a:xfrm>
          <a:prstGeom prst="rect">
            <a:avLst/>
          </a:prstGeom>
        </p:spPr>
        <p:txBody>
          <a:bodyPr vert="horz" wrap="square" lIns="0" tIns="66675" rIns="0" bIns="0" rtlCol="0">
            <a:spAutoFit/>
          </a:bodyPr>
          <a:lstStyle/>
          <a:p>
            <a:pPr marL="396240" marR="7620" indent="-384175" algn="just">
              <a:spcBef>
                <a:spcPts val="525"/>
              </a:spcBef>
              <a:buChar char="■"/>
              <a:tabLst>
                <a:tab pos="396875" algn="l"/>
              </a:tabLst>
            </a:pPr>
            <a:r>
              <a:rPr sz="2600" spc="-10" dirty="0">
                <a:latin typeface="Georgia"/>
                <a:cs typeface="Georgia"/>
              </a:rPr>
              <a:t>A curious feature of a synonym is that each may have its own synonym or many  synonyms.</a:t>
            </a:r>
          </a:p>
          <a:p>
            <a:pPr marL="396240" marR="5080" indent="-384175" algn="just">
              <a:spcBef>
                <a:spcPts val="1205"/>
              </a:spcBef>
              <a:buChar char="■"/>
              <a:tabLst>
                <a:tab pos="396875" algn="l"/>
              </a:tabLst>
            </a:pPr>
            <a:r>
              <a:rPr sz="2600" spc="-10" dirty="0">
                <a:latin typeface="Georgia"/>
                <a:cs typeface="Georgia"/>
              </a:rPr>
              <a:t>Let's assume that we have a table with a formal name such as  </a:t>
            </a:r>
            <a:r>
              <a:rPr sz="2600" spc="-10" dirty="0" smtClean="0">
                <a:latin typeface="Georgia"/>
                <a:cs typeface="Georgia"/>
              </a:rPr>
              <a:t>USER1_PURCHASE_TABLE</a:t>
            </a:r>
            <a:r>
              <a:rPr lang="en-US" sz="2600" spc="-10" dirty="0" smtClean="0">
                <a:latin typeface="Georgia"/>
                <a:cs typeface="Georgia"/>
              </a:rPr>
              <a:t>. Now we want to create a synonym PURCHASE_TABLE</a:t>
            </a:r>
          </a:p>
          <a:p>
            <a:pPr>
              <a:spcBef>
                <a:spcPts val="50"/>
              </a:spcBef>
            </a:pPr>
            <a:endParaRPr lang="en-US" sz="2600" spc="-10" dirty="0" smtClean="0">
              <a:latin typeface="Georgia"/>
              <a:cs typeface="Georgia"/>
            </a:endParaRPr>
          </a:p>
          <a:p>
            <a:pPr marL="1000125" marR="619125">
              <a:tabLst>
                <a:tab pos="1978660" algn="l"/>
                <a:tab pos="3095625" algn="l"/>
                <a:tab pos="3514725" algn="l"/>
                <a:tab pos="4072890" algn="l"/>
                <a:tab pos="4912360" algn="l"/>
                <a:tab pos="5191760" algn="l"/>
                <a:tab pos="5749290" algn="l"/>
                <a:tab pos="6587490" algn="l"/>
              </a:tabLst>
            </a:pPr>
            <a:r>
              <a:rPr lang="en-US" sz="2400" b="1" spc="-10" dirty="0" smtClean="0">
                <a:solidFill>
                  <a:srgbClr val="FF0000"/>
                </a:solidFill>
                <a:latin typeface="Georgia"/>
                <a:cs typeface="Georgia"/>
              </a:rPr>
              <a:t>CREATE</a:t>
            </a:r>
            <a:r>
              <a:rPr lang="en-US" sz="2400" b="1" spc="-10" dirty="0" smtClean="0">
                <a:latin typeface="Georgia"/>
                <a:cs typeface="Georgia"/>
              </a:rPr>
              <a:t>  </a:t>
            </a:r>
            <a:r>
              <a:rPr lang="en-US" sz="2400" b="1" spc="-10" dirty="0" smtClean="0">
                <a:solidFill>
                  <a:srgbClr val="FF0000"/>
                </a:solidFill>
                <a:latin typeface="Georgia"/>
                <a:cs typeface="Georgia"/>
              </a:rPr>
              <a:t>SYNONYM</a:t>
            </a:r>
            <a:r>
              <a:rPr lang="en-US" sz="2400" b="1" spc="-10" dirty="0" smtClean="0">
                <a:latin typeface="Georgia"/>
                <a:cs typeface="Georgia"/>
              </a:rPr>
              <a:t>  PURCHASE_TABLE	 </a:t>
            </a:r>
            <a:r>
              <a:rPr lang="en-US" sz="2400" b="1" spc="-10" dirty="0" smtClean="0">
                <a:solidFill>
                  <a:srgbClr val="FF0000"/>
                </a:solidFill>
                <a:latin typeface="Georgia"/>
                <a:cs typeface="Georgia"/>
              </a:rPr>
              <a:t>FOR</a:t>
            </a:r>
            <a:r>
              <a:rPr lang="en-US" sz="2400" b="1" spc="-10" dirty="0" smtClean="0">
                <a:latin typeface="Georgia"/>
                <a:cs typeface="Georgia"/>
              </a:rPr>
              <a:t>	 USER1_PURCHASE_TABLE. </a:t>
            </a:r>
          </a:p>
          <a:p>
            <a:pPr marL="396240" marR="5080" lvl="0" indent="-384175" algn="just">
              <a:spcBef>
                <a:spcPts val="1205"/>
              </a:spcBef>
              <a:buFontTx/>
              <a:buChar char="■"/>
              <a:tabLst>
                <a:tab pos="396875" algn="l"/>
              </a:tabLst>
            </a:pPr>
            <a:r>
              <a:rPr lang="en-US" sz="2600" spc="-10" dirty="0" smtClean="0">
                <a:solidFill>
                  <a:prstClr val="black"/>
                </a:solidFill>
                <a:latin typeface="Georgia"/>
                <a:cs typeface="Georgia"/>
              </a:rPr>
              <a:t>Now let us </a:t>
            </a:r>
            <a:r>
              <a:rPr lang="en-US" sz="2600" spc="-10" dirty="0">
                <a:solidFill>
                  <a:prstClr val="black"/>
                </a:solidFill>
                <a:latin typeface="Georgia"/>
                <a:cs typeface="Georgia"/>
              </a:rPr>
              <a:t>create a synonym </a:t>
            </a:r>
            <a:r>
              <a:rPr lang="en-US" sz="2600" spc="-10" dirty="0" smtClean="0">
                <a:solidFill>
                  <a:prstClr val="black"/>
                </a:solidFill>
                <a:latin typeface="Georgia"/>
                <a:cs typeface="Georgia"/>
              </a:rPr>
              <a:t>PT for the synonym PURCHASE_TABLE</a:t>
            </a:r>
            <a:endParaRPr lang="en-US" sz="2600" spc="-10" dirty="0">
              <a:solidFill>
                <a:prstClr val="black"/>
              </a:solidFill>
              <a:latin typeface="Georgia"/>
              <a:cs typeface="Georgia"/>
            </a:endParaRPr>
          </a:p>
          <a:p>
            <a:pPr marL="1000125" marR="619125">
              <a:tabLst>
                <a:tab pos="1978660" algn="l"/>
                <a:tab pos="3095625" algn="l"/>
                <a:tab pos="3514725" algn="l"/>
                <a:tab pos="4072890" algn="l"/>
                <a:tab pos="4912360" algn="l"/>
                <a:tab pos="5191760" algn="l"/>
                <a:tab pos="5749290" algn="l"/>
                <a:tab pos="6587490" algn="l"/>
              </a:tabLst>
            </a:pPr>
            <a:endParaRPr lang="en-US" sz="2600" spc="-10" dirty="0" smtClean="0">
              <a:latin typeface="Georgia"/>
              <a:cs typeface="Georgia"/>
            </a:endParaRPr>
          </a:p>
          <a:p>
            <a:pPr marL="1000125" marR="619125">
              <a:lnSpc>
                <a:spcPts val="2020"/>
              </a:lnSpc>
              <a:tabLst>
                <a:tab pos="1978660" algn="l"/>
                <a:tab pos="3095625" algn="l"/>
                <a:tab pos="3514725" algn="l"/>
                <a:tab pos="4072890" algn="l"/>
                <a:tab pos="4912360" algn="l"/>
                <a:tab pos="5191760" algn="l"/>
                <a:tab pos="5749290" algn="l"/>
                <a:tab pos="6587490" algn="l"/>
              </a:tabLst>
            </a:pPr>
            <a:r>
              <a:rPr sz="2400" b="1" spc="-10" dirty="0" smtClean="0">
                <a:solidFill>
                  <a:srgbClr val="FF0000"/>
                </a:solidFill>
                <a:latin typeface="Georgia"/>
                <a:cs typeface="Georgia"/>
              </a:rPr>
              <a:t>CREATE</a:t>
            </a:r>
            <a:r>
              <a:rPr lang="en-US" sz="2400" b="1" spc="-10" dirty="0">
                <a:solidFill>
                  <a:srgbClr val="FF0000"/>
                </a:solidFill>
                <a:latin typeface="Georgia"/>
                <a:cs typeface="Georgia"/>
              </a:rPr>
              <a:t> </a:t>
            </a:r>
            <a:r>
              <a:rPr lang="en-US" sz="2400" b="1" spc="-10" dirty="0" smtClean="0">
                <a:solidFill>
                  <a:srgbClr val="FF0000"/>
                </a:solidFill>
                <a:latin typeface="Georgia"/>
                <a:cs typeface="Georgia"/>
              </a:rPr>
              <a:t> </a:t>
            </a:r>
            <a:r>
              <a:rPr sz="2400" b="1" spc="-10" dirty="0" smtClean="0">
                <a:solidFill>
                  <a:srgbClr val="FF0000"/>
                </a:solidFill>
                <a:latin typeface="Georgia"/>
                <a:cs typeface="Georgia"/>
              </a:rPr>
              <a:t>SYNONYM</a:t>
            </a:r>
            <a:r>
              <a:rPr lang="en-US" sz="2400" b="1" spc="-10" dirty="0">
                <a:solidFill>
                  <a:srgbClr val="FF0000"/>
                </a:solidFill>
                <a:latin typeface="Georgia"/>
                <a:cs typeface="Georgia"/>
              </a:rPr>
              <a:t> </a:t>
            </a:r>
            <a:r>
              <a:rPr lang="en-US" sz="2400" b="1" spc="-10" dirty="0" smtClean="0">
                <a:solidFill>
                  <a:srgbClr val="FF0000"/>
                </a:solidFill>
                <a:latin typeface="Georgia"/>
                <a:cs typeface="Georgia"/>
              </a:rPr>
              <a:t> </a:t>
            </a:r>
            <a:r>
              <a:rPr sz="2400" b="1" spc="-10" dirty="0" smtClean="0">
                <a:latin typeface="Georgia"/>
                <a:cs typeface="Georgia"/>
              </a:rPr>
              <a:t>PT</a:t>
            </a:r>
            <a:r>
              <a:rPr lang="en-US" sz="2400" b="1" spc="-10" dirty="0">
                <a:latin typeface="Georgia"/>
                <a:cs typeface="Georgia"/>
              </a:rPr>
              <a:t> </a:t>
            </a:r>
            <a:r>
              <a:rPr lang="en-US" sz="2400" b="1" spc="-10" dirty="0" smtClean="0">
                <a:latin typeface="Georgia"/>
                <a:cs typeface="Georgia"/>
              </a:rPr>
              <a:t> </a:t>
            </a:r>
            <a:r>
              <a:rPr sz="2400" b="1" spc="-10" dirty="0" smtClean="0">
                <a:solidFill>
                  <a:srgbClr val="FF0000"/>
                </a:solidFill>
                <a:latin typeface="Georgia"/>
                <a:cs typeface="Georgia"/>
              </a:rPr>
              <a:t>FOR</a:t>
            </a:r>
            <a:r>
              <a:rPr lang="en-US" sz="2400" b="1" spc="-10" dirty="0">
                <a:solidFill>
                  <a:srgbClr val="FF0000"/>
                </a:solidFill>
                <a:latin typeface="Georgia"/>
                <a:cs typeface="Georgia"/>
              </a:rPr>
              <a:t> </a:t>
            </a:r>
            <a:r>
              <a:rPr lang="en-US" sz="2400" b="1" spc="-10" dirty="0" smtClean="0">
                <a:solidFill>
                  <a:srgbClr val="FF0000"/>
                </a:solidFill>
                <a:latin typeface="Georgia"/>
                <a:cs typeface="Georgia"/>
              </a:rPr>
              <a:t> </a:t>
            </a:r>
            <a:r>
              <a:rPr sz="2400" b="1" spc="-10" dirty="0" smtClean="0">
                <a:latin typeface="Georgia"/>
                <a:cs typeface="Georgia"/>
              </a:rPr>
              <a:t>PURCHASE_TABLE</a:t>
            </a:r>
            <a:r>
              <a:rPr sz="2400" b="1" spc="-10" dirty="0">
                <a:latin typeface="Georgia"/>
                <a:cs typeface="Georgia"/>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51876" y="1685289"/>
            <a:ext cx="2869565" cy="4024629"/>
          </a:xfrm>
          <a:prstGeom prst="rect">
            <a:avLst/>
          </a:prstGeom>
          <a:solidFill>
            <a:srgbClr val="F8F8F8"/>
          </a:solidFill>
        </p:spPr>
        <p:txBody>
          <a:bodyPr vert="horz" wrap="square" lIns="0" tIns="1905" rIns="0" bIns="0" rtlCol="0">
            <a:spAutoFit/>
          </a:bodyPr>
          <a:lstStyle/>
          <a:p>
            <a:pPr>
              <a:lnSpc>
                <a:spcPct val="100000"/>
              </a:lnSpc>
              <a:spcBef>
                <a:spcPts val="15"/>
              </a:spcBef>
            </a:pPr>
            <a:endParaRPr sz="7050">
              <a:latin typeface="Times New Roman"/>
              <a:cs typeface="Times New Roman"/>
            </a:endParaRPr>
          </a:p>
          <a:p>
            <a:pPr marL="32384">
              <a:lnSpc>
                <a:spcPct val="100000"/>
              </a:lnSpc>
              <a:spcBef>
                <a:spcPts val="5"/>
              </a:spcBef>
            </a:pPr>
            <a:r>
              <a:rPr sz="7200" spc="-315" dirty="0">
                <a:latin typeface="Arial"/>
                <a:cs typeface="Arial"/>
              </a:rPr>
              <a:t>MN</a:t>
            </a:r>
            <a:endParaRPr sz="72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5" dirty="0"/>
              <a:t>VIRTUAL</a:t>
            </a:r>
            <a:r>
              <a:rPr spc="-270" dirty="0"/>
              <a:t> </a:t>
            </a:r>
            <a:r>
              <a:rPr spc="-880" dirty="0"/>
              <a:t>COLU</a:t>
            </a:r>
          </a:p>
        </p:txBody>
      </p:sp>
      <p:sp>
        <p:nvSpPr>
          <p:cNvPr id="4" name="object 4"/>
          <p:cNvSpPr txBox="1"/>
          <p:nvPr/>
        </p:nvSpPr>
        <p:spPr>
          <a:xfrm>
            <a:off x="11143868" y="6548425"/>
            <a:ext cx="205740" cy="208279"/>
          </a:xfrm>
          <a:prstGeom prst="rect">
            <a:avLst/>
          </a:prstGeom>
        </p:spPr>
        <p:txBody>
          <a:bodyPr vert="horz" wrap="square" lIns="0" tIns="12700" rIns="0" bIns="0" rtlCol="0">
            <a:spAutoFit/>
          </a:bodyPr>
          <a:lstStyle/>
          <a:p>
            <a:pPr marL="12700">
              <a:lnSpc>
                <a:spcPct val="100000"/>
              </a:lnSpc>
              <a:spcBef>
                <a:spcPts val="100"/>
              </a:spcBef>
            </a:pPr>
            <a:r>
              <a:rPr sz="1200" spc="35" dirty="0">
                <a:latin typeface="Arial"/>
                <a:cs typeface="Arial"/>
              </a:rPr>
              <a:t>35</a:t>
            </a:r>
            <a:endParaRPr sz="12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3501390" cy="696595"/>
          </a:xfrm>
          <a:prstGeom prst="rect">
            <a:avLst/>
          </a:prstGeom>
        </p:spPr>
        <p:txBody>
          <a:bodyPr vert="horz" wrap="square" lIns="0" tIns="13335" rIns="0" bIns="0" rtlCol="0">
            <a:spAutoFit/>
          </a:bodyPr>
          <a:lstStyle/>
          <a:p>
            <a:pPr marL="12700">
              <a:lnSpc>
                <a:spcPct val="100000"/>
              </a:lnSpc>
              <a:spcBef>
                <a:spcPts val="105"/>
              </a:spcBef>
            </a:pPr>
            <a:r>
              <a:rPr sz="4400" spc="-65" dirty="0"/>
              <a:t>Virtual</a:t>
            </a:r>
            <a:r>
              <a:rPr sz="4400" spc="-185" dirty="0"/>
              <a:t> </a:t>
            </a:r>
            <a:r>
              <a:rPr sz="4400" spc="-165" dirty="0"/>
              <a:t>Column</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37</a:t>
            </a:fld>
            <a:endParaRPr spc="35" dirty="0"/>
          </a:p>
        </p:txBody>
      </p:sp>
      <p:sp>
        <p:nvSpPr>
          <p:cNvPr id="3" name="object 3"/>
          <p:cNvSpPr txBox="1"/>
          <p:nvPr/>
        </p:nvSpPr>
        <p:spPr>
          <a:xfrm>
            <a:off x="1143000" y="1676400"/>
            <a:ext cx="10591800" cy="4146648"/>
          </a:xfrm>
          <a:prstGeom prst="rect">
            <a:avLst/>
          </a:prstGeom>
        </p:spPr>
        <p:txBody>
          <a:bodyPr vert="horz" wrap="square" lIns="0" tIns="12065" rIns="0" bIns="0" rtlCol="0">
            <a:spAutoFit/>
          </a:bodyPr>
          <a:lstStyle/>
          <a:p>
            <a:pPr marL="396240" indent="-384175" algn="just">
              <a:lnSpc>
                <a:spcPts val="2555"/>
              </a:lnSpc>
              <a:spcBef>
                <a:spcPts val="95"/>
              </a:spcBef>
              <a:buChar char="■"/>
              <a:tabLst>
                <a:tab pos="396240" algn="l"/>
                <a:tab pos="396875" algn="l"/>
                <a:tab pos="1495425" algn="l"/>
              </a:tabLst>
            </a:pPr>
            <a:r>
              <a:rPr sz="2600" spc="-10" dirty="0">
                <a:latin typeface="Georgia"/>
                <a:cs typeface="Georgia"/>
              </a:rPr>
              <a:t>A virtual	column is a column whose value is computed as a reaction for </a:t>
            </a:r>
            <a:r>
              <a:rPr lang="en-US" sz="2600" spc="-10" dirty="0" smtClean="0">
                <a:latin typeface="Georgia"/>
                <a:cs typeface="Georgia"/>
              </a:rPr>
              <a:t>a </a:t>
            </a:r>
            <a:r>
              <a:rPr sz="2600" spc="-10" dirty="0" smtClean="0">
                <a:latin typeface="Georgia"/>
                <a:cs typeface="Georgia"/>
              </a:rPr>
              <a:t>defined </a:t>
            </a:r>
            <a:r>
              <a:rPr sz="2600" spc="-10" dirty="0">
                <a:latin typeface="Georgia"/>
                <a:cs typeface="Georgia"/>
              </a:rPr>
              <a:t>operation.</a:t>
            </a:r>
          </a:p>
          <a:p>
            <a:pPr marL="466725" indent="-454659" algn="just">
              <a:lnSpc>
                <a:spcPct val="100000"/>
              </a:lnSpc>
              <a:spcBef>
                <a:spcPts val="1045"/>
              </a:spcBef>
              <a:buChar char="■"/>
              <a:tabLst>
                <a:tab pos="466725" algn="l"/>
                <a:tab pos="467359" algn="l"/>
              </a:tabLst>
            </a:pPr>
            <a:r>
              <a:rPr sz="2600" spc="-10" dirty="0">
                <a:latin typeface="Georgia"/>
                <a:cs typeface="Georgia"/>
              </a:rPr>
              <a:t>This means that they are computed “on the fly” – only when needed.</a:t>
            </a:r>
          </a:p>
          <a:p>
            <a:pPr marL="466725" indent="-454659" algn="just">
              <a:lnSpc>
                <a:spcPts val="2560"/>
              </a:lnSpc>
              <a:spcBef>
                <a:spcPts val="1045"/>
              </a:spcBef>
              <a:buChar char="■"/>
              <a:tabLst>
                <a:tab pos="466725" algn="l"/>
                <a:tab pos="467359" algn="l"/>
              </a:tabLst>
            </a:pPr>
            <a:r>
              <a:rPr sz="2600" spc="-10" dirty="0">
                <a:latin typeface="Georgia"/>
                <a:cs typeface="Georgia"/>
              </a:rPr>
              <a:t>It’s accessible like any other column except that there is no physical </a:t>
            </a:r>
            <a:r>
              <a:rPr sz="2600" spc="-10" dirty="0" smtClean="0">
                <a:latin typeface="Georgia"/>
                <a:cs typeface="Georgia"/>
              </a:rPr>
              <a:t>space</a:t>
            </a:r>
            <a:r>
              <a:rPr lang="en-US" sz="2600" spc="-10" dirty="0" smtClean="0">
                <a:latin typeface="Georgia"/>
                <a:cs typeface="Georgia"/>
              </a:rPr>
              <a:t> </a:t>
            </a:r>
            <a:r>
              <a:rPr sz="2600" spc="-10" dirty="0" smtClean="0">
                <a:latin typeface="Georgia"/>
                <a:cs typeface="Georgia"/>
              </a:rPr>
              <a:t>associated </a:t>
            </a:r>
            <a:r>
              <a:rPr sz="2600" spc="-10" dirty="0">
                <a:latin typeface="Georgia"/>
                <a:cs typeface="Georgia"/>
              </a:rPr>
              <a:t>with it.</a:t>
            </a:r>
          </a:p>
          <a:p>
            <a:pPr marL="396240" marR="1257935" indent="-384175" algn="just">
              <a:lnSpc>
                <a:spcPts val="2470"/>
              </a:lnSpc>
              <a:spcBef>
                <a:spcPts val="1270"/>
              </a:spcBef>
              <a:buChar char="■"/>
              <a:tabLst>
                <a:tab pos="396240" algn="l"/>
                <a:tab pos="396875" algn="l"/>
              </a:tabLst>
            </a:pPr>
            <a:r>
              <a:rPr sz="2600" spc="-10" dirty="0">
                <a:latin typeface="Georgia"/>
                <a:cs typeface="Georgia"/>
              </a:rPr>
              <a:t>If a SQL query doesn’t reference a virtual column, the value is not  calculated.</a:t>
            </a:r>
          </a:p>
          <a:p>
            <a:pPr marL="396240" indent="-384175" algn="just">
              <a:lnSpc>
                <a:spcPts val="2560"/>
              </a:lnSpc>
              <a:spcBef>
                <a:spcPts val="990"/>
              </a:spcBef>
              <a:buChar char="■"/>
              <a:tabLst>
                <a:tab pos="396240" algn="l"/>
                <a:tab pos="396875" algn="l"/>
              </a:tabLst>
            </a:pPr>
            <a:r>
              <a:rPr sz="2600" spc="-10" dirty="0">
                <a:latin typeface="Georgia"/>
                <a:cs typeface="Georgia"/>
              </a:rPr>
              <a:t>Of course, it’s impossible to insert a value into a virtual column. </a:t>
            </a:r>
            <a:r>
              <a:rPr sz="2600" spc="-10" dirty="0">
                <a:latin typeface="Georgia"/>
                <a:cs typeface="Georgia"/>
              </a:rPr>
              <a:t>The </a:t>
            </a:r>
            <a:r>
              <a:rPr sz="2600" spc="-10" dirty="0" err="1" smtClean="0">
                <a:latin typeface="Georgia"/>
                <a:cs typeface="Georgia"/>
              </a:rPr>
              <a:t>attemptwill</a:t>
            </a:r>
            <a:r>
              <a:rPr sz="2600" spc="-10" dirty="0" smtClean="0">
                <a:latin typeface="Georgia"/>
                <a:cs typeface="Georgia"/>
              </a:rPr>
              <a:t> </a:t>
            </a:r>
            <a:r>
              <a:rPr sz="2600" spc="-10" dirty="0">
                <a:latin typeface="Georgia"/>
                <a:cs typeface="Georgia"/>
              </a:rPr>
              <a:t>cause a SQL error.</a:t>
            </a:r>
          </a:p>
          <a:p>
            <a:pPr marL="396240" indent="-384175" algn="just">
              <a:lnSpc>
                <a:spcPct val="100000"/>
              </a:lnSpc>
              <a:spcBef>
                <a:spcPts val="1050"/>
              </a:spcBef>
              <a:buChar char="■"/>
              <a:tabLst>
                <a:tab pos="396240" algn="l"/>
                <a:tab pos="396875" algn="l"/>
              </a:tabLst>
            </a:pPr>
            <a:r>
              <a:rPr sz="2600" spc="-10" dirty="0">
                <a:latin typeface="Georgia"/>
                <a:cs typeface="Georgia"/>
              </a:rPr>
              <a:t>It is a feature of Oracle 11g.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017006" cy="690574"/>
          </a:xfrm>
          <a:prstGeom prst="rect">
            <a:avLst/>
          </a:prstGeom>
        </p:spPr>
        <p:txBody>
          <a:bodyPr vert="horz" wrap="square" lIns="0" tIns="13335" rIns="0" bIns="0" rtlCol="0">
            <a:spAutoFit/>
          </a:bodyPr>
          <a:lstStyle/>
          <a:p>
            <a:pPr marL="12700">
              <a:lnSpc>
                <a:spcPct val="100000"/>
              </a:lnSpc>
              <a:spcBef>
                <a:spcPts val="105"/>
              </a:spcBef>
            </a:pPr>
            <a:r>
              <a:rPr sz="4400" spc="-65" dirty="0"/>
              <a:t>Virtual</a:t>
            </a:r>
            <a:r>
              <a:rPr sz="4400" spc="-185" dirty="0"/>
              <a:t> </a:t>
            </a:r>
            <a:r>
              <a:rPr sz="4400" spc="-165" dirty="0" smtClean="0"/>
              <a:t>Column</a:t>
            </a:r>
            <a:r>
              <a:rPr lang="en-US" sz="4400" spc="-165" dirty="0" smtClean="0"/>
              <a:t> </a:t>
            </a:r>
            <a:r>
              <a:rPr lang="en-US" sz="4400" spc="-160" dirty="0"/>
              <a:t>(Contd.)</a:t>
            </a:r>
            <a:endParaRPr sz="44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38</a:t>
            </a:fld>
            <a:endParaRPr spc="35" dirty="0"/>
          </a:p>
        </p:txBody>
      </p:sp>
      <p:sp>
        <p:nvSpPr>
          <p:cNvPr id="3" name="object 3"/>
          <p:cNvSpPr txBox="1"/>
          <p:nvPr/>
        </p:nvSpPr>
        <p:spPr>
          <a:xfrm>
            <a:off x="1143000" y="1676400"/>
            <a:ext cx="10591800" cy="5218865"/>
          </a:xfrm>
          <a:prstGeom prst="rect">
            <a:avLst/>
          </a:prstGeom>
        </p:spPr>
        <p:txBody>
          <a:bodyPr vert="horz" wrap="square" lIns="0" tIns="12065" rIns="0" bIns="0" rtlCol="0">
            <a:spAutoFit/>
          </a:bodyPr>
          <a:lstStyle/>
          <a:p>
            <a:pPr marL="12065" algn="just">
              <a:lnSpc>
                <a:spcPts val="2555"/>
              </a:lnSpc>
              <a:spcBef>
                <a:spcPts val="95"/>
              </a:spcBef>
              <a:tabLst>
                <a:tab pos="396240" algn="l"/>
                <a:tab pos="396875" algn="l"/>
                <a:tab pos="1495425" algn="l"/>
              </a:tabLst>
            </a:pPr>
            <a:r>
              <a:rPr lang="en-US" sz="2600" u="sng" spc="-10" dirty="0" smtClean="0">
                <a:latin typeface="Georgia"/>
                <a:cs typeface="Georgia"/>
              </a:rPr>
              <a:t>SYNTAX:</a:t>
            </a:r>
          </a:p>
          <a:p>
            <a:pPr marL="12065" algn="just">
              <a:lnSpc>
                <a:spcPts val="2555"/>
              </a:lnSpc>
              <a:spcBef>
                <a:spcPts val="95"/>
              </a:spcBef>
              <a:tabLst>
                <a:tab pos="396240" algn="l"/>
                <a:tab pos="396875" algn="l"/>
                <a:tab pos="1495425" algn="l"/>
              </a:tabLst>
            </a:pPr>
            <a:endParaRPr lang="en-US" sz="2600" spc="-10" dirty="0">
              <a:latin typeface="Georgia"/>
              <a:cs typeface="Georgia"/>
            </a:endParaRPr>
          </a:p>
          <a:p>
            <a:pPr marL="12065" algn="just">
              <a:lnSpc>
                <a:spcPts val="2555"/>
              </a:lnSpc>
              <a:spcBef>
                <a:spcPts val="95"/>
              </a:spcBef>
              <a:tabLst>
                <a:tab pos="396240" algn="l"/>
                <a:tab pos="396875" algn="l"/>
                <a:tab pos="1495425" algn="l"/>
              </a:tabLst>
            </a:pPr>
            <a:r>
              <a:rPr lang="en-US" sz="2400" spc="-10" dirty="0" smtClean="0">
                <a:latin typeface="Georgia"/>
                <a:cs typeface="Georgia"/>
              </a:rPr>
              <a:t>                 CREATE TABLE TABLE_NAME</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COLUMN_NAME [DATATYPE] </a:t>
            </a:r>
            <a:r>
              <a:rPr lang="en-US" sz="2400" spc="-10" dirty="0" smtClean="0">
                <a:solidFill>
                  <a:srgbClr val="FF0000"/>
                </a:solidFill>
                <a:latin typeface="Georgia"/>
                <a:cs typeface="Georgia"/>
              </a:rPr>
              <a:t>[GENERATED ALWAYS] </a:t>
            </a:r>
            <a:r>
              <a:rPr lang="en-US" sz="2400" b="1" spc="-10" dirty="0" smtClean="0">
                <a:solidFill>
                  <a:srgbClr val="FF0000"/>
                </a:solidFill>
                <a:latin typeface="Georgia"/>
                <a:cs typeface="Georgia"/>
              </a:rPr>
              <a:t>AS</a:t>
            </a:r>
          </a:p>
          <a:p>
            <a:pPr marL="12065" algn="just">
              <a:lnSpc>
                <a:spcPts val="2555"/>
              </a:lnSpc>
              <a:spcBef>
                <a:spcPts val="95"/>
              </a:spcBef>
              <a:tabLst>
                <a:tab pos="396240" algn="l"/>
                <a:tab pos="396875" algn="l"/>
                <a:tab pos="1495425" algn="l"/>
              </a:tabLst>
            </a:pPr>
            <a:r>
              <a:rPr lang="en-US" sz="2400" spc="-10" dirty="0">
                <a:solidFill>
                  <a:srgbClr val="FF0000"/>
                </a:solidFill>
                <a:latin typeface="Georgia"/>
                <a:cs typeface="Georgia"/>
              </a:rPr>
              <a:t> </a:t>
            </a:r>
            <a:r>
              <a:rPr lang="en-US" sz="2400" spc="-10" dirty="0" smtClean="0">
                <a:solidFill>
                  <a:srgbClr val="FF0000"/>
                </a:solidFill>
                <a:latin typeface="Georgia"/>
                <a:cs typeface="Georgia"/>
              </a:rPr>
              <a:t>                 (EXPRESSION) [VIRTUAL]</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a:t>
            </a:r>
            <a:endParaRPr lang="en-US" sz="2600" spc="-10" dirty="0">
              <a:latin typeface="Georgia"/>
              <a:cs typeface="Georgia"/>
            </a:endParaRPr>
          </a:p>
          <a:p>
            <a:pPr marL="396240" indent="-384175">
              <a:lnSpc>
                <a:spcPct val="100000"/>
              </a:lnSpc>
              <a:spcBef>
                <a:spcPts val="1470"/>
              </a:spcBef>
              <a:buChar char="■"/>
              <a:tabLst>
                <a:tab pos="396240" algn="l"/>
                <a:tab pos="396875" algn="l"/>
              </a:tabLst>
            </a:pPr>
            <a:r>
              <a:rPr lang="en-US" sz="2400" spc="-10" dirty="0">
                <a:latin typeface="Georgia"/>
                <a:cs typeface="Georgia"/>
              </a:rPr>
              <a:t>Keyword </a:t>
            </a:r>
            <a:r>
              <a:rPr lang="en-US" sz="2400" b="1" spc="-10" dirty="0">
                <a:latin typeface="Georgia"/>
                <a:cs typeface="Georgia"/>
              </a:rPr>
              <a:t>AS </a:t>
            </a:r>
            <a:r>
              <a:rPr lang="en-US" sz="2400" spc="-10" dirty="0">
                <a:latin typeface="Georgia"/>
                <a:cs typeface="Georgia"/>
              </a:rPr>
              <a:t>is sufficient to create a virtual column.</a:t>
            </a:r>
          </a:p>
          <a:p>
            <a:pPr marL="396240" marR="959485" indent="-384175" algn="just">
              <a:lnSpc>
                <a:spcPct val="94100"/>
              </a:lnSpc>
              <a:spcBef>
                <a:spcPts val="1190"/>
              </a:spcBef>
              <a:buChar char="■"/>
              <a:tabLst>
                <a:tab pos="396875" algn="l"/>
              </a:tabLst>
            </a:pPr>
            <a:r>
              <a:rPr lang="en-US" sz="2400" spc="-10" dirty="0">
                <a:latin typeface="Georgia"/>
                <a:cs typeface="Georgia"/>
              </a:rPr>
              <a:t>Others: GENERATED ALWAYS and VIRTUAL are optional as well as </a:t>
            </a:r>
            <a:r>
              <a:rPr lang="en-US" sz="2400" spc="-10" dirty="0" err="1">
                <a:latin typeface="Georgia"/>
                <a:cs typeface="Georgia"/>
              </a:rPr>
              <a:t>datatype</a:t>
            </a:r>
            <a:r>
              <a:rPr lang="en-US" sz="2400" spc="-10" dirty="0">
                <a:latin typeface="Georgia"/>
                <a:cs typeface="Georgia"/>
              </a:rPr>
              <a:t>. </a:t>
            </a:r>
            <a:r>
              <a:rPr lang="en-US" sz="2400" spc="-10" dirty="0" smtClean="0">
                <a:latin typeface="Georgia"/>
                <a:cs typeface="Georgia"/>
              </a:rPr>
              <a:t>If </a:t>
            </a:r>
            <a:r>
              <a:rPr lang="en-US" sz="2400" spc="-10" dirty="0" err="1" smtClean="0">
                <a:latin typeface="Georgia"/>
                <a:cs typeface="Georgia"/>
              </a:rPr>
              <a:t>datatype</a:t>
            </a:r>
            <a:r>
              <a:rPr lang="en-US" sz="2400" spc="-10" dirty="0" smtClean="0">
                <a:latin typeface="Georgia"/>
                <a:cs typeface="Georgia"/>
              </a:rPr>
              <a:t> </a:t>
            </a:r>
            <a:r>
              <a:rPr lang="en-US" sz="2400" spc="-10" dirty="0">
                <a:latin typeface="Georgia"/>
                <a:cs typeface="Georgia"/>
              </a:rPr>
              <a:t>is omitted, the virtual column </a:t>
            </a:r>
            <a:r>
              <a:rPr lang="en-US" sz="2400" spc="-10" dirty="0" err="1">
                <a:latin typeface="Georgia"/>
                <a:cs typeface="Georgia"/>
              </a:rPr>
              <a:t>datatype</a:t>
            </a:r>
            <a:r>
              <a:rPr lang="en-US" sz="2400" spc="-10" dirty="0">
                <a:latin typeface="Georgia"/>
                <a:cs typeface="Georgia"/>
              </a:rPr>
              <a:t> is based on the result of the  expression.</a:t>
            </a:r>
          </a:p>
          <a:p>
            <a:pPr marL="12065" algn="just">
              <a:lnSpc>
                <a:spcPts val="2555"/>
              </a:lnSpc>
              <a:spcBef>
                <a:spcPts val="95"/>
              </a:spcBef>
              <a:tabLst>
                <a:tab pos="396240" algn="l"/>
                <a:tab pos="396875" algn="l"/>
                <a:tab pos="1495425" algn="l"/>
              </a:tabLst>
            </a:pPr>
            <a:endParaRPr sz="2600" spc="-10" dirty="0">
              <a:latin typeface="Georgia"/>
              <a:cs typeface="Georgia"/>
            </a:endParaRPr>
          </a:p>
        </p:txBody>
      </p:sp>
    </p:spTree>
    <p:extLst>
      <p:ext uri="{BB962C8B-B14F-4D97-AF65-F5344CB8AC3E}">
        <p14:creationId xmlns:p14="http://schemas.microsoft.com/office/powerpoint/2010/main" val="848449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04800"/>
            <a:ext cx="6017006" cy="690574"/>
          </a:xfrm>
          <a:prstGeom prst="rect">
            <a:avLst/>
          </a:prstGeom>
        </p:spPr>
        <p:txBody>
          <a:bodyPr vert="horz" wrap="square" lIns="0" tIns="13335" rIns="0" bIns="0" rtlCol="0">
            <a:spAutoFit/>
          </a:bodyPr>
          <a:lstStyle/>
          <a:p>
            <a:pPr marL="12700">
              <a:lnSpc>
                <a:spcPct val="100000"/>
              </a:lnSpc>
              <a:spcBef>
                <a:spcPts val="105"/>
              </a:spcBef>
            </a:pPr>
            <a:r>
              <a:rPr sz="4400" spc="-65" dirty="0"/>
              <a:t>Virtual</a:t>
            </a:r>
            <a:r>
              <a:rPr sz="4400" spc="-185" dirty="0"/>
              <a:t> </a:t>
            </a:r>
            <a:r>
              <a:rPr sz="4400" spc="-165" dirty="0" smtClean="0"/>
              <a:t>Column</a:t>
            </a:r>
            <a:r>
              <a:rPr lang="en-US" sz="4400" spc="-165" dirty="0" smtClean="0"/>
              <a:t> </a:t>
            </a:r>
            <a:r>
              <a:rPr lang="en-US" sz="4400" spc="-160" dirty="0"/>
              <a:t>(Contd.)</a:t>
            </a:r>
            <a:endParaRPr sz="44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39</a:t>
            </a:fld>
            <a:endParaRPr spc="35" dirty="0"/>
          </a:p>
        </p:txBody>
      </p:sp>
      <p:sp>
        <p:nvSpPr>
          <p:cNvPr id="3" name="object 3"/>
          <p:cNvSpPr txBox="1"/>
          <p:nvPr/>
        </p:nvSpPr>
        <p:spPr>
          <a:xfrm>
            <a:off x="1143000" y="1055312"/>
            <a:ext cx="10591800" cy="5193088"/>
          </a:xfrm>
          <a:prstGeom prst="rect">
            <a:avLst/>
          </a:prstGeom>
        </p:spPr>
        <p:txBody>
          <a:bodyPr vert="horz" wrap="square" lIns="0" tIns="12065" rIns="0" bIns="0" rtlCol="0">
            <a:spAutoFit/>
          </a:bodyPr>
          <a:lstStyle/>
          <a:p>
            <a:pPr marL="12065" algn="just">
              <a:lnSpc>
                <a:spcPts val="2555"/>
              </a:lnSpc>
              <a:spcBef>
                <a:spcPts val="95"/>
              </a:spcBef>
              <a:tabLst>
                <a:tab pos="396240" algn="l"/>
                <a:tab pos="396875" algn="l"/>
                <a:tab pos="1495425" algn="l"/>
              </a:tabLst>
            </a:pPr>
            <a:r>
              <a:rPr lang="en-US" sz="2600" b="1" u="sng" spc="-10" dirty="0" smtClean="0">
                <a:latin typeface="Georgia"/>
                <a:cs typeface="Georgia"/>
              </a:rPr>
              <a:t>SYNTAX:</a:t>
            </a:r>
          </a:p>
          <a:p>
            <a:pPr marL="12065" algn="just">
              <a:lnSpc>
                <a:spcPts val="2555"/>
              </a:lnSpc>
              <a:spcBef>
                <a:spcPts val="95"/>
              </a:spcBef>
              <a:tabLst>
                <a:tab pos="396240" algn="l"/>
                <a:tab pos="396875" algn="l"/>
                <a:tab pos="1495425" algn="l"/>
              </a:tabLst>
            </a:pPr>
            <a:endParaRPr lang="en-US" sz="2600" spc="-10" dirty="0" smtClean="0">
              <a:latin typeface="Georgia"/>
              <a:cs typeface="Georgia"/>
            </a:endParaRPr>
          </a:p>
          <a:p>
            <a:pPr marL="812165" lvl="1" indent="-342900" algn="just">
              <a:lnSpc>
                <a:spcPts val="2555"/>
              </a:lnSpc>
              <a:spcBef>
                <a:spcPts val="95"/>
              </a:spcBef>
              <a:buFont typeface="Arial" panose="020B0604020202020204" pitchFamily="34" charset="0"/>
              <a:buChar char="•"/>
              <a:tabLst>
                <a:tab pos="396240" algn="l"/>
                <a:tab pos="396875" algn="l"/>
                <a:tab pos="1495425" algn="l"/>
              </a:tabLst>
            </a:pPr>
            <a:r>
              <a:rPr lang="en-US" sz="2400" spc="-10" dirty="0" smtClean="0">
                <a:latin typeface="Georgia"/>
                <a:cs typeface="Georgia"/>
              </a:rPr>
              <a:t>       CREATE TABLE Product</a:t>
            </a:r>
          </a:p>
          <a:p>
            <a:pPr marL="12065" algn="just">
              <a:lnSpc>
                <a:spcPts val="2555"/>
              </a:lnSpc>
              <a:spcBef>
                <a:spcPts val="95"/>
              </a:spcBef>
              <a:tabLst>
                <a:tab pos="396240" algn="l"/>
                <a:tab pos="396875" algn="l"/>
                <a:tab pos="1495425" algn="l"/>
              </a:tabLst>
            </a:pPr>
            <a:r>
              <a:rPr lang="en-US" sz="2400" spc="-10" dirty="0">
                <a:latin typeface="Georgia"/>
                <a:cs typeface="Georgia"/>
              </a:rPr>
              <a:t> </a:t>
            </a:r>
            <a:r>
              <a:rPr lang="en-US" sz="2400" spc="-10" dirty="0" smtClean="0">
                <a:latin typeface="Georgia"/>
                <a:cs typeface="Georgia"/>
              </a:rPr>
              <a:t>                 (</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ID NUMBER,</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Name VARCHAR2(30),</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Price NUMBER,</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VAT Number,</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PRICE_INCLUDING_VAT </a:t>
            </a:r>
            <a:r>
              <a:rPr lang="en-US" sz="2400" b="1" spc="-10" dirty="0" smtClean="0">
                <a:solidFill>
                  <a:srgbClr val="FF0000"/>
                </a:solidFill>
                <a:latin typeface="Georgia"/>
                <a:cs typeface="Georgia"/>
              </a:rPr>
              <a:t>AS</a:t>
            </a:r>
            <a:r>
              <a:rPr lang="en-US" sz="2400" spc="-10" dirty="0" smtClean="0">
                <a:latin typeface="Georgia"/>
                <a:cs typeface="Georgia"/>
              </a:rPr>
              <a:t>  </a:t>
            </a:r>
            <a:r>
              <a:rPr lang="en-US" sz="2400" b="1" spc="-10" dirty="0" smtClean="0">
                <a:solidFill>
                  <a:srgbClr val="FF0000"/>
                </a:solidFill>
                <a:latin typeface="Georgia"/>
                <a:cs typeface="Georgia"/>
              </a:rPr>
              <a:t>(</a:t>
            </a:r>
            <a:r>
              <a:rPr lang="en-US" sz="2400" b="1" spc="-10" dirty="0" err="1" smtClean="0">
                <a:solidFill>
                  <a:srgbClr val="FF0000"/>
                </a:solidFill>
                <a:latin typeface="Georgia"/>
                <a:cs typeface="Georgia"/>
              </a:rPr>
              <a:t>Price+Price</a:t>
            </a:r>
            <a:r>
              <a:rPr lang="en-US" sz="2400" b="1" spc="-10" dirty="0" smtClean="0">
                <a:solidFill>
                  <a:srgbClr val="FF0000"/>
                </a:solidFill>
                <a:latin typeface="Georgia"/>
                <a:cs typeface="Georgia"/>
              </a:rPr>
              <a:t>*VAT)</a:t>
            </a:r>
          </a:p>
          <a:p>
            <a:pPr marL="1383665" lvl="3" algn="just">
              <a:lnSpc>
                <a:spcPts val="2555"/>
              </a:lnSpc>
              <a:spcBef>
                <a:spcPts val="95"/>
              </a:spcBef>
              <a:tabLst>
                <a:tab pos="396240" algn="l"/>
                <a:tab pos="396875" algn="l"/>
                <a:tab pos="1495425" algn="l"/>
              </a:tabLst>
            </a:pPr>
            <a:r>
              <a:rPr lang="en-US" sz="2400" spc="-10" dirty="0" smtClean="0">
                <a:latin typeface="Georgia"/>
                <a:cs typeface="Georgia"/>
              </a:rPr>
              <a:t>);</a:t>
            </a:r>
          </a:p>
          <a:p>
            <a:pPr marL="1383665" lvl="3" algn="just">
              <a:lnSpc>
                <a:spcPts val="2555"/>
              </a:lnSpc>
              <a:spcBef>
                <a:spcPts val="95"/>
              </a:spcBef>
              <a:tabLst>
                <a:tab pos="396240" algn="l"/>
                <a:tab pos="396875" algn="l"/>
                <a:tab pos="1495425" algn="l"/>
              </a:tabLst>
            </a:pPr>
            <a:endParaRPr lang="en-US" sz="2400" spc="-10" dirty="0">
              <a:latin typeface="Georgia"/>
              <a:cs typeface="Georgia"/>
            </a:endParaRPr>
          </a:p>
          <a:p>
            <a:pPr marL="926465" lvl="1" indent="-457200" algn="just">
              <a:lnSpc>
                <a:spcPts val="2555"/>
              </a:lnSpc>
              <a:spcBef>
                <a:spcPts val="95"/>
              </a:spcBef>
              <a:buFont typeface="Arial" panose="020B0604020202020204" pitchFamily="34" charset="0"/>
              <a:buChar char="•"/>
              <a:tabLst>
                <a:tab pos="396240" algn="l"/>
                <a:tab pos="396875" algn="l"/>
                <a:tab pos="1495425" algn="l"/>
              </a:tabLst>
            </a:pPr>
            <a:r>
              <a:rPr lang="en-US" sz="2400" spc="-10" dirty="0" smtClean="0">
                <a:latin typeface="Georgia"/>
                <a:cs typeface="Georgia"/>
              </a:rPr>
              <a:t>INSERT INTO Product VALUES (1, 'BOOK', 20, 0.07);</a:t>
            </a:r>
          </a:p>
          <a:p>
            <a:pPr marL="926465" lvl="1" indent="-457200" algn="just">
              <a:lnSpc>
                <a:spcPts val="2555"/>
              </a:lnSpc>
              <a:spcBef>
                <a:spcPts val="95"/>
              </a:spcBef>
              <a:buFont typeface="Arial" panose="020B0604020202020204" pitchFamily="34" charset="0"/>
              <a:buChar char="•"/>
              <a:tabLst>
                <a:tab pos="396240" algn="l"/>
                <a:tab pos="396875" algn="l"/>
                <a:tab pos="1495425" algn="l"/>
              </a:tabLst>
            </a:pPr>
            <a:r>
              <a:rPr lang="en-US" sz="2400" spc="-10" dirty="0" smtClean="0">
                <a:solidFill>
                  <a:prstClr val="black"/>
                </a:solidFill>
                <a:latin typeface="Georgia"/>
                <a:cs typeface="Georgia"/>
              </a:rPr>
              <a:t>SELECT * FROM Product</a:t>
            </a:r>
            <a:endParaRPr lang="en-US" sz="2400" spc="-10" dirty="0">
              <a:solidFill>
                <a:prstClr val="black"/>
              </a:solidFill>
              <a:latin typeface="Georgia"/>
              <a:cs typeface="Georgia"/>
            </a:endParaRPr>
          </a:p>
          <a:p>
            <a:pPr marL="1383665" lvl="3" algn="just">
              <a:lnSpc>
                <a:spcPts val="2555"/>
              </a:lnSpc>
              <a:spcBef>
                <a:spcPts val="95"/>
              </a:spcBef>
              <a:tabLst>
                <a:tab pos="396240" algn="l"/>
                <a:tab pos="396875" algn="l"/>
                <a:tab pos="1495425" algn="l"/>
              </a:tabLst>
            </a:pPr>
            <a:endParaRPr lang="en-US" sz="2600" spc="-10" dirty="0" smtClean="0">
              <a:latin typeface="Georgia"/>
              <a:cs typeface="Georgia"/>
            </a:endParaRPr>
          </a:p>
          <a:p>
            <a:pPr marL="12065" algn="just">
              <a:lnSpc>
                <a:spcPts val="2555"/>
              </a:lnSpc>
              <a:spcBef>
                <a:spcPts val="95"/>
              </a:spcBef>
              <a:tabLst>
                <a:tab pos="396240" algn="l"/>
                <a:tab pos="396875" algn="l"/>
                <a:tab pos="1495425" algn="l"/>
              </a:tabLst>
            </a:pPr>
            <a:endParaRPr sz="2600" spc="-10" dirty="0">
              <a:latin typeface="Georgia"/>
              <a:cs typeface="Georgia"/>
            </a:endParaRPr>
          </a:p>
        </p:txBody>
      </p:sp>
      <p:graphicFrame>
        <p:nvGraphicFramePr>
          <p:cNvPr id="5" name="object 6"/>
          <p:cNvGraphicFramePr>
            <a:graphicFrameLocks noGrp="1"/>
          </p:cNvGraphicFramePr>
          <p:nvPr>
            <p:extLst>
              <p:ext uri="{D42A27DB-BD31-4B8C-83A1-F6EECF244321}">
                <p14:modId xmlns:p14="http://schemas.microsoft.com/office/powerpoint/2010/main" val="242070145"/>
              </p:ext>
            </p:extLst>
          </p:nvPr>
        </p:nvGraphicFramePr>
        <p:xfrm>
          <a:off x="1981200" y="5638800"/>
          <a:ext cx="8686800" cy="741679"/>
        </p:xfrm>
        <a:graphic>
          <a:graphicData uri="http://schemas.openxmlformats.org/drawingml/2006/table">
            <a:tbl>
              <a:tblPr firstRow="1" bandRow="1">
                <a:tableStyleId>{2D5ABB26-0587-4C30-8999-92F81FD0307C}</a:tableStyleId>
              </a:tblPr>
              <a:tblGrid>
                <a:gridCol w="1231569"/>
                <a:gridCol w="1587808"/>
                <a:gridCol w="1572879"/>
                <a:gridCol w="1603414"/>
                <a:gridCol w="2691130"/>
              </a:tblGrid>
              <a:tr h="370840">
                <a:tc>
                  <a:txBody>
                    <a:bodyPr/>
                    <a:lstStyle/>
                    <a:p>
                      <a:pPr marL="47625">
                        <a:lnSpc>
                          <a:spcPct val="100000"/>
                        </a:lnSpc>
                        <a:spcBef>
                          <a:spcPts val="225"/>
                        </a:spcBef>
                      </a:pPr>
                      <a:r>
                        <a:rPr lang="en-US" sz="1800" spc="-5" dirty="0" smtClean="0">
                          <a:latin typeface="Arial"/>
                          <a:cs typeface="Arial"/>
                        </a:rPr>
                        <a:t>ID</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47625">
                        <a:lnSpc>
                          <a:spcPct val="100000"/>
                        </a:lnSpc>
                        <a:spcBef>
                          <a:spcPts val="225"/>
                        </a:spcBef>
                      </a:pPr>
                      <a:r>
                        <a:rPr lang="en-US" sz="1800" spc="-40" dirty="0" smtClean="0">
                          <a:latin typeface="Arial"/>
                          <a:cs typeface="Arial"/>
                        </a:rPr>
                        <a:t>N</a:t>
                      </a:r>
                      <a:r>
                        <a:rPr sz="1800" spc="-40" dirty="0" smtClean="0">
                          <a:latin typeface="Arial"/>
                          <a:cs typeface="Arial"/>
                        </a:rPr>
                        <a:t>ame</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48260">
                        <a:lnSpc>
                          <a:spcPct val="100000"/>
                        </a:lnSpc>
                        <a:spcBef>
                          <a:spcPts val="225"/>
                        </a:spcBef>
                      </a:pPr>
                      <a:r>
                        <a:rPr lang="en-US" sz="1800" spc="-30" dirty="0" smtClean="0">
                          <a:latin typeface="Arial"/>
                          <a:cs typeface="Arial"/>
                        </a:rPr>
                        <a:t>P</a:t>
                      </a:r>
                      <a:r>
                        <a:rPr sz="1800" spc="-30" dirty="0" smtClean="0">
                          <a:latin typeface="Arial"/>
                          <a:cs typeface="Arial"/>
                        </a:rPr>
                        <a:t>rice</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48260">
                        <a:lnSpc>
                          <a:spcPct val="100000"/>
                        </a:lnSpc>
                        <a:spcBef>
                          <a:spcPts val="225"/>
                        </a:spcBef>
                      </a:pPr>
                      <a:r>
                        <a:rPr lang="en-US" sz="1800" spc="-30" dirty="0" smtClean="0">
                          <a:latin typeface="Arial"/>
                          <a:cs typeface="Arial"/>
                        </a:rPr>
                        <a:t>VAT</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48260">
                        <a:lnSpc>
                          <a:spcPct val="100000"/>
                        </a:lnSpc>
                        <a:spcBef>
                          <a:spcPts val="225"/>
                        </a:spcBef>
                      </a:pPr>
                      <a:r>
                        <a:rPr lang="en-US" sz="1800" spc="-40" dirty="0" smtClean="0">
                          <a:latin typeface="Arial"/>
                          <a:cs typeface="Arial"/>
                        </a:rPr>
                        <a:t>PRICE_INCLUDING_VAT</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r>
              <a:tr h="370839">
                <a:tc>
                  <a:txBody>
                    <a:bodyPr/>
                    <a:lstStyle/>
                    <a:p>
                      <a:pPr marL="47625">
                        <a:lnSpc>
                          <a:spcPct val="100000"/>
                        </a:lnSpc>
                        <a:spcBef>
                          <a:spcPts val="225"/>
                        </a:spcBef>
                      </a:pPr>
                      <a:r>
                        <a:rPr sz="1800" dirty="0">
                          <a:latin typeface="Arial"/>
                          <a:cs typeface="Arial"/>
                        </a:rPr>
                        <a:t>1</a:t>
                      </a:r>
                      <a:endParaRPr sz="1800">
                        <a:latin typeface="Arial"/>
                        <a:cs typeface="Arial"/>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47625">
                        <a:lnSpc>
                          <a:spcPct val="100000"/>
                        </a:lnSpc>
                        <a:spcBef>
                          <a:spcPts val="225"/>
                        </a:spcBef>
                      </a:pPr>
                      <a:r>
                        <a:rPr sz="1800" spc="-45" dirty="0">
                          <a:latin typeface="Arial"/>
                          <a:cs typeface="Arial"/>
                        </a:rPr>
                        <a:t>book</a:t>
                      </a:r>
                      <a:endParaRPr sz="1800">
                        <a:latin typeface="Arial"/>
                        <a:cs typeface="Arial"/>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48260">
                        <a:lnSpc>
                          <a:spcPct val="100000"/>
                        </a:lnSpc>
                        <a:spcBef>
                          <a:spcPts val="225"/>
                        </a:spcBef>
                      </a:pPr>
                      <a:r>
                        <a:rPr sz="1800" spc="50" dirty="0">
                          <a:latin typeface="Arial"/>
                          <a:cs typeface="Arial"/>
                        </a:rPr>
                        <a:t>20</a:t>
                      </a:r>
                      <a:endParaRPr sz="1800">
                        <a:latin typeface="Arial"/>
                        <a:cs typeface="Arial"/>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48260">
                        <a:lnSpc>
                          <a:spcPct val="100000"/>
                        </a:lnSpc>
                        <a:spcBef>
                          <a:spcPts val="225"/>
                        </a:spcBef>
                      </a:pPr>
                      <a:r>
                        <a:rPr sz="1800" dirty="0">
                          <a:latin typeface="Arial"/>
                          <a:cs typeface="Arial"/>
                        </a:rPr>
                        <a:t>0.07</a:t>
                      </a:r>
                      <a:endParaRPr sz="1800">
                        <a:latin typeface="Arial"/>
                        <a:cs typeface="Arial"/>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48260">
                        <a:lnSpc>
                          <a:spcPct val="100000"/>
                        </a:lnSpc>
                        <a:spcBef>
                          <a:spcPts val="225"/>
                        </a:spcBef>
                      </a:pPr>
                      <a:r>
                        <a:rPr sz="1800" spc="5" dirty="0">
                          <a:latin typeface="Arial"/>
                          <a:cs typeface="Arial"/>
                        </a:rPr>
                        <a:t>21.4</a:t>
                      </a:r>
                      <a:endParaRPr sz="1800" dirty="0">
                        <a:latin typeface="Arial"/>
                        <a:cs typeface="Arial"/>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r>
            </a:tbl>
          </a:graphicData>
        </a:graphic>
      </p:graphicFrame>
    </p:spTree>
    <p:extLst>
      <p:ext uri="{BB962C8B-B14F-4D97-AF65-F5344CB8AC3E}">
        <p14:creationId xmlns:p14="http://schemas.microsoft.com/office/powerpoint/2010/main" val="4280180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98577"/>
            <a:ext cx="6423660" cy="697230"/>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65" dirty="0"/>
              <a:t>Type</a:t>
            </a:r>
            <a:r>
              <a:rPr sz="4400" spc="-200" dirty="0"/>
              <a:t> </a:t>
            </a:r>
            <a:r>
              <a:rPr sz="4400" spc="-165"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4</a:t>
            </a:fld>
            <a:endParaRPr spc="35" dirty="0"/>
          </a:p>
        </p:txBody>
      </p:sp>
      <p:sp>
        <p:nvSpPr>
          <p:cNvPr id="3" name="object 3"/>
          <p:cNvSpPr txBox="1"/>
          <p:nvPr/>
        </p:nvSpPr>
        <p:spPr>
          <a:xfrm>
            <a:off x="1450594" y="1534159"/>
            <a:ext cx="9387840" cy="4279569"/>
          </a:xfrm>
          <a:prstGeom prst="rect">
            <a:avLst/>
          </a:prstGeom>
        </p:spPr>
        <p:txBody>
          <a:bodyPr vert="horz" wrap="square" lIns="0" tIns="127635" rIns="0" bIns="0" rtlCol="0">
            <a:spAutoFit/>
          </a:bodyPr>
          <a:lstStyle/>
          <a:p>
            <a:pPr marL="396240" marR="5080" indent="-384175">
              <a:lnSpc>
                <a:spcPct val="74100"/>
              </a:lnSpc>
              <a:spcBef>
                <a:spcPts val="1005"/>
              </a:spcBef>
              <a:buChar char="■"/>
              <a:tabLst>
                <a:tab pos="396240" algn="l"/>
                <a:tab pos="396875" algn="l"/>
              </a:tabLst>
            </a:pPr>
            <a:r>
              <a:rPr lang="en-US" sz="2800" spc="-5" dirty="0" smtClean="0">
                <a:latin typeface="Georgia"/>
                <a:cs typeface="Georgia"/>
              </a:rPr>
              <a:t>C++ Class Concept:</a:t>
            </a:r>
          </a:p>
          <a:p>
            <a:pPr marL="12065" marR="5080">
              <a:lnSpc>
                <a:spcPct val="74100"/>
              </a:lnSpc>
              <a:spcBef>
                <a:spcPts val="1005"/>
              </a:spcBef>
              <a:tabLst>
                <a:tab pos="396240" algn="l"/>
                <a:tab pos="396875" algn="l"/>
              </a:tabLst>
            </a:pPr>
            <a:endParaRPr sz="2800" spc="-5" dirty="0">
              <a:latin typeface="Georgia"/>
              <a:cs typeface="Georgia"/>
            </a:endParaRPr>
          </a:p>
          <a:p>
            <a:pPr marL="1000125">
              <a:lnSpc>
                <a:spcPts val="2855"/>
              </a:lnSpc>
            </a:pPr>
            <a:r>
              <a:rPr lang="en-US" sz="2600" spc="-5" dirty="0" smtClean="0">
                <a:latin typeface="Georgia"/>
                <a:cs typeface="Georgia"/>
              </a:rPr>
              <a:t>Class Employee</a:t>
            </a:r>
            <a:endParaRPr sz="2600" spc="-5" dirty="0">
              <a:latin typeface="Georgia"/>
              <a:cs typeface="Georgia"/>
            </a:endParaRPr>
          </a:p>
          <a:p>
            <a:pPr marL="1000125">
              <a:lnSpc>
                <a:spcPts val="2825"/>
              </a:lnSpc>
            </a:pPr>
            <a:r>
              <a:rPr lang="en-US" sz="2600" spc="-5" dirty="0">
                <a:latin typeface="Georgia"/>
                <a:cs typeface="Georgia"/>
              </a:rPr>
              <a:t>{</a:t>
            </a:r>
            <a:endParaRPr sz="2600" spc="-5" dirty="0">
              <a:latin typeface="Georgia"/>
              <a:cs typeface="Georgia"/>
            </a:endParaRPr>
          </a:p>
          <a:p>
            <a:pPr marL="1457325" lvl="1">
              <a:lnSpc>
                <a:spcPts val="3025"/>
              </a:lnSpc>
            </a:pPr>
            <a:r>
              <a:rPr lang="en-US" sz="2600" spc="-5" dirty="0" err="1" smtClean="0">
                <a:latin typeface="Georgia"/>
                <a:cs typeface="Georgia"/>
              </a:rPr>
              <a:t>int</a:t>
            </a:r>
            <a:r>
              <a:rPr lang="en-US" sz="2600" spc="-5" dirty="0" smtClean="0">
                <a:latin typeface="Georgia"/>
                <a:cs typeface="Georgia"/>
              </a:rPr>
              <a:t> </a:t>
            </a:r>
            <a:r>
              <a:rPr lang="en-US" sz="2600" spc="-5" dirty="0" err="1" smtClean="0">
                <a:latin typeface="Georgia"/>
                <a:cs typeface="Georgia"/>
              </a:rPr>
              <a:t>Emp_ID</a:t>
            </a:r>
            <a:r>
              <a:rPr lang="en-US" sz="2600" spc="-5" dirty="0" smtClean="0">
                <a:latin typeface="Georgia"/>
                <a:cs typeface="Georgia"/>
              </a:rPr>
              <a:t>;</a:t>
            </a:r>
            <a:endParaRPr sz="2600" spc="-5" dirty="0">
              <a:latin typeface="Georgia"/>
              <a:cs typeface="Georgia"/>
            </a:endParaRPr>
          </a:p>
          <a:p>
            <a:pPr marL="1457325" marR="5059680" lvl="1">
              <a:lnSpc>
                <a:spcPct val="96600"/>
              </a:lnSpc>
              <a:spcBef>
                <a:spcPts val="45"/>
              </a:spcBef>
            </a:pPr>
            <a:r>
              <a:rPr lang="en-US" sz="2600" spc="-5" dirty="0" err="1" smtClean="0">
                <a:latin typeface="Georgia"/>
                <a:cs typeface="Georgia"/>
              </a:rPr>
              <a:t>int</a:t>
            </a:r>
            <a:r>
              <a:rPr lang="en-US" sz="2600" spc="-5" dirty="0" smtClean="0">
                <a:latin typeface="Georgia"/>
                <a:cs typeface="Georgia"/>
              </a:rPr>
              <a:t> </a:t>
            </a:r>
            <a:r>
              <a:rPr lang="en-US" sz="2600" spc="-5" dirty="0" err="1" smtClean="0">
                <a:latin typeface="Georgia"/>
                <a:cs typeface="Georgia"/>
              </a:rPr>
              <a:t>Room_no</a:t>
            </a:r>
            <a:r>
              <a:rPr lang="en-US" sz="2600" spc="-5" dirty="0" smtClean="0">
                <a:latin typeface="Georgia"/>
                <a:cs typeface="Georgia"/>
              </a:rPr>
              <a:t>;</a:t>
            </a:r>
          </a:p>
          <a:p>
            <a:pPr marL="1457325" marR="5059680" lvl="1">
              <a:lnSpc>
                <a:spcPct val="96600"/>
              </a:lnSpc>
              <a:spcBef>
                <a:spcPts val="45"/>
              </a:spcBef>
            </a:pPr>
            <a:r>
              <a:rPr lang="en-US" sz="2600" spc="-5" dirty="0" err="1" smtClean="0">
                <a:latin typeface="Georgia"/>
                <a:cs typeface="Georgia"/>
              </a:rPr>
              <a:t>int</a:t>
            </a:r>
            <a:r>
              <a:rPr lang="en-US" sz="2600" spc="-5" dirty="0" smtClean="0">
                <a:latin typeface="Georgia"/>
                <a:cs typeface="Georgia"/>
              </a:rPr>
              <a:t> </a:t>
            </a:r>
            <a:r>
              <a:rPr sz="2600" spc="-5" dirty="0" err="1" smtClean="0">
                <a:latin typeface="Georgia"/>
                <a:cs typeface="Georgia"/>
              </a:rPr>
              <a:t>H</a:t>
            </a:r>
            <a:r>
              <a:rPr lang="en-US" sz="2600" spc="-5" dirty="0" err="1" smtClean="0">
                <a:latin typeface="Georgia"/>
                <a:cs typeface="Georgia"/>
              </a:rPr>
              <a:t>ouse_no</a:t>
            </a:r>
            <a:r>
              <a:rPr lang="en-US" sz="2600" spc="-5" dirty="0" smtClean="0">
                <a:latin typeface="Georgia"/>
                <a:cs typeface="Georgia"/>
              </a:rPr>
              <a:t>;</a:t>
            </a:r>
            <a:r>
              <a:rPr sz="2600" spc="-5" dirty="0" smtClean="0">
                <a:latin typeface="Georgia"/>
                <a:cs typeface="Georgia"/>
              </a:rPr>
              <a:t> </a:t>
            </a:r>
            <a:endParaRPr lang="en-US" sz="2600" spc="-5" dirty="0" smtClean="0">
              <a:latin typeface="Georgia"/>
              <a:cs typeface="Georgia"/>
            </a:endParaRPr>
          </a:p>
          <a:p>
            <a:pPr marL="1457325" marR="5059680" lvl="1">
              <a:lnSpc>
                <a:spcPct val="96600"/>
              </a:lnSpc>
              <a:spcBef>
                <a:spcPts val="45"/>
              </a:spcBef>
            </a:pPr>
            <a:r>
              <a:rPr lang="en-US" sz="2600" spc="-5" dirty="0" err="1" smtClean="0">
                <a:latin typeface="Georgia"/>
                <a:cs typeface="Georgia"/>
              </a:rPr>
              <a:t>int</a:t>
            </a:r>
            <a:r>
              <a:rPr lang="en-US" sz="2600" spc="-5" dirty="0" smtClean="0">
                <a:latin typeface="Georgia"/>
                <a:cs typeface="Georgia"/>
              </a:rPr>
              <a:t> </a:t>
            </a:r>
            <a:r>
              <a:rPr lang="en-US" sz="2600" spc="-5" dirty="0" err="1" smtClean="0">
                <a:latin typeface="Georgia"/>
                <a:cs typeface="Georgia"/>
              </a:rPr>
              <a:t>Street_no</a:t>
            </a:r>
            <a:r>
              <a:rPr lang="en-US" sz="2600" spc="-5" dirty="0" smtClean="0">
                <a:latin typeface="Georgia"/>
                <a:cs typeface="Georgia"/>
              </a:rPr>
              <a:t>; </a:t>
            </a:r>
          </a:p>
          <a:p>
            <a:pPr marL="1457325" marR="5059680" lvl="1">
              <a:lnSpc>
                <a:spcPct val="96600"/>
              </a:lnSpc>
              <a:spcBef>
                <a:spcPts val="45"/>
              </a:spcBef>
            </a:pPr>
            <a:r>
              <a:rPr lang="en-US" sz="2600" spc="-5" dirty="0" smtClean="0">
                <a:latin typeface="Georgia"/>
                <a:cs typeface="Georgia"/>
              </a:rPr>
              <a:t>string City;</a:t>
            </a:r>
          </a:p>
          <a:p>
            <a:pPr marL="1000125" marR="5059680">
              <a:lnSpc>
                <a:spcPct val="96600"/>
              </a:lnSpc>
              <a:spcBef>
                <a:spcPts val="45"/>
              </a:spcBef>
            </a:pPr>
            <a:r>
              <a:rPr lang="en-US" sz="2600" spc="-5" dirty="0" smtClean="0">
                <a:latin typeface="Georgia"/>
                <a:cs typeface="Georgia"/>
              </a:rPr>
              <a:t>};</a:t>
            </a:r>
          </a:p>
          <a:p>
            <a:pPr marL="1000125" marR="5059680">
              <a:lnSpc>
                <a:spcPct val="96600"/>
              </a:lnSpc>
              <a:spcBef>
                <a:spcPts val="45"/>
              </a:spcBef>
            </a:pPr>
            <a:r>
              <a:rPr sz="2200" spc="-5" dirty="0" smtClean="0">
                <a:latin typeface="Georgia"/>
                <a:cs typeface="Georgia"/>
              </a:rPr>
              <a:t> </a:t>
            </a:r>
            <a:endParaRPr sz="2600" dirty="0">
              <a:latin typeface="Arial"/>
              <a:cs typeface="Arial"/>
            </a:endParaRPr>
          </a:p>
        </p:txBody>
      </p:sp>
    </p:spTree>
    <p:extLst>
      <p:ext uri="{BB962C8B-B14F-4D97-AF65-F5344CB8AC3E}">
        <p14:creationId xmlns:p14="http://schemas.microsoft.com/office/powerpoint/2010/main" val="4226476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450594" y="627633"/>
            <a:ext cx="5499735" cy="696595"/>
          </a:xfrm>
          <a:prstGeom prst="rect">
            <a:avLst/>
          </a:prstGeom>
        </p:spPr>
        <p:txBody>
          <a:bodyPr vert="horz" wrap="square" lIns="0" tIns="13335" rIns="0" bIns="0" rtlCol="0">
            <a:spAutoFit/>
          </a:bodyPr>
          <a:lstStyle/>
          <a:p>
            <a:pPr marL="12700">
              <a:lnSpc>
                <a:spcPct val="100000"/>
              </a:lnSpc>
              <a:spcBef>
                <a:spcPts val="105"/>
              </a:spcBef>
            </a:pPr>
            <a:r>
              <a:rPr sz="4400" spc="-65" dirty="0"/>
              <a:t>Virtual </a:t>
            </a:r>
            <a:r>
              <a:rPr sz="4400" spc="-165" dirty="0"/>
              <a:t>Column</a:t>
            </a:r>
            <a:r>
              <a:rPr sz="4400" spc="-240" dirty="0"/>
              <a:t> </a:t>
            </a:r>
            <a:r>
              <a:rPr sz="4400" spc="-160" dirty="0"/>
              <a:t>(Contd.)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40</a:t>
            </a:fld>
            <a:endParaRPr spc="35" dirty="0"/>
          </a:p>
        </p:txBody>
      </p:sp>
      <p:graphicFrame>
        <p:nvGraphicFramePr>
          <p:cNvPr id="4" name="object 4"/>
          <p:cNvGraphicFramePr>
            <a:graphicFrameLocks noGrp="1"/>
          </p:cNvGraphicFramePr>
          <p:nvPr>
            <p:extLst>
              <p:ext uri="{D42A27DB-BD31-4B8C-83A1-F6EECF244321}">
                <p14:modId xmlns:p14="http://schemas.microsoft.com/office/powerpoint/2010/main" val="1143049238"/>
              </p:ext>
            </p:extLst>
          </p:nvPr>
        </p:nvGraphicFramePr>
        <p:xfrm>
          <a:off x="990600" y="1524000"/>
          <a:ext cx="10896600" cy="4753048"/>
        </p:xfrm>
        <a:graphic>
          <a:graphicData uri="http://schemas.openxmlformats.org/drawingml/2006/table">
            <a:tbl>
              <a:tblPr firstRow="1" bandRow="1">
                <a:tableStyleId>{2D5ABB26-0587-4C30-8999-92F81FD0307C}</a:tableStyleId>
              </a:tblPr>
              <a:tblGrid>
                <a:gridCol w="1557158"/>
                <a:gridCol w="3891492"/>
                <a:gridCol w="2723975"/>
                <a:gridCol w="2723975"/>
              </a:tblGrid>
              <a:tr h="2258821">
                <a:tc gridSpan="4">
                  <a:txBody>
                    <a:bodyPr/>
                    <a:lstStyle/>
                    <a:p>
                      <a:pPr marL="410845" indent="-384810">
                        <a:lnSpc>
                          <a:spcPts val="2310"/>
                        </a:lnSpc>
                        <a:buChar char="■"/>
                        <a:tabLst>
                          <a:tab pos="410845" algn="l"/>
                          <a:tab pos="411480" algn="l"/>
                        </a:tabLst>
                      </a:pPr>
                      <a:r>
                        <a:rPr sz="2400" kern="1200" spc="-10" dirty="0">
                          <a:solidFill>
                            <a:schemeClr val="tx1"/>
                          </a:solidFill>
                          <a:latin typeface="Georgia"/>
                          <a:ea typeface="+mn-ea"/>
                          <a:cs typeface="Georgia"/>
                        </a:rPr>
                        <a:t>To get information about an expression that produces the value of a </a:t>
                      </a:r>
                      <a:r>
                        <a:rPr sz="2400" kern="1200" spc="-10" dirty="0" smtClean="0">
                          <a:solidFill>
                            <a:schemeClr val="tx1"/>
                          </a:solidFill>
                          <a:latin typeface="Georgia"/>
                          <a:ea typeface="+mn-ea"/>
                          <a:cs typeface="Georgia"/>
                        </a:rPr>
                        <a:t>virtual</a:t>
                      </a:r>
                      <a:endParaRPr lang="en-US" sz="2400" kern="1200" spc="-10" dirty="0" smtClean="0">
                        <a:solidFill>
                          <a:schemeClr val="tx1"/>
                        </a:solidFill>
                        <a:latin typeface="Georgia"/>
                        <a:ea typeface="+mn-ea"/>
                        <a:cs typeface="Georgia"/>
                      </a:endParaRPr>
                    </a:p>
                    <a:p>
                      <a:pPr marL="26035" indent="0">
                        <a:lnSpc>
                          <a:spcPts val="2310"/>
                        </a:lnSpc>
                        <a:buNone/>
                        <a:tabLst>
                          <a:tab pos="410845" algn="l"/>
                          <a:tab pos="411480" algn="l"/>
                        </a:tabLst>
                      </a:pPr>
                      <a:r>
                        <a:rPr lang="en-US" sz="2400" kern="1200" spc="-10" dirty="0" smtClean="0">
                          <a:solidFill>
                            <a:schemeClr val="tx1"/>
                          </a:solidFill>
                          <a:latin typeface="Georgia"/>
                          <a:ea typeface="+mn-ea"/>
                          <a:cs typeface="Georgia"/>
                        </a:rPr>
                        <a:t>    </a:t>
                      </a:r>
                      <a:r>
                        <a:rPr sz="2400" kern="1200" spc="-10" dirty="0" smtClean="0">
                          <a:solidFill>
                            <a:schemeClr val="tx1"/>
                          </a:solidFill>
                          <a:latin typeface="Georgia"/>
                          <a:ea typeface="+mn-ea"/>
                          <a:cs typeface="Georgia"/>
                        </a:rPr>
                        <a:t> column,</a:t>
                      </a:r>
                      <a:r>
                        <a:rPr lang="en-US" sz="2400" kern="1200" spc="-10" baseline="0" dirty="0" smtClean="0">
                          <a:solidFill>
                            <a:schemeClr val="tx1"/>
                          </a:solidFill>
                          <a:latin typeface="Georgia"/>
                          <a:ea typeface="+mn-ea"/>
                          <a:cs typeface="Georgia"/>
                        </a:rPr>
                        <a:t> </a:t>
                      </a:r>
                      <a:r>
                        <a:rPr sz="2400" kern="1200" spc="-10" dirty="0" smtClean="0">
                          <a:solidFill>
                            <a:schemeClr val="tx1"/>
                          </a:solidFill>
                          <a:latin typeface="Georgia"/>
                          <a:ea typeface="+mn-ea"/>
                          <a:cs typeface="Georgia"/>
                        </a:rPr>
                        <a:t>check </a:t>
                      </a:r>
                      <a:r>
                        <a:rPr sz="2400" kern="1200" spc="-10" dirty="0">
                          <a:solidFill>
                            <a:schemeClr val="tx1"/>
                          </a:solidFill>
                          <a:latin typeface="Georgia"/>
                          <a:ea typeface="+mn-ea"/>
                          <a:cs typeface="Georgia"/>
                        </a:rPr>
                        <a:t>the data_default column in </a:t>
                      </a:r>
                      <a:r>
                        <a:rPr sz="2400" kern="1200" spc="-10" dirty="0" smtClean="0">
                          <a:solidFill>
                            <a:schemeClr val="tx1"/>
                          </a:solidFill>
                          <a:latin typeface="Georgia"/>
                          <a:ea typeface="+mn-ea"/>
                          <a:cs typeface="Georgia"/>
                        </a:rPr>
                        <a:t>view</a:t>
                      </a:r>
                      <a:r>
                        <a:rPr lang="en-US" sz="2400" kern="1200" spc="-10" baseline="0" dirty="0" smtClean="0">
                          <a:solidFill>
                            <a:schemeClr val="tx1"/>
                          </a:solidFill>
                          <a:latin typeface="Georgia"/>
                          <a:ea typeface="+mn-ea"/>
                          <a:cs typeface="Georgia"/>
                        </a:rPr>
                        <a:t> </a:t>
                      </a:r>
                      <a:r>
                        <a:rPr sz="2400" kern="1200" spc="-10" dirty="0" smtClean="0">
                          <a:solidFill>
                            <a:schemeClr val="tx1"/>
                          </a:solidFill>
                          <a:latin typeface="Georgia"/>
                          <a:ea typeface="+mn-ea"/>
                          <a:cs typeface="Georgia"/>
                        </a:rPr>
                        <a:t>USER_TAB_COLS</a:t>
                      </a:r>
                      <a:r>
                        <a:rPr sz="2400" kern="1200" spc="-10" dirty="0">
                          <a:solidFill>
                            <a:schemeClr val="tx1"/>
                          </a:solidFill>
                          <a:latin typeface="Georgia"/>
                          <a:ea typeface="+mn-ea"/>
                          <a:cs typeface="Georgia"/>
                        </a:rPr>
                        <a:t>:</a:t>
                      </a:r>
                    </a:p>
                    <a:p>
                      <a:pPr>
                        <a:lnSpc>
                          <a:spcPct val="100000"/>
                        </a:lnSpc>
                        <a:spcBef>
                          <a:spcPts val="5"/>
                        </a:spcBef>
                      </a:pPr>
                      <a:endParaRPr sz="3000" dirty="0">
                        <a:latin typeface="Times New Roman"/>
                        <a:cs typeface="Times New Roman"/>
                      </a:endParaRPr>
                    </a:p>
                    <a:p>
                      <a:pPr marL="1014730">
                        <a:lnSpc>
                          <a:spcPts val="2330"/>
                        </a:lnSpc>
                        <a:spcBef>
                          <a:spcPts val="5"/>
                        </a:spcBef>
                        <a:tabLst>
                          <a:tab pos="1993264" algn="l"/>
                          <a:tab pos="3669665" algn="l"/>
                          <a:tab pos="3948429" algn="l"/>
                          <a:tab pos="5484495" algn="l"/>
                        </a:tabLst>
                      </a:pPr>
                      <a:r>
                        <a:rPr sz="2400" kern="1200" spc="-10" dirty="0" smtClean="0">
                          <a:solidFill>
                            <a:schemeClr val="tx1"/>
                          </a:solidFill>
                          <a:latin typeface="Georgia"/>
                          <a:ea typeface="+mn-ea"/>
                          <a:cs typeface="Georgia"/>
                        </a:rPr>
                        <a:t>SELECT</a:t>
                      </a:r>
                      <a:r>
                        <a:rPr lang="en-US" sz="2400" kern="1200" spc="-10" baseline="0" dirty="0" smtClean="0">
                          <a:solidFill>
                            <a:schemeClr val="tx1"/>
                          </a:solidFill>
                          <a:latin typeface="Georgia"/>
                          <a:ea typeface="+mn-ea"/>
                          <a:cs typeface="Georgia"/>
                        </a:rPr>
                        <a:t> </a:t>
                      </a:r>
                      <a:r>
                        <a:rPr sz="2400" kern="1200" spc="-10" dirty="0" err="1" smtClean="0">
                          <a:solidFill>
                            <a:schemeClr val="tx1"/>
                          </a:solidFill>
                          <a:latin typeface="Georgia"/>
                          <a:ea typeface="+mn-ea"/>
                          <a:cs typeface="Georgia"/>
                        </a:rPr>
                        <a:t>column_name</a:t>
                      </a:r>
                      <a:r>
                        <a:rPr sz="2400" kern="1200" spc="-10" dirty="0" smtClean="0">
                          <a:solidFill>
                            <a:schemeClr val="tx1"/>
                          </a:solidFill>
                          <a:latin typeface="Georgia"/>
                          <a:ea typeface="+mn-ea"/>
                          <a:cs typeface="Georgia"/>
                        </a:rPr>
                        <a:t>,</a:t>
                      </a:r>
                      <a:r>
                        <a:rPr lang="en-US" sz="2400" kern="1200" spc="-10" baseline="0" dirty="0" smtClean="0">
                          <a:solidFill>
                            <a:schemeClr val="tx1"/>
                          </a:solidFill>
                          <a:latin typeface="Georgia"/>
                          <a:ea typeface="+mn-ea"/>
                          <a:cs typeface="Georgia"/>
                        </a:rPr>
                        <a:t> </a:t>
                      </a:r>
                      <a:r>
                        <a:rPr sz="2400" kern="1200" spc="-10" dirty="0" err="1" smtClean="0">
                          <a:solidFill>
                            <a:schemeClr val="tx1"/>
                          </a:solidFill>
                          <a:latin typeface="Georgia"/>
                          <a:ea typeface="+mn-ea"/>
                          <a:cs typeface="Georgia"/>
                        </a:rPr>
                        <a:t>data_type</a:t>
                      </a:r>
                      <a:r>
                        <a:rPr sz="2400" kern="1200" spc="-10" dirty="0" smtClean="0">
                          <a:solidFill>
                            <a:schemeClr val="tx1"/>
                          </a:solidFill>
                          <a:latin typeface="Georgia"/>
                          <a:ea typeface="+mn-ea"/>
                          <a:cs typeface="Georgia"/>
                        </a:rPr>
                        <a:t>,</a:t>
                      </a:r>
                      <a:r>
                        <a:rPr lang="en-US" sz="2400" kern="1200" spc="-10" baseline="0" dirty="0" smtClean="0">
                          <a:solidFill>
                            <a:schemeClr val="tx1"/>
                          </a:solidFill>
                          <a:latin typeface="Georgia"/>
                          <a:ea typeface="+mn-ea"/>
                          <a:cs typeface="Georgia"/>
                        </a:rPr>
                        <a:t> </a:t>
                      </a:r>
                      <a:r>
                        <a:rPr sz="2400" kern="1200" spc="-10" dirty="0" err="1" smtClean="0">
                          <a:solidFill>
                            <a:schemeClr val="tx1"/>
                          </a:solidFill>
                          <a:latin typeface="Georgia"/>
                          <a:ea typeface="+mn-ea"/>
                          <a:cs typeface="Georgia"/>
                        </a:rPr>
                        <a:t>data_default</a:t>
                      </a:r>
                      <a:endParaRPr sz="2400" kern="1200" spc="-10" dirty="0">
                        <a:solidFill>
                          <a:schemeClr val="tx1"/>
                        </a:solidFill>
                        <a:latin typeface="Georgia"/>
                        <a:ea typeface="+mn-ea"/>
                        <a:cs typeface="Georgia"/>
                      </a:endParaRPr>
                    </a:p>
                    <a:p>
                      <a:pPr marL="1014730">
                        <a:lnSpc>
                          <a:spcPts val="2255"/>
                        </a:lnSpc>
                        <a:tabLst>
                          <a:tab pos="1993264" algn="l"/>
                        </a:tabLst>
                      </a:pPr>
                      <a:r>
                        <a:rPr sz="2400" kern="1200" spc="-10" dirty="0">
                          <a:solidFill>
                            <a:schemeClr val="tx1"/>
                          </a:solidFill>
                          <a:latin typeface="Georgia"/>
                          <a:ea typeface="+mn-ea"/>
                          <a:cs typeface="Georgia"/>
                        </a:rPr>
                        <a:t>FROM	USER_TAB_COLS</a:t>
                      </a:r>
                    </a:p>
                    <a:p>
                      <a:pPr marL="1014730">
                        <a:lnSpc>
                          <a:spcPts val="2330"/>
                        </a:lnSpc>
                        <a:tabLst>
                          <a:tab pos="1993264" algn="l"/>
                          <a:tab pos="3529329" algn="l"/>
                          <a:tab pos="3809365" algn="l"/>
                        </a:tabLst>
                      </a:pPr>
                      <a:r>
                        <a:rPr sz="2400" kern="1200" spc="-10" dirty="0" smtClean="0">
                          <a:solidFill>
                            <a:schemeClr val="tx1"/>
                          </a:solidFill>
                          <a:latin typeface="Georgia"/>
                          <a:ea typeface="+mn-ea"/>
                          <a:cs typeface="Georgia"/>
                        </a:rPr>
                        <a:t>WHERE</a:t>
                      </a:r>
                      <a:r>
                        <a:rPr lang="en-US" sz="2400" kern="1200" spc="-10" dirty="0" smtClean="0">
                          <a:solidFill>
                            <a:schemeClr val="tx1"/>
                          </a:solidFill>
                          <a:latin typeface="Georgia"/>
                          <a:ea typeface="+mn-ea"/>
                          <a:cs typeface="Georgia"/>
                        </a:rPr>
                        <a:t> </a:t>
                      </a:r>
                      <a:r>
                        <a:rPr lang="en-US" sz="2400" kern="1200" spc="-10" baseline="0" dirty="0" smtClean="0">
                          <a:solidFill>
                            <a:schemeClr val="tx1"/>
                          </a:solidFill>
                          <a:latin typeface="Georgia"/>
                          <a:ea typeface="+mn-ea"/>
                          <a:cs typeface="Georgia"/>
                        </a:rPr>
                        <a:t> </a:t>
                      </a:r>
                      <a:r>
                        <a:rPr sz="2400" kern="1200" spc="-10" dirty="0" err="1" smtClean="0">
                          <a:solidFill>
                            <a:schemeClr val="tx1"/>
                          </a:solidFill>
                          <a:latin typeface="Georgia"/>
                          <a:ea typeface="+mn-ea"/>
                          <a:cs typeface="Georgia"/>
                        </a:rPr>
                        <a:t>table_name</a:t>
                      </a:r>
                      <a:r>
                        <a:rPr lang="en-US" sz="2400" kern="1200" spc="-10" baseline="0" dirty="0" smtClean="0">
                          <a:solidFill>
                            <a:schemeClr val="tx1"/>
                          </a:solidFill>
                          <a:latin typeface="Georgia"/>
                          <a:ea typeface="+mn-ea"/>
                          <a:cs typeface="Georgia"/>
                        </a:rPr>
                        <a:t> </a:t>
                      </a:r>
                      <a:r>
                        <a:rPr sz="2400" kern="1200" spc="-10" dirty="0" smtClean="0">
                          <a:solidFill>
                            <a:schemeClr val="tx1"/>
                          </a:solidFill>
                          <a:latin typeface="Georgia"/>
                          <a:ea typeface="+mn-ea"/>
                          <a:cs typeface="Georgia"/>
                        </a:rPr>
                        <a:t>=</a:t>
                      </a:r>
                      <a:r>
                        <a:rPr lang="en-US" sz="2400" kern="1200" spc="-10" baseline="0" dirty="0" smtClean="0">
                          <a:solidFill>
                            <a:schemeClr val="tx1"/>
                          </a:solidFill>
                          <a:latin typeface="Georgia"/>
                          <a:ea typeface="+mn-ea"/>
                          <a:cs typeface="Georgia"/>
                        </a:rPr>
                        <a:t> </a:t>
                      </a:r>
                      <a:r>
                        <a:rPr sz="2400" kern="1200" spc="-10" dirty="0" smtClean="0">
                          <a:solidFill>
                            <a:schemeClr val="tx1"/>
                          </a:solidFill>
                          <a:latin typeface="Georgia"/>
                          <a:ea typeface="+mn-ea"/>
                          <a:cs typeface="Georgia"/>
                        </a:rPr>
                        <a:t>'PRODUCT</a:t>
                      </a:r>
                      <a:r>
                        <a:rPr sz="2400" kern="1200" spc="-10" dirty="0">
                          <a:solidFill>
                            <a:schemeClr val="tx1"/>
                          </a:solidFill>
                          <a:latin typeface="Georgia"/>
                          <a:ea typeface="+mn-ea"/>
                          <a:cs typeface="Georgia"/>
                        </a:rPr>
                        <a:t>';</a:t>
                      </a:r>
                    </a:p>
                  </a:txBody>
                  <a:tcPr marL="0" marR="0" marT="0" marB="0">
                    <a:lnB w="12700">
                      <a:solidFill>
                        <a:srgbClr val="FFFFFF"/>
                      </a:solidFill>
                      <a:prstDash val="solid"/>
                    </a:lnB>
                    <a:solidFill>
                      <a:srgbClr val="E8E8E8"/>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370840">
                <a:tc>
                  <a:txBody>
                    <a:bodyPr/>
                    <a:lstStyle/>
                    <a:p>
                      <a:pPr>
                        <a:lnSpc>
                          <a:spcPct val="100000"/>
                        </a:lnSpc>
                      </a:pPr>
                      <a:endParaRPr sz="1800" kern="1200" spc="-10" dirty="0">
                        <a:solidFill>
                          <a:schemeClr val="tx1"/>
                        </a:solidFill>
                        <a:latin typeface="Georgia"/>
                        <a:ea typeface="+mn-ea"/>
                        <a:cs typeface="Georgi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91440">
                        <a:lnSpc>
                          <a:spcPct val="100000"/>
                        </a:lnSpc>
                        <a:spcBef>
                          <a:spcPts val="320"/>
                        </a:spcBef>
                      </a:pPr>
                      <a:r>
                        <a:rPr sz="1800" kern="1200" spc="-10" dirty="0">
                          <a:solidFill>
                            <a:schemeClr val="tx1"/>
                          </a:solidFill>
                          <a:latin typeface="Georgia"/>
                          <a:ea typeface="+mn-ea"/>
                          <a:cs typeface="Georgia"/>
                        </a:rPr>
                        <a:t>COLUMN NAME</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92075">
                        <a:lnSpc>
                          <a:spcPct val="100000"/>
                        </a:lnSpc>
                        <a:spcBef>
                          <a:spcPts val="320"/>
                        </a:spcBef>
                      </a:pPr>
                      <a:r>
                        <a:rPr sz="1800" kern="1200" spc="-10" dirty="0">
                          <a:solidFill>
                            <a:schemeClr val="tx1"/>
                          </a:solidFill>
                          <a:latin typeface="Georgia"/>
                          <a:ea typeface="+mn-ea"/>
                          <a:cs typeface="Georgia"/>
                        </a:rPr>
                        <a:t>DATA_TYPE</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c>
                  <a:txBody>
                    <a:bodyPr/>
                    <a:lstStyle/>
                    <a:p>
                      <a:pPr marL="92710">
                        <a:lnSpc>
                          <a:spcPct val="100000"/>
                        </a:lnSpc>
                        <a:spcBef>
                          <a:spcPts val="320"/>
                        </a:spcBef>
                      </a:pPr>
                      <a:r>
                        <a:rPr sz="1800" kern="1200" spc="-10" dirty="0">
                          <a:solidFill>
                            <a:schemeClr val="tx1"/>
                          </a:solidFill>
                          <a:latin typeface="Georgia"/>
                          <a:ea typeface="+mn-ea"/>
                          <a:cs typeface="Georgia"/>
                        </a:rPr>
                        <a:t>DATA_DEFAULT</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DDDD"/>
                    </a:solidFill>
                  </a:tcPr>
                </a:tc>
              </a:tr>
              <a:tr h="370839">
                <a:tc>
                  <a:txBody>
                    <a:bodyPr/>
                    <a:lstStyle/>
                    <a:p>
                      <a:pPr marL="91440">
                        <a:lnSpc>
                          <a:spcPct val="100000"/>
                        </a:lnSpc>
                        <a:spcBef>
                          <a:spcPts val="315"/>
                        </a:spcBef>
                      </a:pPr>
                      <a:r>
                        <a:rPr sz="1800" kern="1200" spc="-10" dirty="0">
                          <a:solidFill>
                            <a:schemeClr val="tx1"/>
                          </a:solidFill>
                          <a:latin typeface="Georgia"/>
                          <a:ea typeface="+mn-ea"/>
                          <a:cs typeface="Georgia"/>
                        </a:rPr>
                        <a:t>1</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91440">
                        <a:lnSpc>
                          <a:spcPct val="100000"/>
                        </a:lnSpc>
                        <a:spcBef>
                          <a:spcPts val="315"/>
                        </a:spcBef>
                      </a:pPr>
                      <a:r>
                        <a:rPr sz="1800" kern="1200" spc="-10" dirty="0">
                          <a:solidFill>
                            <a:schemeClr val="tx1"/>
                          </a:solidFill>
                          <a:latin typeface="Georgia"/>
                          <a:ea typeface="+mn-ea"/>
                          <a:cs typeface="Georgia"/>
                        </a:rPr>
                        <a:t>ID</a:t>
                      </a: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92075">
                        <a:lnSpc>
                          <a:spcPct val="100000"/>
                        </a:lnSpc>
                        <a:spcBef>
                          <a:spcPts val="315"/>
                        </a:spcBef>
                      </a:pPr>
                      <a:r>
                        <a:rPr sz="1800" kern="1200" spc="-10" dirty="0">
                          <a:solidFill>
                            <a:schemeClr val="tx1"/>
                          </a:solidFill>
                          <a:latin typeface="Georgia"/>
                          <a:ea typeface="+mn-ea"/>
                          <a:cs typeface="Georgia"/>
                        </a:rPr>
                        <a:t>NUMBER</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c>
                  <a:txBody>
                    <a:bodyPr/>
                    <a:lstStyle/>
                    <a:p>
                      <a:pPr marL="92710">
                        <a:lnSpc>
                          <a:spcPct val="100000"/>
                        </a:lnSpc>
                        <a:spcBef>
                          <a:spcPts val="315"/>
                        </a:spcBef>
                      </a:pPr>
                      <a:r>
                        <a:rPr sz="1800" kern="1200" spc="-10" dirty="0">
                          <a:solidFill>
                            <a:schemeClr val="tx1"/>
                          </a:solidFill>
                          <a:latin typeface="Georgia"/>
                          <a:ea typeface="+mn-ea"/>
                          <a:cs typeface="Georgia"/>
                        </a:rPr>
                        <a:t>(NULL)</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1F1F1"/>
                    </a:solidFill>
                  </a:tcPr>
                </a:tc>
              </a:tr>
              <a:tr h="370840">
                <a:tc>
                  <a:txBody>
                    <a:bodyPr/>
                    <a:lstStyle/>
                    <a:p>
                      <a:pPr marL="91440">
                        <a:lnSpc>
                          <a:spcPct val="100000"/>
                        </a:lnSpc>
                        <a:spcBef>
                          <a:spcPts val="315"/>
                        </a:spcBef>
                      </a:pPr>
                      <a:r>
                        <a:rPr sz="1800" kern="1200" spc="-10" dirty="0">
                          <a:solidFill>
                            <a:schemeClr val="tx1"/>
                          </a:solidFill>
                          <a:latin typeface="Georgia"/>
                          <a:ea typeface="+mn-ea"/>
                          <a:cs typeface="Georgia"/>
                        </a:rPr>
                        <a:t>2</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1440">
                        <a:lnSpc>
                          <a:spcPct val="100000"/>
                        </a:lnSpc>
                        <a:spcBef>
                          <a:spcPts val="315"/>
                        </a:spcBef>
                      </a:pPr>
                      <a:r>
                        <a:rPr sz="1800" kern="1200" spc="-10" dirty="0">
                          <a:solidFill>
                            <a:schemeClr val="tx1"/>
                          </a:solidFill>
                          <a:latin typeface="Georgia"/>
                          <a:ea typeface="+mn-ea"/>
                          <a:cs typeface="Georgia"/>
                        </a:rPr>
                        <a:t>NAME</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2075">
                        <a:lnSpc>
                          <a:spcPct val="100000"/>
                        </a:lnSpc>
                        <a:spcBef>
                          <a:spcPts val="315"/>
                        </a:spcBef>
                      </a:pPr>
                      <a:r>
                        <a:rPr sz="1800" kern="1200" spc="-10" dirty="0">
                          <a:solidFill>
                            <a:schemeClr val="tx1"/>
                          </a:solidFill>
                          <a:latin typeface="Georgia"/>
                          <a:ea typeface="+mn-ea"/>
                          <a:cs typeface="Georgia"/>
                        </a:rPr>
                        <a:t>VARCHAR2</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2710">
                        <a:lnSpc>
                          <a:spcPct val="100000"/>
                        </a:lnSpc>
                        <a:spcBef>
                          <a:spcPts val="315"/>
                        </a:spcBef>
                      </a:pPr>
                      <a:r>
                        <a:rPr sz="1800" kern="1200" spc="-10" dirty="0">
                          <a:solidFill>
                            <a:schemeClr val="tx1"/>
                          </a:solidFill>
                          <a:latin typeface="Georgia"/>
                          <a:ea typeface="+mn-ea"/>
                          <a:cs typeface="Georgia"/>
                        </a:rPr>
                        <a:t>(NULL)</a:t>
                      </a:r>
                      <a:endParaRPr sz="1800" kern="1200" spc="-10">
                        <a:solidFill>
                          <a:schemeClr val="tx1"/>
                        </a:solidFill>
                        <a:latin typeface="Georgia"/>
                        <a:ea typeface="+mn-ea"/>
                        <a:cs typeface="Georgia"/>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r h="370839">
                <a:tc>
                  <a:txBody>
                    <a:bodyPr/>
                    <a:lstStyle/>
                    <a:p>
                      <a:pPr marL="91440">
                        <a:lnSpc>
                          <a:spcPct val="100000"/>
                        </a:lnSpc>
                        <a:spcBef>
                          <a:spcPts val="320"/>
                        </a:spcBef>
                      </a:pPr>
                      <a:r>
                        <a:rPr sz="1800" kern="1200" spc="-10" dirty="0">
                          <a:solidFill>
                            <a:schemeClr val="tx1"/>
                          </a:solidFill>
                          <a:latin typeface="Georgia"/>
                          <a:ea typeface="+mn-ea"/>
                          <a:cs typeface="Georgia"/>
                        </a:rPr>
                        <a:t>3</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1440">
                        <a:lnSpc>
                          <a:spcPct val="100000"/>
                        </a:lnSpc>
                        <a:spcBef>
                          <a:spcPts val="320"/>
                        </a:spcBef>
                      </a:pPr>
                      <a:r>
                        <a:rPr sz="1800" kern="1200" spc="-10" dirty="0">
                          <a:solidFill>
                            <a:schemeClr val="tx1"/>
                          </a:solidFill>
                          <a:latin typeface="Georgia"/>
                          <a:ea typeface="+mn-ea"/>
                          <a:cs typeface="Georgia"/>
                        </a:rPr>
                        <a:t>PRICE</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2075">
                        <a:lnSpc>
                          <a:spcPct val="100000"/>
                        </a:lnSpc>
                        <a:spcBef>
                          <a:spcPts val="320"/>
                        </a:spcBef>
                      </a:pPr>
                      <a:r>
                        <a:rPr sz="1800" kern="1200" spc="-10" dirty="0">
                          <a:solidFill>
                            <a:schemeClr val="tx1"/>
                          </a:solidFill>
                          <a:latin typeface="Georgia"/>
                          <a:ea typeface="+mn-ea"/>
                          <a:cs typeface="Georgia"/>
                        </a:rPr>
                        <a:t>NUMBER</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2710">
                        <a:lnSpc>
                          <a:spcPct val="100000"/>
                        </a:lnSpc>
                        <a:spcBef>
                          <a:spcPts val="320"/>
                        </a:spcBef>
                      </a:pPr>
                      <a:r>
                        <a:rPr sz="1800" kern="1200" spc="-10" dirty="0">
                          <a:solidFill>
                            <a:schemeClr val="tx1"/>
                          </a:solidFill>
                          <a:latin typeface="Georgia"/>
                          <a:ea typeface="+mn-ea"/>
                          <a:cs typeface="Georgia"/>
                        </a:rPr>
                        <a:t>(NULL)</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r>
              <a:tr h="370789">
                <a:tc>
                  <a:txBody>
                    <a:bodyPr/>
                    <a:lstStyle/>
                    <a:p>
                      <a:pPr marL="91440">
                        <a:lnSpc>
                          <a:spcPct val="100000"/>
                        </a:lnSpc>
                        <a:spcBef>
                          <a:spcPts val="320"/>
                        </a:spcBef>
                      </a:pPr>
                      <a:r>
                        <a:rPr sz="1800" kern="1200" spc="-10" dirty="0">
                          <a:solidFill>
                            <a:schemeClr val="tx1"/>
                          </a:solidFill>
                          <a:latin typeface="Georgia"/>
                          <a:ea typeface="+mn-ea"/>
                          <a:cs typeface="Georgia"/>
                        </a:rPr>
                        <a:t>4</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1440">
                        <a:lnSpc>
                          <a:spcPct val="100000"/>
                        </a:lnSpc>
                        <a:spcBef>
                          <a:spcPts val="320"/>
                        </a:spcBef>
                      </a:pPr>
                      <a:r>
                        <a:rPr sz="1800" kern="1200" spc="-10" dirty="0">
                          <a:solidFill>
                            <a:schemeClr val="tx1"/>
                          </a:solidFill>
                          <a:latin typeface="Georgia"/>
                          <a:ea typeface="+mn-ea"/>
                          <a:cs typeface="Georgia"/>
                        </a:rPr>
                        <a:t>VAT</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2075">
                        <a:lnSpc>
                          <a:spcPct val="100000"/>
                        </a:lnSpc>
                        <a:spcBef>
                          <a:spcPts val="320"/>
                        </a:spcBef>
                      </a:pPr>
                      <a:r>
                        <a:rPr sz="1800" kern="1200" spc="-10" dirty="0">
                          <a:solidFill>
                            <a:schemeClr val="tx1"/>
                          </a:solidFill>
                          <a:latin typeface="Georgia"/>
                          <a:ea typeface="+mn-ea"/>
                          <a:cs typeface="Georgia"/>
                        </a:rPr>
                        <a:t>NUMBER</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c>
                  <a:txBody>
                    <a:bodyPr/>
                    <a:lstStyle/>
                    <a:p>
                      <a:pPr marL="92710">
                        <a:lnSpc>
                          <a:spcPct val="100000"/>
                        </a:lnSpc>
                        <a:spcBef>
                          <a:spcPts val="320"/>
                        </a:spcBef>
                      </a:pPr>
                      <a:r>
                        <a:rPr sz="1800" kern="1200" spc="-10" dirty="0">
                          <a:solidFill>
                            <a:schemeClr val="tx1"/>
                          </a:solidFill>
                          <a:latin typeface="Georgia"/>
                          <a:ea typeface="+mn-ea"/>
                          <a:cs typeface="Georgia"/>
                        </a:rPr>
                        <a:t>(NULL)</a:t>
                      </a: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F8F8"/>
                    </a:solidFill>
                  </a:tcPr>
                </a:tc>
              </a:tr>
              <a:tr h="640080">
                <a:tc>
                  <a:txBody>
                    <a:bodyPr/>
                    <a:lstStyle/>
                    <a:p>
                      <a:pPr marL="91440">
                        <a:lnSpc>
                          <a:spcPct val="100000"/>
                        </a:lnSpc>
                        <a:spcBef>
                          <a:spcPts val="320"/>
                        </a:spcBef>
                      </a:pPr>
                      <a:r>
                        <a:rPr sz="1800" kern="1200" spc="-10" dirty="0">
                          <a:solidFill>
                            <a:schemeClr val="tx1"/>
                          </a:solidFill>
                          <a:latin typeface="Georgia"/>
                          <a:ea typeface="+mn-ea"/>
                          <a:cs typeface="Georgia"/>
                        </a:rPr>
                        <a:t>5</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1440">
                        <a:lnSpc>
                          <a:spcPct val="100000"/>
                        </a:lnSpc>
                        <a:spcBef>
                          <a:spcPts val="320"/>
                        </a:spcBef>
                      </a:pPr>
                      <a:r>
                        <a:rPr sz="1800" kern="1200" spc="-10" dirty="0">
                          <a:solidFill>
                            <a:schemeClr val="tx1"/>
                          </a:solidFill>
                          <a:latin typeface="Georgia"/>
                          <a:ea typeface="+mn-ea"/>
                          <a:cs typeface="Georgia"/>
                        </a:rPr>
                        <a:t>PRICE_INCLUDING_VAT</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2075">
                        <a:lnSpc>
                          <a:spcPct val="100000"/>
                        </a:lnSpc>
                        <a:spcBef>
                          <a:spcPts val="320"/>
                        </a:spcBef>
                      </a:pPr>
                      <a:r>
                        <a:rPr sz="1800" kern="1200" spc="-10" dirty="0">
                          <a:solidFill>
                            <a:schemeClr val="tx1"/>
                          </a:solidFill>
                          <a:latin typeface="Georgia"/>
                          <a:ea typeface="+mn-ea"/>
                          <a:cs typeface="Georgia"/>
                        </a:rPr>
                        <a:t>NUMBER</a:t>
                      </a:r>
                      <a:endParaRPr sz="1800" kern="1200" spc="-10">
                        <a:solidFill>
                          <a:schemeClr val="tx1"/>
                        </a:solidFill>
                        <a:latin typeface="Georgia"/>
                        <a:ea typeface="+mn-ea"/>
                        <a:cs typeface="Georgia"/>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c>
                  <a:txBody>
                    <a:bodyPr/>
                    <a:lstStyle/>
                    <a:p>
                      <a:pPr marL="92710" marR="487680">
                        <a:lnSpc>
                          <a:spcPct val="100600"/>
                        </a:lnSpc>
                        <a:spcBef>
                          <a:spcPts val="245"/>
                        </a:spcBef>
                      </a:pPr>
                      <a:r>
                        <a:rPr sz="1800" kern="1200" spc="-10" dirty="0">
                          <a:solidFill>
                            <a:schemeClr val="tx1"/>
                          </a:solidFill>
                          <a:latin typeface="Georgia"/>
                          <a:ea typeface="+mn-ea"/>
                          <a:cs typeface="Georgia"/>
                        </a:rPr>
                        <a:t>PRICE + PRICE *  VAT</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014720" cy="696595"/>
          </a:xfrm>
          <a:prstGeom prst="rect">
            <a:avLst/>
          </a:prstGeom>
        </p:spPr>
        <p:txBody>
          <a:bodyPr vert="horz" wrap="square" lIns="0" tIns="13335" rIns="0" bIns="0" rtlCol="0">
            <a:spAutoFit/>
          </a:bodyPr>
          <a:lstStyle/>
          <a:p>
            <a:pPr marL="12700">
              <a:lnSpc>
                <a:spcPct val="100000"/>
              </a:lnSpc>
              <a:spcBef>
                <a:spcPts val="105"/>
              </a:spcBef>
            </a:pPr>
            <a:r>
              <a:rPr sz="4400" spc="-170" dirty="0"/>
              <a:t>Truncate </a:t>
            </a:r>
            <a:r>
              <a:rPr sz="4400" spc="-235" dirty="0"/>
              <a:t>Table</a:t>
            </a:r>
            <a:r>
              <a:rPr sz="4400" spc="-145" dirty="0"/>
              <a:t> </a:t>
            </a:r>
            <a:r>
              <a:rPr sz="4400" spc="-180" dirty="0"/>
              <a:t>Command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41</a:t>
            </a:fld>
            <a:endParaRPr spc="35" dirty="0"/>
          </a:p>
        </p:txBody>
      </p:sp>
      <p:sp>
        <p:nvSpPr>
          <p:cNvPr id="3" name="object 3"/>
          <p:cNvSpPr txBox="1"/>
          <p:nvPr/>
        </p:nvSpPr>
        <p:spPr>
          <a:xfrm>
            <a:off x="1450594" y="2292223"/>
            <a:ext cx="9117965" cy="3704604"/>
          </a:xfrm>
          <a:prstGeom prst="rect">
            <a:avLst/>
          </a:prstGeom>
        </p:spPr>
        <p:txBody>
          <a:bodyPr vert="horz" wrap="square" lIns="0" tIns="40640" rIns="0" bIns="0" rtlCol="0">
            <a:spAutoFit/>
          </a:bodyPr>
          <a:lstStyle/>
          <a:p>
            <a:pPr marL="396240" marR="5080" indent="-384175">
              <a:lnSpc>
                <a:spcPts val="2470"/>
              </a:lnSpc>
              <a:spcBef>
                <a:spcPts val="320"/>
              </a:spcBef>
              <a:buChar char="■"/>
              <a:tabLst>
                <a:tab pos="396240" algn="l"/>
                <a:tab pos="396875" algn="l"/>
              </a:tabLst>
            </a:pPr>
            <a:r>
              <a:rPr sz="2400" spc="-10" dirty="0">
                <a:latin typeface="Georgia"/>
                <a:cs typeface="Georgia"/>
              </a:rPr>
              <a:t>The SQL TRUNCATE TABLE command is used to delete complete data from  an existing table.</a:t>
            </a:r>
          </a:p>
          <a:p>
            <a:pPr marL="396240" marR="129539" indent="-384175">
              <a:lnSpc>
                <a:spcPct val="94100"/>
              </a:lnSpc>
              <a:spcBef>
                <a:spcPts val="1145"/>
              </a:spcBef>
              <a:buChar char="■"/>
              <a:tabLst>
                <a:tab pos="396240" algn="l"/>
                <a:tab pos="396875" algn="l"/>
              </a:tabLst>
            </a:pPr>
            <a:r>
              <a:rPr sz="2400" spc="-10" dirty="0">
                <a:latin typeface="Georgia"/>
                <a:cs typeface="Georgia"/>
              </a:rPr>
              <a:t>You can also use DROP TABLE command to delete complete table but it  would remove complete table structure form the database and you would  need to re-create this table once again if you wish you store some data.</a:t>
            </a:r>
          </a:p>
          <a:p>
            <a:pPr>
              <a:lnSpc>
                <a:spcPct val="100000"/>
              </a:lnSpc>
            </a:pPr>
            <a:endParaRPr sz="2400" spc="-10" dirty="0">
              <a:latin typeface="Georgia"/>
              <a:cs typeface="Georgia"/>
            </a:endParaRPr>
          </a:p>
          <a:p>
            <a:pPr marL="12700">
              <a:lnSpc>
                <a:spcPct val="100000"/>
              </a:lnSpc>
              <a:spcBef>
                <a:spcPts val="1865"/>
              </a:spcBef>
            </a:pPr>
            <a:r>
              <a:rPr sz="2400" spc="-10" dirty="0">
                <a:latin typeface="Georgia"/>
                <a:cs typeface="Georgia"/>
              </a:rPr>
              <a:t>Syntax:</a:t>
            </a:r>
          </a:p>
          <a:p>
            <a:pPr marL="927100">
              <a:lnSpc>
                <a:spcPct val="100000"/>
              </a:lnSpc>
              <a:spcBef>
                <a:spcPts val="1055"/>
              </a:spcBef>
            </a:pPr>
            <a:r>
              <a:rPr sz="2400" b="1" spc="-10" dirty="0">
                <a:solidFill>
                  <a:srgbClr val="FF0000"/>
                </a:solidFill>
                <a:latin typeface="Georgia"/>
                <a:cs typeface="Georgia"/>
              </a:rPr>
              <a:t>TRUNCATE</a:t>
            </a:r>
            <a:r>
              <a:rPr sz="2400" b="1" spc="-10" dirty="0">
                <a:latin typeface="Georgia"/>
                <a:cs typeface="Georgia"/>
              </a:rPr>
              <a:t> TABLE TABLE_NAME;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sp>
        <p:nvSpPr>
          <p:cNvPr id="3" name="object 3"/>
          <p:cNvSpPr/>
          <p:nvPr/>
        </p:nvSpPr>
        <p:spPr>
          <a:xfrm>
            <a:off x="8151876" y="1685289"/>
            <a:ext cx="3275329" cy="4409440"/>
          </a:xfrm>
          <a:custGeom>
            <a:avLst/>
            <a:gdLst/>
            <a:ahLst/>
            <a:cxnLst/>
            <a:rect l="l" t="t" r="r" b="b"/>
            <a:pathLst>
              <a:path w="3275329" h="4409440">
                <a:moveTo>
                  <a:pt x="3275076" y="0"/>
                </a:moveTo>
                <a:lnTo>
                  <a:pt x="2869311" y="0"/>
                </a:lnTo>
                <a:lnTo>
                  <a:pt x="2869311" y="4028440"/>
                </a:lnTo>
                <a:lnTo>
                  <a:pt x="0" y="4028440"/>
                </a:lnTo>
                <a:lnTo>
                  <a:pt x="0" y="4409440"/>
                </a:lnTo>
                <a:lnTo>
                  <a:pt x="3275076" y="4409440"/>
                </a:lnTo>
                <a:lnTo>
                  <a:pt x="3275076" y="4028440"/>
                </a:lnTo>
                <a:lnTo>
                  <a:pt x="3275076" y="0"/>
                </a:lnTo>
                <a:close/>
              </a:path>
            </a:pathLst>
          </a:custGeom>
          <a:solidFill>
            <a:srgbClr val="F8F8F8"/>
          </a:solidFill>
        </p:spPr>
        <p:txBody>
          <a:bodyPr wrap="square" lIns="0" tIns="0" rIns="0" bIns="0" rtlCol="0"/>
          <a:lstStyle/>
          <a:p>
            <a:endParaRPr/>
          </a:p>
        </p:txBody>
      </p:sp>
      <p:sp>
        <p:nvSpPr>
          <p:cNvPr id="4" name="object 4"/>
          <p:cNvSpPr txBox="1">
            <a:spLocks noGrp="1"/>
          </p:cNvSpPr>
          <p:nvPr>
            <p:ph type="title"/>
          </p:nvPr>
        </p:nvSpPr>
        <p:spPr>
          <a:xfrm>
            <a:off x="2561970" y="2595829"/>
            <a:ext cx="6014085" cy="1489075"/>
          </a:xfrm>
          <a:prstGeom prst="rect">
            <a:avLst/>
          </a:prstGeom>
        </p:spPr>
        <p:txBody>
          <a:bodyPr vert="horz" wrap="square" lIns="0" tIns="12700" rIns="0" bIns="0" rtlCol="0">
            <a:spAutoFit/>
          </a:bodyPr>
          <a:lstStyle/>
          <a:p>
            <a:pPr marL="12700">
              <a:lnSpc>
                <a:spcPct val="100000"/>
              </a:lnSpc>
              <a:spcBef>
                <a:spcPts val="100"/>
              </a:spcBef>
            </a:pPr>
            <a:r>
              <a:rPr sz="9600" spc="-844" dirty="0">
                <a:solidFill>
                  <a:srgbClr val="F8F8F8"/>
                </a:solidFill>
              </a:rPr>
              <a:t>THANK</a:t>
            </a:r>
            <a:r>
              <a:rPr sz="9600" spc="-360" dirty="0">
                <a:solidFill>
                  <a:srgbClr val="F8F8F8"/>
                </a:solidFill>
              </a:rPr>
              <a:t> </a:t>
            </a:r>
            <a:r>
              <a:rPr sz="9600" spc="-1460" dirty="0">
                <a:solidFill>
                  <a:srgbClr val="F8F8F8"/>
                </a:solidFill>
              </a:rPr>
              <a:t>YOU</a:t>
            </a:r>
            <a:endParaRPr sz="9600"/>
          </a:p>
        </p:txBody>
      </p:sp>
      <p:sp>
        <p:nvSpPr>
          <p:cNvPr id="5" name="object 5"/>
          <p:cNvSpPr txBox="1"/>
          <p:nvPr/>
        </p:nvSpPr>
        <p:spPr>
          <a:xfrm>
            <a:off x="11154536" y="6561149"/>
            <a:ext cx="184150" cy="198755"/>
          </a:xfrm>
          <a:prstGeom prst="rect">
            <a:avLst/>
          </a:prstGeom>
        </p:spPr>
        <p:txBody>
          <a:bodyPr vert="horz" wrap="square" lIns="0" tIns="0" rIns="0" bIns="0" rtlCol="0">
            <a:spAutoFit/>
          </a:bodyPr>
          <a:lstStyle/>
          <a:p>
            <a:pPr marL="12700">
              <a:lnSpc>
                <a:spcPct val="100000"/>
              </a:lnSpc>
            </a:pPr>
            <a:r>
              <a:rPr sz="1200" spc="-45" dirty="0">
                <a:solidFill>
                  <a:srgbClr val="F8F8F8"/>
                </a:solidFill>
                <a:latin typeface="Arial"/>
                <a:cs typeface="Arial"/>
              </a:rPr>
              <a:t>41</a:t>
            </a:r>
            <a:endParaRPr sz="12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40563"/>
            <a:ext cx="6419215" cy="697230"/>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10" dirty="0"/>
              <a:t> </a:t>
            </a:r>
            <a:r>
              <a:rPr sz="4400" spc="-165" dirty="0"/>
              <a:t>(Contd.)</a:t>
            </a:r>
            <a:endParaRPr sz="4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5</a:t>
            </a:fld>
            <a:endParaRPr spc="35" dirty="0"/>
          </a:p>
        </p:txBody>
      </p:sp>
      <p:sp>
        <p:nvSpPr>
          <p:cNvPr id="3" name="object 3"/>
          <p:cNvSpPr txBox="1"/>
          <p:nvPr/>
        </p:nvSpPr>
        <p:spPr>
          <a:xfrm>
            <a:off x="2133600" y="1143000"/>
            <a:ext cx="5257799" cy="3827330"/>
          </a:xfrm>
          <a:prstGeom prst="rect">
            <a:avLst/>
          </a:prstGeom>
        </p:spPr>
        <p:txBody>
          <a:bodyPr vert="horz" wrap="square" lIns="0" tIns="12700" rIns="0" bIns="0" rtlCol="0">
            <a:spAutoFit/>
          </a:bodyPr>
          <a:lstStyle/>
          <a:p>
            <a:pPr marL="12700" marR="34925">
              <a:lnSpc>
                <a:spcPct val="123000"/>
              </a:lnSpc>
              <a:spcBef>
                <a:spcPts val="100"/>
              </a:spcBef>
            </a:pPr>
            <a:r>
              <a:rPr lang="en-US" sz="2400" spc="-10" dirty="0" smtClean="0">
                <a:latin typeface="Georgia"/>
                <a:cs typeface="Georgia"/>
              </a:rPr>
              <a:t>Class Address</a:t>
            </a:r>
          </a:p>
          <a:p>
            <a:pPr marL="12700" marR="34925">
              <a:lnSpc>
                <a:spcPct val="123000"/>
              </a:lnSpc>
              <a:spcBef>
                <a:spcPts val="100"/>
              </a:spcBef>
            </a:pPr>
            <a:r>
              <a:rPr lang="en-US" sz="2400" spc="-10" dirty="0">
                <a:latin typeface="Georgia"/>
                <a:cs typeface="Georgia"/>
              </a:rPr>
              <a:t>{</a:t>
            </a:r>
            <a:endParaRPr sz="2400" spc="-10" dirty="0">
              <a:latin typeface="Georgia"/>
              <a:cs typeface="Georgia"/>
            </a:endParaRPr>
          </a:p>
          <a:p>
            <a:pPr marL="853440">
              <a:lnSpc>
                <a:spcPct val="100000"/>
              </a:lnSpc>
              <a:spcBef>
                <a:spcPts val="560"/>
              </a:spcBef>
            </a:pPr>
            <a:r>
              <a:rPr lang="en-US" sz="2400" spc="-10" dirty="0" err="1" smtClean="0">
                <a:latin typeface="Georgia"/>
                <a:cs typeface="Georgia"/>
              </a:rPr>
              <a:t>int</a:t>
            </a:r>
            <a:r>
              <a:rPr lang="en-US" sz="2400" spc="-10" dirty="0" smtClean="0">
                <a:latin typeface="Georgia"/>
                <a:cs typeface="Georgia"/>
              </a:rPr>
              <a:t> </a:t>
            </a:r>
            <a:r>
              <a:rPr lang="en-US" sz="2400" spc="-10" dirty="0" err="1" smtClean="0">
                <a:latin typeface="Georgia"/>
                <a:cs typeface="Georgia"/>
              </a:rPr>
              <a:t>House_no</a:t>
            </a:r>
            <a:r>
              <a:rPr lang="en-US" sz="2400" spc="-10" dirty="0" smtClean="0">
                <a:latin typeface="Georgia"/>
                <a:cs typeface="Georgia"/>
              </a:rPr>
              <a:t>; </a:t>
            </a:r>
          </a:p>
          <a:p>
            <a:pPr marL="853440">
              <a:lnSpc>
                <a:spcPct val="100000"/>
              </a:lnSpc>
              <a:spcBef>
                <a:spcPts val="560"/>
              </a:spcBef>
            </a:pPr>
            <a:r>
              <a:rPr lang="en-US" sz="2400" spc="-10" dirty="0" err="1" smtClean="0">
                <a:latin typeface="Georgia"/>
                <a:cs typeface="Georgia"/>
              </a:rPr>
              <a:t>int</a:t>
            </a:r>
            <a:r>
              <a:rPr lang="en-US" sz="2400" spc="-10" dirty="0" smtClean="0">
                <a:latin typeface="Georgia"/>
                <a:cs typeface="Georgia"/>
              </a:rPr>
              <a:t> </a:t>
            </a:r>
            <a:r>
              <a:rPr lang="en-US" sz="2400" spc="-10" dirty="0" err="1" smtClean="0">
                <a:latin typeface="Georgia"/>
                <a:cs typeface="Georgia"/>
              </a:rPr>
              <a:t>Street_no</a:t>
            </a:r>
            <a:r>
              <a:rPr lang="en-US" sz="2400" spc="-10" dirty="0" smtClean="0">
                <a:latin typeface="Georgia"/>
                <a:cs typeface="Georgia"/>
              </a:rPr>
              <a:t>; </a:t>
            </a:r>
          </a:p>
          <a:p>
            <a:pPr marL="853440">
              <a:spcBef>
                <a:spcPts val="560"/>
              </a:spcBef>
            </a:pPr>
            <a:r>
              <a:rPr lang="en-US" sz="2400" spc="-10" dirty="0" smtClean="0">
                <a:latin typeface="Georgia"/>
                <a:cs typeface="Georgia"/>
              </a:rPr>
              <a:t>string City; </a:t>
            </a:r>
          </a:p>
          <a:p>
            <a:pPr marL="853440">
              <a:spcBef>
                <a:spcPts val="560"/>
              </a:spcBef>
            </a:pPr>
            <a:r>
              <a:rPr lang="en-US" sz="2400" spc="-10" dirty="0" smtClean="0">
                <a:latin typeface="Georgia"/>
                <a:cs typeface="Georgia"/>
              </a:rPr>
              <a:t>};</a:t>
            </a:r>
          </a:p>
          <a:p>
            <a:pPr marL="853440">
              <a:lnSpc>
                <a:spcPct val="100000"/>
              </a:lnSpc>
              <a:spcBef>
                <a:spcPts val="560"/>
              </a:spcBef>
            </a:pPr>
            <a:endParaRPr lang="en-US" sz="2000" spc="-10" dirty="0" smtClean="0">
              <a:latin typeface="Georgia"/>
              <a:cs typeface="Georgia"/>
            </a:endParaRPr>
          </a:p>
          <a:p>
            <a:pPr marL="853440">
              <a:lnSpc>
                <a:spcPct val="100000"/>
              </a:lnSpc>
              <a:spcBef>
                <a:spcPts val="560"/>
              </a:spcBef>
            </a:pPr>
            <a:endParaRPr lang="en-US" sz="2000" spc="-10" dirty="0" smtClean="0">
              <a:latin typeface="Georgia"/>
              <a:cs typeface="Georgia"/>
            </a:endParaRPr>
          </a:p>
          <a:p>
            <a:pPr marL="853440">
              <a:lnSpc>
                <a:spcPct val="100000"/>
              </a:lnSpc>
              <a:spcBef>
                <a:spcPts val="555"/>
              </a:spcBef>
            </a:pPr>
            <a:endParaRPr lang="en-US" sz="1700" spc="-10" dirty="0" smtClean="0">
              <a:latin typeface="Georgia"/>
              <a:cs typeface="Georgia"/>
            </a:endParaRPr>
          </a:p>
        </p:txBody>
      </p:sp>
      <p:sp>
        <p:nvSpPr>
          <p:cNvPr id="5" name="object 5"/>
          <p:cNvSpPr txBox="1"/>
          <p:nvPr/>
        </p:nvSpPr>
        <p:spPr>
          <a:xfrm>
            <a:off x="1141577" y="3777067"/>
            <a:ext cx="9905999" cy="3004733"/>
          </a:xfrm>
          <a:prstGeom prst="rect">
            <a:avLst/>
          </a:prstGeom>
        </p:spPr>
        <p:txBody>
          <a:bodyPr vert="horz" wrap="square" lIns="0" tIns="82550" rIns="0" bIns="0" rtlCol="0">
            <a:spAutoFit/>
          </a:bodyPr>
          <a:lstStyle/>
          <a:p>
            <a:pPr marL="1000125">
              <a:lnSpc>
                <a:spcPts val="2855"/>
              </a:lnSpc>
            </a:pPr>
            <a:endParaRPr lang="en-US" sz="2400" spc="-5" dirty="0" smtClean="0">
              <a:latin typeface="Georgia"/>
              <a:cs typeface="Georgia"/>
            </a:endParaRPr>
          </a:p>
          <a:p>
            <a:pPr marL="1000125">
              <a:lnSpc>
                <a:spcPts val="2855"/>
              </a:lnSpc>
            </a:pPr>
            <a:r>
              <a:rPr lang="en-US" sz="2400" spc="-5" dirty="0" smtClean="0">
                <a:latin typeface="Georgia"/>
                <a:cs typeface="Georgia"/>
              </a:rPr>
              <a:t>Class Employee</a:t>
            </a:r>
          </a:p>
          <a:p>
            <a:pPr marL="1000125">
              <a:lnSpc>
                <a:spcPts val="2825"/>
              </a:lnSpc>
            </a:pPr>
            <a:r>
              <a:rPr lang="en-US" sz="2400" spc="-5" dirty="0" smtClean="0">
                <a:latin typeface="Georgia"/>
                <a:cs typeface="Georgia"/>
              </a:rPr>
              <a:t>{</a:t>
            </a:r>
          </a:p>
          <a:p>
            <a:pPr marL="1457325" lvl="1">
              <a:lnSpc>
                <a:spcPts val="3025"/>
              </a:lnSpc>
            </a:pPr>
            <a:r>
              <a:rPr lang="en-US" sz="2400" spc="-5" dirty="0" err="1" smtClean="0">
                <a:latin typeface="Georgia"/>
                <a:cs typeface="Georgia"/>
              </a:rPr>
              <a:t>int</a:t>
            </a:r>
            <a:r>
              <a:rPr lang="en-US" sz="2400" spc="-5" dirty="0" smtClean="0">
                <a:latin typeface="Georgia"/>
                <a:cs typeface="Georgia"/>
              </a:rPr>
              <a:t> </a:t>
            </a:r>
            <a:r>
              <a:rPr lang="en-US" sz="2400" spc="-5" dirty="0" err="1" smtClean="0">
                <a:latin typeface="Georgia"/>
                <a:cs typeface="Georgia"/>
              </a:rPr>
              <a:t>Emp_ID</a:t>
            </a:r>
            <a:r>
              <a:rPr lang="en-US" sz="2400" spc="-5" dirty="0" smtClean="0">
                <a:latin typeface="Georgia"/>
                <a:cs typeface="Georgia"/>
              </a:rPr>
              <a:t>;</a:t>
            </a:r>
          </a:p>
          <a:p>
            <a:pPr marL="1457325" marR="5059680" lvl="1">
              <a:lnSpc>
                <a:spcPct val="96600"/>
              </a:lnSpc>
              <a:spcBef>
                <a:spcPts val="45"/>
              </a:spcBef>
            </a:pPr>
            <a:r>
              <a:rPr lang="en-US" sz="2400" spc="-5" dirty="0" err="1" smtClean="0">
                <a:latin typeface="Georgia"/>
                <a:cs typeface="Georgia"/>
              </a:rPr>
              <a:t>int</a:t>
            </a:r>
            <a:r>
              <a:rPr lang="en-US" sz="2400" spc="-5" dirty="0" smtClean="0">
                <a:latin typeface="Georgia"/>
                <a:cs typeface="Georgia"/>
              </a:rPr>
              <a:t> </a:t>
            </a:r>
            <a:r>
              <a:rPr lang="en-US" sz="2400" spc="-5" dirty="0" err="1" smtClean="0">
                <a:latin typeface="Georgia"/>
                <a:cs typeface="Georgia"/>
              </a:rPr>
              <a:t>Room_no</a:t>
            </a:r>
            <a:r>
              <a:rPr lang="en-US" sz="2400" spc="-5" dirty="0" smtClean="0">
                <a:latin typeface="Georgia"/>
                <a:cs typeface="Georgia"/>
              </a:rPr>
              <a:t>;</a:t>
            </a:r>
          </a:p>
          <a:p>
            <a:pPr marL="1457325" marR="5059680" lvl="1">
              <a:lnSpc>
                <a:spcPct val="96600"/>
              </a:lnSpc>
              <a:spcBef>
                <a:spcPts val="45"/>
              </a:spcBef>
            </a:pPr>
            <a:r>
              <a:rPr lang="en-US" sz="2400" b="1" spc="-5" dirty="0" smtClean="0">
                <a:solidFill>
                  <a:srgbClr val="0070C0"/>
                </a:solidFill>
                <a:latin typeface="Georgia"/>
                <a:cs typeface="Georgia"/>
              </a:rPr>
              <a:t>Address </a:t>
            </a:r>
            <a:r>
              <a:rPr lang="en-US" sz="2400" b="1" spc="-5" dirty="0" err="1" smtClean="0">
                <a:solidFill>
                  <a:srgbClr val="0070C0"/>
                </a:solidFill>
                <a:latin typeface="Georgia"/>
                <a:cs typeface="Georgia"/>
              </a:rPr>
              <a:t>Addr</a:t>
            </a:r>
            <a:r>
              <a:rPr lang="en-US" sz="2400" b="1" spc="-5" dirty="0" smtClean="0">
                <a:solidFill>
                  <a:srgbClr val="0070C0"/>
                </a:solidFill>
                <a:latin typeface="Georgia"/>
                <a:cs typeface="Georgia"/>
              </a:rPr>
              <a:t>;</a:t>
            </a:r>
          </a:p>
          <a:p>
            <a:pPr marL="1000125" marR="5059680">
              <a:lnSpc>
                <a:spcPct val="96600"/>
              </a:lnSpc>
              <a:spcBef>
                <a:spcPts val="45"/>
              </a:spcBef>
            </a:pPr>
            <a:r>
              <a:rPr lang="en-US" sz="2400" spc="-5" dirty="0" smtClean="0">
                <a:latin typeface="Georgia"/>
                <a:cs typeface="Georgia"/>
              </a:rPr>
              <a:t>};</a:t>
            </a:r>
          </a:p>
          <a:p>
            <a:pPr>
              <a:lnSpc>
                <a:spcPct val="100000"/>
              </a:lnSpc>
              <a:spcBef>
                <a:spcPts val="365"/>
              </a:spcBef>
            </a:pPr>
            <a:endParaRPr sz="2000" spc="-10" dirty="0">
              <a:latin typeface="Georgia"/>
              <a:cs typeface="Georgia"/>
            </a:endParaRPr>
          </a:p>
        </p:txBody>
      </p:sp>
    </p:spTree>
    <p:extLst>
      <p:ext uri="{BB962C8B-B14F-4D97-AF65-F5344CB8AC3E}">
        <p14:creationId xmlns:p14="http://schemas.microsoft.com/office/powerpoint/2010/main" val="90109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667" y="198577"/>
            <a:ext cx="6423660" cy="697230"/>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65" dirty="0"/>
              <a:t>Type</a:t>
            </a:r>
            <a:r>
              <a:rPr sz="4400" spc="-200" dirty="0"/>
              <a:t> </a:t>
            </a:r>
            <a:r>
              <a:rPr sz="4400" spc="-165"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6</a:t>
            </a:fld>
            <a:endParaRPr spc="35" dirty="0"/>
          </a:p>
        </p:txBody>
      </p:sp>
      <p:sp>
        <p:nvSpPr>
          <p:cNvPr id="3" name="object 3"/>
          <p:cNvSpPr txBox="1"/>
          <p:nvPr/>
        </p:nvSpPr>
        <p:spPr>
          <a:xfrm>
            <a:off x="1450594" y="1534159"/>
            <a:ext cx="9387840" cy="4527137"/>
          </a:xfrm>
          <a:prstGeom prst="rect">
            <a:avLst/>
          </a:prstGeom>
        </p:spPr>
        <p:txBody>
          <a:bodyPr vert="horz" wrap="square" lIns="0" tIns="127635" rIns="0" bIns="0" rtlCol="0">
            <a:spAutoFit/>
          </a:bodyPr>
          <a:lstStyle/>
          <a:p>
            <a:pPr marL="396240" marR="5080" indent="-384175">
              <a:lnSpc>
                <a:spcPct val="74100"/>
              </a:lnSpc>
              <a:spcBef>
                <a:spcPts val="1005"/>
              </a:spcBef>
              <a:buChar char="■"/>
              <a:tabLst>
                <a:tab pos="396240" algn="l"/>
                <a:tab pos="396875" algn="l"/>
              </a:tabLst>
            </a:pPr>
            <a:r>
              <a:rPr sz="2800" spc="-5" dirty="0">
                <a:latin typeface="Georgia"/>
                <a:cs typeface="Georgia"/>
              </a:rPr>
              <a:t>For example, to select all of the address information from  a table, we have to specify all of the columns in the group.</a:t>
            </a:r>
          </a:p>
          <a:p>
            <a:pPr>
              <a:lnSpc>
                <a:spcPct val="100000"/>
              </a:lnSpc>
              <a:spcBef>
                <a:spcPts val="15"/>
              </a:spcBef>
            </a:pPr>
            <a:endParaRPr sz="2800" spc="-5" dirty="0">
              <a:latin typeface="Georgia"/>
              <a:cs typeface="Georgia"/>
            </a:endParaRPr>
          </a:p>
          <a:p>
            <a:pPr marL="1000125">
              <a:lnSpc>
                <a:spcPts val="2855"/>
              </a:lnSpc>
            </a:pPr>
            <a:r>
              <a:rPr sz="2200" spc="-5" dirty="0">
                <a:latin typeface="Georgia"/>
                <a:cs typeface="Georgia"/>
              </a:rPr>
              <a:t>CREATE TABLE STUDENT</a:t>
            </a:r>
          </a:p>
          <a:p>
            <a:pPr marL="1000125">
              <a:lnSpc>
                <a:spcPts val="2825"/>
              </a:lnSpc>
            </a:pPr>
            <a:r>
              <a:rPr sz="2200" spc="-5" dirty="0">
                <a:latin typeface="Georgia"/>
                <a:cs typeface="Georgia"/>
              </a:rPr>
              <a:t>(</a:t>
            </a:r>
          </a:p>
          <a:p>
            <a:pPr marL="1000125">
              <a:lnSpc>
                <a:spcPts val="3025"/>
              </a:lnSpc>
            </a:pPr>
            <a:r>
              <a:rPr sz="2200" spc="-5" dirty="0">
                <a:latin typeface="Georgia"/>
                <a:cs typeface="Georgia"/>
              </a:rPr>
              <a:t>ID NUMBER(2),</a:t>
            </a:r>
          </a:p>
          <a:p>
            <a:pPr marL="1000125" marR="5059680">
              <a:lnSpc>
                <a:spcPct val="96600"/>
              </a:lnSpc>
              <a:spcBef>
                <a:spcPts val="45"/>
              </a:spcBef>
            </a:pPr>
            <a:r>
              <a:rPr sz="2200" spc="-5" dirty="0">
                <a:latin typeface="Georgia"/>
                <a:cs typeface="Georgia"/>
              </a:rPr>
              <a:t>NAME VARCHAR2(20),  HOUSENO NUMBER(5),  STREETNO NUMBER(5),  CITY VARCHAR(10)</a:t>
            </a:r>
          </a:p>
          <a:p>
            <a:pPr marL="1000125">
              <a:lnSpc>
                <a:spcPts val="2780"/>
              </a:lnSpc>
            </a:pPr>
            <a:r>
              <a:rPr sz="2200" spc="-80" dirty="0">
                <a:latin typeface="Arial"/>
                <a:cs typeface="Arial"/>
              </a:rPr>
              <a:t>);</a:t>
            </a:r>
            <a:endParaRPr sz="2200" dirty="0">
              <a:latin typeface="Arial"/>
              <a:cs typeface="Arial"/>
            </a:endParaRPr>
          </a:p>
          <a:p>
            <a:pPr marL="1141730">
              <a:lnSpc>
                <a:spcPct val="100000"/>
              </a:lnSpc>
              <a:spcBef>
                <a:spcPts val="1095"/>
              </a:spcBef>
            </a:pPr>
            <a:r>
              <a:rPr sz="2600" spc="-135" dirty="0">
                <a:solidFill>
                  <a:srgbClr val="FF0000"/>
                </a:solidFill>
                <a:latin typeface="Arial"/>
                <a:cs typeface="Arial"/>
              </a:rPr>
              <a:t>These </a:t>
            </a:r>
            <a:r>
              <a:rPr sz="2600" spc="-30" dirty="0">
                <a:solidFill>
                  <a:srgbClr val="FF0000"/>
                </a:solidFill>
                <a:latin typeface="Arial"/>
                <a:cs typeface="Arial"/>
              </a:rPr>
              <a:t>data </a:t>
            </a:r>
            <a:r>
              <a:rPr sz="2600" spc="-55" dirty="0">
                <a:solidFill>
                  <a:srgbClr val="FF0000"/>
                </a:solidFill>
                <a:latin typeface="Arial"/>
                <a:cs typeface="Arial"/>
              </a:rPr>
              <a:t>columns </a:t>
            </a:r>
            <a:r>
              <a:rPr sz="2600" spc="-65" dirty="0">
                <a:solidFill>
                  <a:srgbClr val="FF0000"/>
                </a:solidFill>
                <a:latin typeface="Arial"/>
                <a:cs typeface="Arial"/>
              </a:rPr>
              <a:t>can </a:t>
            </a:r>
            <a:r>
              <a:rPr sz="2600" spc="-75" dirty="0">
                <a:solidFill>
                  <a:srgbClr val="FF0000"/>
                </a:solidFill>
                <a:latin typeface="Arial"/>
                <a:cs typeface="Arial"/>
              </a:rPr>
              <a:t>be </a:t>
            </a:r>
            <a:r>
              <a:rPr sz="2600" spc="-85" dirty="0">
                <a:solidFill>
                  <a:srgbClr val="FF0000"/>
                </a:solidFill>
                <a:latin typeface="Arial"/>
                <a:cs typeface="Arial"/>
              </a:rPr>
              <a:t>group </a:t>
            </a:r>
            <a:r>
              <a:rPr sz="2600" spc="-50" dirty="0">
                <a:solidFill>
                  <a:srgbClr val="FF0000"/>
                </a:solidFill>
                <a:latin typeface="Arial"/>
                <a:cs typeface="Arial"/>
              </a:rPr>
              <a:t>together </a:t>
            </a:r>
            <a:r>
              <a:rPr sz="2600" spc="-155" dirty="0">
                <a:solidFill>
                  <a:srgbClr val="FF0000"/>
                </a:solidFill>
                <a:latin typeface="Arial"/>
                <a:cs typeface="Arial"/>
              </a:rPr>
              <a:t>by </a:t>
            </a:r>
            <a:r>
              <a:rPr sz="2600" spc="-30" dirty="0">
                <a:solidFill>
                  <a:srgbClr val="FF0000"/>
                </a:solidFill>
                <a:latin typeface="Arial"/>
                <a:cs typeface="Arial"/>
              </a:rPr>
              <a:t>data</a:t>
            </a:r>
            <a:r>
              <a:rPr sz="2600" spc="-145" dirty="0">
                <a:solidFill>
                  <a:srgbClr val="FF0000"/>
                </a:solidFill>
                <a:latin typeface="Arial"/>
                <a:cs typeface="Arial"/>
              </a:rPr>
              <a:t> </a:t>
            </a:r>
            <a:r>
              <a:rPr sz="2600" spc="-75" dirty="0">
                <a:solidFill>
                  <a:srgbClr val="FF0000"/>
                </a:solidFill>
                <a:latin typeface="Arial"/>
                <a:cs typeface="Arial"/>
              </a:rPr>
              <a:t>type</a:t>
            </a:r>
            <a:endParaRPr sz="2600" dirty="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340563"/>
            <a:ext cx="6419215" cy="697230"/>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10" dirty="0"/>
              <a:t> </a:t>
            </a:r>
            <a:r>
              <a:rPr sz="4400" spc="-165" dirty="0"/>
              <a:t>(Contd.)</a:t>
            </a:r>
            <a:endParaRPr sz="4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7</a:t>
            </a:fld>
            <a:endParaRPr spc="35" dirty="0"/>
          </a:p>
        </p:txBody>
      </p:sp>
      <p:sp>
        <p:nvSpPr>
          <p:cNvPr id="3" name="object 3"/>
          <p:cNvSpPr txBox="1"/>
          <p:nvPr/>
        </p:nvSpPr>
        <p:spPr>
          <a:xfrm>
            <a:off x="2133600" y="1143000"/>
            <a:ext cx="5257799" cy="2275495"/>
          </a:xfrm>
          <a:prstGeom prst="rect">
            <a:avLst/>
          </a:prstGeom>
        </p:spPr>
        <p:txBody>
          <a:bodyPr vert="horz" wrap="square" lIns="0" tIns="12700" rIns="0" bIns="0" rtlCol="0">
            <a:spAutoFit/>
          </a:bodyPr>
          <a:lstStyle/>
          <a:p>
            <a:pPr marL="12700" marR="34925">
              <a:lnSpc>
                <a:spcPct val="123000"/>
              </a:lnSpc>
              <a:spcBef>
                <a:spcPts val="100"/>
              </a:spcBef>
            </a:pPr>
            <a:r>
              <a:rPr sz="2000" spc="-10" dirty="0">
                <a:latin typeface="Georgia"/>
                <a:cs typeface="Georgia"/>
              </a:rPr>
              <a:t>CREATE TYPE </a:t>
            </a:r>
            <a:r>
              <a:rPr sz="2000" spc="-10" dirty="0">
                <a:solidFill>
                  <a:srgbClr val="FF0000"/>
                </a:solidFill>
                <a:latin typeface="Georgia"/>
                <a:cs typeface="Georgia"/>
              </a:rPr>
              <a:t>ADDR</a:t>
            </a:r>
            <a:r>
              <a:rPr sz="2000" spc="-10" dirty="0">
                <a:latin typeface="Georgia"/>
                <a:cs typeface="Georgia"/>
              </a:rPr>
              <a:t> AS OBJECT  </a:t>
            </a:r>
            <a:endParaRPr lang="en-US" sz="2000" spc="-10" dirty="0" smtClean="0">
              <a:latin typeface="Georgia"/>
              <a:cs typeface="Georgia"/>
            </a:endParaRPr>
          </a:p>
          <a:p>
            <a:pPr marL="12700" marR="34925">
              <a:lnSpc>
                <a:spcPct val="123000"/>
              </a:lnSpc>
              <a:spcBef>
                <a:spcPts val="100"/>
              </a:spcBef>
            </a:pPr>
            <a:r>
              <a:rPr sz="2000" spc="-10" dirty="0" smtClean="0">
                <a:latin typeface="Georgia"/>
                <a:cs typeface="Georgia"/>
              </a:rPr>
              <a:t>(</a:t>
            </a:r>
            <a:endParaRPr sz="2000" spc="-10" dirty="0">
              <a:latin typeface="Georgia"/>
              <a:cs typeface="Georgia"/>
            </a:endParaRPr>
          </a:p>
          <a:p>
            <a:pPr marL="853440">
              <a:lnSpc>
                <a:spcPct val="100000"/>
              </a:lnSpc>
              <a:spcBef>
                <a:spcPts val="560"/>
              </a:spcBef>
            </a:pPr>
            <a:r>
              <a:rPr sz="2000" spc="-10" dirty="0">
                <a:latin typeface="Georgia"/>
                <a:cs typeface="Georgia"/>
              </a:rPr>
              <a:t>HOUSENO NUMBER(3),</a:t>
            </a:r>
          </a:p>
          <a:p>
            <a:pPr marL="853440">
              <a:lnSpc>
                <a:spcPct val="100000"/>
              </a:lnSpc>
              <a:spcBef>
                <a:spcPts val="555"/>
              </a:spcBef>
            </a:pPr>
            <a:r>
              <a:rPr sz="2000" spc="-10" dirty="0">
                <a:latin typeface="Georgia"/>
                <a:cs typeface="Georgia"/>
              </a:rPr>
              <a:t>STREETNO NUMBER(5</a:t>
            </a:r>
            <a:r>
              <a:rPr sz="2000" spc="-10" dirty="0" smtClean="0">
                <a:latin typeface="Georgia"/>
                <a:cs typeface="Georgia"/>
              </a:rPr>
              <a:t>),</a:t>
            </a:r>
            <a:endParaRPr lang="en-US" sz="2000" spc="-10" dirty="0" smtClean="0">
              <a:latin typeface="Georgia"/>
              <a:cs typeface="Georgia"/>
            </a:endParaRPr>
          </a:p>
          <a:p>
            <a:pPr marL="853440">
              <a:lnSpc>
                <a:spcPct val="100000"/>
              </a:lnSpc>
              <a:spcBef>
                <a:spcPts val="555"/>
              </a:spcBef>
            </a:pPr>
            <a:r>
              <a:rPr lang="en-US" sz="2000" spc="-10" dirty="0" smtClean="0">
                <a:latin typeface="Georgia"/>
                <a:cs typeface="Georgia"/>
              </a:rPr>
              <a:t>City VARCHAR(10)</a:t>
            </a:r>
          </a:p>
          <a:p>
            <a:pPr marL="853440">
              <a:lnSpc>
                <a:spcPct val="100000"/>
              </a:lnSpc>
              <a:spcBef>
                <a:spcPts val="555"/>
              </a:spcBef>
            </a:pPr>
            <a:endParaRPr lang="en-US" sz="1700" spc="-10" dirty="0" smtClean="0">
              <a:latin typeface="Georgia"/>
              <a:cs typeface="Georgia"/>
            </a:endParaRPr>
          </a:p>
        </p:txBody>
      </p:sp>
      <p:sp>
        <p:nvSpPr>
          <p:cNvPr id="5" name="object 5"/>
          <p:cNvSpPr txBox="1"/>
          <p:nvPr/>
        </p:nvSpPr>
        <p:spPr>
          <a:xfrm>
            <a:off x="2133600" y="2895600"/>
            <a:ext cx="9905999" cy="3468898"/>
          </a:xfrm>
          <a:prstGeom prst="rect">
            <a:avLst/>
          </a:prstGeom>
        </p:spPr>
        <p:txBody>
          <a:bodyPr vert="horz" wrap="square" lIns="0" tIns="82550" rIns="0" bIns="0" rtlCol="0">
            <a:spAutoFit/>
          </a:bodyPr>
          <a:lstStyle/>
          <a:p>
            <a:pPr>
              <a:lnSpc>
                <a:spcPct val="100000"/>
              </a:lnSpc>
              <a:spcBef>
                <a:spcPts val="650"/>
              </a:spcBef>
            </a:pPr>
            <a:r>
              <a:rPr sz="2000" spc="-10" dirty="0">
                <a:latin typeface="Georgia"/>
                <a:cs typeface="Georgia"/>
              </a:rPr>
              <a:t>);</a:t>
            </a:r>
          </a:p>
          <a:p>
            <a:pPr>
              <a:lnSpc>
                <a:spcPct val="100000"/>
              </a:lnSpc>
              <a:spcBef>
                <a:spcPts val="550"/>
              </a:spcBef>
            </a:pPr>
            <a:r>
              <a:rPr sz="2000" b="1" spc="-10" dirty="0">
                <a:latin typeface="Georgia"/>
                <a:cs typeface="Georgia"/>
              </a:rPr>
              <a:t>Now we can create table using new abstract data types that we have created:</a:t>
            </a:r>
          </a:p>
          <a:p>
            <a:pPr>
              <a:lnSpc>
                <a:spcPct val="100000"/>
              </a:lnSpc>
              <a:spcBef>
                <a:spcPts val="555"/>
              </a:spcBef>
            </a:pPr>
            <a:r>
              <a:rPr sz="2000" spc="-10" dirty="0">
                <a:latin typeface="Georgia"/>
                <a:cs typeface="Georgia"/>
              </a:rPr>
              <a:t>CREATE TABLE STUDENT</a:t>
            </a:r>
          </a:p>
          <a:p>
            <a:pPr>
              <a:lnSpc>
                <a:spcPct val="100000"/>
              </a:lnSpc>
              <a:spcBef>
                <a:spcPts val="565"/>
              </a:spcBef>
            </a:pPr>
            <a:r>
              <a:rPr sz="2000" spc="-10" dirty="0">
                <a:latin typeface="Georgia"/>
                <a:cs typeface="Georgia"/>
              </a:rPr>
              <a:t>(</a:t>
            </a:r>
          </a:p>
          <a:p>
            <a:pPr marL="840740">
              <a:lnSpc>
                <a:spcPct val="100000"/>
              </a:lnSpc>
              <a:spcBef>
                <a:spcPts val="550"/>
              </a:spcBef>
            </a:pPr>
            <a:r>
              <a:rPr sz="2000" spc="-10" dirty="0">
                <a:latin typeface="Georgia"/>
                <a:cs typeface="Georgia"/>
              </a:rPr>
              <a:t>ID NUMBER(2),</a:t>
            </a:r>
          </a:p>
          <a:p>
            <a:pPr marL="840740" marR="5000625">
              <a:lnSpc>
                <a:spcPts val="2960"/>
              </a:lnSpc>
              <a:spcBef>
                <a:spcPts val="185"/>
              </a:spcBef>
            </a:pPr>
            <a:r>
              <a:rPr sz="2000" spc="-10" dirty="0">
                <a:latin typeface="Georgia"/>
                <a:cs typeface="Georgia"/>
              </a:rPr>
              <a:t>NAME VARCHAR2(20),  </a:t>
            </a:r>
            <a:endParaRPr lang="en-US" sz="2000" spc="-10" dirty="0" smtClean="0">
              <a:latin typeface="Georgia"/>
              <a:cs typeface="Georgia"/>
            </a:endParaRPr>
          </a:p>
          <a:p>
            <a:pPr marL="840740" marR="5000625">
              <a:lnSpc>
                <a:spcPts val="2960"/>
              </a:lnSpc>
              <a:spcBef>
                <a:spcPts val="185"/>
              </a:spcBef>
            </a:pPr>
            <a:r>
              <a:rPr sz="2000" spc="-10" dirty="0" smtClean="0">
                <a:solidFill>
                  <a:srgbClr val="FF0000"/>
                </a:solidFill>
                <a:latin typeface="Georgia"/>
                <a:cs typeface="Georgia"/>
              </a:rPr>
              <a:t>ADDRESS </a:t>
            </a:r>
            <a:r>
              <a:rPr sz="2000" spc="-10" dirty="0">
                <a:solidFill>
                  <a:srgbClr val="FF0000"/>
                </a:solidFill>
                <a:latin typeface="Georgia"/>
                <a:cs typeface="Georgia"/>
              </a:rPr>
              <a:t>ADDR</a:t>
            </a:r>
          </a:p>
          <a:p>
            <a:pPr>
              <a:lnSpc>
                <a:spcPct val="100000"/>
              </a:lnSpc>
              <a:spcBef>
                <a:spcPts val="365"/>
              </a:spcBef>
            </a:pPr>
            <a:r>
              <a:rPr sz="2000" spc="-10" dirty="0">
                <a:latin typeface="Georgia"/>
                <a:cs typeface="Georgia"/>
              </a:rPr>
              <a:t>);</a:t>
            </a:r>
          </a:p>
          <a:p>
            <a:pPr>
              <a:lnSpc>
                <a:spcPct val="100000"/>
              </a:lnSpc>
              <a:spcBef>
                <a:spcPts val="555"/>
              </a:spcBef>
            </a:pPr>
            <a:r>
              <a:rPr sz="2000" b="1" spc="-10" dirty="0">
                <a:latin typeface="Georgia"/>
                <a:cs typeface="Georgia"/>
              </a:rPr>
              <a:t>Now we can reference ADDRESS in our sql as if it were a primitive data type.</a:t>
            </a:r>
          </a:p>
        </p:txBody>
      </p:sp>
      <p:sp>
        <p:nvSpPr>
          <p:cNvPr id="6" name="object 6"/>
          <p:cNvSpPr txBox="1"/>
          <p:nvPr/>
        </p:nvSpPr>
        <p:spPr>
          <a:xfrm>
            <a:off x="7178167" y="2704338"/>
            <a:ext cx="3278504" cy="330835"/>
          </a:xfrm>
          <a:prstGeom prst="rect">
            <a:avLst/>
          </a:prstGeom>
        </p:spPr>
        <p:txBody>
          <a:bodyPr vert="horz" wrap="square" lIns="0" tIns="13335" rIns="0" bIns="0" rtlCol="0">
            <a:spAutoFit/>
          </a:bodyPr>
          <a:lstStyle/>
          <a:p>
            <a:pPr marL="12700">
              <a:lnSpc>
                <a:spcPct val="100000"/>
              </a:lnSpc>
              <a:spcBef>
                <a:spcPts val="105"/>
              </a:spcBef>
            </a:pPr>
            <a:r>
              <a:rPr sz="2000" spc="-120" dirty="0">
                <a:solidFill>
                  <a:srgbClr val="FF0000"/>
                </a:solidFill>
                <a:latin typeface="Arial"/>
                <a:cs typeface="Arial"/>
              </a:rPr>
              <a:t>The </a:t>
            </a:r>
            <a:r>
              <a:rPr sz="2000" spc="-25" dirty="0">
                <a:solidFill>
                  <a:srgbClr val="FF0000"/>
                </a:solidFill>
                <a:latin typeface="Arial"/>
                <a:cs typeface="Arial"/>
              </a:rPr>
              <a:t>data </a:t>
            </a:r>
            <a:r>
              <a:rPr sz="2000" spc="-60" dirty="0">
                <a:solidFill>
                  <a:srgbClr val="FF0000"/>
                </a:solidFill>
                <a:latin typeface="Arial"/>
                <a:cs typeface="Arial"/>
              </a:rPr>
              <a:t>type </a:t>
            </a:r>
            <a:r>
              <a:rPr sz="2000" spc="-200" dirty="0">
                <a:solidFill>
                  <a:srgbClr val="FF0000"/>
                </a:solidFill>
                <a:latin typeface="Arial"/>
                <a:cs typeface="Arial"/>
              </a:rPr>
              <a:t>ADDR </a:t>
            </a:r>
            <a:r>
              <a:rPr sz="2000" spc="-30" dirty="0">
                <a:solidFill>
                  <a:srgbClr val="FF0000"/>
                </a:solidFill>
                <a:latin typeface="Arial"/>
                <a:cs typeface="Arial"/>
              </a:rPr>
              <a:t>is</a:t>
            </a:r>
            <a:r>
              <a:rPr sz="2000" spc="-325" dirty="0">
                <a:solidFill>
                  <a:srgbClr val="FF0000"/>
                </a:solidFill>
                <a:latin typeface="Arial"/>
                <a:cs typeface="Arial"/>
              </a:rPr>
              <a:t> </a:t>
            </a:r>
            <a:r>
              <a:rPr sz="2000" spc="-40" dirty="0">
                <a:solidFill>
                  <a:srgbClr val="FF0000"/>
                </a:solidFill>
                <a:latin typeface="Arial"/>
                <a:cs typeface="Arial"/>
              </a:rPr>
              <a:t>created</a:t>
            </a:r>
            <a:endParaRPr sz="20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41985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29"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8</a:t>
            </a:fld>
            <a:endParaRPr spc="35" dirty="0"/>
          </a:p>
        </p:txBody>
      </p:sp>
      <p:sp>
        <p:nvSpPr>
          <p:cNvPr id="3" name="object 3"/>
          <p:cNvSpPr txBox="1"/>
          <p:nvPr/>
        </p:nvSpPr>
        <p:spPr>
          <a:xfrm>
            <a:off x="1450594" y="2159635"/>
            <a:ext cx="8796655" cy="2353310"/>
          </a:xfrm>
          <a:prstGeom prst="rect">
            <a:avLst/>
          </a:prstGeom>
        </p:spPr>
        <p:txBody>
          <a:bodyPr vert="horz" wrap="square" lIns="0" tIns="142240" rIns="0" bIns="0" rtlCol="0">
            <a:spAutoFit/>
          </a:bodyPr>
          <a:lstStyle/>
          <a:p>
            <a:pPr marL="396240" indent="-384175">
              <a:lnSpc>
                <a:spcPct val="100000"/>
              </a:lnSpc>
              <a:spcBef>
                <a:spcPts val="1120"/>
              </a:spcBef>
              <a:buChar char="■"/>
              <a:tabLst>
                <a:tab pos="396240" algn="l"/>
                <a:tab pos="396875" algn="l"/>
              </a:tabLst>
            </a:pPr>
            <a:r>
              <a:rPr sz="2400" spc="-229" dirty="0">
                <a:latin typeface="Arial"/>
                <a:cs typeface="Arial"/>
              </a:rPr>
              <a:t>We </a:t>
            </a:r>
            <a:r>
              <a:rPr sz="2400" spc="-10" dirty="0">
                <a:latin typeface="Arial"/>
                <a:cs typeface="Arial"/>
              </a:rPr>
              <a:t>can’t </a:t>
            </a:r>
            <a:r>
              <a:rPr sz="2400" spc="-15" dirty="0">
                <a:latin typeface="Arial"/>
                <a:cs typeface="Arial"/>
              </a:rPr>
              <a:t>insert </a:t>
            </a:r>
            <a:r>
              <a:rPr sz="2400" spc="-25" dirty="0">
                <a:latin typeface="Arial"/>
                <a:cs typeface="Arial"/>
              </a:rPr>
              <a:t>data </a:t>
            </a:r>
            <a:r>
              <a:rPr sz="2400" spc="-20" dirty="0">
                <a:latin typeface="Arial"/>
                <a:cs typeface="Arial"/>
              </a:rPr>
              <a:t>into </a:t>
            </a:r>
            <a:r>
              <a:rPr sz="2400" spc="-204" dirty="0">
                <a:latin typeface="Arial"/>
                <a:cs typeface="Arial"/>
              </a:rPr>
              <a:t>ADDR. </a:t>
            </a:r>
            <a:r>
              <a:rPr sz="2400" spc="-150" dirty="0">
                <a:latin typeface="Arial"/>
                <a:cs typeface="Arial"/>
              </a:rPr>
              <a:t>The </a:t>
            </a:r>
            <a:r>
              <a:rPr sz="2400" spc="-65" dirty="0">
                <a:latin typeface="Arial"/>
                <a:cs typeface="Arial"/>
              </a:rPr>
              <a:t>reason </a:t>
            </a:r>
            <a:r>
              <a:rPr sz="2400" spc="-35" dirty="0">
                <a:latin typeface="Arial"/>
                <a:cs typeface="Arial"/>
              </a:rPr>
              <a:t>is</a:t>
            </a:r>
            <a:r>
              <a:rPr sz="2400" spc="-335" dirty="0">
                <a:latin typeface="Arial"/>
                <a:cs typeface="Arial"/>
              </a:rPr>
              <a:t> </a:t>
            </a:r>
            <a:r>
              <a:rPr sz="2400" spc="-40" dirty="0">
                <a:latin typeface="Arial"/>
                <a:cs typeface="Arial"/>
              </a:rPr>
              <a:t>straightforward.</a:t>
            </a:r>
            <a:endParaRPr sz="2400" dirty="0">
              <a:latin typeface="Arial"/>
              <a:cs typeface="Arial"/>
            </a:endParaRPr>
          </a:p>
          <a:p>
            <a:pPr marL="396240" indent="-384175">
              <a:lnSpc>
                <a:spcPct val="100000"/>
              </a:lnSpc>
              <a:spcBef>
                <a:spcPts val="1020"/>
              </a:spcBef>
              <a:buChar char="■"/>
              <a:tabLst>
                <a:tab pos="396240" algn="l"/>
                <a:tab pos="396875" algn="l"/>
              </a:tabLst>
            </a:pPr>
            <a:r>
              <a:rPr sz="2400" spc="-320" dirty="0" smtClean="0">
                <a:latin typeface="Arial"/>
                <a:cs typeface="Arial"/>
              </a:rPr>
              <a:t>A</a:t>
            </a:r>
            <a:r>
              <a:rPr lang="en-US" sz="2400" spc="-320" dirty="0" smtClean="0">
                <a:latin typeface="Arial"/>
                <a:cs typeface="Arial"/>
              </a:rPr>
              <a:t> </a:t>
            </a:r>
            <a:r>
              <a:rPr sz="2400" spc="-320" dirty="0" smtClean="0">
                <a:latin typeface="Arial"/>
                <a:cs typeface="Arial"/>
              </a:rPr>
              <a:t> </a:t>
            </a:r>
            <a:r>
              <a:rPr sz="2400" spc="-25" dirty="0">
                <a:latin typeface="Arial"/>
                <a:cs typeface="Arial"/>
              </a:rPr>
              <a:t>data </a:t>
            </a:r>
            <a:r>
              <a:rPr sz="2400" spc="-70" dirty="0">
                <a:latin typeface="Arial"/>
                <a:cs typeface="Arial"/>
              </a:rPr>
              <a:t>type </a:t>
            </a:r>
            <a:r>
              <a:rPr sz="2400" spc="-60" dirty="0">
                <a:latin typeface="Arial"/>
                <a:cs typeface="Arial"/>
              </a:rPr>
              <a:t>describes </a:t>
            </a:r>
            <a:r>
              <a:rPr sz="2400" spc="-35" dirty="0">
                <a:latin typeface="Arial"/>
                <a:cs typeface="Arial"/>
              </a:rPr>
              <a:t>data, </a:t>
            </a:r>
            <a:r>
              <a:rPr sz="2400" spc="40" dirty="0">
                <a:latin typeface="Arial"/>
                <a:cs typeface="Arial"/>
              </a:rPr>
              <a:t>it </a:t>
            </a:r>
            <a:r>
              <a:rPr sz="2400" spc="-80" dirty="0">
                <a:latin typeface="Arial"/>
                <a:cs typeface="Arial"/>
              </a:rPr>
              <a:t>does </a:t>
            </a:r>
            <a:r>
              <a:rPr sz="2400" spc="-30" dirty="0">
                <a:latin typeface="Arial"/>
                <a:cs typeface="Arial"/>
              </a:rPr>
              <a:t>not </a:t>
            </a:r>
            <a:r>
              <a:rPr sz="2400" spc="-50" dirty="0">
                <a:latin typeface="Arial"/>
                <a:cs typeface="Arial"/>
              </a:rPr>
              <a:t>store</a:t>
            </a:r>
            <a:r>
              <a:rPr sz="2400" spc="-415" dirty="0">
                <a:latin typeface="Arial"/>
                <a:cs typeface="Arial"/>
              </a:rPr>
              <a:t> </a:t>
            </a:r>
            <a:r>
              <a:rPr sz="2400" spc="-35" dirty="0">
                <a:latin typeface="Arial"/>
                <a:cs typeface="Arial"/>
              </a:rPr>
              <a:t>data.</a:t>
            </a:r>
            <a:endParaRPr sz="2400" dirty="0">
              <a:latin typeface="Arial"/>
              <a:cs typeface="Arial"/>
            </a:endParaRPr>
          </a:p>
          <a:p>
            <a:pPr marL="396240" indent="-384175">
              <a:lnSpc>
                <a:spcPts val="2790"/>
              </a:lnSpc>
              <a:spcBef>
                <a:spcPts val="1030"/>
              </a:spcBef>
              <a:buChar char="■"/>
              <a:tabLst>
                <a:tab pos="396240" algn="l"/>
                <a:tab pos="396875" algn="l"/>
              </a:tabLst>
            </a:pPr>
            <a:r>
              <a:rPr sz="2400" spc="-229" dirty="0">
                <a:latin typeface="Arial"/>
                <a:cs typeface="Arial"/>
              </a:rPr>
              <a:t>We </a:t>
            </a:r>
            <a:r>
              <a:rPr sz="2400" spc="-45" dirty="0">
                <a:latin typeface="Arial"/>
                <a:cs typeface="Arial"/>
              </a:rPr>
              <a:t>cannot </a:t>
            </a:r>
            <a:r>
              <a:rPr sz="2400" spc="-50" dirty="0">
                <a:latin typeface="Arial"/>
                <a:cs typeface="Arial"/>
              </a:rPr>
              <a:t>store </a:t>
            </a:r>
            <a:r>
              <a:rPr sz="2400" spc="-25" dirty="0">
                <a:latin typeface="Arial"/>
                <a:cs typeface="Arial"/>
              </a:rPr>
              <a:t>data </a:t>
            </a:r>
            <a:r>
              <a:rPr sz="2400" spc="-10" dirty="0">
                <a:latin typeface="Arial"/>
                <a:cs typeface="Arial"/>
              </a:rPr>
              <a:t>in </a:t>
            </a:r>
            <a:r>
              <a:rPr sz="2400" spc="-65" dirty="0">
                <a:latin typeface="Arial"/>
                <a:cs typeface="Arial"/>
              </a:rPr>
              <a:t>a </a:t>
            </a:r>
            <a:r>
              <a:rPr sz="2400" spc="-200" dirty="0">
                <a:latin typeface="Arial"/>
                <a:cs typeface="Arial"/>
              </a:rPr>
              <a:t>NUMBER </a:t>
            </a:r>
            <a:r>
              <a:rPr sz="2400" spc="-25" dirty="0">
                <a:latin typeface="Arial"/>
                <a:cs typeface="Arial"/>
              </a:rPr>
              <a:t>data </a:t>
            </a:r>
            <a:r>
              <a:rPr sz="2400" spc="-70" dirty="0">
                <a:latin typeface="Arial"/>
                <a:cs typeface="Arial"/>
              </a:rPr>
              <a:t>type, </a:t>
            </a:r>
            <a:r>
              <a:rPr sz="2400" spc="-90" dirty="0">
                <a:latin typeface="Arial"/>
                <a:cs typeface="Arial"/>
              </a:rPr>
              <a:t>so </a:t>
            </a:r>
            <a:r>
              <a:rPr sz="2400" spc="-135" dirty="0">
                <a:latin typeface="Arial"/>
                <a:cs typeface="Arial"/>
              </a:rPr>
              <a:t>we </a:t>
            </a:r>
            <a:r>
              <a:rPr sz="2400" spc="-45" dirty="0">
                <a:latin typeface="Arial"/>
                <a:cs typeface="Arial"/>
              </a:rPr>
              <a:t>cannot</a:t>
            </a:r>
            <a:r>
              <a:rPr sz="2400" spc="-295" dirty="0">
                <a:latin typeface="Arial"/>
                <a:cs typeface="Arial"/>
              </a:rPr>
              <a:t> </a:t>
            </a:r>
            <a:r>
              <a:rPr sz="2400" spc="-50" dirty="0">
                <a:latin typeface="Arial"/>
                <a:cs typeface="Arial"/>
              </a:rPr>
              <a:t>store</a:t>
            </a:r>
            <a:endParaRPr sz="2400" dirty="0">
              <a:latin typeface="Arial"/>
              <a:cs typeface="Arial"/>
            </a:endParaRPr>
          </a:p>
          <a:p>
            <a:pPr marL="396240">
              <a:lnSpc>
                <a:spcPts val="2790"/>
              </a:lnSpc>
            </a:pPr>
            <a:r>
              <a:rPr sz="2400" spc="-25" dirty="0">
                <a:latin typeface="Arial"/>
                <a:cs typeface="Arial"/>
              </a:rPr>
              <a:t>data </a:t>
            </a:r>
            <a:r>
              <a:rPr sz="2400" spc="-15" dirty="0">
                <a:latin typeface="Arial"/>
                <a:cs typeface="Arial"/>
              </a:rPr>
              <a:t>in </a:t>
            </a:r>
            <a:r>
              <a:rPr sz="2400" spc="-70" dirty="0">
                <a:latin typeface="Arial"/>
                <a:cs typeface="Arial"/>
              </a:rPr>
              <a:t>a </a:t>
            </a:r>
            <a:r>
              <a:rPr sz="2400" spc="-25" dirty="0">
                <a:latin typeface="Arial"/>
                <a:cs typeface="Arial"/>
              </a:rPr>
              <a:t>data </a:t>
            </a:r>
            <a:r>
              <a:rPr sz="2400" spc="-70" dirty="0">
                <a:latin typeface="Arial"/>
                <a:cs typeface="Arial"/>
              </a:rPr>
              <a:t>type </a:t>
            </a:r>
            <a:r>
              <a:rPr sz="2400" spc="5" dirty="0">
                <a:latin typeface="Arial"/>
                <a:cs typeface="Arial"/>
              </a:rPr>
              <a:t>that </a:t>
            </a:r>
            <a:r>
              <a:rPr sz="2400" spc="-130" dirty="0">
                <a:latin typeface="Arial"/>
                <a:cs typeface="Arial"/>
              </a:rPr>
              <a:t>we </a:t>
            </a:r>
            <a:r>
              <a:rPr sz="2400" spc="-40" dirty="0">
                <a:latin typeface="Arial"/>
                <a:cs typeface="Arial"/>
              </a:rPr>
              <a:t>define,</a:t>
            </a:r>
            <a:r>
              <a:rPr sz="2400" spc="-204" dirty="0">
                <a:latin typeface="Arial"/>
                <a:cs typeface="Arial"/>
              </a:rPr>
              <a:t> </a:t>
            </a:r>
            <a:r>
              <a:rPr sz="2400" spc="-55" dirty="0">
                <a:latin typeface="Arial"/>
                <a:cs typeface="Arial"/>
              </a:rPr>
              <a:t>either.</a:t>
            </a:r>
            <a:endParaRPr sz="2400" dirty="0">
              <a:latin typeface="Arial"/>
              <a:cs typeface="Arial"/>
            </a:endParaRPr>
          </a:p>
          <a:p>
            <a:pPr marL="396240" indent="-384175">
              <a:lnSpc>
                <a:spcPct val="100000"/>
              </a:lnSpc>
              <a:spcBef>
                <a:spcPts val="1030"/>
              </a:spcBef>
              <a:buChar char="■"/>
              <a:tabLst>
                <a:tab pos="396240" algn="l"/>
                <a:tab pos="396875" algn="l"/>
              </a:tabLst>
            </a:pPr>
            <a:r>
              <a:rPr sz="2400" spc="-275" dirty="0">
                <a:latin typeface="Arial"/>
                <a:cs typeface="Arial"/>
              </a:rPr>
              <a:t>To </a:t>
            </a:r>
            <a:r>
              <a:rPr sz="2400" spc="-50" dirty="0">
                <a:latin typeface="Arial"/>
                <a:cs typeface="Arial"/>
              </a:rPr>
              <a:t>store </a:t>
            </a:r>
            <a:r>
              <a:rPr sz="2400" spc="-35" dirty="0">
                <a:latin typeface="Arial"/>
                <a:cs typeface="Arial"/>
              </a:rPr>
              <a:t>data, </a:t>
            </a:r>
            <a:r>
              <a:rPr sz="2400" spc="-125" dirty="0">
                <a:latin typeface="Arial"/>
                <a:cs typeface="Arial"/>
              </a:rPr>
              <a:t>you </a:t>
            </a:r>
            <a:r>
              <a:rPr sz="2400" spc="-105" dirty="0">
                <a:latin typeface="Arial"/>
                <a:cs typeface="Arial"/>
              </a:rPr>
              <a:t>have </a:t>
            </a:r>
            <a:r>
              <a:rPr sz="2400" spc="-30" dirty="0">
                <a:latin typeface="Arial"/>
                <a:cs typeface="Arial"/>
              </a:rPr>
              <a:t>to </a:t>
            </a:r>
            <a:r>
              <a:rPr sz="2400" spc="-50" dirty="0">
                <a:latin typeface="Arial"/>
                <a:cs typeface="Arial"/>
              </a:rPr>
              <a:t>create </a:t>
            </a:r>
            <a:r>
              <a:rPr sz="2400" spc="-70" dirty="0">
                <a:latin typeface="Arial"/>
                <a:cs typeface="Arial"/>
              </a:rPr>
              <a:t>a </a:t>
            </a:r>
            <a:r>
              <a:rPr sz="2400" spc="-25" dirty="0">
                <a:latin typeface="Arial"/>
                <a:cs typeface="Arial"/>
              </a:rPr>
              <a:t>table </a:t>
            </a:r>
            <a:r>
              <a:rPr sz="2400" spc="5" dirty="0">
                <a:latin typeface="Arial"/>
                <a:cs typeface="Arial"/>
              </a:rPr>
              <a:t>that </a:t>
            </a:r>
            <a:r>
              <a:rPr sz="2400" spc="-75" dirty="0">
                <a:latin typeface="Arial"/>
                <a:cs typeface="Arial"/>
              </a:rPr>
              <a:t>uses </a:t>
            </a:r>
            <a:r>
              <a:rPr sz="2400" spc="-95" dirty="0">
                <a:latin typeface="Arial"/>
                <a:cs typeface="Arial"/>
              </a:rPr>
              <a:t>your </a:t>
            </a:r>
            <a:r>
              <a:rPr sz="2400" spc="-25" dirty="0">
                <a:latin typeface="Arial"/>
                <a:cs typeface="Arial"/>
              </a:rPr>
              <a:t>data</a:t>
            </a:r>
            <a:r>
              <a:rPr sz="2400" spc="-335" dirty="0">
                <a:latin typeface="Arial"/>
                <a:cs typeface="Arial"/>
              </a:rPr>
              <a:t> </a:t>
            </a:r>
            <a:r>
              <a:rPr sz="2400" spc="-70" dirty="0">
                <a:latin typeface="Arial"/>
                <a:cs typeface="Arial"/>
              </a:rPr>
              <a:t>type.</a:t>
            </a:r>
            <a:endParaRPr sz="240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627633"/>
            <a:ext cx="6419850" cy="696595"/>
          </a:xfrm>
          <a:prstGeom prst="rect">
            <a:avLst/>
          </a:prstGeom>
        </p:spPr>
        <p:txBody>
          <a:bodyPr vert="horz" wrap="square" lIns="0" tIns="13335" rIns="0" bIns="0" rtlCol="0">
            <a:spAutoFit/>
          </a:bodyPr>
          <a:lstStyle/>
          <a:p>
            <a:pPr marL="12700">
              <a:lnSpc>
                <a:spcPct val="100000"/>
              </a:lnSpc>
              <a:spcBef>
                <a:spcPts val="105"/>
              </a:spcBef>
            </a:pPr>
            <a:r>
              <a:rPr sz="4400" spc="-114" dirty="0"/>
              <a:t>Abstract </a:t>
            </a:r>
            <a:r>
              <a:rPr sz="4400" spc="-110" dirty="0"/>
              <a:t>Data </a:t>
            </a:r>
            <a:r>
              <a:rPr sz="4400" spc="-370" dirty="0"/>
              <a:t>Type</a:t>
            </a:r>
            <a:r>
              <a:rPr sz="4400" spc="-229" dirty="0"/>
              <a:t> </a:t>
            </a:r>
            <a:r>
              <a:rPr sz="4400" spc="-160" dirty="0"/>
              <a:t>(Contd.)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35" dirty="0"/>
              <a:t>9</a:t>
            </a:fld>
            <a:endParaRPr spc="35" dirty="0"/>
          </a:p>
        </p:txBody>
      </p:sp>
      <p:sp>
        <p:nvSpPr>
          <p:cNvPr id="3" name="object 3"/>
          <p:cNvSpPr txBox="1"/>
          <p:nvPr/>
        </p:nvSpPr>
        <p:spPr>
          <a:xfrm>
            <a:off x="2450844" y="2206269"/>
            <a:ext cx="8140955" cy="2488886"/>
          </a:xfrm>
          <a:prstGeom prst="rect">
            <a:avLst/>
          </a:prstGeom>
        </p:spPr>
        <p:txBody>
          <a:bodyPr vert="horz" wrap="square" lIns="0" tIns="12700" rIns="0" bIns="0" rtlCol="0">
            <a:spAutoFit/>
          </a:bodyPr>
          <a:lstStyle/>
          <a:p>
            <a:pPr marL="88265" marR="2968625" indent="-88900">
              <a:lnSpc>
                <a:spcPct val="114999"/>
              </a:lnSpc>
              <a:spcBef>
                <a:spcPts val="100"/>
              </a:spcBef>
            </a:pPr>
            <a:r>
              <a:rPr sz="2800" spc="-10" dirty="0">
                <a:latin typeface="Georgia"/>
                <a:cs typeface="Georgia"/>
              </a:rPr>
              <a:t>INSERT INTO STUDENT  VALUES</a:t>
            </a:r>
          </a:p>
          <a:p>
            <a:pPr>
              <a:lnSpc>
                <a:spcPct val="100000"/>
              </a:lnSpc>
              <a:spcBef>
                <a:spcPts val="490"/>
              </a:spcBef>
            </a:pPr>
            <a:r>
              <a:rPr sz="2800" spc="-10" dirty="0">
                <a:latin typeface="Georgia"/>
                <a:cs typeface="Georgia"/>
              </a:rPr>
              <a:t>(</a:t>
            </a:r>
          </a:p>
          <a:p>
            <a:pPr marL="840740">
              <a:lnSpc>
                <a:spcPct val="100000"/>
              </a:lnSpc>
              <a:spcBef>
                <a:spcPts val="505"/>
              </a:spcBef>
            </a:pPr>
            <a:r>
              <a:rPr sz="2800" spc="-10" dirty="0">
                <a:latin typeface="Times New Roman" panose="02020603050405020304" pitchFamily="18" charset="0"/>
                <a:cs typeface="Times New Roman" panose="02020603050405020304" pitchFamily="18" charset="0"/>
              </a:rPr>
              <a:t>1</a:t>
            </a:r>
            <a:r>
              <a:rPr sz="2800" spc="-10" dirty="0">
                <a:latin typeface="Georgia"/>
                <a:cs typeface="Georgia"/>
              </a:rPr>
              <a:t>, </a:t>
            </a:r>
            <a:r>
              <a:rPr lang="en-US" sz="2800" spc="-10" dirty="0" smtClean="0">
                <a:latin typeface="Georgia"/>
                <a:cs typeface="Georgia"/>
              </a:rPr>
              <a:t>‘AFIA'</a:t>
            </a:r>
            <a:r>
              <a:rPr sz="2800" spc="-10" dirty="0" smtClean="0">
                <a:latin typeface="Georgia"/>
                <a:cs typeface="Georgia"/>
              </a:rPr>
              <a:t>, </a:t>
            </a:r>
            <a:r>
              <a:rPr sz="2800" spc="-10" dirty="0">
                <a:solidFill>
                  <a:srgbClr val="FF0000"/>
                </a:solidFill>
                <a:latin typeface="Georgia"/>
                <a:cs typeface="Georgia"/>
              </a:rPr>
              <a:t>ADDR(</a:t>
            </a:r>
            <a:r>
              <a:rPr sz="2800" spc="-10" dirty="0">
                <a:solidFill>
                  <a:srgbClr val="FF0000"/>
                </a:solidFill>
                <a:latin typeface="Times New Roman" panose="02020603050405020304" pitchFamily="18" charset="0"/>
                <a:cs typeface="Times New Roman" panose="02020603050405020304" pitchFamily="18" charset="0"/>
              </a:rPr>
              <a:t>111, 43</a:t>
            </a:r>
            <a:r>
              <a:rPr sz="2800" spc="-10" dirty="0">
                <a:solidFill>
                  <a:srgbClr val="FF0000"/>
                </a:solidFill>
                <a:latin typeface="Georgia"/>
                <a:cs typeface="Georgia"/>
              </a:rPr>
              <a:t>, ‘DHAKA’)</a:t>
            </a:r>
          </a:p>
          <a:p>
            <a:pPr>
              <a:lnSpc>
                <a:spcPct val="100000"/>
              </a:lnSpc>
              <a:spcBef>
                <a:spcPts val="505"/>
              </a:spcBef>
            </a:pPr>
            <a:r>
              <a:rPr sz="2800" spc="-10" dirty="0">
                <a:latin typeface="Georgia"/>
                <a:cs typeface="Georgia"/>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9609</TotalTime>
  <Words>2189</Words>
  <Application>Microsoft Office PowerPoint</Application>
  <PresentationFormat>Widescreen</PresentationFormat>
  <Paragraphs>409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Georgia</vt:lpstr>
      <vt:lpstr>Times New Roman</vt:lpstr>
      <vt:lpstr>Office Theme</vt:lpstr>
      <vt:lpstr>CSE – 302</vt:lpstr>
      <vt:lpstr>PowerPoint Presentation</vt:lpstr>
      <vt:lpstr>Abstract Data Type</vt:lpstr>
      <vt:lpstr>Abstract Data Type (Contd.)</vt:lpstr>
      <vt:lpstr>Abstract Data Type (Contd.)</vt:lpstr>
      <vt:lpstr>Abstract Data Type (Contd.)</vt:lpstr>
      <vt:lpstr>Abstract Data Type (Contd.)</vt:lpstr>
      <vt:lpstr>Abstract Data Type (Contd.)</vt:lpstr>
      <vt:lpstr>Abstract Data Type (Contd.)</vt:lpstr>
      <vt:lpstr>Abstract Data Type (Contd.)</vt:lpstr>
      <vt:lpstr>Abstract Data Type (Contd.)</vt:lpstr>
      <vt:lpstr>Abstract Data Type (Contd.)</vt:lpstr>
      <vt:lpstr>Nesting In Abstract Data Type</vt:lpstr>
      <vt:lpstr>Nesting In Abstract Data Type (Contd.)</vt:lpstr>
      <vt:lpstr>Nesting In Abstract Data Type (Contd.)</vt:lpstr>
      <vt:lpstr>GRANT AND RE</vt:lpstr>
      <vt:lpstr>Data Control Language Statements</vt:lpstr>
      <vt:lpstr>GRANT AND REVOKE</vt:lpstr>
      <vt:lpstr>GRANT AND REVOKE (Contd.)</vt:lpstr>
      <vt:lpstr>GRANT AND REVOKE (Contd.)</vt:lpstr>
      <vt:lpstr>GRANT AND REVOKE (Contd.)</vt:lpstr>
      <vt:lpstr>GRANT AND REVOKE (Contd.)</vt:lpstr>
      <vt:lpstr>GRANT AND REVOKE (Contd.)</vt:lpstr>
      <vt:lpstr>GRANT AND REVOKE (Contd.)</vt:lpstr>
      <vt:lpstr>GRANT AND REVOKE (Contd.)</vt:lpstr>
      <vt:lpstr>GRANT AND REVOKE (Contd.)</vt:lpstr>
      <vt:lpstr>GRANT AND REVOKE (Contd.)</vt:lpstr>
      <vt:lpstr>GRANT AND REVOKE (Contd.)</vt:lpstr>
      <vt:lpstr>LISTING INFORMATION ABOUT PRIVILEGES</vt:lpstr>
      <vt:lpstr>ORACLE SYNO</vt:lpstr>
      <vt:lpstr>Oracle Synonym</vt:lpstr>
      <vt:lpstr>Oracle Synonym (Contd.)</vt:lpstr>
      <vt:lpstr>Oracle Synonym (Contd.)</vt:lpstr>
      <vt:lpstr>Oracle Synonym (Contd.)</vt:lpstr>
      <vt:lpstr>Synonyms for Synonyms</vt:lpstr>
      <vt:lpstr>VIRTUAL COLU</vt:lpstr>
      <vt:lpstr>Virtual Column</vt:lpstr>
      <vt:lpstr>Virtual Column (Contd.)</vt:lpstr>
      <vt:lpstr>Virtual Column (Contd.)</vt:lpstr>
      <vt:lpstr>Virtual Column (Contd.)</vt:lpstr>
      <vt:lpstr>Truncate Table Command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created xsi:type="dcterms:W3CDTF">2020-04-04T14:07:47Z</dcterms:created>
  <dcterms:modified xsi:type="dcterms:W3CDTF">2020-04-11T06:17:40Z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2016-05-03T00:00:00Z</vt:filetime>
  </property>
  <property fmtid="{D5CDD505-2E9C-101B-9397-08002B2CF9AE}" pid="3" name="Creator">
    <vt:lpwstr>Microsoft® PowerPoint® 2016</vt:lpwstr>
  </property>
  <property fmtid="{D5CDD505-2E9C-101B-9397-08002B2CF9AE}" pid="4" name="LastSaved">
    <vt:filetime>2020-04-04T00:00:00Z</vt:filetime>
  </property>
</Properties>
</file>