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Oswald Medium"/>
      <p:regular r:id="rId19"/>
      <p:bold r:id="rId20"/>
    </p:embeddedFont>
    <p:embeddedFont>
      <p:font typeface="Open Sans SemiBold"/>
      <p:regular r:id="rId21"/>
      <p:bold r:id="rId22"/>
      <p:italic r:id="rId23"/>
      <p:boldItalic r:id="rId24"/>
    </p:embeddedFont>
    <p:embeddedFont>
      <p:font typeface="Oswald SemiBold"/>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9BA5A7-ACD4-4A42-828C-82D6D44EEF28}">
  <a:tblStyle styleId="{6A9BA5A7-ACD4-4A42-828C-82D6D44EEF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swaldMedium-bold.fntdata"/><Relationship Id="rId22" Type="http://schemas.openxmlformats.org/officeDocument/2006/relationships/font" Target="fonts/OpenSansSemiBold-bold.fntdata"/><Relationship Id="rId21" Type="http://schemas.openxmlformats.org/officeDocument/2006/relationships/font" Target="fonts/OpenSansSemiBold-regular.fntdata"/><Relationship Id="rId24" Type="http://schemas.openxmlformats.org/officeDocument/2006/relationships/font" Target="fonts/OpenSansSemiBold-boldItalic.fntdata"/><Relationship Id="rId23" Type="http://schemas.openxmlformats.org/officeDocument/2006/relationships/font" Target="fonts/OpenSans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SemiBold-bold.fntdata"/><Relationship Id="rId25" Type="http://schemas.openxmlformats.org/officeDocument/2006/relationships/font" Target="fonts/OswaldSemiBold-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swaldMedium-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5af48f8b5_4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75af48f8b5_4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5af48f8b5_2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275af48f8b5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5af48f8b5_2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275af48f8b5_2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‘overall performance’ v.s. ‘subgroup performance’</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5af48f8b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75af48f8b5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500"/>
              </a:spcBef>
              <a:spcAft>
                <a:spcPts val="0"/>
              </a:spcAft>
              <a:buSzPts val="1100"/>
              <a:buNone/>
            </a:pPr>
            <a:r>
              <a:t/>
            </a:r>
            <a:endParaRPr sz="7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5af48f8b5_4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75af48f8b5_4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dfc7cdc58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6dfc7cdc58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5aa4871bb_5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1e5aa4871bb_5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US">
                <a:solidFill>
                  <a:schemeClr val="dk1"/>
                </a:solidFill>
              </a:rPr>
              <a:t>‘column_names’: </a:t>
            </a:r>
            <a:r>
              <a:rPr lang="en-US" sz="1000">
                <a:solidFill>
                  <a:schemeClr val="dk1"/>
                </a:solidFill>
              </a:rPr>
              <a:t>['Baseline', 'NN_Age', 'NN_Male', 'NN_</a:t>
            </a:r>
            <a:r>
              <a:rPr lang="en-US" sz="1000">
                <a:solidFill>
                  <a:schemeClr val="dk1"/>
                </a:solidFill>
              </a:rPr>
              <a:t>(White)</a:t>
            </a:r>
            <a:r>
              <a:rPr lang="en-US" sz="1000">
                <a:solidFill>
                  <a:schemeClr val="dk1"/>
                </a:solidFill>
              </a:rPr>
              <a:t>', 'NN_</a:t>
            </a:r>
            <a:r>
              <a:rPr lang="en-US" sz="1000">
                <a:solidFill>
                  <a:schemeClr val="dk1"/>
                </a:solidFill>
              </a:rPr>
              <a:t>(Black)</a:t>
            </a:r>
            <a:r>
              <a:rPr lang="en-US" sz="1000">
                <a:solidFill>
                  <a:schemeClr val="dk1"/>
                </a:solidFill>
              </a:rPr>
              <a:t>', 'NN_Age_Male', 'NN_Age_</a:t>
            </a:r>
            <a:r>
              <a:rPr lang="en-US" sz="1000">
                <a:solidFill>
                  <a:schemeClr val="dk1"/>
                </a:solidFill>
              </a:rPr>
              <a:t>(White)</a:t>
            </a:r>
            <a:r>
              <a:rPr lang="en-US" sz="1000">
                <a:solidFill>
                  <a:schemeClr val="dk1"/>
                </a:solidFill>
              </a:rPr>
              <a:t>', 'NN_Age_Male_</a:t>
            </a:r>
            <a:r>
              <a:rPr lang="en-US" sz="1000">
                <a:solidFill>
                  <a:schemeClr val="dk1"/>
                </a:solidFill>
              </a:rPr>
              <a:t>(White)</a:t>
            </a:r>
            <a:r>
              <a:rPr lang="en-US" sz="1000">
                <a:solidFill>
                  <a:schemeClr val="dk1"/>
                </a:solidFill>
              </a:rPr>
              <a:t>', 'NN_</a:t>
            </a:r>
            <a:r>
              <a:rPr lang="en-US" sz="1000">
                <a:solidFill>
                  <a:schemeClr val="dk1"/>
                </a:solidFill>
              </a:rPr>
              <a:t>(White)</a:t>
            </a:r>
            <a:r>
              <a:rPr lang="en-US" sz="1000">
                <a:solidFill>
                  <a:schemeClr val="dk1"/>
                </a:solidFill>
              </a:rPr>
              <a:t>_Male']</a:t>
            </a:r>
            <a:endParaRPr>
              <a:solidFill>
                <a:schemeClr val="dk1"/>
              </a:solidFill>
            </a:endParaRPr>
          </a:p>
          <a:p>
            <a:pPr indent="0" lvl="0" marL="0" rtl="0" algn="l">
              <a:spcBef>
                <a:spcPts val="0"/>
              </a:spcBef>
              <a:spcAft>
                <a:spcPts val="0"/>
              </a:spcAft>
              <a:buSzPts val="1100"/>
              <a:buNone/>
            </a:pPr>
            <a:r>
              <a:rPr lang="en-US">
                <a:solidFill>
                  <a:schemeClr val="dk1"/>
                </a:solidFill>
              </a:rPr>
              <a:t>'overall_performance': [0.544,0.537,0.530,0.536,0.528,0.531,0.558,0.557,0.545]</a:t>
            </a:r>
            <a:endParaRPr>
              <a:solidFill>
                <a:schemeClr val="dk1"/>
              </a:solidFill>
            </a:endParaRPr>
          </a:p>
          <a:p>
            <a:pPr indent="0" lvl="0" marL="0" rtl="0" algn="l">
              <a:spcBef>
                <a:spcPts val="0"/>
              </a:spcBef>
              <a:spcAft>
                <a:spcPts val="0"/>
              </a:spcAft>
              <a:buSzPts val="1100"/>
              <a:buNone/>
            </a:pPr>
            <a:r>
              <a:rPr lang="en-US">
                <a:solidFill>
                  <a:schemeClr val="dk1"/>
                </a:solidFill>
              </a:rPr>
              <a:t>‘overall_performance_change’: [ 0. , -1.3, -2.6, -1.5, -2.9, -2.4,  2.6,  2.4,  0.2]</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US">
                <a:solidFill>
                  <a:schemeClr val="dk1"/>
                </a:solidFill>
              </a:rPr>
              <a:t>'best/worst subgroup changes': [{3.4, -12.5},</a:t>
            </a:r>
            <a:endParaRPr>
              <a:solidFill>
                <a:schemeClr val="dk1"/>
              </a:solidFill>
            </a:endParaRPr>
          </a:p>
          <a:p>
            <a:pPr indent="0" lvl="0" marL="0" rtl="0" algn="l">
              <a:spcBef>
                <a:spcPts val="0"/>
              </a:spcBef>
              <a:spcAft>
                <a:spcPts val="0"/>
              </a:spcAft>
              <a:buSzPts val="1100"/>
              <a:buNone/>
            </a:pPr>
            <a:r>
              <a:rPr lang="en-US">
                <a:solidFill>
                  <a:schemeClr val="dk1"/>
                </a:solidFill>
              </a:rPr>
              <a:t>                                {2.9, -7.5},</a:t>
            </a:r>
            <a:endParaRPr>
              <a:solidFill>
                <a:schemeClr val="dk1"/>
              </a:solidFill>
            </a:endParaRPr>
          </a:p>
          <a:p>
            <a:pPr indent="0" lvl="0" marL="0" rtl="0" algn="l">
              <a:spcBef>
                <a:spcPts val="0"/>
              </a:spcBef>
              <a:spcAft>
                <a:spcPts val="0"/>
              </a:spcAft>
              <a:buSzPts val="1100"/>
              <a:buNone/>
            </a:pPr>
            <a:r>
              <a:rPr lang="en-US">
                <a:solidFill>
                  <a:schemeClr val="dk1"/>
                </a:solidFill>
              </a:rPr>
              <a:t>                                {2.1, -8.7},</a:t>
            </a:r>
            <a:endParaRPr>
              <a:solidFill>
                <a:schemeClr val="dk1"/>
              </a:solidFill>
            </a:endParaRPr>
          </a:p>
          <a:p>
            <a:pPr indent="0" lvl="0" marL="0" rtl="0" algn="l">
              <a:spcBef>
                <a:spcPts val="0"/>
              </a:spcBef>
              <a:spcAft>
                <a:spcPts val="0"/>
              </a:spcAft>
              <a:buSzPts val="1100"/>
              <a:buNone/>
            </a:pPr>
            <a:r>
              <a:rPr lang="en-US">
                <a:solidFill>
                  <a:schemeClr val="dk1"/>
                </a:solidFill>
              </a:rPr>
              <a:t>                                {1.5,-7.9},</a:t>
            </a:r>
            <a:endParaRPr>
              <a:solidFill>
                <a:schemeClr val="dk1"/>
              </a:solidFill>
            </a:endParaRPr>
          </a:p>
          <a:p>
            <a:pPr indent="0" lvl="0" marL="0" rtl="0" algn="l">
              <a:spcBef>
                <a:spcPts val="0"/>
              </a:spcBef>
              <a:spcAft>
                <a:spcPts val="0"/>
              </a:spcAft>
              <a:buSzPts val="1100"/>
              <a:buNone/>
            </a:pPr>
            <a:r>
              <a:rPr lang="en-US">
                <a:solidFill>
                  <a:schemeClr val="dk1"/>
                </a:solidFill>
              </a:rPr>
              <a:t>                                {2.2,-20.5},</a:t>
            </a:r>
            <a:endParaRPr>
              <a:solidFill>
                <a:schemeClr val="dk1"/>
              </a:solidFill>
            </a:endParaRPr>
          </a:p>
          <a:p>
            <a:pPr indent="0" lvl="0" marL="0" rtl="0" algn="l">
              <a:spcBef>
                <a:spcPts val="0"/>
              </a:spcBef>
              <a:spcAft>
                <a:spcPts val="0"/>
              </a:spcAft>
              <a:buSzPts val="1100"/>
              <a:buNone/>
            </a:pPr>
            <a:r>
              <a:rPr lang="en-US">
                <a:solidFill>
                  <a:schemeClr val="dk1"/>
                </a:solidFill>
              </a:rPr>
              <a:t>                                {9.5,-6.0},</a:t>
            </a:r>
            <a:endParaRPr>
              <a:solidFill>
                <a:schemeClr val="dk1"/>
              </a:solidFill>
            </a:endParaRPr>
          </a:p>
          <a:p>
            <a:pPr indent="0" lvl="0" marL="0" rtl="0" algn="l">
              <a:spcBef>
                <a:spcPts val="0"/>
              </a:spcBef>
              <a:spcAft>
                <a:spcPts val="0"/>
              </a:spcAft>
              <a:buSzPts val="1100"/>
              <a:buNone/>
            </a:pPr>
            <a:r>
              <a:rPr lang="en-US">
                <a:solidFill>
                  <a:schemeClr val="dk1"/>
                </a:solidFill>
              </a:rPr>
              <a:t>                                {3.6,-3.8},</a:t>
            </a:r>
            <a:endParaRPr>
              <a:solidFill>
                <a:schemeClr val="dk1"/>
              </a:solidFill>
            </a:endParaRPr>
          </a:p>
          <a:p>
            <a:pPr indent="0" lvl="0" marL="0" rtl="0" algn="l">
              <a:spcBef>
                <a:spcPts val="0"/>
              </a:spcBef>
              <a:spcAft>
                <a:spcPts val="0"/>
              </a:spcAft>
              <a:buSzPts val="1100"/>
              <a:buNone/>
            </a:pPr>
            <a:r>
              <a:rPr lang="en-US">
                <a:solidFill>
                  <a:schemeClr val="dk1"/>
                </a:solidFill>
              </a:rPr>
              <a:t>                                {2.9,-3.9}]</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US">
                <a:solidFill>
                  <a:schemeClr val="dk1"/>
                </a:solidFill>
              </a:rPr>
              <a:t>'best/worst subgroup': ['{(Black)=1}, {Age=1}',</a:t>
            </a:r>
            <a:endParaRPr>
              <a:solidFill>
                <a:schemeClr val="dk1"/>
              </a:solidFill>
            </a:endParaRPr>
          </a:p>
          <a:p>
            <a:pPr indent="0" lvl="0" marL="0" rtl="0" algn="l">
              <a:spcBef>
                <a:spcPts val="0"/>
              </a:spcBef>
              <a:spcAft>
                <a:spcPts val="0"/>
              </a:spcAft>
              <a:buSzPts val="1100"/>
              <a:buNone/>
            </a:pPr>
            <a:r>
              <a:rPr lang="en-US">
                <a:solidFill>
                  <a:schemeClr val="dk1"/>
                </a:solidFill>
              </a:rPr>
              <a:t>                        '{(White)=1}, {(White)=0}',</a:t>
            </a:r>
            <a:endParaRPr>
              <a:solidFill>
                <a:schemeClr val="dk1"/>
              </a:solidFill>
            </a:endParaRPr>
          </a:p>
          <a:p>
            <a:pPr indent="0" lvl="0" marL="0" rtl="0" algn="l">
              <a:spcBef>
                <a:spcPts val="0"/>
              </a:spcBef>
              <a:spcAft>
                <a:spcPts val="0"/>
              </a:spcAft>
              <a:buSzPts val="1100"/>
              <a:buNone/>
            </a:pPr>
            <a:r>
              <a:rPr lang="en-US">
                <a:solidFill>
                  <a:schemeClr val="dk1"/>
                </a:solidFill>
              </a:rPr>
              <a:t>                        '{(Black)=1}, {Age=1}',</a:t>
            </a:r>
            <a:endParaRPr>
              <a:solidFill>
                <a:schemeClr val="dk1"/>
              </a:solidFill>
            </a:endParaRPr>
          </a:p>
          <a:p>
            <a:pPr indent="0" lvl="0" marL="0" rtl="0" algn="l">
              <a:spcBef>
                <a:spcPts val="0"/>
              </a:spcBef>
              <a:spcAft>
                <a:spcPts val="0"/>
              </a:spcAft>
              <a:buSzPts val="1100"/>
              <a:buNone/>
            </a:pPr>
            <a:r>
              <a:rPr lang="en-US">
                <a:solidFill>
                  <a:schemeClr val="dk1"/>
                </a:solidFill>
              </a:rPr>
              <a:t>                        '{(Black)=1}, {Age=1}',</a:t>
            </a:r>
            <a:endParaRPr>
              <a:solidFill>
                <a:schemeClr val="dk1"/>
              </a:solidFill>
            </a:endParaRPr>
          </a:p>
          <a:p>
            <a:pPr indent="0" lvl="0" marL="0" rtl="0" algn="l">
              <a:spcBef>
                <a:spcPts val="0"/>
              </a:spcBef>
              <a:spcAft>
                <a:spcPts val="0"/>
              </a:spcAft>
              <a:buSzPts val="1100"/>
              <a:buNone/>
            </a:pPr>
            <a:r>
              <a:rPr lang="en-US">
                <a:solidFill>
                  <a:schemeClr val="dk1"/>
                </a:solidFill>
              </a:rPr>
              <a:t>                        '{(White)=1}, {Age=1}',</a:t>
            </a:r>
            <a:endParaRPr>
              <a:solidFill>
                <a:schemeClr val="dk1"/>
              </a:solidFill>
            </a:endParaRPr>
          </a:p>
          <a:p>
            <a:pPr indent="0" lvl="0" marL="0" rtl="0" algn="l">
              <a:spcBef>
                <a:spcPts val="0"/>
              </a:spcBef>
              <a:spcAft>
                <a:spcPts val="0"/>
              </a:spcAft>
              <a:buSzPts val="1100"/>
              <a:buNone/>
            </a:pPr>
            <a:r>
              <a:rPr lang="en-US">
                <a:solidFill>
                  <a:schemeClr val="dk1"/>
                </a:solidFill>
              </a:rPr>
              <a:t>                        '{(Black)=1}, {Age=1}',</a:t>
            </a:r>
            <a:endParaRPr>
              <a:solidFill>
                <a:schemeClr val="dk1"/>
              </a:solidFill>
            </a:endParaRPr>
          </a:p>
          <a:p>
            <a:pPr indent="0" lvl="0" marL="0" rtl="0" algn="l">
              <a:spcBef>
                <a:spcPts val="0"/>
              </a:spcBef>
              <a:spcAft>
                <a:spcPts val="0"/>
              </a:spcAft>
              <a:buSzPts val="1100"/>
              <a:buNone/>
            </a:pPr>
            <a:r>
              <a:rPr lang="en-US">
                <a:solidFill>
                  <a:schemeClr val="dk1"/>
                </a:solidFill>
              </a:rPr>
              <a:t>                        '{(Black)=1}, {Age=1}',</a:t>
            </a:r>
            <a:endParaRPr>
              <a:solidFill>
                <a:schemeClr val="dk1"/>
              </a:solidFill>
            </a:endParaRPr>
          </a:p>
          <a:p>
            <a:pPr indent="0" lvl="0" marL="0" rtl="0" algn="l">
              <a:spcBef>
                <a:spcPts val="0"/>
              </a:spcBef>
              <a:spcAft>
                <a:spcPts val="0"/>
              </a:spcAft>
              <a:buSzPts val="1100"/>
              <a:buNone/>
            </a:pPr>
            <a:r>
              <a:rPr lang="en-US">
                <a:solidFill>
                  <a:schemeClr val="dk1"/>
                </a:solidFill>
              </a:rPr>
              <a:t>                        '{(White)=1}, {Age=1}']</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US">
                <a:solidFill>
                  <a:schemeClr val="dk1"/>
                </a:solidFill>
              </a:rPr>
              <a:t>fairuse_ratio = [3/5, 2/6, 1/7, 1/7, 1/7, 5/3, 6/2, 4/4]</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5af48f8b5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275af48f8b5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5.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6.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F3F3F3"/>
            </a:gs>
          </a:gsLst>
          <a:lin ang="5400012" scaled="0"/>
        </a:gradFill>
      </p:bgPr>
    </p:bg>
    <p:spTree>
      <p:nvGrpSpPr>
        <p:cNvPr id="83" name="Shape 83"/>
        <p:cNvGrpSpPr/>
        <p:nvPr/>
      </p:nvGrpSpPr>
      <p:grpSpPr>
        <a:xfrm>
          <a:off x="0" y="0"/>
          <a:ext cx="0" cy="0"/>
          <a:chOff x="0" y="0"/>
          <a:chExt cx="0" cy="0"/>
        </a:xfrm>
      </p:grpSpPr>
      <p:sp>
        <p:nvSpPr>
          <p:cNvPr id="84" name="Google Shape;84;p13"/>
          <p:cNvSpPr/>
          <p:nvPr/>
        </p:nvSpPr>
        <p:spPr>
          <a:xfrm>
            <a:off x="5396950" y="125"/>
            <a:ext cx="4068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txBox="1"/>
          <p:nvPr>
            <p:ph type="ctrTitle"/>
          </p:nvPr>
        </p:nvSpPr>
        <p:spPr>
          <a:xfrm>
            <a:off x="6093000" y="-121975"/>
            <a:ext cx="6099000" cy="3364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960"/>
              <a:buFont typeface="Calibri"/>
              <a:buNone/>
            </a:pPr>
            <a:r>
              <a:rPr lang="en-US" sz="3659">
                <a:latin typeface="Oswald Medium"/>
                <a:ea typeface="Oswald Medium"/>
                <a:cs typeface="Oswald Medium"/>
                <a:sym typeface="Oswald Medium"/>
              </a:rPr>
              <a:t>Team 7:</a:t>
            </a:r>
            <a:endParaRPr sz="3659">
              <a:latin typeface="Oswald Medium"/>
              <a:ea typeface="Oswald Medium"/>
              <a:cs typeface="Oswald Medium"/>
              <a:sym typeface="Oswald Medium"/>
            </a:endParaRPr>
          </a:p>
          <a:p>
            <a:pPr indent="0" lvl="0" marL="0" rtl="0" algn="l">
              <a:lnSpc>
                <a:spcPct val="100000"/>
              </a:lnSpc>
              <a:spcBef>
                <a:spcPts val="0"/>
              </a:spcBef>
              <a:spcAft>
                <a:spcPts val="0"/>
              </a:spcAft>
              <a:buClr>
                <a:schemeClr val="dk1"/>
              </a:buClr>
              <a:buSzPts val="3960"/>
              <a:buFont typeface="Calibri"/>
              <a:buNone/>
            </a:pPr>
            <a:r>
              <a:t/>
            </a:r>
            <a:endParaRPr sz="3659">
              <a:latin typeface="Oswald Medium"/>
              <a:ea typeface="Oswald Medium"/>
              <a:cs typeface="Oswald Medium"/>
              <a:sym typeface="Oswald Medium"/>
            </a:endParaRPr>
          </a:p>
          <a:p>
            <a:pPr indent="0" lvl="0" marL="0" rtl="0" algn="l">
              <a:lnSpc>
                <a:spcPct val="100000"/>
              </a:lnSpc>
              <a:spcBef>
                <a:spcPts val="0"/>
              </a:spcBef>
              <a:spcAft>
                <a:spcPts val="0"/>
              </a:spcAft>
              <a:buClr>
                <a:schemeClr val="dk1"/>
              </a:buClr>
              <a:buSzPts val="3960"/>
              <a:buFont typeface="Calibri"/>
              <a:buNone/>
            </a:pPr>
            <a:r>
              <a:rPr lang="en-US" sz="3659">
                <a:latin typeface="Oswald Medium"/>
                <a:ea typeface="Oswald Medium"/>
                <a:cs typeface="Oswald Medium"/>
                <a:sym typeface="Oswald Medium"/>
              </a:rPr>
              <a:t>Do We Need Personalization and Big Data?</a:t>
            </a:r>
            <a:endParaRPr sz="5100">
              <a:latin typeface="Oswald Medium"/>
              <a:ea typeface="Oswald Medium"/>
              <a:cs typeface="Oswald Medium"/>
              <a:sym typeface="Oswald Medium"/>
            </a:endParaRPr>
          </a:p>
        </p:txBody>
      </p:sp>
      <p:sp>
        <p:nvSpPr>
          <p:cNvPr id="86" name="Google Shape;86;p13"/>
          <p:cNvSpPr txBox="1"/>
          <p:nvPr>
            <p:ph idx="1" type="subTitle"/>
          </p:nvPr>
        </p:nvSpPr>
        <p:spPr>
          <a:xfrm>
            <a:off x="6662100" y="3545700"/>
            <a:ext cx="3632400" cy="1994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t/>
            </a:r>
            <a:endParaRPr>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3200"/>
              <a:buNone/>
            </a:pPr>
            <a:r>
              <a:t/>
            </a:r>
            <a:endParaRPr>
              <a:latin typeface="Open Sans"/>
              <a:ea typeface="Open Sans"/>
              <a:cs typeface="Open Sans"/>
              <a:sym typeface="Open Sans"/>
            </a:endParaRPr>
          </a:p>
        </p:txBody>
      </p:sp>
      <p:sp>
        <p:nvSpPr>
          <p:cNvPr id="87" name="Google Shape;87;p13"/>
          <p:cNvSpPr txBox="1"/>
          <p:nvPr/>
        </p:nvSpPr>
        <p:spPr>
          <a:xfrm>
            <a:off x="-325125" y="6205750"/>
            <a:ext cx="5677200" cy="44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120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Samra SR et al. Assessment of acute pulmonary embolism outcome in hospital through Tricuspid Annular Plane Systolic Excursion versus Pulmonary Embolism Severity Index score. Egyptian Journal of Chest Disease and Tuberculosis. 2017: 66(4): 663-669.</a:t>
            </a:r>
            <a:endParaRPr b="0" i="0" sz="800" u="none" cap="none" strike="noStrike">
              <a:solidFill>
                <a:schemeClr val="lt1"/>
              </a:solidFill>
              <a:latin typeface="Calibri"/>
              <a:ea typeface="Calibri"/>
              <a:cs typeface="Calibri"/>
              <a:sym typeface="Calibri"/>
            </a:endParaRPr>
          </a:p>
        </p:txBody>
      </p:sp>
      <p:sp>
        <p:nvSpPr>
          <p:cNvPr id="88" name="Google Shape;88;p13"/>
          <p:cNvSpPr txBox="1"/>
          <p:nvPr>
            <p:ph idx="1" type="subTitle"/>
          </p:nvPr>
        </p:nvSpPr>
        <p:spPr>
          <a:xfrm>
            <a:off x="6481300" y="5225275"/>
            <a:ext cx="4972500" cy="1296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3200"/>
              <a:buNone/>
            </a:pPr>
            <a:r>
              <a:rPr lang="en-US" sz="2100">
                <a:latin typeface="Open Sans SemiBold"/>
                <a:ea typeface="Open Sans SemiBold"/>
                <a:cs typeface="Open Sans SemiBold"/>
                <a:sym typeface="Open Sans SemiBold"/>
              </a:rPr>
              <a:t>Mentors</a:t>
            </a:r>
            <a:r>
              <a:rPr lang="en-US" sz="2100">
                <a:latin typeface="Open Sans SemiBold"/>
                <a:ea typeface="Open Sans SemiBold"/>
                <a:cs typeface="Open Sans SemiBold"/>
                <a:sym typeface="Open Sans SemiBold"/>
              </a:rPr>
              <a:t>:</a:t>
            </a:r>
            <a:r>
              <a:rPr lang="en-US" sz="2100">
                <a:latin typeface="Open Sans"/>
                <a:ea typeface="Open Sans"/>
                <a:cs typeface="Open Sans"/>
                <a:sym typeface="Open Sans"/>
              </a:rPr>
              <a:t> </a:t>
            </a:r>
            <a:endParaRPr sz="2100">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3200"/>
              <a:buNone/>
            </a:pPr>
            <a:r>
              <a:rPr lang="en-US" sz="2300">
                <a:latin typeface="Open Sans"/>
                <a:ea typeface="Open Sans"/>
                <a:cs typeface="Open Sans"/>
                <a:sym typeface="Open Sans"/>
              </a:rPr>
              <a:t>Jack Gallifant</a:t>
            </a:r>
            <a:r>
              <a:rPr lang="en-US" sz="2300">
                <a:latin typeface="Open Sans"/>
                <a:ea typeface="Open Sans"/>
                <a:cs typeface="Open Sans"/>
                <a:sym typeface="Open Sans"/>
              </a:rPr>
              <a:t> </a:t>
            </a:r>
            <a:r>
              <a:rPr lang="en-US" sz="2300">
                <a:latin typeface="Open Sans"/>
                <a:ea typeface="Open Sans"/>
                <a:cs typeface="Open Sans"/>
                <a:sym typeface="Open Sans"/>
              </a:rPr>
              <a:t>and Po-Chih Kuo</a:t>
            </a:r>
            <a:endParaRPr sz="2300">
              <a:latin typeface="Open Sans"/>
              <a:ea typeface="Open Sans"/>
              <a:cs typeface="Open Sans"/>
              <a:sym typeface="Open Sans"/>
            </a:endParaRPr>
          </a:p>
          <a:p>
            <a:pPr indent="0" lvl="0" marL="0" rtl="0" algn="l">
              <a:lnSpc>
                <a:spcPct val="90000"/>
              </a:lnSpc>
              <a:spcBef>
                <a:spcPts val="2500"/>
              </a:spcBef>
              <a:spcAft>
                <a:spcPts val="0"/>
              </a:spcAft>
              <a:buClr>
                <a:schemeClr val="dk1"/>
              </a:buClr>
              <a:buSzPts val="3200"/>
              <a:buNone/>
            </a:pPr>
            <a:r>
              <a:t/>
            </a:r>
            <a:endParaRPr i="1" sz="2000">
              <a:latin typeface="Open Sans"/>
              <a:ea typeface="Open Sans"/>
              <a:cs typeface="Open Sans"/>
              <a:sym typeface="Open Sans"/>
            </a:endParaRPr>
          </a:p>
        </p:txBody>
      </p:sp>
      <p:sp>
        <p:nvSpPr>
          <p:cNvPr id="89" name="Google Shape;89;p13"/>
          <p:cNvSpPr/>
          <p:nvPr/>
        </p:nvSpPr>
        <p:spPr>
          <a:xfrm flipH="1">
            <a:off x="6481300" y="3502200"/>
            <a:ext cx="54300" cy="14634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5803750" y="0"/>
            <a:ext cx="543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3"/>
          <p:cNvSpPr txBox="1"/>
          <p:nvPr>
            <p:ph idx="1" type="subTitle"/>
          </p:nvPr>
        </p:nvSpPr>
        <p:spPr>
          <a:xfrm>
            <a:off x="6814500" y="3698100"/>
            <a:ext cx="3632400" cy="1994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latin typeface="Open Sans"/>
                <a:ea typeface="Open Sans"/>
                <a:cs typeface="Open Sans"/>
                <a:sym typeface="Open Sans"/>
              </a:rPr>
              <a:t>Yi Ge</a:t>
            </a:r>
            <a:endParaRPr>
              <a:latin typeface="Open Sans"/>
              <a:ea typeface="Open Sans"/>
              <a:cs typeface="Open Sans"/>
              <a:sym typeface="Open Sans"/>
            </a:endParaRPr>
          </a:p>
          <a:p>
            <a:pPr indent="0" lvl="0" marL="0" rtl="0" algn="l">
              <a:spcBef>
                <a:spcPts val="0"/>
              </a:spcBef>
              <a:spcAft>
                <a:spcPts val="0"/>
              </a:spcAft>
              <a:buClr>
                <a:schemeClr val="dk1"/>
              </a:buClr>
              <a:buSzPts val="3200"/>
              <a:buNone/>
            </a:pPr>
            <a:r>
              <a:rPr lang="en-US">
                <a:latin typeface="Open Sans"/>
                <a:ea typeface="Open Sans"/>
                <a:cs typeface="Open Sans"/>
                <a:sym typeface="Open Sans"/>
              </a:rPr>
              <a:t>Sadia Afreen</a:t>
            </a:r>
            <a:endParaRPr>
              <a:latin typeface="Open Sans"/>
              <a:ea typeface="Open Sans"/>
              <a:cs typeface="Open Sans"/>
              <a:sym typeface="Open Sans"/>
            </a:endParaRPr>
          </a:p>
          <a:p>
            <a:pPr indent="0" lvl="0" marL="0" rtl="0" algn="l">
              <a:spcBef>
                <a:spcPts val="0"/>
              </a:spcBef>
              <a:spcAft>
                <a:spcPts val="0"/>
              </a:spcAft>
              <a:buClr>
                <a:schemeClr val="dk1"/>
              </a:buClr>
              <a:buSzPts val="3200"/>
              <a:buNone/>
            </a:pPr>
            <a:r>
              <a:rPr lang="en-US">
                <a:latin typeface="Open Sans"/>
                <a:ea typeface="Open Sans"/>
                <a:cs typeface="Open Sans"/>
                <a:sym typeface="Open Sans"/>
              </a:rPr>
              <a:t>Francis Tuluri</a:t>
            </a:r>
            <a:endParaRPr>
              <a:latin typeface="Open Sans"/>
              <a:ea typeface="Open Sans"/>
              <a:cs typeface="Open Sans"/>
              <a:sym typeface="Open Sans"/>
            </a:endParaRPr>
          </a:p>
          <a:p>
            <a:pPr indent="0" lvl="0" marL="0" rtl="0" algn="l">
              <a:spcBef>
                <a:spcPts val="0"/>
              </a:spcBef>
              <a:spcAft>
                <a:spcPts val="0"/>
              </a:spcAft>
              <a:buClr>
                <a:schemeClr val="dk1"/>
              </a:buClr>
              <a:buSzPts val="3200"/>
              <a:buNone/>
            </a:pPr>
            <a:r>
              <a:rPr lang="en-US">
                <a:latin typeface="Open Sans"/>
                <a:ea typeface="Open Sans"/>
                <a:cs typeface="Open Sans"/>
                <a:sym typeface="Open Sans"/>
              </a:rPr>
              <a:t>Juan Luis Santana</a:t>
            </a:r>
            <a:endParaRPr>
              <a:latin typeface="Open Sans"/>
              <a:ea typeface="Open Sans"/>
              <a:cs typeface="Open Sans"/>
              <a:sym typeface="Open Sans"/>
            </a:endParaRPr>
          </a:p>
        </p:txBody>
      </p:sp>
      <p:pic>
        <p:nvPicPr>
          <p:cNvPr id="92" name="Google Shape;92;p13"/>
          <p:cNvPicPr preferRelativeResize="0"/>
          <p:nvPr/>
        </p:nvPicPr>
        <p:blipFill rotWithShape="1">
          <a:blip r:embed="rId3">
            <a:alphaModFix/>
          </a:blip>
          <a:srcRect b="0" l="0" r="14015" t="0"/>
          <a:stretch/>
        </p:blipFill>
        <p:spPr>
          <a:xfrm>
            <a:off x="-139875" y="0"/>
            <a:ext cx="5536825"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733825" y="1450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US" sz="2600">
                <a:solidFill>
                  <a:srgbClr val="000000"/>
                </a:solidFill>
                <a:latin typeface="Oswald SemiBold"/>
                <a:ea typeface="Oswald SemiBold"/>
                <a:cs typeface="Oswald SemiBold"/>
                <a:sym typeface="Oswald SemiBold"/>
              </a:rPr>
              <a:t>Summary- </a:t>
            </a:r>
            <a:r>
              <a:rPr lang="en-US" sz="2600">
                <a:solidFill>
                  <a:srgbClr val="000000"/>
                </a:solidFill>
                <a:latin typeface="Oswald Medium"/>
                <a:ea typeface="Oswald Medium"/>
                <a:cs typeface="Oswald Medium"/>
                <a:sym typeface="Oswald Medium"/>
              </a:rPr>
              <a:t>Do We Need Personalization and Big Data?</a:t>
            </a:r>
            <a:endParaRPr sz="2600">
              <a:latin typeface="Oswald SemiBold"/>
              <a:ea typeface="Oswald SemiBold"/>
              <a:cs typeface="Oswald SemiBold"/>
              <a:sym typeface="Oswald SemiBold"/>
            </a:endParaRPr>
          </a:p>
        </p:txBody>
      </p:sp>
      <p:sp>
        <p:nvSpPr>
          <p:cNvPr id="168" name="Google Shape;168;p22"/>
          <p:cNvSpPr/>
          <p:nvPr/>
        </p:nvSpPr>
        <p:spPr>
          <a:xfrm rot="5400000">
            <a:off x="1311200" y="723775"/>
            <a:ext cx="54300" cy="9675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2"/>
          <p:cNvSpPr txBox="1"/>
          <p:nvPr/>
        </p:nvSpPr>
        <p:spPr>
          <a:xfrm>
            <a:off x="854600" y="1356275"/>
            <a:ext cx="9837000" cy="1742400"/>
          </a:xfrm>
          <a:prstGeom prst="rect">
            <a:avLst/>
          </a:prstGeom>
          <a:noFill/>
          <a:ln>
            <a:noFill/>
          </a:ln>
        </p:spPr>
        <p:txBody>
          <a:bodyPr anchorCtr="0" anchor="t" bIns="91425" lIns="91425" spcFirstLastPara="1" rIns="91425" wrap="square" tIns="91425">
            <a:spAutoFit/>
          </a:bodyPr>
          <a:lstStyle/>
          <a:p>
            <a:pPr indent="-241300" lvl="0" marL="228600" rtl="0" algn="l">
              <a:spcBef>
                <a:spcPts val="0"/>
              </a:spcBef>
              <a:spcAft>
                <a:spcPts val="0"/>
              </a:spcAft>
              <a:buClr>
                <a:schemeClr val="dk1"/>
              </a:buClr>
              <a:buSzPts val="2000"/>
              <a:buFont typeface="Open Sans"/>
              <a:buChar char="●"/>
            </a:pPr>
            <a:r>
              <a:rPr b="1" lang="en-US" sz="2000">
                <a:solidFill>
                  <a:schemeClr val="dk1"/>
                </a:solidFill>
                <a:latin typeface="Open Sans"/>
                <a:ea typeface="Open Sans"/>
                <a:cs typeface="Open Sans"/>
                <a:sym typeface="Open Sans"/>
              </a:rPr>
              <a:t>Fair Use-</a:t>
            </a:r>
            <a:r>
              <a:rPr lang="en-US" sz="2000">
                <a:solidFill>
                  <a:schemeClr val="dk1"/>
                </a:solidFill>
                <a:latin typeface="Open Sans"/>
                <a:ea typeface="Open Sans"/>
                <a:cs typeface="Open Sans"/>
                <a:sym typeface="Open Sans"/>
              </a:rPr>
              <a:t> Personalised models should result in improved performance to predict no finding across all subgroups compared to the generic model</a:t>
            </a:r>
            <a:br>
              <a:rPr lang="en-US" sz="2000">
                <a:solidFill>
                  <a:schemeClr val="dk1"/>
                </a:solidFill>
                <a:latin typeface="Open Sans"/>
                <a:ea typeface="Open Sans"/>
                <a:cs typeface="Open Sans"/>
                <a:sym typeface="Open Sans"/>
              </a:rPr>
            </a:br>
            <a:endParaRPr sz="2000">
              <a:solidFill>
                <a:schemeClr val="dk1"/>
              </a:solidFill>
              <a:latin typeface="Open Sans"/>
              <a:ea typeface="Open Sans"/>
              <a:cs typeface="Open Sans"/>
              <a:sym typeface="Open Sans"/>
            </a:endParaRPr>
          </a:p>
          <a:p>
            <a:pPr indent="-241300" lvl="0" marL="228600" rtl="0" algn="l">
              <a:spcBef>
                <a:spcPts val="0"/>
              </a:spcBef>
              <a:spcAft>
                <a:spcPts val="0"/>
              </a:spcAft>
              <a:buClr>
                <a:schemeClr val="dk1"/>
              </a:buClr>
              <a:buSzPts val="2000"/>
              <a:buFont typeface="Open Sans"/>
              <a:buChar char="●"/>
            </a:pPr>
            <a:r>
              <a:rPr lang="en-US" sz="2120">
                <a:solidFill>
                  <a:schemeClr val="dk1"/>
                </a:solidFill>
                <a:latin typeface="Open Sans"/>
                <a:ea typeface="Open Sans"/>
                <a:cs typeface="Open Sans"/>
                <a:sym typeface="Open Sans"/>
              </a:rPr>
              <a:t>Evaluation of Image embedding + Random forest with additional features</a:t>
            </a:r>
            <a:endParaRPr sz="212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p:txBody>
      </p:sp>
      <p:graphicFrame>
        <p:nvGraphicFramePr>
          <p:cNvPr id="170" name="Google Shape;170;p22"/>
          <p:cNvGraphicFramePr/>
          <p:nvPr/>
        </p:nvGraphicFramePr>
        <p:xfrm>
          <a:off x="965513" y="2775700"/>
          <a:ext cx="3000000" cy="3000000"/>
        </p:xfrm>
        <a:graphic>
          <a:graphicData uri="http://schemas.openxmlformats.org/drawingml/2006/table">
            <a:tbl>
              <a:tblPr>
                <a:noFill/>
                <a:tableStyleId>{6A9BA5A7-ACD4-4A42-828C-82D6D44EEF28}</a:tableStyleId>
              </a:tblPr>
              <a:tblGrid>
                <a:gridCol w="1372600"/>
                <a:gridCol w="1023700"/>
                <a:gridCol w="1146225"/>
                <a:gridCol w="1084950"/>
                <a:gridCol w="1084950"/>
                <a:gridCol w="1084950"/>
                <a:gridCol w="1084950"/>
                <a:gridCol w="1084950"/>
                <a:gridCol w="1084950"/>
              </a:tblGrid>
              <a:tr h="827650">
                <a:tc>
                  <a:txBody>
                    <a:bodyPr/>
                    <a:lstStyle/>
                    <a:p>
                      <a:pPr indent="0" lvl="0" marL="0" marR="0" rtl="0" algn="l">
                        <a:lnSpc>
                          <a:spcPct val="100000"/>
                        </a:lnSpc>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+Age</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+Male</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+White</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+Black</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+Age</a:t>
                      </a:r>
                      <a:endParaRPr sz="1500"/>
                    </a:p>
                    <a:p>
                      <a:pPr indent="0" lvl="0" marL="0" rtl="0" algn="l">
                        <a:spcBef>
                          <a:spcPts val="0"/>
                        </a:spcBef>
                        <a:spcAft>
                          <a:spcPts val="0"/>
                        </a:spcAft>
                        <a:buNone/>
                      </a:pPr>
                      <a:r>
                        <a:rPr lang="en-US" sz="1500"/>
                        <a:t>+Male</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+Age</a:t>
                      </a:r>
                      <a:endParaRPr sz="1500"/>
                    </a:p>
                    <a:p>
                      <a:pPr indent="0" lvl="0" marL="0" rtl="0" algn="l">
                        <a:spcBef>
                          <a:spcPts val="0"/>
                        </a:spcBef>
                        <a:spcAft>
                          <a:spcPts val="0"/>
                        </a:spcAft>
                        <a:buNone/>
                      </a:pPr>
                      <a:r>
                        <a:rPr lang="en-US" sz="1500"/>
                        <a:t>+White</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+Age</a:t>
                      </a:r>
                      <a:endParaRPr sz="1500"/>
                    </a:p>
                    <a:p>
                      <a:pPr indent="0" lvl="0" marL="0" rtl="0" algn="l">
                        <a:spcBef>
                          <a:spcPts val="0"/>
                        </a:spcBef>
                        <a:spcAft>
                          <a:spcPts val="0"/>
                        </a:spcAft>
                        <a:buNone/>
                      </a:pPr>
                      <a:r>
                        <a:rPr lang="en-US" sz="1500"/>
                        <a:t>+White</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+White</a:t>
                      </a:r>
                      <a:endParaRPr sz="1500"/>
                    </a:p>
                    <a:p>
                      <a:pPr indent="0" lvl="0" marL="0" rtl="0" algn="l">
                        <a:spcBef>
                          <a:spcPts val="0"/>
                        </a:spcBef>
                        <a:spcAft>
                          <a:spcPts val="0"/>
                        </a:spcAft>
                        <a:buNone/>
                      </a:pPr>
                      <a:r>
                        <a:rPr lang="en-US" sz="1500"/>
                        <a:t>+Male</a:t>
                      </a:r>
                      <a:endParaRPr sz="1500"/>
                    </a:p>
                  </a:txBody>
                  <a:tcPr marT="91425" marB="91425" marR="91425" marL="91425"/>
                </a:tc>
              </a:tr>
              <a:tr h="392025">
                <a:tc>
                  <a:txBody>
                    <a:bodyPr/>
                    <a:lstStyle/>
                    <a:p>
                      <a:pPr indent="0" lvl="0" marL="0" marR="0" rtl="0" algn="l">
                        <a:lnSpc>
                          <a:spcPct val="100000"/>
                        </a:lnSpc>
                        <a:spcBef>
                          <a:spcPts val="0"/>
                        </a:spcBef>
                        <a:spcAft>
                          <a:spcPts val="0"/>
                        </a:spcAft>
                        <a:buNone/>
                      </a:pPr>
                      <a:r>
                        <a:rPr lang="en-US" sz="1500"/>
                        <a:t>AUC</a:t>
                      </a:r>
                      <a:endParaRPr sz="1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0.537</a:t>
                      </a:r>
                      <a:endParaRPr sz="1500"/>
                    </a:p>
                  </a:txBody>
                  <a:tcPr marT="91425" marB="91425" marR="91425" marL="91425">
                    <a:lnB cap="flat" cmpd="sng" w="9525">
                      <a:solidFill>
                        <a:srgbClr val="6AA84F"/>
                      </a:solidFill>
                      <a:prstDash val="solid"/>
                      <a:round/>
                      <a:headEnd len="sm" w="sm" type="none"/>
                      <a:tailEnd len="sm" w="sm" type="none"/>
                    </a:lnB>
                  </a:tcPr>
                </a:tc>
                <a:tc>
                  <a:txBody>
                    <a:bodyPr/>
                    <a:lstStyle/>
                    <a:p>
                      <a:pPr indent="0" lvl="0" marL="0" rtl="0" algn="l">
                        <a:spcBef>
                          <a:spcPts val="0"/>
                        </a:spcBef>
                        <a:spcAft>
                          <a:spcPts val="0"/>
                        </a:spcAft>
                        <a:buNone/>
                      </a:pPr>
                      <a:r>
                        <a:rPr lang="en-US" sz="1500"/>
                        <a:t>0.530</a:t>
                      </a:r>
                      <a:endParaRPr sz="1500"/>
                    </a:p>
                  </a:txBody>
                  <a:tcPr marT="91425" marB="91425" marR="91425" marL="91425"/>
                </a:tc>
                <a:tc>
                  <a:txBody>
                    <a:bodyPr/>
                    <a:lstStyle/>
                    <a:p>
                      <a:pPr indent="0" lvl="0" marL="0" rtl="0" algn="l">
                        <a:spcBef>
                          <a:spcPts val="0"/>
                        </a:spcBef>
                        <a:spcAft>
                          <a:spcPts val="0"/>
                        </a:spcAft>
                        <a:buNone/>
                      </a:pPr>
                      <a:r>
                        <a:rPr lang="en-US" sz="1500"/>
                        <a:t>0.536</a:t>
                      </a:r>
                      <a:endParaRPr sz="1500"/>
                    </a:p>
                  </a:txBody>
                  <a:tcPr marT="91425" marB="91425" marR="91425" marL="91425"/>
                </a:tc>
                <a:tc>
                  <a:txBody>
                    <a:bodyPr/>
                    <a:lstStyle/>
                    <a:p>
                      <a:pPr indent="0" lvl="0" marL="0" rtl="0" algn="l">
                        <a:spcBef>
                          <a:spcPts val="0"/>
                        </a:spcBef>
                        <a:spcAft>
                          <a:spcPts val="0"/>
                        </a:spcAft>
                        <a:buNone/>
                      </a:pPr>
                      <a:r>
                        <a:rPr lang="en-US" sz="1500"/>
                        <a:t>0.528</a:t>
                      </a:r>
                      <a:endParaRPr sz="1500"/>
                    </a:p>
                  </a:txBody>
                  <a:tcPr marT="91425" marB="91425" marR="91425" marL="91425"/>
                </a:tc>
                <a:tc>
                  <a:txBody>
                    <a:bodyPr/>
                    <a:lstStyle/>
                    <a:p>
                      <a:pPr indent="0" lvl="0" marL="0" rtl="0" algn="l">
                        <a:spcBef>
                          <a:spcPts val="0"/>
                        </a:spcBef>
                        <a:spcAft>
                          <a:spcPts val="0"/>
                        </a:spcAft>
                        <a:buNone/>
                      </a:pPr>
                      <a:r>
                        <a:rPr lang="en-US" sz="1500"/>
                        <a:t>0.531</a:t>
                      </a:r>
                      <a:endParaRPr sz="1500"/>
                    </a:p>
                  </a:txBody>
                  <a:tcPr marT="91425" marB="91425" marR="91425" marL="91425"/>
                </a:tc>
                <a:tc>
                  <a:txBody>
                    <a:bodyPr/>
                    <a:lstStyle/>
                    <a:p>
                      <a:pPr indent="0" lvl="0" marL="0" rtl="0" algn="l">
                        <a:spcBef>
                          <a:spcPts val="0"/>
                        </a:spcBef>
                        <a:spcAft>
                          <a:spcPts val="0"/>
                        </a:spcAft>
                        <a:buNone/>
                      </a:pPr>
                      <a:r>
                        <a:rPr lang="en-US" sz="1500"/>
                        <a:t>0.558</a:t>
                      </a:r>
                      <a:endParaRPr sz="1500"/>
                    </a:p>
                  </a:txBody>
                  <a:tcPr marT="91425" marB="91425" marR="91425" marL="91425"/>
                </a:tc>
                <a:tc>
                  <a:txBody>
                    <a:bodyPr/>
                    <a:lstStyle/>
                    <a:p>
                      <a:pPr indent="0" lvl="0" marL="0" rtl="0" algn="l">
                        <a:spcBef>
                          <a:spcPts val="0"/>
                        </a:spcBef>
                        <a:spcAft>
                          <a:spcPts val="0"/>
                        </a:spcAft>
                        <a:buNone/>
                      </a:pPr>
                      <a:r>
                        <a:rPr lang="en-US" sz="1500"/>
                        <a:t>0.557</a:t>
                      </a:r>
                      <a:endParaRPr sz="1500"/>
                    </a:p>
                  </a:txBody>
                  <a:tcPr marT="91425" marB="91425" marR="91425" marL="91425"/>
                </a:tc>
                <a:tc>
                  <a:txBody>
                    <a:bodyPr/>
                    <a:lstStyle/>
                    <a:p>
                      <a:pPr indent="0" lvl="0" marL="0" rtl="0" algn="l">
                        <a:spcBef>
                          <a:spcPts val="0"/>
                        </a:spcBef>
                        <a:spcAft>
                          <a:spcPts val="0"/>
                        </a:spcAft>
                        <a:buNone/>
                      </a:pPr>
                      <a:r>
                        <a:rPr lang="en-US" sz="1500"/>
                        <a:t>0.545</a:t>
                      </a:r>
                      <a:endParaRPr sz="1500"/>
                    </a:p>
                  </a:txBody>
                  <a:tcPr marT="91425" marB="91425" marR="91425" marL="91425"/>
                </a:tc>
              </a:tr>
              <a:tr h="392025">
                <a:tc>
                  <a:txBody>
                    <a:bodyPr/>
                    <a:lstStyle/>
                    <a:p>
                      <a:pPr indent="0" lvl="0" marL="0" marR="0" rtl="0" algn="l">
                        <a:lnSpc>
                          <a:spcPct val="100000"/>
                        </a:lnSpc>
                        <a:spcBef>
                          <a:spcPts val="0"/>
                        </a:spcBef>
                        <a:spcAft>
                          <a:spcPts val="0"/>
                        </a:spcAft>
                        <a:buNone/>
                      </a:pPr>
                      <a:r>
                        <a:rPr lang="en-US" sz="1500"/>
                        <a:t>AUC Gain</a:t>
                      </a:r>
                      <a:endParaRPr sz="1500"/>
                    </a:p>
                  </a:txBody>
                  <a:tcPr marT="91425" marB="91425" marR="91425" marL="91425"/>
                </a:tc>
                <a:tc>
                  <a:txBody>
                    <a:bodyPr/>
                    <a:lstStyle/>
                    <a:p>
                      <a:pPr indent="0" lvl="0" marL="0" rtl="0" algn="l">
                        <a:spcBef>
                          <a:spcPts val="0"/>
                        </a:spcBef>
                        <a:spcAft>
                          <a:spcPts val="0"/>
                        </a:spcAft>
                        <a:buNone/>
                      </a:pPr>
                      <a:r>
                        <a:rPr lang="en-US" sz="1500"/>
                        <a:t>-1.3%</a:t>
                      </a:r>
                      <a:endParaRPr sz="1500"/>
                    </a:p>
                  </a:txBody>
                  <a:tcPr marT="91425" marB="91425" marR="91425" marL="91425">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-2.6%</a:t>
                      </a:r>
                      <a:endParaRPr sz="1500"/>
                    </a:p>
                  </a:txBody>
                  <a:tcPr marT="91425" marB="91425" marR="91425" marL="91425">
                    <a:lnL cap="flat" cmpd="sng" w="9525">
                      <a:solidFill>
                        <a:srgbClr val="6AA84F"/>
                      </a:solidFill>
                      <a:prstDash val="solid"/>
                      <a:round/>
                      <a:headEnd len="sm" w="sm" type="none"/>
                      <a:tailEnd len="sm" w="sm" type="none"/>
                    </a:lnL>
                    <a:solidFill>
                      <a:srgbClr val="F4CCCC"/>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-1.5%</a:t>
                      </a:r>
                      <a:endParaRPr sz="1500"/>
                    </a:p>
                  </a:txBody>
                  <a:tcPr marT="91425" marB="91425" marR="91425" marL="91425">
                    <a:solidFill>
                      <a:srgbClr val="F4CCCC"/>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-2.9%</a:t>
                      </a:r>
                      <a:endParaRPr sz="1500"/>
                    </a:p>
                  </a:txBody>
                  <a:tcPr marT="91425" marB="91425" marR="91425" marL="91425">
                    <a:solidFill>
                      <a:srgbClr val="F4CCCC"/>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-2.4%</a:t>
                      </a:r>
                      <a:endParaRPr sz="1500"/>
                    </a:p>
                  </a:txBody>
                  <a:tcPr marT="91425" marB="91425" marR="91425" marL="91425">
                    <a:solidFill>
                      <a:srgbClr val="F4CCCC"/>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+2.6%</a:t>
                      </a:r>
                      <a:endParaRPr sz="1500"/>
                    </a:p>
                  </a:txBody>
                  <a:tcPr marT="91425" marB="91425" marR="91425" marL="91425">
                    <a:solidFill>
                      <a:srgbClr val="B6D7A8"/>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+2.4%</a:t>
                      </a:r>
                      <a:endParaRPr sz="1500"/>
                    </a:p>
                  </a:txBody>
                  <a:tcPr marT="91425" marB="91425" marR="91425" marL="91425">
                    <a:solidFill>
                      <a:srgbClr val="B6D7A8"/>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+0.2%</a:t>
                      </a:r>
                      <a:endParaRPr sz="1500"/>
                    </a:p>
                  </a:txBody>
                  <a:tcPr marT="91425" marB="91425" marR="91425" marL="91425">
                    <a:solidFill>
                      <a:srgbClr val="B6D7A8"/>
                    </a:solidFill>
                  </a:tcPr>
                </a:tc>
              </a:tr>
              <a:tr h="206375">
                <a:tc rowSpan="2">
                  <a:txBody>
                    <a:bodyPr/>
                    <a:lstStyle/>
                    <a:p>
                      <a:pPr indent="0" lvl="0" marL="0" rtl="0" algn="l">
                        <a:spcBef>
                          <a:spcPts val="0"/>
                        </a:spcBef>
                        <a:spcAft>
                          <a:spcPts val="0"/>
                        </a:spcAft>
                        <a:buNone/>
                      </a:pPr>
                      <a:r>
                        <a:rPr lang="en-US" sz="1500"/>
                        <a:t>Best Gain</a:t>
                      </a:r>
                      <a:endParaRPr sz="1500"/>
                    </a:p>
                    <a:p>
                      <a:pPr indent="0" lvl="0" marL="0" rtl="0" algn="l">
                        <a:spcBef>
                          <a:spcPts val="0"/>
                        </a:spcBef>
                        <a:spcAft>
                          <a:spcPts val="0"/>
                        </a:spcAft>
                        <a:buNone/>
                      </a:pPr>
                      <a:r>
                        <a:rPr lang="en-US" sz="1500">
                          <a:solidFill>
                            <a:schemeClr val="dk1"/>
                          </a:solidFill>
                        </a:rPr>
                        <a:t>(Best Group)</a:t>
                      </a:r>
                      <a:endParaRPr sz="1500"/>
                    </a:p>
                  </a:txBody>
                  <a:tcPr marT="91425" marB="91425" marR="91425" marL="91425">
                    <a:lnB cap="flat" cmpd="sng" w="9525">
                      <a:solidFill>
                        <a:srgbClr val="9E9E9E"/>
                      </a:solidFill>
                      <a:prstDash val="solid"/>
                      <a:round/>
                      <a:headEnd len="sm" w="sm" type="none"/>
                      <a:tailEnd len="sm" w="sm" type="none"/>
                    </a:lnB>
                  </a:tcPr>
                </a:tc>
                <a:tc rowSpan="2">
                  <a:txBody>
                    <a:bodyPr/>
                    <a:lstStyle/>
                    <a:p>
                      <a:pPr indent="0" lvl="0" marL="0" rtl="0" algn="l">
                        <a:spcBef>
                          <a:spcPts val="0"/>
                        </a:spcBef>
                        <a:spcAft>
                          <a:spcPts val="0"/>
                        </a:spcAft>
                        <a:buNone/>
                      </a:pPr>
                      <a:r>
                        <a:rPr lang="en-US" sz="1500"/>
                        <a:t>+3.4%</a:t>
                      </a:r>
                      <a:endParaRPr sz="1500"/>
                    </a:p>
                    <a:p>
                      <a:pPr indent="0" lvl="0" marL="0" rtl="0" algn="l">
                        <a:spcBef>
                          <a:spcPts val="0"/>
                        </a:spcBef>
                        <a:spcAft>
                          <a:spcPts val="0"/>
                        </a:spcAft>
                        <a:buNone/>
                      </a:pPr>
                      <a:r>
                        <a:rPr lang="en-US" sz="1500">
                          <a:solidFill>
                            <a:schemeClr val="dk1"/>
                          </a:solidFill>
                        </a:rPr>
                        <a:t>(Black)</a:t>
                      </a:r>
                      <a:endParaRPr sz="1500">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rowSpan="2">
                  <a:txBody>
                    <a:bodyPr/>
                    <a:lstStyle/>
                    <a:p>
                      <a:pPr indent="0" lvl="0" marL="0" rtl="0" algn="l">
                        <a:spcBef>
                          <a:spcPts val="0"/>
                        </a:spcBef>
                        <a:spcAft>
                          <a:spcPts val="0"/>
                        </a:spcAft>
                        <a:buNone/>
                      </a:pPr>
                      <a:r>
                        <a:rPr lang="en-US" sz="1500">
                          <a:solidFill>
                            <a:schemeClr val="dk1"/>
                          </a:solidFill>
                        </a:rPr>
                        <a:t>+</a:t>
                      </a:r>
                      <a:r>
                        <a:rPr lang="en-US" sz="1500"/>
                        <a:t>2.9</a:t>
                      </a:r>
                      <a:endParaRPr sz="1500"/>
                    </a:p>
                    <a:p>
                      <a:pPr indent="0" lvl="0" marL="0" rtl="0" algn="l">
                        <a:spcBef>
                          <a:spcPts val="0"/>
                        </a:spcBef>
                        <a:spcAft>
                          <a:spcPts val="0"/>
                        </a:spcAft>
                        <a:buNone/>
                      </a:pPr>
                      <a:r>
                        <a:rPr lang="en-US" sz="1500"/>
                        <a:t>(White)</a:t>
                      </a:r>
                      <a:endParaRPr sz="1500"/>
                    </a:p>
                  </a:txBody>
                  <a:tcPr marT="91425" marB="91425" marR="91425" marL="91425">
                    <a:lnL cap="flat" cmpd="sng" w="9525">
                      <a:solidFill>
                        <a:srgbClr val="9E9E9E"/>
                      </a:solidFill>
                      <a:prstDash val="solid"/>
                      <a:round/>
                      <a:headEnd len="sm" w="sm" type="none"/>
                      <a:tailEnd len="sm" w="sm" type="none"/>
                    </a:lnL>
                    <a:solidFill>
                      <a:srgbClr val="B6D7A8"/>
                    </a:solidFill>
                  </a:tcPr>
                </a:tc>
                <a:tc rowSpan="2">
                  <a:txBody>
                    <a:bodyPr/>
                    <a:lstStyle/>
                    <a:p>
                      <a:pPr indent="0" lvl="0" marL="0" rtl="0" algn="l">
                        <a:spcBef>
                          <a:spcPts val="0"/>
                        </a:spcBef>
                        <a:spcAft>
                          <a:spcPts val="0"/>
                        </a:spcAft>
                        <a:buNone/>
                      </a:pPr>
                      <a:r>
                        <a:rPr lang="en-US" sz="1500">
                          <a:solidFill>
                            <a:schemeClr val="dk1"/>
                          </a:solidFill>
                        </a:rPr>
                        <a:t>+</a:t>
                      </a:r>
                      <a:r>
                        <a:rPr lang="en-US" sz="1500"/>
                        <a:t>2.1</a:t>
                      </a:r>
                      <a:endParaRPr sz="1500"/>
                    </a:p>
                    <a:p>
                      <a:pPr indent="0" lvl="0" marL="0" rtl="0" algn="l">
                        <a:spcBef>
                          <a:spcPts val="0"/>
                        </a:spcBef>
                        <a:spcAft>
                          <a:spcPts val="0"/>
                        </a:spcAft>
                        <a:buNone/>
                      </a:pPr>
                      <a:r>
                        <a:rPr lang="en-US" sz="1500"/>
                        <a:t>(Black)</a:t>
                      </a:r>
                      <a:endParaRPr sz="1500"/>
                    </a:p>
                  </a:txBody>
                  <a:tcPr marT="91425" marB="91425" marR="91425" marL="91425">
                    <a:solidFill>
                      <a:srgbClr val="B6D7A8"/>
                    </a:solidFill>
                  </a:tcPr>
                </a:tc>
                <a:tc rowSpan="2">
                  <a:txBody>
                    <a:bodyPr/>
                    <a:lstStyle/>
                    <a:p>
                      <a:pPr indent="0" lvl="0" marL="0" rtl="0" algn="l">
                        <a:spcBef>
                          <a:spcPts val="0"/>
                        </a:spcBef>
                        <a:spcAft>
                          <a:spcPts val="0"/>
                        </a:spcAft>
                        <a:buNone/>
                      </a:pPr>
                      <a:r>
                        <a:rPr lang="en-US" sz="1500">
                          <a:solidFill>
                            <a:schemeClr val="dk1"/>
                          </a:solidFill>
                        </a:rPr>
                        <a:t>+</a:t>
                      </a:r>
                      <a:r>
                        <a:rPr lang="en-US" sz="1500"/>
                        <a:t>1.5</a:t>
                      </a:r>
                      <a:endParaRPr sz="1500"/>
                    </a:p>
                    <a:p>
                      <a:pPr indent="0" lvl="0" marL="0" rtl="0" algn="l">
                        <a:spcBef>
                          <a:spcPts val="0"/>
                        </a:spcBef>
                        <a:spcAft>
                          <a:spcPts val="0"/>
                        </a:spcAft>
                        <a:buNone/>
                      </a:pPr>
                      <a:r>
                        <a:rPr lang="en-US" sz="1500">
                          <a:solidFill>
                            <a:schemeClr val="dk1"/>
                          </a:solidFill>
                        </a:rPr>
                        <a:t>(Black)</a:t>
                      </a:r>
                      <a:endParaRPr sz="1500"/>
                    </a:p>
                  </a:txBody>
                  <a:tcPr marT="91425" marB="91425" marR="91425" marL="91425">
                    <a:solidFill>
                      <a:srgbClr val="B6D7A8"/>
                    </a:solidFill>
                  </a:tcPr>
                </a:tc>
                <a:tc rowSpan="2">
                  <a:txBody>
                    <a:bodyPr/>
                    <a:lstStyle/>
                    <a:p>
                      <a:pPr indent="0" lvl="0" marL="0" rtl="0" algn="l">
                        <a:spcBef>
                          <a:spcPts val="0"/>
                        </a:spcBef>
                        <a:spcAft>
                          <a:spcPts val="0"/>
                        </a:spcAft>
                        <a:buNone/>
                      </a:pPr>
                      <a:r>
                        <a:rPr lang="en-US" sz="1500">
                          <a:solidFill>
                            <a:schemeClr val="dk1"/>
                          </a:solidFill>
                        </a:rPr>
                        <a:t>+</a:t>
                      </a:r>
                      <a:r>
                        <a:rPr lang="en-US" sz="1500"/>
                        <a:t>2.2</a:t>
                      </a:r>
                      <a:endParaRPr sz="1500"/>
                    </a:p>
                    <a:p>
                      <a:pPr indent="0" lvl="0" marL="0" rtl="0" algn="l">
                        <a:spcBef>
                          <a:spcPts val="0"/>
                        </a:spcBef>
                        <a:spcAft>
                          <a:spcPts val="0"/>
                        </a:spcAft>
                        <a:buNone/>
                      </a:pPr>
                      <a:r>
                        <a:rPr lang="en-US" sz="1500">
                          <a:solidFill>
                            <a:schemeClr val="dk1"/>
                          </a:solidFill>
                        </a:rPr>
                        <a:t>(White)</a:t>
                      </a:r>
                      <a:endParaRPr sz="1500"/>
                    </a:p>
                  </a:txBody>
                  <a:tcPr marT="91425" marB="91425" marR="91425" marL="91425">
                    <a:solidFill>
                      <a:srgbClr val="B6D7A8"/>
                    </a:solidFill>
                  </a:tcPr>
                </a:tc>
                <a:tc rowSpan="2">
                  <a:txBody>
                    <a:bodyPr/>
                    <a:lstStyle/>
                    <a:p>
                      <a:pPr indent="0" lvl="0" marL="0" rtl="0" algn="l">
                        <a:spcBef>
                          <a:spcPts val="0"/>
                        </a:spcBef>
                        <a:spcAft>
                          <a:spcPts val="0"/>
                        </a:spcAft>
                        <a:buNone/>
                      </a:pPr>
                      <a:r>
                        <a:rPr b="1" lang="en-US" sz="1500">
                          <a:solidFill>
                            <a:schemeClr val="dk1"/>
                          </a:solidFill>
                        </a:rPr>
                        <a:t>+</a:t>
                      </a:r>
                      <a:r>
                        <a:rPr b="1" lang="en-US" sz="1500"/>
                        <a:t>9.5</a:t>
                      </a:r>
                      <a:endParaRPr b="1" sz="1500"/>
                    </a:p>
                    <a:p>
                      <a:pPr indent="0" lvl="0" marL="0" rtl="0" algn="l">
                        <a:spcBef>
                          <a:spcPts val="0"/>
                        </a:spcBef>
                        <a:spcAft>
                          <a:spcPts val="0"/>
                        </a:spcAft>
                        <a:buNone/>
                      </a:pPr>
                      <a:r>
                        <a:rPr b="1" lang="en-US" sz="1500"/>
                        <a:t>(Black)</a:t>
                      </a:r>
                      <a:endParaRPr b="1" sz="1500"/>
                    </a:p>
                  </a:txBody>
                  <a:tcPr marT="91425" marB="91425" marR="91425" marL="91425">
                    <a:lnB cap="flat" cmpd="sng" w="9525">
                      <a:solidFill>
                        <a:srgbClr val="9E9E9E"/>
                      </a:solidFill>
                      <a:prstDash val="solid"/>
                      <a:round/>
                      <a:headEnd len="sm" w="sm" type="none"/>
                      <a:tailEnd len="sm" w="sm" type="none"/>
                    </a:lnB>
                    <a:solidFill>
                      <a:srgbClr val="B6D7A8"/>
                    </a:solidFill>
                  </a:tcPr>
                </a:tc>
                <a:tc rowSpan="2">
                  <a:txBody>
                    <a:bodyPr/>
                    <a:lstStyle/>
                    <a:p>
                      <a:pPr indent="0" lvl="0" marL="0" rtl="0" algn="l">
                        <a:spcBef>
                          <a:spcPts val="0"/>
                        </a:spcBef>
                        <a:spcAft>
                          <a:spcPts val="0"/>
                        </a:spcAft>
                        <a:buNone/>
                      </a:pPr>
                      <a:r>
                        <a:rPr lang="en-US" sz="1500">
                          <a:solidFill>
                            <a:schemeClr val="dk1"/>
                          </a:solidFill>
                        </a:rPr>
                        <a:t>+</a:t>
                      </a:r>
                      <a:r>
                        <a:rPr lang="en-US" sz="1500"/>
                        <a:t>3.6</a:t>
                      </a:r>
                      <a:endParaRPr sz="1500"/>
                    </a:p>
                    <a:p>
                      <a:pPr indent="0" lvl="0" marL="0" rtl="0" algn="l">
                        <a:spcBef>
                          <a:spcPts val="0"/>
                        </a:spcBef>
                        <a:spcAft>
                          <a:spcPts val="0"/>
                        </a:spcAft>
                        <a:buNone/>
                      </a:pPr>
                      <a:r>
                        <a:rPr lang="en-US" sz="1500">
                          <a:solidFill>
                            <a:schemeClr val="dk1"/>
                          </a:solidFill>
                        </a:rPr>
                        <a:t>(Black)</a:t>
                      </a:r>
                      <a:endParaRPr sz="1500"/>
                    </a:p>
                  </a:txBody>
                  <a:tcPr marT="91425" marB="91425" marR="91425" marL="91425">
                    <a:lnB cap="flat" cmpd="sng" w="9525">
                      <a:solidFill>
                        <a:srgbClr val="9E9E9E"/>
                      </a:solidFill>
                      <a:prstDash val="solid"/>
                      <a:round/>
                      <a:headEnd len="sm" w="sm" type="none"/>
                      <a:tailEnd len="sm" w="sm" type="none"/>
                    </a:lnB>
                    <a:solidFill>
                      <a:srgbClr val="B6D7A8"/>
                    </a:solidFill>
                  </a:tcPr>
                </a:tc>
                <a:tc rowSpan="2">
                  <a:txBody>
                    <a:bodyPr/>
                    <a:lstStyle/>
                    <a:p>
                      <a:pPr indent="0" lvl="0" marL="0" rtl="0" algn="l">
                        <a:spcBef>
                          <a:spcPts val="0"/>
                        </a:spcBef>
                        <a:spcAft>
                          <a:spcPts val="0"/>
                        </a:spcAft>
                        <a:buNone/>
                      </a:pPr>
                      <a:r>
                        <a:rPr lang="en-US" sz="1500">
                          <a:solidFill>
                            <a:schemeClr val="dk1"/>
                          </a:solidFill>
                        </a:rPr>
                        <a:t>+</a:t>
                      </a:r>
                      <a:r>
                        <a:rPr lang="en-US" sz="1500"/>
                        <a:t>2.9</a:t>
                      </a:r>
                      <a:endParaRPr sz="1500"/>
                    </a:p>
                    <a:p>
                      <a:pPr indent="0" lvl="0" marL="0" rtl="0" algn="l">
                        <a:spcBef>
                          <a:spcPts val="0"/>
                        </a:spcBef>
                        <a:spcAft>
                          <a:spcPts val="0"/>
                        </a:spcAft>
                        <a:buNone/>
                      </a:pPr>
                      <a:r>
                        <a:rPr lang="en-US" sz="1500">
                          <a:solidFill>
                            <a:schemeClr val="dk1"/>
                          </a:solidFill>
                        </a:rPr>
                        <a:t>(White)</a:t>
                      </a:r>
                      <a:endParaRPr sz="1500"/>
                    </a:p>
                  </a:txBody>
                  <a:tcPr marT="91425" marB="91425" marR="91425" marL="91425">
                    <a:solidFill>
                      <a:srgbClr val="B6D7A8"/>
                    </a:solidFill>
                  </a:tcPr>
                </a:tc>
              </a:tr>
              <a:tr h="560325">
                <a:tc vMerge="1"/>
                <a:tc vMerge="1"/>
                <a:tc vMerge="1"/>
                <a:tc vMerge="1"/>
                <a:tc vMerge="1"/>
                <a:tc vMerge="1"/>
                <a:tc vMerge="1"/>
                <a:tc vMerge="1"/>
                <a:tc vMerge="1"/>
              </a:tr>
              <a:tr h="198500">
                <a:tc rowSpan="2">
                  <a:txBody>
                    <a:bodyPr/>
                    <a:lstStyle/>
                    <a:p>
                      <a:pPr indent="0" lvl="0" marL="0" rtl="0" algn="l">
                        <a:spcBef>
                          <a:spcPts val="0"/>
                        </a:spcBef>
                        <a:spcAft>
                          <a:spcPts val="0"/>
                        </a:spcAft>
                        <a:buNone/>
                      </a:pPr>
                      <a:r>
                        <a:rPr lang="en-US" sz="1500"/>
                        <a:t>Worst Gain</a:t>
                      </a:r>
                      <a:endParaRPr sz="1500"/>
                    </a:p>
                    <a:p>
                      <a:pPr indent="0" lvl="0" marL="0" rtl="0" algn="l">
                        <a:spcBef>
                          <a:spcPts val="0"/>
                        </a:spcBef>
                        <a:spcAft>
                          <a:spcPts val="0"/>
                        </a:spcAft>
                        <a:buNone/>
                      </a:pPr>
                      <a:r>
                        <a:rPr lang="en-US" sz="1500"/>
                        <a:t>(Worst Group)</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rowSpan="2">
                  <a:txBody>
                    <a:bodyPr/>
                    <a:lstStyle/>
                    <a:p>
                      <a:pPr indent="0" lvl="0" marL="0" rtl="0" algn="l">
                        <a:spcBef>
                          <a:spcPts val="0"/>
                        </a:spcBef>
                        <a:spcAft>
                          <a:spcPts val="0"/>
                        </a:spcAft>
                        <a:buNone/>
                      </a:pPr>
                      <a:r>
                        <a:rPr lang="en-US" sz="1500"/>
                        <a:t>-12.5%</a:t>
                      </a:r>
                      <a:endParaRPr sz="1500"/>
                    </a:p>
                    <a:p>
                      <a:pPr indent="0" lvl="0" marL="0" rtl="0" algn="l">
                        <a:spcBef>
                          <a:spcPts val="0"/>
                        </a:spcBef>
                        <a:spcAft>
                          <a:spcPts val="0"/>
                        </a:spcAft>
                        <a:buNone/>
                      </a:pPr>
                      <a:r>
                        <a:rPr lang="en-US" sz="1500"/>
                        <a:t>(Old)</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F4CCCC"/>
                    </a:solidFill>
                  </a:tcPr>
                </a:tc>
                <a:tc rowSpan="2">
                  <a:txBody>
                    <a:bodyPr/>
                    <a:lstStyle/>
                    <a:p>
                      <a:pPr indent="0" lvl="0" marL="0" rtl="0" algn="l">
                        <a:spcBef>
                          <a:spcPts val="0"/>
                        </a:spcBef>
                        <a:spcAft>
                          <a:spcPts val="0"/>
                        </a:spcAft>
                        <a:buNone/>
                      </a:pPr>
                      <a:r>
                        <a:rPr lang="en-US" sz="1500"/>
                        <a:t>-7.5%</a:t>
                      </a:r>
                      <a:endParaRPr sz="1500"/>
                    </a:p>
                    <a:p>
                      <a:pPr indent="0" lvl="0" marL="0" rtl="0" algn="l">
                        <a:spcBef>
                          <a:spcPts val="0"/>
                        </a:spcBef>
                        <a:spcAft>
                          <a:spcPts val="0"/>
                        </a:spcAft>
                        <a:buNone/>
                      </a:pPr>
                      <a:r>
                        <a:rPr lang="en-US"/>
                        <a:t>(Non-White)</a:t>
                      </a:r>
                      <a:endParaRPr/>
                    </a:p>
                  </a:txBody>
                  <a:tcPr marT="91425" marB="91425" marR="91425" marL="91425">
                    <a:lnL cap="flat" cmpd="sng" w="9525">
                      <a:solidFill>
                        <a:srgbClr val="9E9E9E"/>
                      </a:solidFill>
                      <a:prstDash val="solid"/>
                      <a:round/>
                      <a:headEnd len="sm" w="sm" type="none"/>
                      <a:tailEnd len="sm" w="sm" type="none"/>
                    </a:lnL>
                    <a:solidFill>
                      <a:srgbClr val="F4CCCC"/>
                    </a:solidFill>
                  </a:tcPr>
                </a:tc>
                <a:tc rowSpan="2">
                  <a:txBody>
                    <a:bodyPr/>
                    <a:lstStyle/>
                    <a:p>
                      <a:pPr indent="0" lvl="0" marL="0" rtl="0" algn="l">
                        <a:spcBef>
                          <a:spcPts val="0"/>
                        </a:spcBef>
                        <a:spcAft>
                          <a:spcPts val="0"/>
                        </a:spcAft>
                        <a:buNone/>
                      </a:pPr>
                      <a:r>
                        <a:rPr lang="en-US" sz="1500">
                          <a:solidFill>
                            <a:schemeClr val="dk1"/>
                          </a:solidFill>
                        </a:rPr>
                        <a:t>-8.7%</a:t>
                      </a:r>
                      <a:endParaRPr sz="1500"/>
                    </a:p>
                    <a:p>
                      <a:pPr indent="0" lvl="0" marL="0" rtl="0" algn="l">
                        <a:spcBef>
                          <a:spcPts val="0"/>
                        </a:spcBef>
                        <a:spcAft>
                          <a:spcPts val="0"/>
                        </a:spcAft>
                        <a:buNone/>
                      </a:pPr>
                      <a:r>
                        <a:rPr lang="en-US" sz="1500">
                          <a:solidFill>
                            <a:schemeClr val="dk1"/>
                          </a:solidFill>
                        </a:rPr>
                        <a:t>(Old)</a:t>
                      </a:r>
                      <a:endParaRPr sz="1500">
                        <a:solidFill>
                          <a:schemeClr val="dk1"/>
                        </a:solidFill>
                      </a:endParaRPr>
                    </a:p>
                  </a:txBody>
                  <a:tcPr marT="91425" marB="91425" marR="91425" marL="91425">
                    <a:solidFill>
                      <a:srgbClr val="F4CCCC"/>
                    </a:solidFill>
                  </a:tcPr>
                </a:tc>
                <a:tc rowSpan="2">
                  <a:txBody>
                    <a:bodyPr/>
                    <a:lstStyle/>
                    <a:p>
                      <a:pPr indent="0" lvl="0" marL="0" rtl="0" algn="l">
                        <a:spcBef>
                          <a:spcPts val="0"/>
                        </a:spcBef>
                        <a:spcAft>
                          <a:spcPts val="0"/>
                        </a:spcAft>
                        <a:buNone/>
                      </a:pPr>
                      <a:r>
                        <a:rPr lang="en-US" sz="1500">
                          <a:solidFill>
                            <a:schemeClr val="dk1"/>
                          </a:solidFill>
                        </a:rPr>
                        <a:t>-7.9%</a:t>
                      </a:r>
                      <a:endParaRPr sz="1500"/>
                    </a:p>
                    <a:p>
                      <a:pPr indent="0" lvl="0" marL="0" rtl="0" algn="l">
                        <a:spcBef>
                          <a:spcPts val="0"/>
                        </a:spcBef>
                        <a:spcAft>
                          <a:spcPts val="0"/>
                        </a:spcAft>
                        <a:buNone/>
                      </a:pPr>
                      <a:r>
                        <a:rPr lang="en-US" sz="1500">
                          <a:solidFill>
                            <a:schemeClr val="dk1"/>
                          </a:solidFill>
                        </a:rPr>
                        <a:t>(Old)</a:t>
                      </a:r>
                      <a:endParaRPr sz="1500">
                        <a:solidFill>
                          <a:schemeClr val="dk1"/>
                        </a:solidFill>
                      </a:endParaRPr>
                    </a:p>
                  </a:txBody>
                  <a:tcPr marT="91425" marB="91425" marR="91425" marL="91425">
                    <a:solidFill>
                      <a:srgbClr val="F4CCCC"/>
                    </a:solidFill>
                  </a:tcPr>
                </a:tc>
                <a:tc rowSpan="2">
                  <a:txBody>
                    <a:bodyPr/>
                    <a:lstStyle/>
                    <a:p>
                      <a:pPr indent="0" lvl="0" marL="0" rtl="0" algn="l">
                        <a:spcBef>
                          <a:spcPts val="0"/>
                        </a:spcBef>
                        <a:spcAft>
                          <a:spcPts val="0"/>
                        </a:spcAft>
                        <a:buNone/>
                      </a:pPr>
                      <a:r>
                        <a:rPr b="1" lang="en-US" sz="1500">
                          <a:solidFill>
                            <a:schemeClr val="dk1"/>
                          </a:solidFill>
                        </a:rPr>
                        <a:t>-20.5%</a:t>
                      </a:r>
                      <a:endParaRPr b="1" sz="1500"/>
                    </a:p>
                    <a:p>
                      <a:pPr indent="0" lvl="0" marL="0" rtl="0" algn="l">
                        <a:spcBef>
                          <a:spcPts val="0"/>
                        </a:spcBef>
                        <a:spcAft>
                          <a:spcPts val="0"/>
                        </a:spcAft>
                        <a:buNone/>
                      </a:pPr>
                      <a:r>
                        <a:rPr b="1" lang="en-US" sz="1500">
                          <a:solidFill>
                            <a:schemeClr val="dk1"/>
                          </a:solidFill>
                        </a:rPr>
                        <a:t>(Old)</a:t>
                      </a:r>
                      <a:endParaRPr b="1" sz="1500">
                        <a:solidFill>
                          <a:schemeClr val="dk1"/>
                        </a:solidFill>
                      </a:endParaRPr>
                    </a:p>
                  </a:txBody>
                  <a:tcPr marT="91425" marB="91425" marR="91425" marL="91425">
                    <a:solidFill>
                      <a:srgbClr val="F4CCCC"/>
                    </a:solidFill>
                  </a:tcPr>
                </a:tc>
                <a:tc rowSpan="2">
                  <a:txBody>
                    <a:bodyPr/>
                    <a:lstStyle/>
                    <a:p>
                      <a:pPr indent="0" lvl="0" marL="0" rtl="0" algn="l">
                        <a:spcBef>
                          <a:spcPts val="0"/>
                        </a:spcBef>
                        <a:spcAft>
                          <a:spcPts val="0"/>
                        </a:spcAft>
                        <a:buNone/>
                      </a:pPr>
                      <a:r>
                        <a:rPr lang="en-US" sz="1500">
                          <a:solidFill>
                            <a:schemeClr val="dk1"/>
                          </a:solidFill>
                        </a:rPr>
                        <a:t>-6.0%</a:t>
                      </a:r>
                      <a:endParaRPr sz="1500"/>
                    </a:p>
                    <a:p>
                      <a:pPr indent="0" lvl="0" marL="0" rtl="0" algn="l">
                        <a:spcBef>
                          <a:spcPts val="0"/>
                        </a:spcBef>
                        <a:spcAft>
                          <a:spcPts val="0"/>
                        </a:spcAft>
                        <a:buNone/>
                      </a:pPr>
                      <a:r>
                        <a:rPr lang="en-US" sz="1500">
                          <a:solidFill>
                            <a:schemeClr val="dk1"/>
                          </a:solidFill>
                        </a:rPr>
                        <a:t>(Old)</a:t>
                      </a:r>
                      <a:endParaRPr sz="1500">
                        <a:solidFill>
                          <a:schemeClr val="dk1"/>
                        </a:solidFill>
                      </a:endParaRPr>
                    </a:p>
                  </a:txBody>
                  <a:tcPr marT="91425" marB="91425" marR="91425" marL="91425">
                    <a:lnT cap="flat" cmpd="sng" w="9525">
                      <a:solidFill>
                        <a:srgbClr val="9E9E9E"/>
                      </a:solidFill>
                      <a:prstDash val="solid"/>
                      <a:round/>
                      <a:headEnd len="sm" w="sm" type="none"/>
                      <a:tailEnd len="sm" w="sm" type="none"/>
                    </a:lnT>
                    <a:solidFill>
                      <a:srgbClr val="F4CCCC"/>
                    </a:solidFill>
                  </a:tcPr>
                </a:tc>
                <a:tc rowSpan="2">
                  <a:txBody>
                    <a:bodyPr/>
                    <a:lstStyle/>
                    <a:p>
                      <a:pPr indent="0" lvl="0" marL="0" rtl="0" algn="l">
                        <a:spcBef>
                          <a:spcPts val="0"/>
                        </a:spcBef>
                        <a:spcAft>
                          <a:spcPts val="0"/>
                        </a:spcAft>
                        <a:buNone/>
                      </a:pPr>
                      <a:r>
                        <a:rPr lang="en-US" sz="1500">
                          <a:solidFill>
                            <a:schemeClr val="dk1"/>
                          </a:solidFill>
                        </a:rPr>
                        <a:t>-3.8%</a:t>
                      </a:r>
                      <a:endParaRPr sz="1500"/>
                    </a:p>
                    <a:p>
                      <a:pPr indent="0" lvl="0" marL="0" rtl="0" algn="l">
                        <a:spcBef>
                          <a:spcPts val="0"/>
                        </a:spcBef>
                        <a:spcAft>
                          <a:spcPts val="0"/>
                        </a:spcAft>
                        <a:buNone/>
                      </a:pPr>
                      <a:r>
                        <a:rPr lang="en-US" sz="1500">
                          <a:solidFill>
                            <a:schemeClr val="dk1"/>
                          </a:solidFill>
                        </a:rPr>
                        <a:t>(Old)</a:t>
                      </a:r>
                      <a:endParaRPr sz="1500">
                        <a:solidFill>
                          <a:schemeClr val="dk1"/>
                        </a:solidFill>
                      </a:endParaRPr>
                    </a:p>
                  </a:txBody>
                  <a:tcPr marT="91425" marB="91425" marR="91425" marL="91425">
                    <a:lnT cap="flat" cmpd="sng" w="9525">
                      <a:solidFill>
                        <a:srgbClr val="9E9E9E"/>
                      </a:solidFill>
                      <a:prstDash val="solid"/>
                      <a:round/>
                      <a:headEnd len="sm" w="sm" type="none"/>
                      <a:tailEnd len="sm" w="sm" type="none"/>
                    </a:lnT>
                    <a:solidFill>
                      <a:srgbClr val="F4CCCC"/>
                    </a:solidFill>
                  </a:tcPr>
                </a:tc>
                <a:tc rowSpan="2">
                  <a:txBody>
                    <a:bodyPr/>
                    <a:lstStyle/>
                    <a:p>
                      <a:pPr indent="0" lvl="0" marL="0" rtl="0" algn="l">
                        <a:spcBef>
                          <a:spcPts val="0"/>
                        </a:spcBef>
                        <a:spcAft>
                          <a:spcPts val="0"/>
                        </a:spcAft>
                        <a:buNone/>
                      </a:pPr>
                      <a:r>
                        <a:rPr lang="en-US" sz="1500">
                          <a:solidFill>
                            <a:schemeClr val="dk1"/>
                          </a:solidFill>
                        </a:rPr>
                        <a:t>-3.9%</a:t>
                      </a:r>
                      <a:endParaRPr sz="1500"/>
                    </a:p>
                    <a:p>
                      <a:pPr indent="0" lvl="0" marL="0" rtl="0" algn="l">
                        <a:spcBef>
                          <a:spcPts val="0"/>
                        </a:spcBef>
                        <a:spcAft>
                          <a:spcPts val="0"/>
                        </a:spcAft>
                        <a:buNone/>
                      </a:pPr>
                      <a:r>
                        <a:rPr lang="en-US" sz="1500">
                          <a:solidFill>
                            <a:schemeClr val="dk1"/>
                          </a:solidFill>
                        </a:rPr>
                        <a:t>(Old)</a:t>
                      </a:r>
                      <a:endParaRPr sz="1500">
                        <a:solidFill>
                          <a:schemeClr val="dk1"/>
                        </a:solidFill>
                      </a:endParaRPr>
                    </a:p>
                  </a:txBody>
                  <a:tcPr marT="91425" marB="91425" marR="91425" marL="91425">
                    <a:solidFill>
                      <a:srgbClr val="F4CCCC"/>
                    </a:solidFill>
                  </a:tcPr>
                </a:tc>
              </a:tr>
              <a:tr h="629175">
                <a:tc vMerge="1"/>
                <a:tc vMerge="1"/>
                <a:tc vMerge="1"/>
                <a:tc vMerge="1"/>
                <a:tc vMerge="1"/>
                <a:tc vMerge="1"/>
                <a:tc vMerge="1"/>
                <a:tc vMerge="1"/>
                <a:tc vMerge="1"/>
              </a:tr>
              <a:tr h="609850">
                <a:tc>
                  <a:txBody>
                    <a:bodyPr/>
                    <a:lstStyle/>
                    <a:p>
                      <a:pPr indent="0" lvl="0" marL="0" rtl="0" algn="l">
                        <a:spcBef>
                          <a:spcPts val="0"/>
                        </a:spcBef>
                        <a:spcAft>
                          <a:spcPts val="0"/>
                        </a:spcAft>
                        <a:buNone/>
                      </a:pPr>
                      <a:r>
                        <a:rPr lang="en-US" sz="1500"/>
                        <a:t>Ratio gain/viol</a:t>
                      </a:r>
                      <a:endParaRPr sz="15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500"/>
                        <a:t>3/5</a:t>
                      </a:r>
                      <a:endParaRPr sz="1500"/>
                    </a:p>
                  </a:txBody>
                  <a:tcPr marT="91425" marB="91425" marR="91425" marL="91425"/>
                </a:tc>
                <a:tc>
                  <a:txBody>
                    <a:bodyPr/>
                    <a:lstStyle/>
                    <a:p>
                      <a:pPr indent="0" lvl="0" marL="0" rtl="0" algn="l">
                        <a:spcBef>
                          <a:spcPts val="0"/>
                        </a:spcBef>
                        <a:spcAft>
                          <a:spcPts val="0"/>
                        </a:spcAft>
                        <a:buNone/>
                      </a:pPr>
                      <a:r>
                        <a:rPr lang="en-US" sz="1500"/>
                        <a:t>2/6</a:t>
                      </a:r>
                      <a:endParaRPr sz="1500"/>
                    </a:p>
                  </a:txBody>
                  <a:tcPr marT="91425" marB="91425" marR="91425" marL="91425"/>
                </a:tc>
                <a:tc>
                  <a:txBody>
                    <a:bodyPr/>
                    <a:lstStyle/>
                    <a:p>
                      <a:pPr indent="0" lvl="0" marL="0" rtl="0" algn="l">
                        <a:spcBef>
                          <a:spcPts val="0"/>
                        </a:spcBef>
                        <a:spcAft>
                          <a:spcPts val="0"/>
                        </a:spcAft>
                        <a:buNone/>
                      </a:pPr>
                      <a:r>
                        <a:rPr lang="en-US" sz="1500"/>
                        <a:t>1/7</a:t>
                      </a:r>
                      <a:endParaRPr sz="1500"/>
                    </a:p>
                  </a:txBody>
                  <a:tcPr marT="91425" marB="91425" marR="91425" marL="91425"/>
                </a:tc>
                <a:tc>
                  <a:txBody>
                    <a:bodyPr/>
                    <a:lstStyle/>
                    <a:p>
                      <a:pPr indent="0" lvl="0" marL="0" rtl="0" algn="l">
                        <a:spcBef>
                          <a:spcPts val="0"/>
                        </a:spcBef>
                        <a:spcAft>
                          <a:spcPts val="0"/>
                        </a:spcAft>
                        <a:buNone/>
                      </a:pPr>
                      <a:r>
                        <a:rPr lang="en-US" sz="1500"/>
                        <a:t>1/7</a:t>
                      </a:r>
                      <a:endParaRPr sz="1500"/>
                    </a:p>
                  </a:txBody>
                  <a:tcPr marT="91425" marB="91425" marR="91425" marL="91425"/>
                </a:tc>
                <a:tc>
                  <a:txBody>
                    <a:bodyPr/>
                    <a:lstStyle/>
                    <a:p>
                      <a:pPr indent="0" lvl="0" marL="0" rtl="0" algn="l">
                        <a:spcBef>
                          <a:spcPts val="0"/>
                        </a:spcBef>
                        <a:spcAft>
                          <a:spcPts val="0"/>
                        </a:spcAft>
                        <a:buNone/>
                      </a:pPr>
                      <a:r>
                        <a:rPr lang="en-US" sz="1500"/>
                        <a:t>1/7</a:t>
                      </a:r>
                      <a:endParaRPr sz="1500"/>
                    </a:p>
                  </a:txBody>
                  <a:tcPr marT="91425" marB="91425" marR="91425" marL="91425"/>
                </a:tc>
                <a:tc>
                  <a:txBody>
                    <a:bodyPr/>
                    <a:lstStyle/>
                    <a:p>
                      <a:pPr indent="0" lvl="0" marL="0" rtl="0" algn="l">
                        <a:spcBef>
                          <a:spcPts val="0"/>
                        </a:spcBef>
                        <a:spcAft>
                          <a:spcPts val="0"/>
                        </a:spcAft>
                        <a:buNone/>
                      </a:pPr>
                      <a:r>
                        <a:rPr lang="en-US" sz="1500"/>
                        <a:t>5/3</a:t>
                      </a:r>
                      <a:endParaRPr sz="1500"/>
                    </a:p>
                  </a:txBody>
                  <a:tcPr marT="91425" marB="91425" marR="91425" marL="91425"/>
                </a:tc>
                <a:tc>
                  <a:txBody>
                    <a:bodyPr/>
                    <a:lstStyle/>
                    <a:p>
                      <a:pPr indent="0" lvl="0" marL="0" rtl="0" algn="l">
                        <a:spcBef>
                          <a:spcPts val="0"/>
                        </a:spcBef>
                        <a:spcAft>
                          <a:spcPts val="0"/>
                        </a:spcAft>
                        <a:buNone/>
                      </a:pPr>
                      <a:r>
                        <a:rPr lang="en-US" sz="1500"/>
                        <a:t>6/2</a:t>
                      </a:r>
                      <a:endParaRPr sz="1500"/>
                    </a:p>
                  </a:txBody>
                  <a:tcPr marT="91425" marB="91425" marR="91425" marL="91425"/>
                </a:tc>
                <a:tc>
                  <a:txBody>
                    <a:bodyPr/>
                    <a:lstStyle/>
                    <a:p>
                      <a:pPr indent="0" lvl="0" marL="0" rtl="0" algn="l">
                        <a:spcBef>
                          <a:spcPts val="0"/>
                        </a:spcBef>
                        <a:spcAft>
                          <a:spcPts val="0"/>
                        </a:spcAft>
                        <a:buNone/>
                      </a:pPr>
                      <a:r>
                        <a:rPr lang="en-US" sz="1500"/>
                        <a:t>4/4</a:t>
                      </a:r>
                      <a:endParaRPr sz="15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p23"/>
          <p:cNvSpPr txBox="1"/>
          <p:nvPr>
            <p:ph idx="1" type="body"/>
          </p:nvPr>
        </p:nvSpPr>
        <p:spPr>
          <a:xfrm>
            <a:off x="3887700" y="1528175"/>
            <a:ext cx="8001300" cy="55863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SzPts val="2200"/>
              <a:buFont typeface="Open Sans"/>
              <a:buChar char="•"/>
            </a:pPr>
            <a:r>
              <a:rPr lang="en-US" sz="2200">
                <a:latin typeface="Open Sans"/>
                <a:ea typeface="Open Sans"/>
                <a:cs typeface="Open Sans"/>
                <a:sym typeface="Open Sans"/>
              </a:rPr>
              <a:t>Features and target</a:t>
            </a:r>
            <a:endParaRPr sz="2200">
              <a:latin typeface="Open Sans"/>
              <a:ea typeface="Open Sans"/>
              <a:cs typeface="Open Sans"/>
              <a:sym typeface="Open Sans"/>
            </a:endParaRPr>
          </a:p>
        </p:txBody>
      </p:sp>
      <p:sp>
        <p:nvSpPr>
          <p:cNvPr id="176" name="Google Shape;176;p23"/>
          <p:cNvSpPr txBox="1"/>
          <p:nvPr>
            <p:ph type="title"/>
          </p:nvPr>
        </p:nvSpPr>
        <p:spPr>
          <a:xfrm>
            <a:off x="3887700" y="20247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latin typeface="Oswald SemiBold"/>
                <a:ea typeface="Oswald SemiBold"/>
                <a:cs typeface="Oswald SemiBold"/>
                <a:sym typeface="Oswald SemiBold"/>
              </a:rPr>
              <a:t>Results: Random Forest Model </a:t>
            </a:r>
            <a:endParaRPr sz="3800">
              <a:latin typeface="Oswald SemiBold"/>
              <a:ea typeface="Oswald SemiBold"/>
              <a:cs typeface="Oswald SemiBold"/>
              <a:sym typeface="Oswald SemiBold"/>
            </a:endParaRPr>
          </a:p>
        </p:txBody>
      </p:sp>
      <p:pic>
        <p:nvPicPr>
          <p:cNvPr id="177" name="Google Shape;177;p23"/>
          <p:cNvPicPr preferRelativeResize="0"/>
          <p:nvPr/>
        </p:nvPicPr>
        <p:blipFill rotWithShape="1">
          <a:blip r:embed="rId3">
            <a:alphaModFix/>
          </a:blip>
          <a:srcRect b="1170" l="17171" r="42501" t="-1170"/>
          <a:stretch/>
        </p:blipFill>
        <p:spPr>
          <a:xfrm>
            <a:off x="-1162875" y="-126575"/>
            <a:ext cx="4187976" cy="7016376"/>
          </a:xfrm>
          <a:prstGeom prst="rect">
            <a:avLst/>
          </a:prstGeom>
          <a:noFill/>
          <a:ln>
            <a:noFill/>
          </a:ln>
        </p:spPr>
      </p:pic>
      <p:sp>
        <p:nvSpPr>
          <p:cNvPr id="178" name="Google Shape;178;p23"/>
          <p:cNvSpPr/>
          <p:nvPr/>
        </p:nvSpPr>
        <p:spPr>
          <a:xfrm>
            <a:off x="3025100" y="-31775"/>
            <a:ext cx="1491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3"/>
          <p:cNvSpPr/>
          <p:nvPr/>
        </p:nvSpPr>
        <p:spPr>
          <a:xfrm rot="5400000">
            <a:off x="4344300" y="723775"/>
            <a:ext cx="54300" cy="9675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0" name="Google Shape;180;p23"/>
          <p:cNvPicPr preferRelativeResize="0"/>
          <p:nvPr/>
        </p:nvPicPr>
        <p:blipFill>
          <a:blip r:embed="rId4">
            <a:alphaModFix/>
          </a:blip>
          <a:stretch>
            <a:fillRect/>
          </a:stretch>
        </p:blipFill>
        <p:spPr>
          <a:xfrm>
            <a:off x="4503113" y="2249638"/>
            <a:ext cx="3648075" cy="4143375"/>
          </a:xfrm>
          <a:prstGeom prst="rect">
            <a:avLst/>
          </a:prstGeom>
          <a:noFill/>
          <a:ln>
            <a:noFill/>
          </a:ln>
        </p:spPr>
      </p:pic>
      <p:pic>
        <p:nvPicPr>
          <p:cNvPr id="181" name="Google Shape;181;p23"/>
          <p:cNvPicPr preferRelativeResize="0"/>
          <p:nvPr/>
        </p:nvPicPr>
        <p:blipFill>
          <a:blip r:embed="rId5">
            <a:alphaModFix/>
          </a:blip>
          <a:stretch>
            <a:fillRect/>
          </a:stretch>
        </p:blipFill>
        <p:spPr>
          <a:xfrm>
            <a:off x="9100950" y="2331038"/>
            <a:ext cx="1504950" cy="416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5" name="Shape 185"/>
        <p:cNvGrpSpPr/>
        <p:nvPr/>
      </p:nvGrpSpPr>
      <p:grpSpPr>
        <a:xfrm>
          <a:off x="0" y="0"/>
          <a:ext cx="0" cy="0"/>
          <a:chOff x="0" y="0"/>
          <a:chExt cx="0" cy="0"/>
        </a:xfrm>
      </p:grpSpPr>
      <p:sp>
        <p:nvSpPr>
          <p:cNvPr id="186" name="Google Shape;186;p24"/>
          <p:cNvSpPr txBox="1"/>
          <p:nvPr>
            <p:ph idx="1" type="body"/>
          </p:nvPr>
        </p:nvSpPr>
        <p:spPr>
          <a:xfrm>
            <a:off x="3887700" y="1528175"/>
            <a:ext cx="8001300" cy="55863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SzPts val="2200"/>
              <a:buFont typeface="Open Sans"/>
              <a:buChar char="•"/>
            </a:pPr>
            <a:r>
              <a:rPr lang="en-US" sz="2200">
                <a:latin typeface="Open Sans"/>
                <a:ea typeface="Open Sans"/>
                <a:cs typeface="Open Sans"/>
                <a:sym typeface="Open Sans"/>
              </a:rPr>
              <a:t>100 trees; Feature importance</a:t>
            </a:r>
            <a:endParaRPr sz="2200">
              <a:latin typeface="Open Sans"/>
              <a:ea typeface="Open Sans"/>
              <a:cs typeface="Open Sans"/>
              <a:sym typeface="Open Sans"/>
            </a:endParaRPr>
          </a:p>
        </p:txBody>
      </p:sp>
      <p:sp>
        <p:nvSpPr>
          <p:cNvPr id="187" name="Google Shape;187;p24"/>
          <p:cNvSpPr txBox="1"/>
          <p:nvPr>
            <p:ph type="title"/>
          </p:nvPr>
        </p:nvSpPr>
        <p:spPr>
          <a:xfrm>
            <a:off x="3887700" y="20247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latin typeface="Oswald SemiBold"/>
                <a:ea typeface="Oswald SemiBold"/>
                <a:cs typeface="Oswald SemiBold"/>
                <a:sym typeface="Oswald SemiBold"/>
              </a:rPr>
              <a:t>Results: Random Forest Model </a:t>
            </a:r>
            <a:endParaRPr sz="3800">
              <a:latin typeface="Oswald SemiBold"/>
              <a:ea typeface="Oswald SemiBold"/>
              <a:cs typeface="Oswald SemiBold"/>
              <a:sym typeface="Oswald SemiBold"/>
            </a:endParaRPr>
          </a:p>
        </p:txBody>
      </p:sp>
      <p:pic>
        <p:nvPicPr>
          <p:cNvPr id="188" name="Google Shape;188;p24"/>
          <p:cNvPicPr preferRelativeResize="0"/>
          <p:nvPr/>
        </p:nvPicPr>
        <p:blipFill rotWithShape="1">
          <a:blip r:embed="rId3">
            <a:alphaModFix/>
          </a:blip>
          <a:srcRect b="1170" l="17171" r="42501" t="-1170"/>
          <a:stretch/>
        </p:blipFill>
        <p:spPr>
          <a:xfrm>
            <a:off x="-1162875" y="-126575"/>
            <a:ext cx="4187976" cy="7016376"/>
          </a:xfrm>
          <a:prstGeom prst="rect">
            <a:avLst/>
          </a:prstGeom>
          <a:noFill/>
          <a:ln>
            <a:noFill/>
          </a:ln>
        </p:spPr>
      </p:pic>
      <p:sp>
        <p:nvSpPr>
          <p:cNvPr id="189" name="Google Shape;189;p24"/>
          <p:cNvSpPr/>
          <p:nvPr/>
        </p:nvSpPr>
        <p:spPr>
          <a:xfrm>
            <a:off x="3025100" y="-31775"/>
            <a:ext cx="1491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4"/>
          <p:cNvSpPr/>
          <p:nvPr/>
        </p:nvSpPr>
        <p:spPr>
          <a:xfrm rot="5400000">
            <a:off x="4344300" y="723775"/>
            <a:ext cx="54300" cy="9675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1" name="Google Shape;191;p24"/>
          <p:cNvPicPr preferRelativeResize="0"/>
          <p:nvPr/>
        </p:nvPicPr>
        <p:blipFill>
          <a:blip r:embed="rId4">
            <a:alphaModFix/>
          </a:blip>
          <a:stretch>
            <a:fillRect/>
          </a:stretch>
        </p:blipFill>
        <p:spPr>
          <a:xfrm>
            <a:off x="3976475" y="2561375"/>
            <a:ext cx="5137474" cy="3519900"/>
          </a:xfrm>
          <a:prstGeom prst="rect">
            <a:avLst/>
          </a:prstGeom>
          <a:noFill/>
          <a:ln>
            <a:noFill/>
          </a:ln>
        </p:spPr>
      </p:pic>
      <p:pic>
        <p:nvPicPr>
          <p:cNvPr id="192" name="Google Shape;192;p24"/>
          <p:cNvPicPr preferRelativeResize="0"/>
          <p:nvPr/>
        </p:nvPicPr>
        <p:blipFill>
          <a:blip r:embed="rId5">
            <a:alphaModFix/>
          </a:blip>
          <a:stretch>
            <a:fillRect/>
          </a:stretch>
        </p:blipFill>
        <p:spPr>
          <a:xfrm>
            <a:off x="9364238" y="2792075"/>
            <a:ext cx="2752725" cy="140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6" name="Shape 196"/>
        <p:cNvGrpSpPr/>
        <p:nvPr/>
      </p:nvGrpSpPr>
      <p:grpSpPr>
        <a:xfrm>
          <a:off x="0" y="0"/>
          <a:ext cx="0" cy="0"/>
          <a:chOff x="0" y="0"/>
          <a:chExt cx="0" cy="0"/>
        </a:xfrm>
      </p:grpSpPr>
      <p:sp>
        <p:nvSpPr>
          <p:cNvPr id="197" name="Google Shape;197;p25"/>
          <p:cNvSpPr txBox="1"/>
          <p:nvPr>
            <p:ph idx="1" type="body"/>
          </p:nvPr>
        </p:nvSpPr>
        <p:spPr>
          <a:xfrm>
            <a:off x="3887700" y="1528175"/>
            <a:ext cx="8001300" cy="55863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SzPts val="2200"/>
              <a:buFont typeface="Open Sans"/>
              <a:buChar char="•"/>
            </a:pPr>
            <a:r>
              <a:rPr lang="en-US" sz="2200">
                <a:latin typeface="Open Sans"/>
                <a:ea typeface="Open Sans"/>
                <a:cs typeface="Open Sans"/>
                <a:sym typeface="Open Sans"/>
              </a:rPr>
              <a:t>100 trees; Metrics</a:t>
            </a:r>
            <a:endParaRPr sz="2200">
              <a:latin typeface="Open Sans"/>
              <a:ea typeface="Open Sans"/>
              <a:cs typeface="Open Sans"/>
              <a:sym typeface="Open Sans"/>
            </a:endParaRPr>
          </a:p>
        </p:txBody>
      </p:sp>
      <p:sp>
        <p:nvSpPr>
          <p:cNvPr id="198" name="Google Shape;198;p25"/>
          <p:cNvSpPr txBox="1"/>
          <p:nvPr>
            <p:ph type="title"/>
          </p:nvPr>
        </p:nvSpPr>
        <p:spPr>
          <a:xfrm>
            <a:off x="3887700" y="20247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latin typeface="Oswald SemiBold"/>
                <a:ea typeface="Oswald SemiBold"/>
                <a:cs typeface="Oswald SemiBold"/>
                <a:sym typeface="Oswald SemiBold"/>
              </a:rPr>
              <a:t>Results: Random Forest Model </a:t>
            </a:r>
            <a:endParaRPr sz="3800">
              <a:latin typeface="Oswald SemiBold"/>
              <a:ea typeface="Oswald SemiBold"/>
              <a:cs typeface="Oswald SemiBold"/>
              <a:sym typeface="Oswald SemiBold"/>
            </a:endParaRPr>
          </a:p>
        </p:txBody>
      </p:sp>
      <p:pic>
        <p:nvPicPr>
          <p:cNvPr id="199" name="Google Shape;199;p25"/>
          <p:cNvPicPr preferRelativeResize="0"/>
          <p:nvPr/>
        </p:nvPicPr>
        <p:blipFill rotWithShape="1">
          <a:blip r:embed="rId3">
            <a:alphaModFix/>
          </a:blip>
          <a:srcRect b="1170" l="17171" r="42501" t="-1170"/>
          <a:stretch/>
        </p:blipFill>
        <p:spPr>
          <a:xfrm>
            <a:off x="-1162875" y="-126575"/>
            <a:ext cx="4187976" cy="7016376"/>
          </a:xfrm>
          <a:prstGeom prst="rect">
            <a:avLst/>
          </a:prstGeom>
          <a:noFill/>
          <a:ln>
            <a:noFill/>
          </a:ln>
        </p:spPr>
      </p:pic>
      <p:sp>
        <p:nvSpPr>
          <p:cNvPr id="200" name="Google Shape;200;p25"/>
          <p:cNvSpPr/>
          <p:nvPr/>
        </p:nvSpPr>
        <p:spPr>
          <a:xfrm>
            <a:off x="3025100" y="-31775"/>
            <a:ext cx="1491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5"/>
          <p:cNvSpPr/>
          <p:nvPr/>
        </p:nvSpPr>
        <p:spPr>
          <a:xfrm rot="5400000">
            <a:off x="4344300" y="723775"/>
            <a:ext cx="54300" cy="9675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2" name="Google Shape;202;p25"/>
          <p:cNvPicPr preferRelativeResize="0"/>
          <p:nvPr/>
        </p:nvPicPr>
        <p:blipFill>
          <a:blip r:embed="rId4">
            <a:alphaModFix/>
          </a:blip>
          <a:stretch>
            <a:fillRect/>
          </a:stretch>
        </p:blipFill>
        <p:spPr>
          <a:xfrm>
            <a:off x="3800779" y="2181600"/>
            <a:ext cx="8088225" cy="27502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F3F3F3"/>
            </a:gs>
          </a:gsLst>
          <a:lin ang="5400012" scaled="0"/>
        </a:gradFill>
      </p:bgPr>
    </p:bg>
    <p:spTree>
      <p:nvGrpSpPr>
        <p:cNvPr id="96" name="Shape 96"/>
        <p:cNvGrpSpPr/>
        <p:nvPr/>
      </p:nvGrpSpPr>
      <p:grpSpPr>
        <a:xfrm>
          <a:off x="0" y="0"/>
          <a:ext cx="0" cy="0"/>
          <a:chOff x="0" y="0"/>
          <a:chExt cx="0" cy="0"/>
        </a:xfrm>
      </p:grpSpPr>
      <p:sp>
        <p:nvSpPr>
          <p:cNvPr id="97" name="Google Shape;97;p14"/>
          <p:cNvSpPr txBox="1"/>
          <p:nvPr>
            <p:ph type="title"/>
          </p:nvPr>
        </p:nvSpPr>
        <p:spPr>
          <a:xfrm>
            <a:off x="3887700" y="2024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Oswald SemiBold"/>
                <a:ea typeface="Oswald SemiBold"/>
                <a:cs typeface="Oswald SemiBold"/>
                <a:sym typeface="Oswald SemiBold"/>
              </a:rPr>
              <a:t>Problem definition</a:t>
            </a:r>
            <a:endParaRPr>
              <a:latin typeface="Oswald SemiBold"/>
              <a:ea typeface="Oswald SemiBold"/>
              <a:cs typeface="Oswald SemiBold"/>
              <a:sym typeface="Oswald SemiBold"/>
            </a:endParaRPr>
          </a:p>
        </p:txBody>
      </p:sp>
      <p:sp>
        <p:nvSpPr>
          <p:cNvPr id="98" name="Google Shape;98;p14"/>
          <p:cNvSpPr txBox="1"/>
          <p:nvPr>
            <p:ph idx="1" type="body"/>
          </p:nvPr>
        </p:nvSpPr>
        <p:spPr>
          <a:xfrm>
            <a:off x="4145200" y="1839200"/>
            <a:ext cx="7540500" cy="4625100"/>
          </a:xfrm>
          <a:prstGeom prst="rect">
            <a:avLst/>
          </a:prstGeom>
          <a:noFill/>
          <a:ln>
            <a:noFill/>
          </a:ln>
        </p:spPr>
        <p:txBody>
          <a:bodyPr anchorCtr="0" anchor="t" bIns="45700" lIns="91425" spcFirstLastPara="1" rIns="91425" wrap="square" tIns="45700">
            <a:normAutofit/>
          </a:bodyPr>
          <a:lstStyle/>
          <a:p>
            <a:pPr indent="-279400" lvl="0" marL="228600" rtl="0" algn="l">
              <a:lnSpc>
                <a:spcPct val="100000"/>
              </a:lnSpc>
              <a:spcBef>
                <a:spcPts val="0"/>
              </a:spcBef>
              <a:spcAft>
                <a:spcPts val="0"/>
              </a:spcAft>
              <a:buSzPts val="2600"/>
              <a:buFont typeface="Open Sans"/>
              <a:buChar char="●"/>
            </a:pPr>
            <a:r>
              <a:rPr lang="en-US" sz="2600">
                <a:latin typeface="Open Sans"/>
                <a:ea typeface="Open Sans"/>
                <a:cs typeface="Open Sans"/>
                <a:sym typeface="Open Sans"/>
              </a:rPr>
              <a:t>Can personalization with group attributes improve the performance at a group level?</a:t>
            </a:r>
            <a:endParaRPr sz="2600">
              <a:latin typeface="Open Sans"/>
              <a:ea typeface="Open Sans"/>
              <a:cs typeface="Open Sans"/>
              <a:sym typeface="Open Sans"/>
            </a:endParaRPr>
          </a:p>
          <a:p>
            <a:pPr indent="0" lvl="0" marL="0" rtl="0" algn="l">
              <a:lnSpc>
                <a:spcPct val="100000"/>
              </a:lnSpc>
              <a:spcBef>
                <a:spcPts val="0"/>
              </a:spcBef>
              <a:spcAft>
                <a:spcPts val="0"/>
              </a:spcAft>
              <a:buNone/>
            </a:pPr>
            <a:r>
              <a:t/>
            </a:r>
            <a:endParaRPr sz="2600">
              <a:latin typeface="Open Sans"/>
              <a:ea typeface="Open Sans"/>
              <a:cs typeface="Open Sans"/>
              <a:sym typeface="Open Sans"/>
            </a:endParaRPr>
          </a:p>
          <a:p>
            <a:pPr indent="-279400" lvl="0" marL="228600" rtl="0" algn="l">
              <a:lnSpc>
                <a:spcPct val="100000"/>
              </a:lnSpc>
              <a:spcBef>
                <a:spcPts val="0"/>
              </a:spcBef>
              <a:spcAft>
                <a:spcPts val="0"/>
              </a:spcAft>
              <a:buSzPts val="2600"/>
              <a:buFont typeface="Open Sans"/>
              <a:buChar char="●"/>
            </a:pPr>
            <a:r>
              <a:rPr lang="en-US" sz="2600">
                <a:latin typeface="Open Sans"/>
                <a:ea typeface="Open Sans"/>
                <a:cs typeface="Open Sans"/>
                <a:sym typeface="Open Sans"/>
              </a:rPr>
              <a:t>How does personalization affect subgroup performance compared to generic models?</a:t>
            </a:r>
            <a:br>
              <a:rPr lang="en-US" sz="2600">
                <a:latin typeface="Open Sans"/>
                <a:ea typeface="Open Sans"/>
                <a:cs typeface="Open Sans"/>
                <a:sym typeface="Open Sans"/>
              </a:rPr>
            </a:br>
            <a:endParaRPr sz="2600">
              <a:latin typeface="Open Sans"/>
              <a:ea typeface="Open Sans"/>
              <a:cs typeface="Open Sans"/>
              <a:sym typeface="Open Sans"/>
            </a:endParaRPr>
          </a:p>
          <a:p>
            <a:pPr indent="-279400" lvl="0" marL="228600" rtl="0" algn="l">
              <a:lnSpc>
                <a:spcPct val="100000"/>
              </a:lnSpc>
              <a:spcBef>
                <a:spcPts val="0"/>
              </a:spcBef>
              <a:spcAft>
                <a:spcPts val="0"/>
              </a:spcAft>
              <a:buSzPts val="2600"/>
              <a:buFont typeface="Open Sans"/>
              <a:buChar char="●"/>
            </a:pPr>
            <a:r>
              <a:rPr b="1" lang="en-US" sz="2600">
                <a:latin typeface="Open Sans"/>
                <a:ea typeface="Open Sans"/>
                <a:cs typeface="Open Sans"/>
                <a:sym typeface="Open Sans"/>
              </a:rPr>
              <a:t>Fair Use-</a:t>
            </a:r>
            <a:r>
              <a:rPr lang="en-US" sz="2600">
                <a:latin typeface="Open Sans"/>
                <a:ea typeface="Open Sans"/>
                <a:cs typeface="Open Sans"/>
                <a:sym typeface="Open Sans"/>
              </a:rPr>
              <a:t> Personalised models should result in improved performance to predict no finding across all subgroups compared to the generic model</a:t>
            </a:r>
            <a:endParaRPr sz="2600">
              <a:latin typeface="Open Sans"/>
              <a:ea typeface="Open Sans"/>
              <a:cs typeface="Open Sans"/>
              <a:sym typeface="Open Sans"/>
            </a:endParaRPr>
          </a:p>
          <a:p>
            <a:pPr indent="0" lvl="0" marL="0" rtl="0" algn="l">
              <a:lnSpc>
                <a:spcPct val="100000"/>
              </a:lnSpc>
              <a:spcBef>
                <a:spcPts val="0"/>
              </a:spcBef>
              <a:spcAft>
                <a:spcPts val="0"/>
              </a:spcAft>
              <a:buNone/>
            </a:pPr>
            <a:r>
              <a:t/>
            </a:r>
            <a:endParaRPr sz="2600">
              <a:latin typeface="Open Sans"/>
              <a:ea typeface="Open Sans"/>
              <a:cs typeface="Open Sans"/>
              <a:sym typeface="Open Sans"/>
            </a:endParaRPr>
          </a:p>
        </p:txBody>
      </p:sp>
      <p:sp>
        <p:nvSpPr>
          <p:cNvPr id="99" name="Google Shape;99;p14"/>
          <p:cNvSpPr/>
          <p:nvPr/>
        </p:nvSpPr>
        <p:spPr>
          <a:xfrm>
            <a:off x="3025100" y="-31775"/>
            <a:ext cx="1491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rot="5400000">
            <a:off x="4344300" y="723775"/>
            <a:ext cx="54300" cy="9675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0" l="39907" r="30534" t="0"/>
          <a:stretch/>
        </p:blipFill>
        <p:spPr>
          <a:xfrm>
            <a:off x="-14092" y="-15900"/>
            <a:ext cx="3039193" cy="6858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F3F3F3"/>
            </a:gs>
          </a:gsLst>
          <a:lin ang="5400012" scaled="0"/>
        </a:gradFill>
      </p:bgPr>
    </p:bg>
    <p:spTree>
      <p:nvGrpSpPr>
        <p:cNvPr id="105" name="Shape 105"/>
        <p:cNvGrpSpPr/>
        <p:nvPr/>
      </p:nvGrpSpPr>
      <p:grpSpPr>
        <a:xfrm>
          <a:off x="0" y="0"/>
          <a:ext cx="0" cy="0"/>
          <a:chOff x="0" y="0"/>
          <a:chExt cx="0" cy="0"/>
        </a:xfrm>
      </p:grpSpPr>
      <p:sp>
        <p:nvSpPr>
          <p:cNvPr id="106" name="Google Shape;106;p15"/>
          <p:cNvSpPr txBox="1"/>
          <p:nvPr>
            <p:ph idx="1" type="body"/>
          </p:nvPr>
        </p:nvSpPr>
        <p:spPr>
          <a:xfrm>
            <a:off x="3756975" y="1528175"/>
            <a:ext cx="8248200" cy="5163300"/>
          </a:xfrm>
          <a:prstGeom prst="rect">
            <a:avLst/>
          </a:prstGeom>
          <a:noFill/>
          <a:ln>
            <a:noFill/>
          </a:ln>
        </p:spPr>
        <p:txBody>
          <a:bodyPr anchorCtr="0" anchor="t" bIns="45700" lIns="91425" spcFirstLastPara="1" rIns="91425" wrap="square" tIns="45700">
            <a:noAutofit/>
          </a:bodyPr>
          <a:lstStyle/>
          <a:p>
            <a:pPr indent="-212090" lvl="0" marL="228600" rtl="0" algn="l">
              <a:lnSpc>
                <a:spcPct val="80000"/>
              </a:lnSpc>
              <a:spcBef>
                <a:spcPts val="0"/>
              </a:spcBef>
              <a:spcAft>
                <a:spcPts val="0"/>
              </a:spcAft>
              <a:buClr>
                <a:schemeClr val="dk1"/>
              </a:buClr>
              <a:buSzPts val="2120"/>
              <a:buFont typeface="Open Sans"/>
              <a:buChar char="•"/>
            </a:pPr>
            <a:r>
              <a:rPr lang="en-US" sz="2120">
                <a:latin typeface="Open Sans"/>
                <a:ea typeface="Open Sans"/>
                <a:cs typeface="Open Sans"/>
                <a:sym typeface="Open Sans"/>
              </a:rPr>
              <a:t>Emory CXR dataset</a:t>
            </a:r>
            <a:endParaRPr i="1" sz="2120">
              <a:latin typeface="Open Sans"/>
              <a:ea typeface="Open Sans"/>
              <a:cs typeface="Open Sans"/>
              <a:sym typeface="Open Sans"/>
            </a:endParaRPr>
          </a:p>
          <a:p>
            <a:pPr indent="0" lvl="0" marL="228600" rtl="0" algn="l">
              <a:lnSpc>
                <a:spcPct val="80000"/>
              </a:lnSpc>
              <a:spcBef>
                <a:spcPts val="0"/>
              </a:spcBef>
              <a:spcAft>
                <a:spcPts val="0"/>
              </a:spcAft>
              <a:buSzPts val="1018"/>
              <a:buNone/>
            </a:pPr>
            <a:r>
              <a:t/>
            </a:r>
            <a:endParaRPr sz="2120">
              <a:latin typeface="Open Sans"/>
              <a:ea typeface="Open Sans"/>
              <a:cs typeface="Open Sans"/>
              <a:sym typeface="Open Sans"/>
            </a:endParaRPr>
          </a:p>
          <a:p>
            <a:pPr indent="-363219" lvl="1" marL="9144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CXR Images</a:t>
            </a:r>
            <a:endParaRPr sz="2120">
              <a:latin typeface="Open Sans"/>
              <a:ea typeface="Open Sans"/>
              <a:cs typeface="Open Sans"/>
              <a:sym typeface="Open Sans"/>
            </a:endParaRPr>
          </a:p>
          <a:p>
            <a:pPr indent="0" lvl="0" marL="914400" rtl="0" algn="l">
              <a:lnSpc>
                <a:spcPct val="80000"/>
              </a:lnSpc>
              <a:spcBef>
                <a:spcPts val="0"/>
              </a:spcBef>
              <a:spcAft>
                <a:spcPts val="0"/>
              </a:spcAft>
              <a:buNone/>
            </a:pPr>
            <a:r>
              <a:t/>
            </a:r>
            <a:endParaRPr sz="2120">
              <a:latin typeface="Open Sans"/>
              <a:ea typeface="Open Sans"/>
              <a:cs typeface="Open Sans"/>
              <a:sym typeface="Open Sans"/>
            </a:endParaRPr>
          </a:p>
          <a:p>
            <a:pPr indent="-363219" lvl="1" marL="9144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datathon_cxr_metadata.csv</a:t>
            </a:r>
            <a:endParaRPr sz="2120">
              <a:latin typeface="Open Sans"/>
              <a:ea typeface="Open Sans"/>
              <a:cs typeface="Open Sans"/>
              <a:sym typeface="Open Sans"/>
            </a:endParaRPr>
          </a:p>
          <a:p>
            <a:pPr indent="0" lvl="0" marL="914400" rtl="0" algn="l">
              <a:lnSpc>
                <a:spcPct val="80000"/>
              </a:lnSpc>
              <a:spcBef>
                <a:spcPts val="0"/>
              </a:spcBef>
              <a:spcAft>
                <a:spcPts val="0"/>
              </a:spcAft>
              <a:buNone/>
            </a:pPr>
            <a:r>
              <a:t/>
            </a:r>
            <a:endParaRPr sz="2120">
              <a:latin typeface="Open Sans"/>
              <a:ea typeface="Open Sans"/>
              <a:cs typeface="Open Sans"/>
              <a:sym typeface="Open Sans"/>
            </a:endParaRPr>
          </a:p>
          <a:p>
            <a:pPr indent="-363219" lvl="1" marL="9144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datathon_cxr_findings.csv</a:t>
            </a:r>
            <a:endParaRPr sz="2120">
              <a:latin typeface="Open Sans"/>
              <a:ea typeface="Open Sans"/>
              <a:cs typeface="Open Sans"/>
              <a:sym typeface="Open Sans"/>
            </a:endParaRPr>
          </a:p>
          <a:p>
            <a:pPr indent="0" lvl="0" marL="0" rtl="0" algn="l">
              <a:lnSpc>
                <a:spcPct val="80000"/>
              </a:lnSpc>
              <a:spcBef>
                <a:spcPts val="0"/>
              </a:spcBef>
              <a:spcAft>
                <a:spcPts val="0"/>
              </a:spcAft>
              <a:buNone/>
            </a:pPr>
            <a:r>
              <a:t/>
            </a:r>
            <a:endParaRPr sz="2120">
              <a:latin typeface="Open Sans"/>
              <a:ea typeface="Open Sans"/>
              <a:cs typeface="Open Sans"/>
              <a:sym typeface="Open Sans"/>
            </a:endParaRPr>
          </a:p>
          <a:p>
            <a:pPr indent="-363220" lvl="0" marL="4572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Demographic</a:t>
            </a:r>
            <a:r>
              <a:rPr lang="en-US" sz="2120">
                <a:latin typeface="Open Sans"/>
                <a:ea typeface="Open Sans"/>
                <a:cs typeface="Open Sans"/>
                <a:sym typeface="Open Sans"/>
              </a:rPr>
              <a:t> features: sex, age, race</a:t>
            </a:r>
            <a:endParaRPr sz="2120">
              <a:latin typeface="Open Sans"/>
              <a:ea typeface="Open Sans"/>
              <a:cs typeface="Open Sans"/>
              <a:sym typeface="Open Sans"/>
            </a:endParaRPr>
          </a:p>
          <a:p>
            <a:pPr indent="0" lvl="0" marL="0" rtl="0" algn="l">
              <a:lnSpc>
                <a:spcPct val="80000"/>
              </a:lnSpc>
              <a:spcBef>
                <a:spcPts val="0"/>
              </a:spcBef>
              <a:spcAft>
                <a:spcPts val="0"/>
              </a:spcAft>
              <a:buNone/>
            </a:pPr>
            <a:r>
              <a:t/>
            </a:r>
            <a:endParaRPr sz="2120">
              <a:latin typeface="Open Sans"/>
              <a:ea typeface="Open Sans"/>
              <a:cs typeface="Open Sans"/>
              <a:sym typeface="Open Sans"/>
            </a:endParaRPr>
          </a:p>
          <a:p>
            <a:pPr indent="-363220" lvl="0" marL="4572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70% training, 30% testing </a:t>
            </a:r>
            <a:endParaRPr sz="2120">
              <a:latin typeface="Open Sans"/>
              <a:ea typeface="Open Sans"/>
              <a:cs typeface="Open Sans"/>
              <a:sym typeface="Open Sans"/>
            </a:endParaRPr>
          </a:p>
          <a:p>
            <a:pPr indent="0" lvl="0" marL="457200" rtl="0" algn="l">
              <a:lnSpc>
                <a:spcPct val="80000"/>
              </a:lnSpc>
              <a:spcBef>
                <a:spcPts val="0"/>
              </a:spcBef>
              <a:spcAft>
                <a:spcPts val="0"/>
              </a:spcAft>
              <a:buNone/>
            </a:pPr>
            <a:r>
              <a:t/>
            </a:r>
            <a:endParaRPr sz="2120">
              <a:latin typeface="Open Sans"/>
              <a:ea typeface="Open Sans"/>
              <a:cs typeface="Open Sans"/>
              <a:sym typeface="Open Sans"/>
            </a:endParaRPr>
          </a:p>
          <a:p>
            <a:pPr indent="-364490" lvl="0" marL="457200" rtl="0" algn="l">
              <a:lnSpc>
                <a:spcPct val="70000"/>
              </a:lnSpc>
              <a:spcBef>
                <a:spcPts val="1000"/>
              </a:spcBef>
              <a:spcAft>
                <a:spcPts val="0"/>
              </a:spcAft>
              <a:buSzPts val="2140"/>
              <a:buChar char="•"/>
            </a:pPr>
            <a:r>
              <a:rPr lang="en-US" sz="2120">
                <a:latin typeface="Open Sans"/>
                <a:ea typeface="Open Sans"/>
                <a:cs typeface="Open Sans"/>
                <a:sym typeface="Open Sans"/>
              </a:rPr>
              <a:t>7,548 images from 1,000 patients</a:t>
            </a:r>
            <a:endParaRPr sz="2120">
              <a:latin typeface="Open Sans"/>
              <a:ea typeface="Open Sans"/>
              <a:cs typeface="Open Sans"/>
              <a:sym typeface="Open Sans"/>
            </a:endParaRPr>
          </a:p>
        </p:txBody>
      </p:sp>
      <p:pic>
        <p:nvPicPr>
          <p:cNvPr id="107" name="Google Shape;107;p15"/>
          <p:cNvPicPr preferRelativeResize="0"/>
          <p:nvPr/>
        </p:nvPicPr>
        <p:blipFill rotWithShape="1">
          <a:blip r:embed="rId3">
            <a:alphaModFix/>
          </a:blip>
          <a:srcRect b="0" l="27308" r="27309" t="0"/>
          <a:stretch/>
        </p:blipFill>
        <p:spPr>
          <a:xfrm>
            <a:off x="-1162875" y="-31775"/>
            <a:ext cx="4187976" cy="6921577"/>
          </a:xfrm>
          <a:prstGeom prst="rect">
            <a:avLst/>
          </a:prstGeom>
          <a:noFill/>
          <a:ln>
            <a:noFill/>
          </a:ln>
        </p:spPr>
      </p:pic>
      <p:sp>
        <p:nvSpPr>
          <p:cNvPr id="108" name="Google Shape;108;p15"/>
          <p:cNvSpPr/>
          <p:nvPr/>
        </p:nvSpPr>
        <p:spPr>
          <a:xfrm>
            <a:off x="3025100" y="-31775"/>
            <a:ext cx="1491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5"/>
          <p:cNvSpPr/>
          <p:nvPr/>
        </p:nvSpPr>
        <p:spPr>
          <a:xfrm rot="5400000">
            <a:off x="4344300" y="723775"/>
            <a:ext cx="54300" cy="9675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txBox="1"/>
          <p:nvPr>
            <p:ph type="title"/>
          </p:nvPr>
        </p:nvSpPr>
        <p:spPr>
          <a:xfrm>
            <a:off x="3887700" y="2024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Oswald SemiBold"/>
                <a:ea typeface="Oswald SemiBold"/>
                <a:cs typeface="Oswald SemiBold"/>
                <a:sym typeface="Oswald SemiBold"/>
              </a:rPr>
              <a:t>Dataset</a:t>
            </a:r>
            <a:endParaRPr>
              <a:latin typeface="Oswald SemiBold"/>
              <a:ea typeface="Oswald SemiBold"/>
              <a:cs typeface="Oswald SemiBold"/>
              <a:sym typeface="Oswal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1271900" y="202475"/>
            <a:ext cx="172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Oswald SemiBold"/>
                <a:ea typeface="Oswald SemiBold"/>
                <a:cs typeface="Oswald SemiBold"/>
                <a:sym typeface="Oswald SemiBold"/>
              </a:rPr>
              <a:t>Table 1</a:t>
            </a:r>
            <a:endParaRPr>
              <a:latin typeface="Oswald SemiBold"/>
              <a:ea typeface="Oswald SemiBold"/>
              <a:cs typeface="Oswald SemiBold"/>
              <a:sym typeface="Oswald SemiBold"/>
            </a:endParaRPr>
          </a:p>
        </p:txBody>
      </p:sp>
      <p:sp>
        <p:nvSpPr>
          <p:cNvPr id="116" name="Google Shape;116;p16"/>
          <p:cNvSpPr/>
          <p:nvPr/>
        </p:nvSpPr>
        <p:spPr>
          <a:xfrm rot="5400000">
            <a:off x="1728500" y="723775"/>
            <a:ext cx="54300" cy="9675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0" y="0"/>
            <a:ext cx="4770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txBox="1"/>
          <p:nvPr>
            <p:ph idx="1" type="body"/>
          </p:nvPr>
        </p:nvSpPr>
        <p:spPr>
          <a:xfrm>
            <a:off x="681250" y="1528175"/>
            <a:ext cx="5883000" cy="6612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1000"/>
              </a:spcBef>
              <a:spcAft>
                <a:spcPts val="0"/>
              </a:spcAft>
              <a:buSzPts val="2140"/>
              <a:buChar char="•"/>
            </a:pPr>
            <a:r>
              <a:rPr lang="en-US" sz="2140"/>
              <a:t>47.6% </a:t>
            </a:r>
            <a:r>
              <a:rPr lang="en-US" sz="2140"/>
              <a:t>White</a:t>
            </a:r>
            <a:r>
              <a:rPr lang="en-US" sz="2140"/>
              <a:t>, 46.8% African American</a:t>
            </a:r>
            <a:endParaRPr sz="2140"/>
          </a:p>
          <a:p>
            <a:pPr indent="-228600" lvl="0" marL="228600" rtl="0" algn="l">
              <a:lnSpc>
                <a:spcPct val="70000"/>
              </a:lnSpc>
              <a:spcBef>
                <a:spcPts val="1000"/>
              </a:spcBef>
              <a:spcAft>
                <a:spcPts val="0"/>
              </a:spcAft>
              <a:buSzPts val="2093"/>
              <a:buChar char="•"/>
            </a:pPr>
            <a:r>
              <a:rPr lang="en-US" sz="2092"/>
              <a:t>45.4% Female, 54.6% Male</a:t>
            </a:r>
            <a:endParaRPr sz="2140"/>
          </a:p>
          <a:p>
            <a:pPr indent="0" lvl="0" marL="0" rtl="0" algn="l">
              <a:lnSpc>
                <a:spcPct val="70000"/>
              </a:lnSpc>
              <a:spcBef>
                <a:spcPts val="1000"/>
              </a:spcBef>
              <a:spcAft>
                <a:spcPts val="0"/>
              </a:spcAft>
              <a:buSzPts val="523"/>
              <a:buNone/>
            </a:pPr>
            <a:r>
              <a:t/>
            </a:r>
            <a:endParaRPr sz="2140">
              <a:solidFill>
                <a:srgbClr val="D81B60"/>
              </a:solidFill>
            </a:endParaRPr>
          </a:p>
          <a:p>
            <a:pPr indent="0" lvl="0" marL="0" rtl="0" algn="l">
              <a:lnSpc>
                <a:spcPct val="70000"/>
              </a:lnSpc>
              <a:spcBef>
                <a:spcPts val="1000"/>
              </a:spcBef>
              <a:spcAft>
                <a:spcPts val="0"/>
              </a:spcAft>
              <a:buSzPts val="523"/>
              <a:buNone/>
            </a:pPr>
            <a:r>
              <a:t/>
            </a:r>
            <a:endParaRPr sz="2140">
              <a:solidFill>
                <a:srgbClr val="D81B60"/>
              </a:solidFill>
            </a:endParaRPr>
          </a:p>
        </p:txBody>
      </p:sp>
      <p:pic>
        <p:nvPicPr>
          <p:cNvPr id="119" name="Google Shape;119;p16"/>
          <p:cNvPicPr preferRelativeResize="0"/>
          <p:nvPr/>
        </p:nvPicPr>
        <p:blipFill>
          <a:blip r:embed="rId3">
            <a:alphaModFix/>
          </a:blip>
          <a:stretch>
            <a:fillRect/>
          </a:stretch>
        </p:blipFill>
        <p:spPr>
          <a:xfrm>
            <a:off x="1771550" y="2490825"/>
            <a:ext cx="9770476" cy="3897701"/>
          </a:xfrm>
          <a:prstGeom prst="rect">
            <a:avLst/>
          </a:prstGeom>
          <a:noFill/>
          <a:ln>
            <a:noFill/>
          </a:ln>
        </p:spPr>
      </p:pic>
      <p:sp>
        <p:nvSpPr>
          <p:cNvPr id="120" name="Google Shape;120;p16"/>
          <p:cNvSpPr txBox="1"/>
          <p:nvPr/>
        </p:nvSpPr>
        <p:spPr>
          <a:xfrm>
            <a:off x="8347500" y="2189375"/>
            <a:ext cx="1725600" cy="372300"/>
          </a:xfrm>
          <a:prstGeom prst="rect">
            <a:avLst/>
          </a:prstGeom>
          <a:noFill/>
          <a:ln>
            <a:noFill/>
          </a:ln>
        </p:spPr>
        <p:txBody>
          <a:bodyPr anchorCtr="0" anchor="t" bIns="91425" lIns="91425" spcFirstLastPara="1" rIns="91425" wrap="square" tIns="91425">
            <a:spAutoFit/>
          </a:bodyPr>
          <a:lstStyle/>
          <a:p>
            <a:pPr indent="0" lvl="0" marL="457200" rtl="0" algn="l">
              <a:lnSpc>
                <a:spcPct val="70000"/>
              </a:lnSpc>
              <a:spcBef>
                <a:spcPts val="1000"/>
              </a:spcBef>
              <a:spcAft>
                <a:spcPts val="0"/>
              </a:spcAft>
              <a:buNone/>
            </a:pPr>
            <a:r>
              <a:rPr lang="en-US" sz="1740">
                <a:solidFill>
                  <a:schemeClr val="dk1"/>
                </a:solidFill>
                <a:latin typeface="Calibri"/>
                <a:ea typeface="Calibri"/>
                <a:cs typeface="Calibri"/>
                <a:sym typeface="Calibri"/>
              </a:rPr>
              <a:t>No Findings</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F3F3F3"/>
            </a:gs>
          </a:gsLst>
          <a:lin ang="5400700" scaled="0"/>
        </a:gradFill>
      </p:bgPr>
    </p:bg>
    <p:spTree>
      <p:nvGrpSpPr>
        <p:cNvPr id="124" name="Shape 124"/>
        <p:cNvGrpSpPr/>
        <p:nvPr/>
      </p:nvGrpSpPr>
      <p:grpSpPr>
        <a:xfrm>
          <a:off x="0" y="0"/>
          <a:ext cx="0" cy="0"/>
          <a:chOff x="0" y="0"/>
          <a:chExt cx="0" cy="0"/>
        </a:xfrm>
      </p:grpSpPr>
      <p:sp>
        <p:nvSpPr>
          <p:cNvPr id="125" name="Google Shape;125;p17"/>
          <p:cNvSpPr txBox="1"/>
          <p:nvPr>
            <p:ph idx="1" type="body"/>
          </p:nvPr>
        </p:nvSpPr>
        <p:spPr>
          <a:xfrm>
            <a:off x="3887700" y="1922550"/>
            <a:ext cx="7893000" cy="4351200"/>
          </a:xfrm>
          <a:prstGeom prst="rect">
            <a:avLst/>
          </a:prstGeom>
          <a:noFill/>
          <a:ln>
            <a:noFill/>
          </a:ln>
        </p:spPr>
        <p:txBody>
          <a:bodyPr anchorCtr="0" anchor="t" bIns="45700" lIns="91425" spcFirstLastPara="1" rIns="91425" wrap="square" tIns="45700">
            <a:normAutofit/>
          </a:bodyPr>
          <a:lstStyle/>
          <a:p>
            <a:pPr indent="-212090" lvl="0" marL="2286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Association with demographics alone</a:t>
            </a:r>
            <a:br>
              <a:rPr lang="en-US" sz="2120">
                <a:latin typeface="Open Sans"/>
                <a:ea typeface="Open Sans"/>
                <a:cs typeface="Open Sans"/>
                <a:sym typeface="Open Sans"/>
              </a:rPr>
            </a:br>
            <a:endParaRPr sz="2120">
              <a:latin typeface="Open Sans"/>
              <a:ea typeface="Open Sans"/>
              <a:cs typeface="Open Sans"/>
              <a:sym typeface="Open Sans"/>
            </a:endParaRPr>
          </a:p>
          <a:p>
            <a:pPr indent="-212090" lvl="0" marL="2286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Densenet 121-&gt; create embedding + probability of no finding</a:t>
            </a:r>
            <a:endParaRPr sz="2120">
              <a:latin typeface="Open Sans"/>
              <a:ea typeface="Open Sans"/>
              <a:cs typeface="Open Sans"/>
              <a:sym typeface="Open Sans"/>
            </a:endParaRPr>
          </a:p>
          <a:p>
            <a:pPr indent="0" lvl="0" marL="457200" rtl="0" algn="l">
              <a:lnSpc>
                <a:spcPct val="80000"/>
              </a:lnSpc>
              <a:spcBef>
                <a:spcPts val="0"/>
              </a:spcBef>
              <a:spcAft>
                <a:spcPts val="0"/>
              </a:spcAft>
              <a:buNone/>
            </a:pPr>
            <a:r>
              <a:t/>
            </a:r>
            <a:endParaRPr sz="2120">
              <a:latin typeface="Open Sans"/>
              <a:ea typeface="Open Sans"/>
              <a:cs typeface="Open Sans"/>
              <a:sym typeface="Open Sans"/>
            </a:endParaRPr>
          </a:p>
          <a:p>
            <a:pPr indent="-212090" lvl="0" marL="2286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Random forest with additional features</a:t>
            </a:r>
            <a:endParaRPr sz="2120">
              <a:latin typeface="Open Sans"/>
              <a:ea typeface="Open Sans"/>
              <a:cs typeface="Open Sans"/>
              <a:sym typeface="Open Sans"/>
            </a:endParaRPr>
          </a:p>
          <a:p>
            <a:pPr indent="-363219" lvl="1" marL="9144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age</a:t>
            </a:r>
            <a:endParaRPr sz="2120">
              <a:latin typeface="Open Sans"/>
              <a:ea typeface="Open Sans"/>
              <a:cs typeface="Open Sans"/>
              <a:sym typeface="Open Sans"/>
            </a:endParaRPr>
          </a:p>
          <a:p>
            <a:pPr indent="-363219" lvl="1" marL="9144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sex</a:t>
            </a:r>
            <a:endParaRPr sz="2120">
              <a:latin typeface="Open Sans"/>
              <a:ea typeface="Open Sans"/>
              <a:cs typeface="Open Sans"/>
              <a:sym typeface="Open Sans"/>
            </a:endParaRPr>
          </a:p>
          <a:p>
            <a:pPr indent="-363219" lvl="1" marL="9144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race</a:t>
            </a:r>
            <a:br>
              <a:rPr lang="en-US" sz="2120">
                <a:latin typeface="Open Sans"/>
                <a:ea typeface="Open Sans"/>
                <a:cs typeface="Open Sans"/>
                <a:sym typeface="Open Sans"/>
              </a:rPr>
            </a:br>
            <a:endParaRPr sz="2120">
              <a:latin typeface="Open Sans"/>
              <a:ea typeface="Open Sans"/>
              <a:cs typeface="Open Sans"/>
              <a:sym typeface="Open Sans"/>
            </a:endParaRPr>
          </a:p>
          <a:p>
            <a:pPr indent="-363220" lvl="0" marL="4572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Evaluated subgroup performance on each combination</a:t>
            </a:r>
            <a:endParaRPr sz="2120">
              <a:latin typeface="Open Sans"/>
              <a:ea typeface="Open Sans"/>
              <a:cs typeface="Open Sans"/>
              <a:sym typeface="Open Sans"/>
            </a:endParaRPr>
          </a:p>
          <a:p>
            <a:pPr indent="-363219" lvl="1" marL="9144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AUC</a:t>
            </a:r>
            <a:endParaRPr sz="2120">
              <a:latin typeface="Open Sans"/>
              <a:ea typeface="Open Sans"/>
              <a:cs typeface="Open Sans"/>
              <a:sym typeface="Open Sans"/>
            </a:endParaRPr>
          </a:p>
          <a:p>
            <a:pPr indent="-363219" lvl="1" marL="9144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Personalization gain</a:t>
            </a:r>
            <a:endParaRPr sz="2120">
              <a:latin typeface="Open Sans"/>
              <a:ea typeface="Open Sans"/>
              <a:cs typeface="Open Sans"/>
              <a:sym typeface="Open Sans"/>
            </a:endParaRPr>
          </a:p>
          <a:p>
            <a:pPr indent="-363219" lvl="1" marL="9144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Best/worst change in subgroup</a:t>
            </a:r>
            <a:endParaRPr sz="2120">
              <a:latin typeface="Open Sans"/>
              <a:ea typeface="Open Sans"/>
              <a:cs typeface="Open Sans"/>
              <a:sym typeface="Open Sans"/>
            </a:endParaRPr>
          </a:p>
          <a:p>
            <a:pPr indent="-363219" lvl="1" marL="914400" rtl="0" algn="l">
              <a:lnSpc>
                <a:spcPct val="80000"/>
              </a:lnSpc>
              <a:spcBef>
                <a:spcPts val="0"/>
              </a:spcBef>
              <a:spcAft>
                <a:spcPts val="0"/>
              </a:spcAft>
              <a:buSzPts val="2120"/>
              <a:buFont typeface="Open Sans"/>
              <a:buChar char="•"/>
            </a:pPr>
            <a:r>
              <a:rPr lang="en-US" sz="2120">
                <a:latin typeface="Open Sans"/>
                <a:ea typeface="Open Sans"/>
                <a:cs typeface="Open Sans"/>
                <a:sym typeface="Open Sans"/>
              </a:rPr>
              <a:t>Ratio gain/violation</a:t>
            </a:r>
            <a:endParaRPr/>
          </a:p>
        </p:txBody>
      </p:sp>
      <p:sp>
        <p:nvSpPr>
          <p:cNvPr id="126" name="Google Shape;126;p17"/>
          <p:cNvSpPr txBox="1"/>
          <p:nvPr>
            <p:ph type="title"/>
          </p:nvPr>
        </p:nvSpPr>
        <p:spPr>
          <a:xfrm>
            <a:off x="3887700" y="2024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Oswald SemiBold"/>
                <a:ea typeface="Oswald SemiBold"/>
                <a:cs typeface="Oswald SemiBold"/>
                <a:sym typeface="Oswald SemiBold"/>
              </a:rPr>
              <a:t>Models</a:t>
            </a:r>
            <a:endParaRPr>
              <a:latin typeface="Oswald SemiBold"/>
              <a:ea typeface="Oswald SemiBold"/>
              <a:cs typeface="Oswald SemiBold"/>
              <a:sym typeface="Oswald SemiBold"/>
            </a:endParaRPr>
          </a:p>
        </p:txBody>
      </p:sp>
      <p:pic>
        <p:nvPicPr>
          <p:cNvPr id="127" name="Google Shape;127;p17"/>
          <p:cNvPicPr preferRelativeResize="0"/>
          <p:nvPr/>
        </p:nvPicPr>
        <p:blipFill rotWithShape="1">
          <a:blip r:embed="rId3">
            <a:alphaModFix/>
          </a:blip>
          <a:srcRect b="0" l="42086" r="17527" t="0"/>
          <a:stretch/>
        </p:blipFill>
        <p:spPr>
          <a:xfrm>
            <a:off x="-1162875" y="-31775"/>
            <a:ext cx="4187976" cy="6921576"/>
          </a:xfrm>
          <a:prstGeom prst="rect">
            <a:avLst/>
          </a:prstGeom>
          <a:noFill/>
          <a:ln>
            <a:noFill/>
          </a:ln>
        </p:spPr>
      </p:pic>
      <p:sp>
        <p:nvSpPr>
          <p:cNvPr id="128" name="Google Shape;128;p17"/>
          <p:cNvSpPr/>
          <p:nvPr/>
        </p:nvSpPr>
        <p:spPr>
          <a:xfrm>
            <a:off x="3025100" y="-31775"/>
            <a:ext cx="1491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7"/>
          <p:cNvSpPr/>
          <p:nvPr/>
        </p:nvSpPr>
        <p:spPr>
          <a:xfrm rot="5400000">
            <a:off x="4344300" y="756925"/>
            <a:ext cx="54300" cy="9675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733825" y="1450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latin typeface="Oswald SemiBold"/>
                <a:ea typeface="Oswald SemiBold"/>
                <a:cs typeface="Oswald SemiBold"/>
                <a:sym typeface="Oswald SemiBold"/>
              </a:rPr>
              <a:t>Results</a:t>
            </a:r>
            <a:endParaRPr>
              <a:latin typeface="Oswald SemiBold"/>
              <a:ea typeface="Oswald SemiBold"/>
              <a:cs typeface="Oswald SemiBold"/>
              <a:sym typeface="Oswald SemiBold"/>
            </a:endParaRPr>
          </a:p>
        </p:txBody>
      </p:sp>
      <p:sp>
        <p:nvSpPr>
          <p:cNvPr id="135" name="Google Shape;135;p18"/>
          <p:cNvSpPr/>
          <p:nvPr/>
        </p:nvSpPr>
        <p:spPr>
          <a:xfrm rot="5400000">
            <a:off x="1311200" y="723775"/>
            <a:ext cx="54300" cy="9675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36" name="Google Shape;136;p18"/>
          <p:cNvGraphicFramePr/>
          <p:nvPr/>
        </p:nvGraphicFramePr>
        <p:xfrm>
          <a:off x="640238" y="2087675"/>
          <a:ext cx="3000000" cy="3000000"/>
        </p:xfrm>
        <a:graphic>
          <a:graphicData uri="http://schemas.openxmlformats.org/drawingml/2006/table">
            <a:tbl>
              <a:tblPr>
                <a:noFill/>
                <a:tableStyleId>{6A9BA5A7-ACD4-4A42-828C-82D6D44EEF28}</a:tableStyleId>
              </a:tblPr>
              <a:tblGrid>
                <a:gridCol w="7422100"/>
                <a:gridCol w="1800525"/>
                <a:gridCol w="1688900"/>
              </a:tblGrid>
              <a:tr h="788075">
                <a:tc>
                  <a:txBody>
                    <a:bodyPr/>
                    <a:lstStyle/>
                    <a:p>
                      <a:pPr indent="0" lvl="0" marL="0" marR="0" rtl="0" algn="l">
                        <a:lnSpc>
                          <a:spcPct val="100000"/>
                        </a:lnSpc>
                        <a:spcBef>
                          <a:spcPts val="0"/>
                        </a:spcBef>
                        <a:spcAft>
                          <a:spcPts val="0"/>
                        </a:spcAft>
                        <a:buNone/>
                      </a:pPr>
                      <a:r>
                        <a:rPr b="1" lang="en-US" sz="1800"/>
                        <a:t>Features</a:t>
                      </a:r>
                      <a:endParaRPr b="1" sz="1800"/>
                    </a:p>
                  </a:txBody>
                  <a:tcPr marT="91425" marB="91425" marR="91425" marL="91425"/>
                </a:tc>
                <a:tc>
                  <a:txBody>
                    <a:bodyPr/>
                    <a:lstStyle/>
                    <a:p>
                      <a:pPr indent="0" lvl="0" marL="0" rtl="0" algn="l">
                        <a:spcBef>
                          <a:spcPts val="0"/>
                        </a:spcBef>
                        <a:spcAft>
                          <a:spcPts val="0"/>
                        </a:spcAft>
                        <a:buNone/>
                      </a:pPr>
                      <a:r>
                        <a:rPr b="1" lang="en-US" sz="1800"/>
                        <a:t>Accuracy</a:t>
                      </a:r>
                      <a:endParaRPr b="1" sz="1800"/>
                    </a:p>
                  </a:txBody>
                  <a:tcPr marT="91425" marB="91425" marR="91425" marL="91425"/>
                </a:tc>
                <a:tc>
                  <a:txBody>
                    <a:bodyPr/>
                    <a:lstStyle/>
                    <a:p>
                      <a:pPr indent="0" lvl="0" marL="0" rtl="0" algn="l">
                        <a:spcBef>
                          <a:spcPts val="0"/>
                        </a:spcBef>
                        <a:spcAft>
                          <a:spcPts val="0"/>
                        </a:spcAft>
                        <a:buNone/>
                      </a:pPr>
                      <a:r>
                        <a:rPr b="1" lang="en-US" sz="1800"/>
                        <a:t>F1 Scores</a:t>
                      </a:r>
                      <a:endParaRPr b="1" sz="1800"/>
                    </a:p>
                  </a:txBody>
                  <a:tcPr marT="91425" marB="91425" marR="91425" marL="91425"/>
                </a:tc>
              </a:tr>
              <a:tr h="512225">
                <a:tc>
                  <a:txBody>
                    <a:bodyPr/>
                    <a:lstStyle/>
                    <a:p>
                      <a:pPr indent="0" lvl="0" marL="0" marR="0" rtl="0" algn="l">
                        <a:lnSpc>
                          <a:spcPct val="100000"/>
                        </a:lnSpc>
                        <a:spcBef>
                          <a:spcPts val="0"/>
                        </a:spcBef>
                        <a:spcAft>
                          <a:spcPts val="0"/>
                        </a:spcAft>
                        <a:buNone/>
                      </a:pPr>
                      <a:r>
                        <a:rPr lang="en-US" sz="1800"/>
                        <a:t>Age</a:t>
                      </a:r>
                      <a:endParaRPr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800"/>
                        <a:t>0.72</a:t>
                      </a:r>
                      <a:endParaRPr sz="1800"/>
                    </a:p>
                  </a:txBody>
                  <a:tcPr marT="91425" marB="91425" marR="91425" marL="91425">
                    <a:lnB cap="flat" cmpd="sng" w="9525">
                      <a:solidFill>
                        <a:srgbClr val="6AA84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1800"/>
                        <a:t>0.80</a:t>
                      </a:r>
                      <a:endParaRPr sz="1800"/>
                    </a:p>
                  </a:txBody>
                  <a:tcPr marT="91425" marB="91425" marR="91425" marL="91425">
                    <a:solidFill>
                      <a:schemeClr val="lt1"/>
                    </a:solidFill>
                  </a:tcPr>
                </a:tc>
              </a:tr>
              <a:tr h="539500">
                <a:tc>
                  <a:txBody>
                    <a:bodyPr/>
                    <a:lstStyle/>
                    <a:p>
                      <a:pPr indent="0" lvl="0" marL="0" marR="0" rtl="0" algn="l">
                        <a:lnSpc>
                          <a:spcPct val="100000"/>
                        </a:lnSpc>
                        <a:spcBef>
                          <a:spcPts val="0"/>
                        </a:spcBef>
                        <a:spcAft>
                          <a:spcPts val="0"/>
                        </a:spcAft>
                        <a:buNone/>
                      </a:pPr>
                      <a:r>
                        <a:rPr lang="en-US" sz="1800"/>
                        <a:t>Age, Race_White</a:t>
                      </a:r>
                      <a:endParaRPr sz="1800"/>
                    </a:p>
                  </a:txBody>
                  <a:tcPr marT="91425" marB="91425" marR="91425" marL="91425"/>
                </a:tc>
                <a:tc>
                  <a:txBody>
                    <a:bodyPr/>
                    <a:lstStyle/>
                    <a:p>
                      <a:pPr indent="0" lvl="0" marL="0" rtl="0" algn="l">
                        <a:spcBef>
                          <a:spcPts val="0"/>
                        </a:spcBef>
                        <a:spcAft>
                          <a:spcPts val="0"/>
                        </a:spcAft>
                        <a:buNone/>
                      </a:pPr>
                      <a:r>
                        <a:rPr lang="en-US" sz="1800"/>
                        <a:t>0.73</a:t>
                      </a:r>
                      <a:endParaRPr sz="1800"/>
                    </a:p>
                  </a:txBody>
                  <a:tcPr marT="91425" marB="91425" marR="91425" marL="91425">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1800"/>
                        <a:t>0.80</a:t>
                      </a:r>
                      <a:endParaRPr sz="1800"/>
                    </a:p>
                  </a:txBody>
                  <a:tcPr marT="91425" marB="91425" marR="91425" marL="91425">
                    <a:lnL cap="flat" cmpd="sng" w="9525">
                      <a:solidFill>
                        <a:srgbClr val="6AA84F"/>
                      </a:solidFill>
                      <a:prstDash val="solid"/>
                      <a:round/>
                      <a:headEnd len="sm" w="sm" type="none"/>
                      <a:tailEnd len="sm" w="sm" type="none"/>
                    </a:lnL>
                    <a:solidFill>
                      <a:schemeClr val="lt1"/>
                    </a:solidFill>
                  </a:tcPr>
                </a:tc>
              </a:tr>
              <a:tr h="512225">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Age, Race_White, Race_Black</a:t>
                      </a:r>
                      <a:endParaRPr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t>0.74</a:t>
                      </a:r>
                      <a:endParaRPr sz="18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1800"/>
                        <a:t>0.80</a:t>
                      </a:r>
                      <a:endParaRPr sz="1800"/>
                    </a:p>
                  </a:txBody>
                  <a:tcPr marT="91425" marB="91425" marR="91425" marL="91425">
                    <a:lnL cap="flat" cmpd="sng" w="9525">
                      <a:solidFill>
                        <a:srgbClr val="9E9E9E"/>
                      </a:solidFill>
                      <a:prstDash val="solid"/>
                      <a:round/>
                      <a:headEnd len="sm" w="sm" type="none"/>
                      <a:tailEnd len="sm" w="sm" type="none"/>
                    </a:lnL>
                    <a:solidFill>
                      <a:schemeClr val="lt1"/>
                    </a:solidFill>
                  </a:tcPr>
                </a:tc>
              </a:tr>
              <a:tr h="492600">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Age, Race_White, Race_Black, Sex_Male</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t>0.73</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US" sz="1800"/>
                        <a:t>0.80</a:t>
                      </a:r>
                      <a:endParaRPr sz="1800"/>
                    </a:p>
                  </a:txBody>
                  <a:tcPr marT="91425" marB="91425" marR="91425" marL="91425">
                    <a:lnL cap="flat" cmpd="sng" w="9525">
                      <a:solidFill>
                        <a:srgbClr val="9E9E9E"/>
                      </a:solidFill>
                      <a:prstDash val="solid"/>
                      <a:round/>
                      <a:headEnd len="sm" w="sm" type="none"/>
                      <a:tailEnd len="sm" w="sm" type="none"/>
                    </a:lnL>
                    <a:solidFill>
                      <a:schemeClr val="lt1"/>
                    </a:solidFill>
                  </a:tcPr>
                </a:tc>
              </a:tr>
              <a:tr h="496025">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Age, Race_White, Race_Black, Sex_Male, BMI Value</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800"/>
                        <a:t>0.86</a:t>
                      </a:r>
                      <a:endParaRPr sz="1800"/>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solidFill>
                      <a:schemeClr val="lt1"/>
                    </a:solidFill>
                  </a:tcPr>
                </a:tc>
                <a:tc>
                  <a:txBody>
                    <a:bodyPr/>
                    <a:lstStyle/>
                    <a:p>
                      <a:pPr indent="0" lvl="0" marL="0" rtl="0" algn="l">
                        <a:spcBef>
                          <a:spcPts val="0"/>
                        </a:spcBef>
                        <a:spcAft>
                          <a:spcPts val="0"/>
                        </a:spcAft>
                        <a:buNone/>
                      </a:pPr>
                      <a:r>
                        <a:rPr lang="en-US" sz="1800"/>
                        <a:t>0.87</a:t>
                      </a:r>
                      <a:endParaRPr sz="1800"/>
                    </a:p>
                  </a:txBody>
                  <a:tcPr marT="91425" marB="91425" marR="91425" marL="91425">
                    <a:solidFill>
                      <a:schemeClr val="lt1"/>
                    </a:solidFill>
                  </a:tcPr>
                </a:tc>
              </a:tr>
              <a:tr h="492600">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Age, Race_White, Race_Black, Sex_Male, BMI Value, Insurance</a:t>
                      </a:r>
                      <a:endParaRPr sz="18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800"/>
                        <a:t>0.87</a:t>
                      </a:r>
                      <a:endParaRPr sz="1800"/>
                    </a:p>
                  </a:txBody>
                  <a:tcPr marT="91425" marB="91425" marR="91425" marL="91425">
                    <a:solidFill>
                      <a:schemeClr val="lt1"/>
                    </a:solidFill>
                  </a:tcPr>
                </a:tc>
                <a:tc>
                  <a:txBody>
                    <a:bodyPr/>
                    <a:lstStyle/>
                    <a:p>
                      <a:pPr indent="0" lvl="0" marL="0" rtl="0" algn="l">
                        <a:spcBef>
                          <a:spcPts val="0"/>
                        </a:spcBef>
                        <a:spcAft>
                          <a:spcPts val="0"/>
                        </a:spcAft>
                        <a:buNone/>
                      </a:pPr>
                      <a:r>
                        <a:rPr lang="en-US" sz="1800"/>
                        <a:t>0.88</a:t>
                      </a:r>
                      <a:endParaRPr sz="1800"/>
                    </a:p>
                  </a:txBody>
                  <a:tcPr marT="91425" marB="91425" marR="91425" marL="91425">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idx="1" type="body"/>
          </p:nvPr>
        </p:nvSpPr>
        <p:spPr>
          <a:xfrm>
            <a:off x="3657800" y="1300025"/>
            <a:ext cx="3898200" cy="49254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800"/>
              <a:buChar char="•"/>
            </a:pPr>
            <a:r>
              <a:rPr lang="en-US"/>
              <a:t>AUC of baseline model (NN) using only CXRs  </a:t>
            </a:r>
            <a:endParaRPr/>
          </a:p>
          <a:p>
            <a:pPr indent="0" lvl="0" marL="914400" rtl="0" algn="l">
              <a:lnSpc>
                <a:spcPct val="100000"/>
              </a:lnSpc>
              <a:spcBef>
                <a:spcPts val="0"/>
              </a:spcBef>
              <a:spcAft>
                <a:spcPts val="0"/>
              </a:spcAft>
              <a:buNone/>
            </a:pPr>
            <a:r>
              <a:t/>
            </a:r>
            <a:endParaRPr/>
          </a:p>
        </p:txBody>
      </p:sp>
      <p:sp>
        <p:nvSpPr>
          <p:cNvPr id="142" name="Google Shape;142;p19"/>
          <p:cNvSpPr txBox="1"/>
          <p:nvPr>
            <p:ph type="title"/>
          </p:nvPr>
        </p:nvSpPr>
        <p:spPr>
          <a:xfrm>
            <a:off x="3887700" y="2024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latin typeface="Oswald SemiBold"/>
                <a:ea typeface="Oswald SemiBold"/>
                <a:cs typeface="Oswald SemiBold"/>
                <a:sym typeface="Oswald SemiBold"/>
              </a:rPr>
              <a:t>Results</a:t>
            </a:r>
            <a:endParaRPr>
              <a:latin typeface="Oswald SemiBold"/>
              <a:ea typeface="Oswald SemiBold"/>
              <a:cs typeface="Oswald SemiBold"/>
              <a:sym typeface="Oswald SemiBold"/>
            </a:endParaRPr>
          </a:p>
        </p:txBody>
      </p:sp>
      <p:pic>
        <p:nvPicPr>
          <p:cNvPr id="143" name="Google Shape;143;p19"/>
          <p:cNvPicPr preferRelativeResize="0"/>
          <p:nvPr/>
        </p:nvPicPr>
        <p:blipFill rotWithShape="1">
          <a:blip r:embed="rId3">
            <a:alphaModFix/>
          </a:blip>
          <a:srcRect b="9535" l="-1310" r="65403" t="0"/>
          <a:stretch/>
        </p:blipFill>
        <p:spPr>
          <a:xfrm>
            <a:off x="-1162875" y="-31775"/>
            <a:ext cx="4187978" cy="6921577"/>
          </a:xfrm>
          <a:prstGeom prst="rect">
            <a:avLst/>
          </a:prstGeom>
          <a:noFill/>
          <a:ln>
            <a:noFill/>
          </a:ln>
        </p:spPr>
      </p:pic>
      <p:sp>
        <p:nvSpPr>
          <p:cNvPr id="144" name="Google Shape;144;p19"/>
          <p:cNvSpPr/>
          <p:nvPr/>
        </p:nvSpPr>
        <p:spPr>
          <a:xfrm>
            <a:off x="3025100" y="-31775"/>
            <a:ext cx="1491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9"/>
          <p:cNvSpPr/>
          <p:nvPr/>
        </p:nvSpPr>
        <p:spPr>
          <a:xfrm rot="5400000">
            <a:off x="4344300" y="723775"/>
            <a:ext cx="54300" cy="9675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46" name="Google Shape;146;p19"/>
          <p:cNvGraphicFramePr/>
          <p:nvPr/>
        </p:nvGraphicFramePr>
        <p:xfrm>
          <a:off x="7834600" y="836975"/>
          <a:ext cx="3000000" cy="3000000"/>
        </p:xfrm>
        <a:graphic>
          <a:graphicData uri="http://schemas.openxmlformats.org/drawingml/2006/table">
            <a:tbl>
              <a:tblPr>
                <a:noFill/>
                <a:tableStyleId>{6A9BA5A7-ACD4-4A42-828C-82D6D44EEF28}</a:tableStyleId>
              </a:tblPr>
              <a:tblGrid>
                <a:gridCol w="2512900"/>
                <a:gridCol w="714500"/>
              </a:tblGrid>
              <a:tr h="487625">
                <a:tc gridSpan="2">
                  <a:txBody>
                    <a:bodyPr/>
                    <a:lstStyle/>
                    <a:p>
                      <a:pPr indent="0" lvl="0" marL="0" rtl="0" algn="l">
                        <a:spcBef>
                          <a:spcPts val="0"/>
                        </a:spcBef>
                        <a:spcAft>
                          <a:spcPts val="0"/>
                        </a:spcAft>
                        <a:buNone/>
                      </a:pPr>
                      <a:r>
                        <a:rPr b="1" lang="en-US" sz="1600">
                          <a:solidFill>
                            <a:schemeClr val="dk1"/>
                          </a:solidFill>
                        </a:rPr>
                        <a:t>Overall = </a:t>
                      </a:r>
                      <a:r>
                        <a:rPr b="1" lang="en-US" sz="1600">
                          <a:solidFill>
                            <a:schemeClr val="dk1"/>
                          </a:solidFill>
                        </a:rPr>
                        <a:t>0.544</a:t>
                      </a:r>
                      <a:endParaRPr b="1" sz="1700"/>
                    </a:p>
                  </a:txBody>
                  <a:tcPr marT="91425" marB="91425" marR="91425" marL="91425"/>
                </a:tc>
                <a:tc hMerge="1"/>
              </a:tr>
              <a:tr h="487625">
                <a:tc gridSpan="2">
                  <a:txBody>
                    <a:bodyPr/>
                    <a:lstStyle/>
                    <a:p>
                      <a:pPr indent="0" lvl="0" marL="0" rtl="0" algn="l">
                        <a:spcBef>
                          <a:spcPts val="0"/>
                        </a:spcBef>
                        <a:spcAft>
                          <a:spcPts val="0"/>
                        </a:spcAft>
                        <a:buNone/>
                      </a:pPr>
                      <a:r>
                        <a:rPr b="1" lang="en-US" sz="1600"/>
                        <a:t>Age </a:t>
                      </a:r>
                      <a:endParaRPr b="1" sz="1600"/>
                    </a:p>
                  </a:txBody>
                  <a:tcPr marT="91425" marB="91425" marR="91425" marL="91425"/>
                </a:tc>
                <a:tc hMerge="1"/>
              </a:tr>
              <a:tr h="487625">
                <a:tc>
                  <a:txBody>
                    <a:bodyPr/>
                    <a:lstStyle/>
                    <a:p>
                      <a:pPr indent="0" lvl="0" marL="0" rtl="0" algn="l">
                        <a:spcBef>
                          <a:spcPts val="0"/>
                        </a:spcBef>
                        <a:spcAft>
                          <a:spcPts val="0"/>
                        </a:spcAft>
                        <a:buNone/>
                      </a:pPr>
                      <a:r>
                        <a:rPr lang="en-US" sz="1600"/>
                        <a:t>-Young (&lt;72)</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1600">
                          <a:solidFill>
                            <a:schemeClr val="dk1"/>
                          </a:solidFill>
                        </a:rPr>
                        <a:t>0.537</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7625">
                <a:tc>
                  <a:txBody>
                    <a:bodyPr/>
                    <a:lstStyle/>
                    <a:p>
                      <a:pPr indent="0" lvl="0" marL="0" rtl="0" algn="l">
                        <a:spcBef>
                          <a:spcPts val="0"/>
                        </a:spcBef>
                        <a:spcAft>
                          <a:spcPts val="0"/>
                        </a:spcAft>
                        <a:buNone/>
                      </a:pPr>
                      <a:r>
                        <a:rPr lang="en-US" sz="1600"/>
                        <a:t>-(Old) (&gt;72)</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1600">
                          <a:solidFill>
                            <a:schemeClr val="dk1"/>
                          </a:solidFill>
                        </a:rPr>
                        <a:t>0.585</a:t>
                      </a:r>
                      <a:endParaRPr sz="16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7625">
                <a:tc gridSpan="2">
                  <a:txBody>
                    <a:bodyPr/>
                    <a:lstStyle/>
                    <a:p>
                      <a:pPr indent="0" lvl="0" marL="0" rtl="0" algn="l">
                        <a:spcBef>
                          <a:spcPts val="0"/>
                        </a:spcBef>
                        <a:spcAft>
                          <a:spcPts val="0"/>
                        </a:spcAft>
                        <a:buNone/>
                      </a:pPr>
                      <a:r>
                        <a:rPr b="1" lang="en-US" sz="1600"/>
                        <a:t>Sex</a:t>
                      </a:r>
                      <a:endParaRPr b="1" sz="1600"/>
                    </a:p>
                  </a:txBody>
                  <a:tcPr marT="91425" marB="91425" marR="91425" marL="91425"/>
                </a:tc>
                <a:tc hMerge="1"/>
              </a:tr>
              <a:tr h="487625">
                <a:tc>
                  <a:txBody>
                    <a:bodyPr/>
                    <a:lstStyle/>
                    <a:p>
                      <a:pPr indent="0" lvl="0" marL="0" rtl="0" algn="l">
                        <a:spcBef>
                          <a:spcPts val="0"/>
                        </a:spcBef>
                        <a:spcAft>
                          <a:spcPts val="0"/>
                        </a:spcAft>
                        <a:buNone/>
                      </a:pPr>
                      <a:r>
                        <a:rPr lang="en-US" sz="1600"/>
                        <a:t>-Male</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1600">
                          <a:solidFill>
                            <a:schemeClr val="dk1"/>
                          </a:solidFill>
                        </a:rPr>
                        <a:t>0.529</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7625">
                <a:tc>
                  <a:txBody>
                    <a:bodyPr/>
                    <a:lstStyle/>
                    <a:p>
                      <a:pPr indent="0" lvl="0" marL="0" rtl="0" algn="l">
                        <a:spcBef>
                          <a:spcPts val="0"/>
                        </a:spcBef>
                        <a:spcAft>
                          <a:spcPts val="0"/>
                        </a:spcAft>
                        <a:buNone/>
                      </a:pPr>
                      <a:r>
                        <a:rPr lang="en-US" sz="1600"/>
                        <a:t>-Female</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1600">
                          <a:solidFill>
                            <a:schemeClr val="dk1"/>
                          </a:solidFill>
                        </a:rPr>
                        <a:t>0.568</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7625">
                <a:tc gridSpan="2">
                  <a:txBody>
                    <a:bodyPr/>
                    <a:lstStyle/>
                    <a:p>
                      <a:pPr indent="0" lvl="0" marL="0" rtl="0" algn="l">
                        <a:spcBef>
                          <a:spcPts val="0"/>
                        </a:spcBef>
                        <a:spcAft>
                          <a:spcPts val="0"/>
                        </a:spcAft>
                        <a:buNone/>
                      </a:pPr>
                      <a:r>
                        <a:rPr b="1" lang="en-US" sz="1600"/>
                        <a:t>Race</a:t>
                      </a:r>
                      <a:endParaRPr b="1" sz="1600"/>
                    </a:p>
                  </a:txBody>
                  <a:tcPr marT="91425" marB="91425" marR="91425" marL="91425"/>
                </a:tc>
                <a:tc hMerge="1"/>
              </a:tr>
              <a:tr h="487625">
                <a:tc>
                  <a:txBody>
                    <a:bodyPr/>
                    <a:lstStyle/>
                    <a:p>
                      <a:pPr indent="0" lvl="0" marL="0" rtl="0" algn="l">
                        <a:spcBef>
                          <a:spcPts val="0"/>
                        </a:spcBef>
                        <a:spcAft>
                          <a:spcPts val="0"/>
                        </a:spcAft>
                        <a:buNone/>
                      </a:pPr>
                      <a:r>
                        <a:rPr lang="en-US" sz="1600"/>
                        <a:t>-(White)</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1600">
                          <a:solidFill>
                            <a:schemeClr val="dk1"/>
                          </a:solidFill>
                        </a:rPr>
                        <a:t>0.550</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7625">
                <a:tc>
                  <a:txBody>
                    <a:bodyPr/>
                    <a:lstStyle/>
                    <a:p>
                      <a:pPr indent="0" lvl="0" marL="0" rtl="0" algn="l">
                        <a:spcBef>
                          <a:spcPts val="0"/>
                        </a:spcBef>
                        <a:spcAft>
                          <a:spcPts val="0"/>
                        </a:spcAft>
                        <a:buNone/>
                      </a:pPr>
                      <a:r>
                        <a:rPr lang="en-US" sz="1600"/>
                        <a:t>-Non-(White)</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1600">
                          <a:solidFill>
                            <a:schemeClr val="dk1"/>
                          </a:solidFill>
                        </a:rPr>
                        <a:t>0.537</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7625">
                <a:tc>
                  <a:txBody>
                    <a:bodyPr/>
                    <a:lstStyle/>
                    <a:p>
                      <a:pPr indent="0" lvl="0" marL="0" rtl="0" algn="l">
                        <a:spcBef>
                          <a:spcPts val="0"/>
                        </a:spcBef>
                        <a:spcAft>
                          <a:spcPts val="0"/>
                        </a:spcAft>
                        <a:buNone/>
                      </a:pPr>
                      <a:r>
                        <a:rPr lang="en-US" sz="1600"/>
                        <a:t>-</a:t>
                      </a:r>
                      <a:r>
                        <a:rPr lang="en-US" sz="1600"/>
                        <a:t>(Black)</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1600">
                          <a:solidFill>
                            <a:schemeClr val="dk1"/>
                          </a:solidFill>
                        </a:rPr>
                        <a:t>0.527</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7625">
                <a:tc>
                  <a:txBody>
                    <a:bodyPr/>
                    <a:lstStyle/>
                    <a:p>
                      <a:pPr indent="0" lvl="0" marL="0" rtl="0" algn="l">
                        <a:spcBef>
                          <a:spcPts val="0"/>
                        </a:spcBef>
                        <a:spcAft>
                          <a:spcPts val="0"/>
                        </a:spcAft>
                        <a:buNone/>
                      </a:pPr>
                      <a:r>
                        <a:rPr lang="en-US" sz="1600"/>
                        <a:t>-Non-</a:t>
                      </a:r>
                      <a:r>
                        <a:rPr lang="en-US" sz="1600"/>
                        <a:t>(Black)</a:t>
                      </a:r>
                      <a:endParaRPr sz="16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sz="1600">
                          <a:solidFill>
                            <a:schemeClr val="dk1"/>
                          </a:solidFill>
                        </a:rPr>
                        <a:t>0.560</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733825" y="1450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latin typeface="Oswald SemiBold"/>
                <a:ea typeface="Oswald SemiBold"/>
                <a:cs typeface="Oswald SemiBold"/>
                <a:sym typeface="Oswald SemiBold"/>
              </a:rPr>
              <a:t>Results</a:t>
            </a:r>
            <a:endParaRPr>
              <a:latin typeface="Oswald SemiBold"/>
              <a:ea typeface="Oswald SemiBold"/>
              <a:cs typeface="Oswald SemiBold"/>
              <a:sym typeface="Oswald SemiBold"/>
            </a:endParaRPr>
          </a:p>
        </p:txBody>
      </p:sp>
      <p:sp>
        <p:nvSpPr>
          <p:cNvPr id="152" name="Google Shape;152;p20"/>
          <p:cNvSpPr/>
          <p:nvPr/>
        </p:nvSpPr>
        <p:spPr>
          <a:xfrm rot="5400000">
            <a:off x="1311200" y="723775"/>
            <a:ext cx="54300" cy="9675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53" name="Google Shape;153;p20"/>
          <p:cNvGraphicFramePr/>
          <p:nvPr/>
        </p:nvGraphicFramePr>
        <p:xfrm>
          <a:off x="733825" y="1637300"/>
          <a:ext cx="3000000" cy="3000000"/>
        </p:xfrm>
        <a:graphic>
          <a:graphicData uri="http://schemas.openxmlformats.org/drawingml/2006/table">
            <a:tbl>
              <a:tblPr>
                <a:noFill/>
                <a:tableStyleId>{6A9BA5A7-ACD4-4A42-828C-82D6D44EEF28}</a:tableStyleId>
              </a:tblPr>
              <a:tblGrid>
                <a:gridCol w="1504150"/>
                <a:gridCol w="1121800"/>
                <a:gridCol w="1256000"/>
                <a:gridCol w="1188900"/>
                <a:gridCol w="1188900"/>
                <a:gridCol w="1188900"/>
                <a:gridCol w="1188900"/>
                <a:gridCol w="1188900"/>
                <a:gridCol w="1188900"/>
              </a:tblGrid>
              <a:tr h="1016875">
                <a:tc>
                  <a:txBody>
                    <a:bodyPr/>
                    <a:lstStyle/>
                    <a:p>
                      <a:pPr indent="0" lvl="0" marL="0" marR="0" rtl="0" algn="l">
                        <a:lnSpc>
                          <a:spcPct val="100000"/>
                        </a:lnSpc>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+Age</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+Male</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a:t>
                      </a:r>
                      <a:r>
                        <a:rPr lang="en-US" sz="1500"/>
                        <a:t>White</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a:t>
                      </a:r>
                      <a:r>
                        <a:rPr lang="en-US" sz="1500"/>
                        <a:t>Black</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+Age</a:t>
                      </a:r>
                      <a:endParaRPr sz="1500"/>
                    </a:p>
                    <a:p>
                      <a:pPr indent="0" lvl="0" marL="0" rtl="0" algn="l">
                        <a:spcBef>
                          <a:spcPts val="0"/>
                        </a:spcBef>
                        <a:spcAft>
                          <a:spcPts val="0"/>
                        </a:spcAft>
                        <a:buNone/>
                      </a:pPr>
                      <a:r>
                        <a:rPr lang="en-US" sz="1500"/>
                        <a:t>+Male</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+Age</a:t>
                      </a:r>
                      <a:endParaRPr sz="1500"/>
                    </a:p>
                    <a:p>
                      <a:pPr indent="0" lvl="0" marL="0" rtl="0" algn="l">
                        <a:spcBef>
                          <a:spcPts val="0"/>
                        </a:spcBef>
                        <a:spcAft>
                          <a:spcPts val="0"/>
                        </a:spcAft>
                        <a:buNone/>
                      </a:pPr>
                      <a:r>
                        <a:rPr lang="en-US" sz="1500"/>
                        <a:t>+</a:t>
                      </a:r>
                      <a:r>
                        <a:rPr lang="en-US" sz="1500"/>
                        <a:t>White</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+Age</a:t>
                      </a:r>
                      <a:endParaRPr sz="1500"/>
                    </a:p>
                    <a:p>
                      <a:pPr indent="0" lvl="0" marL="0" rtl="0" algn="l">
                        <a:spcBef>
                          <a:spcPts val="0"/>
                        </a:spcBef>
                        <a:spcAft>
                          <a:spcPts val="0"/>
                        </a:spcAft>
                        <a:buNone/>
                      </a:pPr>
                      <a:r>
                        <a:rPr lang="en-US" sz="1500"/>
                        <a:t>+</a:t>
                      </a:r>
                      <a:r>
                        <a:rPr lang="en-US" sz="1500"/>
                        <a:t>White</a:t>
                      </a:r>
                      <a:endParaRPr sz="1500"/>
                    </a:p>
                  </a:txBody>
                  <a:tcPr marT="91425" marB="91425" marR="91425" marL="91425"/>
                </a:tc>
                <a:tc>
                  <a:txBody>
                    <a:bodyPr/>
                    <a:lstStyle/>
                    <a:p>
                      <a:pPr indent="0" lvl="0" marL="0" rtl="0" algn="l">
                        <a:spcBef>
                          <a:spcPts val="0"/>
                        </a:spcBef>
                        <a:spcAft>
                          <a:spcPts val="0"/>
                        </a:spcAft>
                        <a:buNone/>
                      </a:pPr>
                      <a:r>
                        <a:rPr lang="en-US" sz="1500"/>
                        <a:t>NN</a:t>
                      </a:r>
                      <a:endParaRPr sz="1500"/>
                    </a:p>
                    <a:p>
                      <a:pPr indent="0" lvl="0" marL="0" rtl="0" algn="l">
                        <a:spcBef>
                          <a:spcPts val="0"/>
                        </a:spcBef>
                        <a:spcAft>
                          <a:spcPts val="0"/>
                        </a:spcAft>
                        <a:buNone/>
                      </a:pPr>
                      <a:r>
                        <a:rPr lang="en-US" sz="1500"/>
                        <a:t>+</a:t>
                      </a:r>
                      <a:r>
                        <a:rPr lang="en-US" sz="1500"/>
                        <a:t>White</a:t>
                      </a:r>
                      <a:endParaRPr sz="1500"/>
                    </a:p>
                    <a:p>
                      <a:pPr indent="0" lvl="0" marL="0" rtl="0" algn="l">
                        <a:spcBef>
                          <a:spcPts val="0"/>
                        </a:spcBef>
                        <a:spcAft>
                          <a:spcPts val="0"/>
                        </a:spcAft>
                        <a:buNone/>
                      </a:pPr>
                      <a:r>
                        <a:rPr lang="en-US" sz="1500"/>
                        <a:t>+Male</a:t>
                      </a:r>
                      <a:endParaRPr sz="1500"/>
                    </a:p>
                  </a:txBody>
                  <a:tcPr marT="91425" marB="91425" marR="91425" marL="91425"/>
                </a:tc>
              </a:tr>
              <a:tr h="660950">
                <a:tc>
                  <a:txBody>
                    <a:bodyPr/>
                    <a:lstStyle/>
                    <a:p>
                      <a:pPr indent="0" lvl="0" marL="0" marR="0" rtl="0" algn="l">
                        <a:lnSpc>
                          <a:spcPct val="100000"/>
                        </a:lnSpc>
                        <a:spcBef>
                          <a:spcPts val="0"/>
                        </a:spcBef>
                        <a:spcAft>
                          <a:spcPts val="0"/>
                        </a:spcAft>
                        <a:buNone/>
                      </a:pPr>
                      <a:r>
                        <a:rPr lang="en-US" sz="1500"/>
                        <a:t>AUC</a:t>
                      </a:r>
                      <a:endParaRPr sz="1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0.537</a:t>
                      </a:r>
                      <a:endParaRPr sz="1500"/>
                    </a:p>
                  </a:txBody>
                  <a:tcPr marT="91425" marB="91425" marR="91425" marL="91425">
                    <a:lnB cap="flat" cmpd="sng" w="9525">
                      <a:solidFill>
                        <a:srgbClr val="6AA84F"/>
                      </a:solidFill>
                      <a:prstDash val="solid"/>
                      <a:round/>
                      <a:headEnd len="sm" w="sm" type="none"/>
                      <a:tailEnd len="sm" w="sm" type="none"/>
                    </a:lnB>
                  </a:tcPr>
                </a:tc>
                <a:tc>
                  <a:txBody>
                    <a:bodyPr/>
                    <a:lstStyle/>
                    <a:p>
                      <a:pPr indent="0" lvl="0" marL="0" rtl="0" algn="l">
                        <a:spcBef>
                          <a:spcPts val="0"/>
                        </a:spcBef>
                        <a:spcAft>
                          <a:spcPts val="0"/>
                        </a:spcAft>
                        <a:buNone/>
                      </a:pPr>
                      <a:r>
                        <a:rPr lang="en-US" sz="1500"/>
                        <a:t>0.530</a:t>
                      </a:r>
                      <a:endParaRPr sz="1500"/>
                    </a:p>
                  </a:txBody>
                  <a:tcPr marT="91425" marB="91425" marR="91425" marL="91425"/>
                </a:tc>
                <a:tc>
                  <a:txBody>
                    <a:bodyPr/>
                    <a:lstStyle/>
                    <a:p>
                      <a:pPr indent="0" lvl="0" marL="0" rtl="0" algn="l">
                        <a:spcBef>
                          <a:spcPts val="0"/>
                        </a:spcBef>
                        <a:spcAft>
                          <a:spcPts val="0"/>
                        </a:spcAft>
                        <a:buNone/>
                      </a:pPr>
                      <a:r>
                        <a:rPr lang="en-US" sz="1500"/>
                        <a:t>0.536</a:t>
                      </a:r>
                      <a:endParaRPr sz="1500"/>
                    </a:p>
                  </a:txBody>
                  <a:tcPr marT="91425" marB="91425" marR="91425" marL="91425"/>
                </a:tc>
                <a:tc>
                  <a:txBody>
                    <a:bodyPr/>
                    <a:lstStyle/>
                    <a:p>
                      <a:pPr indent="0" lvl="0" marL="0" rtl="0" algn="l">
                        <a:spcBef>
                          <a:spcPts val="0"/>
                        </a:spcBef>
                        <a:spcAft>
                          <a:spcPts val="0"/>
                        </a:spcAft>
                        <a:buNone/>
                      </a:pPr>
                      <a:r>
                        <a:rPr lang="en-US" sz="1500"/>
                        <a:t>0.528</a:t>
                      </a:r>
                      <a:endParaRPr sz="1500"/>
                    </a:p>
                  </a:txBody>
                  <a:tcPr marT="91425" marB="91425" marR="91425" marL="91425"/>
                </a:tc>
                <a:tc>
                  <a:txBody>
                    <a:bodyPr/>
                    <a:lstStyle/>
                    <a:p>
                      <a:pPr indent="0" lvl="0" marL="0" rtl="0" algn="l">
                        <a:spcBef>
                          <a:spcPts val="0"/>
                        </a:spcBef>
                        <a:spcAft>
                          <a:spcPts val="0"/>
                        </a:spcAft>
                        <a:buNone/>
                      </a:pPr>
                      <a:r>
                        <a:rPr lang="en-US" sz="1500"/>
                        <a:t>0.531</a:t>
                      </a:r>
                      <a:endParaRPr sz="1500"/>
                    </a:p>
                  </a:txBody>
                  <a:tcPr marT="91425" marB="91425" marR="91425" marL="91425"/>
                </a:tc>
                <a:tc>
                  <a:txBody>
                    <a:bodyPr/>
                    <a:lstStyle/>
                    <a:p>
                      <a:pPr indent="0" lvl="0" marL="0" rtl="0" algn="l">
                        <a:spcBef>
                          <a:spcPts val="0"/>
                        </a:spcBef>
                        <a:spcAft>
                          <a:spcPts val="0"/>
                        </a:spcAft>
                        <a:buNone/>
                      </a:pPr>
                      <a:r>
                        <a:rPr lang="en-US" sz="1500"/>
                        <a:t>0.558</a:t>
                      </a:r>
                      <a:endParaRPr sz="1500"/>
                    </a:p>
                  </a:txBody>
                  <a:tcPr marT="91425" marB="91425" marR="91425" marL="91425"/>
                </a:tc>
                <a:tc>
                  <a:txBody>
                    <a:bodyPr/>
                    <a:lstStyle/>
                    <a:p>
                      <a:pPr indent="0" lvl="0" marL="0" rtl="0" algn="l">
                        <a:spcBef>
                          <a:spcPts val="0"/>
                        </a:spcBef>
                        <a:spcAft>
                          <a:spcPts val="0"/>
                        </a:spcAft>
                        <a:buNone/>
                      </a:pPr>
                      <a:r>
                        <a:rPr lang="en-US" sz="1500"/>
                        <a:t>0.557</a:t>
                      </a:r>
                      <a:endParaRPr sz="1500"/>
                    </a:p>
                  </a:txBody>
                  <a:tcPr marT="91425" marB="91425" marR="91425" marL="91425"/>
                </a:tc>
                <a:tc>
                  <a:txBody>
                    <a:bodyPr/>
                    <a:lstStyle/>
                    <a:p>
                      <a:pPr indent="0" lvl="0" marL="0" rtl="0" algn="l">
                        <a:spcBef>
                          <a:spcPts val="0"/>
                        </a:spcBef>
                        <a:spcAft>
                          <a:spcPts val="0"/>
                        </a:spcAft>
                        <a:buNone/>
                      </a:pPr>
                      <a:r>
                        <a:rPr lang="en-US" sz="1500"/>
                        <a:t>0.545</a:t>
                      </a:r>
                      <a:endParaRPr sz="1500"/>
                    </a:p>
                  </a:txBody>
                  <a:tcPr marT="91425" marB="91425" marR="91425" marL="91425"/>
                </a:tc>
              </a:tr>
              <a:tr h="660950">
                <a:tc>
                  <a:txBody>
                    <a:bodyPr/>
                    <a:lstStyle/>
                    <a:p>
                      <a:pPr indent="0" lvl="0" marL="0" marR="0" rtl="0" algn="l">
                        <a:lnSpc>
                          <a:spcPct val="100000"/>
                        </a:lnSpc>
                        <a:spcBef>
                          <a:spcPts val="0"/>
                        </a:spcBef>
                        <a:spcAft>
                          <a:spcPts val="0"/>
                        </a:spcAft>
                        <a:buNone/>
                      </a:pPr>
                      <a:r>
                        <a:rPr lang="en-US" sz="1500"/>
                        <a:t>AUC gain</a:t>
                      </a:r>
                      <a:endParaRPr sz="1500"/>
                    </a:p>
                  </a:txBody>
                  <a:tcPr marT="91425" marB="91425" marR="91425" marL="91425"/>
                </a:tc>
                <a:tc>
                  <a:txBody>
                    <a:bodyPr/>
                    <a:lstStyle/>
                    <a:p>
                      <a:pPr indent="0" lvl="0" marL="0" rtl="0" algn="l">
                        <a:spcBef>
                          <a:spcPts val="0"/>
                        </a:spcBef>
                        <a:spcAft>
                          <a:spcPts val="0"/>
                        </a:spcAft>
                        <a:buNone/>
                      </a:pPr>
                      <a:r>
                        <a:rPr lang="en-US" sz="1500"/>
                        <a:t>-1.3%</a:t>
                      </a:r>
                      <a:endParaRPr sz="1500"/>
                    </a:p>
                  </a:txBody>
                  <a:tcPr marT="91425" marB="91425" marR="91425" marL="91425">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9E9E9E"/>
                      </a:solidFill>
                      <a:prstDash val="solid"/>
                      <a:round/>
                      <a:headEnd len="sm" w="sm" type="none"/>
                      <a:tailEnd len="sm" w="sm" type="none"/>
                    </a:lnB>
                    <a:solidFill>
                      <a:srgbClr val="F4CCCC"/>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-2.6%</a:t>
                      </a:r>
                      <a:endParaRPr sz="1500"/>
                    </a:p>
                  </a:txBody>
                  <a:tcPr marT="91425" marB="91425" marR="91425" marL="91425">
                    <a:lnL cap="flat" cmpd="sng" w="9525">
                      <a:solidFill>
                        <a:srgbClr val="6AA84F"/>
                      </a:solidFill>
                      <a:prstDash val="solid"/>
                      <a:round/>
                      <a:headEnd len="sm" w="sm" type="none"/>
                      <a:tailEnd len="sm" w="sm" type="none"/>
                    </a:lnL>
                    <a:solidFill>
                      <a:srgbClr val="F4CCCC"/>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-1.5%</a:t>
                      </a:r>
                      <a:endParaRPr sz="1500"/>
                    </a:p>
                  </a:txBody>
                  <a:tcPr marT="91425" marB="91425" marR="91425" marL="91425">
                    <a:solidFill>
                      <a:srgbClr val="F4CCCC"/>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-2.9%</a:t>
                      </a:r>
                      <a:endParaRPr sz="1500"/>
                    </a:p>
                  </a:txBody>
                  <a:tcPr marT="91425" marB="91425" marR="91425" marL="91425">
                    <a:solidFill>
                      <a:srgbClr val="F4CCCC"/>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-2.4%</a:t>
                      </a:r>
                      <a:endParaRPr sz="1500"/>
                    </a:p>
                  </a:txBody>
                  <a:tcPr marT="91425" marB="91425" marR="91425" marL="91425">
                    <a:solidFill>
                      <a:srgbClr val="F4CCCC"/>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a:t>
                      </a:r>
                      <a:r>
                        <a:rPr lang="en-US" sz="1500">
                          <a:solidFill>
                            <a:schemeClr val="dk1"/>
                          </a:solidFill>
                        </a:rPr>
                        <a:t>2.6%</a:t>
                      </a:r>
                      <a:endParaRPr sz="1500"/>
                    </a:p>
                  </a:txBody>
                  <a:tcPr marT="91425" marB="91425" marR="91425" marL="91425">
                    <a:solidFill>
                      <a:srgbClr val="B6D7A8"/>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a:t>
                      </a:r>
                      <a:r>
                        <a:rPr lang="en-US" sz="1500">
                          <a:solidFill>
                            <a:schemeClr val="dk1"/>
                          </a:solidFill>
                        </a:rPr>
                        <a:t>2.4%</a:t>
                      </a:r>
                      <a:endParaRPr sz="1500"/>
                    </a:p>
                  </a:txBody>
                  <a:tcPr marT="91425" marB="91425" marR="91425" marL="91425">
                    <a:solidFill>
                      <a:srgbClr val="B6D7A8"/>
                    </a:solidFill>
                  </a:tcPr>
                </a:tc>
                <a:tc>
                  <a:txBody>
                    <a:bodyPr/>
                    <a:lstStyle/>
                    <a:p>
                      <a:pPr indent="0" lvl="0" marL="0" rtl="0" algn="l">
                        <a:spcBef>
                          <a:spcPts val="0"/>
                        </a:spcBef>
                        <a:spcAft>
                          <a:spcPts val="0"/>
                        </a:spcAft>
                        <a:buClr>
                          <a:schemeClr val="dk1"/>
                        </a:buClr>
                        <a:buSzPts val="1100"/>
                        <a:buFont typeface="Arial"/>
                        <a:buNone/>
                      </a:pPr>
                      <a:r>
                        <a:rPr lang="en-US" sz="1500">
                          <a:solidFill>
                            <a:schemeClr val="dk1"/>
                          </a:solidFill>
                        </a:rPr>
                        <a:t>+</a:t>
                      </a:r>
                      <a:r>
                        <a:rPr lang="en-US" sz="1500">
                          <a:solidFill>
                            <a:schemeClr val="dk1"/>
                          </a:solidFill>
                        </a:rPr>
                        <a:t>0.2%</a:t>
                      </a:r>
                      <a:endParaRPr sz="1500"/>
                    </a:p>
                  </a:txBody>
                  <a:tcPr marT="91425" marB="91425" marR="91425" marL="91425">
                    <a:solidFill>
                      <a:srgbClr val="B6D7A8"/>
                    </a:solidFill>
                  </a:tcPr>
                </a:tc>
              </a:tr>
              <a:tr h="660950">
                <a:tc rowSpan="2">
                  <a:txBody>
                    <a:bodyPr/>
                    <a:lstStyle/>
                    <a:p>
                      <a:pPr indent="0" lvl="0" marL="0" rtl="0" algn="l">
                        <a:spcBef>
                          <a:spcPts val="0"/>
                        </a:spcBef>
                        <a:spcAft>
                          <a:spcPts val="0"/>
                        </a:spcAft>
                        <a:buNone/>
                      </a:pPr>
                      <a:r>
                        <a:rPr lang="en-US" sz="1500"/>
                        <a:t>Best gain</a:t>
                      </a:r>
                      <a:endParaRPr sz="1500"/>
                    </a:p>
                    <a:p>
                      <a:pPr indent="0" lvl="0" marL="0" rtl="0" algn="l">
                        <a:spcBef>
                          <a:spcPts val="0"/>
                        </a:spcBef>
                        <a:spcAft>
                          <a:spcPts val="0"/>
                        </a:spcAft>
                        <a:buNone/>
                      </a:pPr>
                      <a:r>
                        <a:rPr lang="en-US" sz="1500">
                          <a:solidFill>
                            <a:schemeClr val="dk1"/>
                          </a:solidFill>
                        </a:rPr>
                        <a:t>(Best group)</a:t>
                      </a:r>
                      <a:endParaRPr sz="1500"/>
                    </a:p>
                  </a:txBody>
                  <a:tcPr marT="91425" marB="91425" marR="91425" marL="91425">
                    <a:lnB cap="flat" cmpd="sng" w="9525">
                      <a:solidFill>
                        <a:srgbClr val="9E9E9E"/>
                      </a:solidFill>
                      <a:prstDash val="solid"/>
                      <a:round/>
                      <a:headEnd len="sm" w="sm" type="none"/>
                      <a:tailEnd len="sm" w="sm" type="none"/>
                    </a:lnB>
                  </a:tcPr>
                </a:tc>
                <a:tc rowSpan="2">
                  <a:txBody>
                    <a:bodyPr/>
                    <a:lstStyle/>
                    <a:p>
                      <a:pPr indent="0" lvl="0" marL="0" rtl="0" algn="l">
                        <a:spcBef>
                          <a:spcPts val="0"/>
                        </a:spcBef>
                        <a:spcAft>
                          <a:spcPts val="0"/>
                        </a:spcAft>
                        <a:buNone/>
                      </a:pPr>
                      <a:r>
                        <a:rPr lang="en-US" sz="1500"/>
                        <a:t>+3.4%</a:t>
                      </a:r>
                      <a:endParaRPr sz="1500"/>
                    </a:p>
                    <a:p>
                      <a:pPr indent="0" lvl="0" marL="0" rtl="0" algn="l">
                        <a:spcBef>
                          <a:spcPts val="0"/>
                        </a:spcBef>
                        <a:spcAft>
                          <a:spcPts val="0"/>
                        </a:spcAft>
                        <a:buNone/>
                      </a:pPr>
                      <a:r>
                        <a:rPr lang="en-US" sz="1500">
                          <a:solidFill>
                            <a:schemeClr val="dk1"/>
                          </a:solidFill>
                        </a:rPr>
                        <a:t>(Black)</a:t>
                      </a:r>
                      <a:endParaRPr sz="1500">
                        <a:solidFill>
                          <a:schemeClr val="dk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6D7A8"/>
                    </a:solidFill>
                  </a:tcPr>
                </a:tc>
                <a:tc rowSpan="2">
                  <a:txBody>
                    <a:bodyPr/>
                    <a:lstStyle/>
                    <a:p>
                      <a:pPr indent="0" lvl="0" marL="0" rtl="0" algn="l">
                        <a:spcBef>
                          <a:spcPts val="0"/>
                        </a:spcBef>
                        <a:spcAft>
                          <a:spcPts val="0"/>
                        </a:spcAft>
                        <a:buNone/>
                      </a:pPr>
                      <a:r>
                        <a:rPr lang="en-US" sz="1500">
                          <a:solidFill>
                            <a:schemeClr val="dk1"/>
                          </a:solidFill>
                        </a:rPr>
                        <a:t>+</a:t>
                      </a:r>
                      <a:r>
                        <a:rPr lang="en-US" sz="1500"/>
                        <a:t>2.9</a:t>
                      </a:r>
                      <a:endParaRPr sz="1500"/>
                    </a:p>
                    <a:p>
                      <a:pPr indent="0" lvl="0" marL="0" rtl="0" algn="l">
                        <a:spcBef>
                          <a:spcPts val="0"/>
                        </a:spcBef>
                        <a:spcAft>
                          <a:spcPts val="0"/>
                        </a:spcAft>
                        <a:buNone/>
                      </a:pPr>
                      <a:r>
                        <a:rPr lang="en-US" sz="1500"/>
                        <a:t>(White)</a:t>
                      </a:r>
                      <a:endParaRPr sz="1500"/>
                    </a:p>
                  </a:txBody>
                  <a:tcPr marT="91425" marB="91425" marR="91425" marL="91425">
                    <a:lnL cap="flat" cmpd="sng" w="9525">
                      <a:solidFill>
                        <a:srgbClr val="9E9E9E"/>
                      </a:solidFill>
                      <a:prstDash val="solid"/>
                      <a:round/>
                      <a:headEnd len="sm" w="sm" type="none"/>
                      <a:tailEnd len="sm" w="sm" type="none"/>
                    </a:lnL>
                    <a:solidFill>
                      <a:srgbClr val="B6D7A8"/>
                    </a:solidFill>
                  </a:tcPr>
                </a:tc>
                <a:tc rowSpan="2">
                  <a:txBody>
                    <a:bodyPr/>
                    <a:lstStyle/>
                    <a:p>
                      <a:pPr indent="0" lvl="0" marL="0" rtl="0" algn="l">
                        <a:spcBef>
                          <a:spcPts val="0"/>
                        </a:spcBef>
                        <a:spcAft>
                          <a:spcPts val="0"/>
                        </a:spcAft>
                        <a:buNone/>
                      </a:pPr>
                      <a:r>
                        <a:rPr lang="en-US" sz="1500">
                          <a:solidFill>
                            <a:schemeClr val="dk1"/>
                          </a:solidFill>
                        </a:rPr>
                        <a:t>+</a:t>
                      </a:r>
                      <a:r>
                        <a:rPr lang="en-US" sz="1500"/>
                        <a:t>2.1</a:t>
                      </a:r>
                      <a:endParaRPr sz="1500"/>
                    </a:p>
                    <a:p>
                      <a:pPr indent="0" lvl="0" marL="0" rtl="0" algn="l">
                        <a:spcBef>
                          <a:spcPts val="0"/>
                        </a:spcBef>
                        <a:spcAft>
                          <a:spcPts val="0"/>
                        </a:spcAft>
                        <a:buNone/>
                      </a:pPr>
                      <a:r>
                        <a:rPr lang="en-US" sz="1500"/>
                        <a:t>(Black)</a:t>
                      </a:r>
                      <a:endParaRPr sz="1500"/>
                    </a:p>
                  </a:txBody>
                  <a:tcPr marT="91425" marB="91425" marR="91425" marL="91425">
                    <a:solidFill>
                      <a:srgbClr val="B6D7A8"/>
                    </a:solidFill>
                  </a:tcPr>
                </a:tc>
                <a:tc rowSpan="2">
                  <a:txBody>
                    <a:bodyPr/>
                    <a:lstStyle/>
                    <a:p>
                      <a:pPr indent="0" lvl="0" marL="0" rtl="0" algn="l">
                        <a:spcBef>
                          <a:spcPts val="0"/>
                        </a:spcBef>
                        <a:spcAft>
                          <a:spcPts val="0"/>
                        </a:spcAft>
                        <a:buNone/>
                      </a:pPr>
                      <a:r>
                        <a:rPr lang="en-US" sz="1500">
                          <a:solidFill>
                            <a:schemeClr val="dk1"/>
                          </a:solidFill>
                        </a:rPr>
                        <a:t>+</a:t>
                      </a:r>
                      <a:r>
                        <a:rPr lang="en-US" sz="1500"/>
                        <a:t>1.5</a:t>
                      </a:r>
                      <a:endParaRPr sz="1500"/>
                    </a:p>
                    <a:p>
                      <a:pPr indent="0" lvl="0" marL="0" rtl="0" algn="l">
                        <a:spcBef>
                          <a:spcPts val="0"/>
                        </a:spcBef>
                        <a:spcAft>
                          <a:spcPts val="0"/>
                        </a:spcAft>
                        <a:buNone/>
                      </a:pPr>
                      <a:r>
                        <a:rPr lang="en-US" sz="1500">
                          <a:solidFill>
                            <a:schemeClr val="dk1"/>
                          </a:solidFill>
                        </a:rPr>
                        <a:t>(Black)</a:t>
                      </a:r>
                      <a:endParaRPr sz="1500"/>
                    </a:p>
                  </a:txBody>
                  <a:tcPr marT="91425" marB="91425" marR="91425" marL="91425">
                    <a:solidFill>
                      <a:srgbClr val="B6D7A8"/>
                    </a:solidFill>
                  </a:tcPr>
                </a:tc>
                <a:tc rowSpan="2">
                  <a:txBody>
                    <a:bodyPr/>
                    <a:lstStyle/>
                    <a:p>
                      <a:pPr indent="0" lvl="0" marL="0" rtl="0" algn="l">
                        <a:spcBef>
                          <a:spcPts val="0"/>
                        </a:spcBef>
                        <a:spcAft>
                          <a:spcPts val="0"/>
                        </a:spcAft>
                        <a:buNone/>
                      </a:pPr>
                      <a:r>
                        <a:rPr lang="en-US" sz="1500">
                          <a:solidFill>
                            <a:schemeClr val="dk1"/>
                          </a:solidFill>
                        </a:rPr>
                        <a:t>+</a:t>
                      </a:r>
                      <a:r>
                        <a:rPr lang="en-US" sz="1500"/>
                        <a:t>2.2</a:t>
                      </a:r>
                      <a:endParaRPr sz="1500"/>
                    </a:p>
                    <a:p>
                      <a:pPr indent="0" lvl="0" marL="0" rtl="0" algn="l">
                        <a:spcBef>
                          <a:spcPts val="0"/>
                        </a:spcBef>
                        <a:spcAft>
                          <a:spcPts val="0"/>
                        </a:spcAft>
                        <a:buNone/>
                      </a:pPr>
                      <a:r>
                        <a:rPr lang="en-US" sz="1500">
                          <a:solidFill>
                            <a:schemeClr val="dk1"/>
                          </a:solidFill>
                        </a:rPr>
                        <a:t>(White)</a:t>
                      </a:r>
                      <a:endParaRPr sz="1500"/>
                    </a:p>
                  </a:txBody>
                  <a:tcPr marT="91425" marB="91425" marR="91425" marL="91425">
                    <a:solidFill>
                      <a:srgbClr val="B6D7A8"/>
                    </a:solidFill>
                  </a:tcPr>
                </a:tc>
                <a:tc rowSpan="2">
                  <a:txBody>
                    <a:bodyPr/>
                    <a:lstStyle/>
                    <a:p>
                      <a:pPr indent="0" lvl="0" marL="0" rtl="0" algn="l">
                        <a:spcBef>
                          <a:spcPts val="0"/>
                        </a:spcBef>
                        <a:spcAft>
                          <a:spcPts val="0"/>
                        </a:spcAft>
                        <a:buNone/>
                      </a:pPr>
                      <a:r>
                        <a:rPr b="1" lang="en-US" sz="1500">
                          <a:solidFill>
                            <a:schemeClr val="dk1"/>
                          </a:solidFill>
                        </a:rPr>
                        <a:t>+</a:t>
                      </a:r>
                      <a:r>
                        <a:rPr b="1" lang="en-US" sz="1500"/>
                        <a:t>9.5</a:t>
                      </a:r>
                      <a:endParaRPr b="1" sz="1500"/>
                    </a:p>
                    <a:p>
                      <a:pPr indent="0" lvl="0" marL="0" rtl="0" algn="l">
                        <a:spcBef>
                          <a:spcPts val="0"/>
                        </a:spcBef>
                        <a:spcAft>
                          <a:spcPts val="0"/>
                        </a:spcAft>
                        <a:buNone/>
                      </a:pPr>
                      <a:r>
                        <a:rPr b="1" lang="en-US" sz="1500"/>
                        <a:t>(Black)</a:t>
                      </a:r>
                      <a:endParaRPr b="1" sz="1500"/>
                    </a:p>
                  </a:txBody>
                  <a:tcPr marT="91425" marB="91425" marR="91425" marL="91425">
                    <a:lnB cap="flat" cmpd="sng" w="9525">
                      <a:solidFill>
                        <a:srgbClr val="9E9E9E"/>
                      </a:solidFill>
                      <a:prstDash val="solid"/>
                      <a:round/>
                      <a:headEnd len="sm" w="sm" type="none"/>
                      <a:tailEnd len="sm" w="sm" type="none"/>
                    </a:lnB>
                    <a:solidFill>
                      <a:srgbClr val="B6D7A8"/>
                    </a:solidFill>
                  </a:tcPr>
                </a:tc>
                <a:tc rowSpan="2">
                  <a:txBody>
                    <a:bodyPr/>
                    <a:lstStyle/>
                    <a:p>
                      <a:pPr indent="0" lvl="0" marL="0" rtl="0" algn="l">
                        <a:spcBef>
                          <a:spcPts val="0"/>
                        </a:spcBef>
                        <a:spcAft>
                          <a:spcPts val="0"/>
                        </a:spcAft>
                        <a:buNone/>
                      </a:pPr>
                      <a:r>
                        <a:rPr lang="en-US" sz="1500">
                          <a:solidFill>
                            <a:schemeClr val="dk1"/>
                          </a:solidFill>
                        </a:rPr>
                        <a:t>+</a:t>
                      </a:r>
                      <a:r>
                        <a:rPr lang="en-US" sz="1500"/>
                        <a:t>3.6</a:t>
                      </a:r>
                      <a:endParaRPr sz="1500"/>
                    </a:p>
                    <a:p>
                      <a:pPr indent="0" lvl="0" marL="0" rtl="0" algn="l">
                        <a:spcBef>
                          <a:spcPts val="0"/>
                        </a:spcBef>
                        <a:spcAft>
                          <a:spcPts val="0"/>
                        </a:spcAft>
                        <a:buNone/>
                      </a:pPr>
                      <a:r>
                        <a:rPr lang="en-US" sz="1500">
                          <a:solidFill>
                            <a:schemeClr val="dk1"/>
                          </a:solidFill>
                        </a:rPr>
                        <a:t>(Black)</a:t>
                      </a:r>
                      <a:endParaRPr sz="1500"/>
                    </a:p>
                  </a:txBody>
                  <a:tcPr marT="91425" marB="91425" marR="91425" marL="91425">
                    <a:lnB cap="flat" cmpd="sng" w="9525">
                      <a:solidFill>
                        <a:srgbClr val="9E9E9E"/>
                      </a:solidFill>
                      <a:prstDash val="solid"/>
                      <a:round/>
                      <a:headEnd len="sm" w="sm" type="none"/>
                      <a:tailEnd len="sm" w="sm" type="none"/>
                    </a:lnB>
                    <a:solidFill>
                      <a:srgbClr val="B6D7A8"/>
                    </a:solidFill>
                  </a:tcPr>
                </a:tc>
                <a:tc rowSpan="2">
                  <a:txBody>
                    <a:bodyPr/>
                    <a:lstStyle/>
                    <a:p>
                      <a:pPr indent="0" lvl="0" marL="0" rtl="0" algn="l">
                        <a:spcBef>
                          <a:spcPts val="0"/>
                        </a:spcBef>
                        <a:spcAft>
                          <a:spcPts val="0"/>
                        </a:spcAft>
                        <a:buNone/>
                      </a:pPr>
                      <a:r>
                        <a:rPr lang="en-US" sz="1500">
                          <a:solidFill>
                            <a:schemeClr val="dk1"/>
                          </a:solidFill>
                        </a:rPr>
                        <a:t>+</a:t>
                      </a:r>
                      <a:r>
                        <a:rPr lang="en-US" sz="1500"/>
                        <a:t>2.9</a:t>
                      </a:r>
                      <a:endParaRPr sz="1500"/>
                    </a:p>
                    <a:p>
                      <a:pPr indent="0" lvl="0" marL="0" rtl="0" algn="l">
                        <a:spcBef>
                          <a:spcPts val="0"/>
                        </a:spcBef>
                        <a:spcAft>
                          <a:spcPts val="0"/>
                        </a:spcAft>
                        <a:buNone/>
                      </a:pPr>
                      <a:r>
                        <a:rPr lang="en-US" sz="1500">
                          <a:solidFill>
                            <a:schemeClr val="dk1"/>
                          </a:solidFill>
                        </a:rPr>
                        <a:t>(White)</a:t>
                      </a:r>
                      <a:endParaRPr sz="1500"/>
                    </a:p>
                  </a:txBody>
                  <a:tcPr marT="91425" marB="91425" marR="91425" marL="91425">
                    <a:solidFill>
                      <a:srgbClr val="B6D7A8"/>
                    </a:solidFill>
                  </a:tcPr>
                </a:tc>
              </a:tr>
              <a:tr h="100000">
                <a:tc vMerge="1"/>
                <a:tc vMerge="1"/>
                <a:tc vMerge="1"/>
                <a:tc vMerge="1"/>
                <a:tc vMerge="1"/>
                <a:tc vMerge="1"/>
                <a:tc vMerge="1"/>
                <a:tc vMerge="1"/>
                <a:tc vMerge="1"/>
              </a:tr>
              <a:tr h="635600">
                <a:tc rowSpan="2">
                  <a:txBody>
                    <a:bodyPr/>
                    <a:lstStyle/>
                    <a:p>
                      <a:pPr indent="0" lvl="0" marL="0" rtl="0" algn="l">
                        <a:spcBef>
                          <a:spcPts val="0"/>
                        </a:spcBef>
                        <a:spcAft>
                          <a:spcPts val="0"/>
                        </a:spcAft>
                        <a:buNone/>
                      </a:pPr>
                      <a:r>
                        <a:rPr lang="en-US" sz="1500"/>
                        <a:t>Worst gain</a:t>
                      </a:r>
                      <a:endParaRPr sz="1500"/>
                    </a:p>
                    <a:p>
                      <a:pPr indent="0" lvl="0" marL="0" rtl="0" algn="l">
                        <a:spcBef>
                          <a:spcPts val="0"/>
                        </a:spcBef>
                        <a:spcAft>
                          <a:spcPts val="0"/>
                        </a:spcAft>
                        <a:buNone/>
                      </a:pPr>
                      <a:r>
                        <a:rPr lang="en-US" sz="1500"/>
                        <a:t>(Worst group)</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rowSpan="2">
                  <a:txBody>
                    <a:bodyPr/>
                    <a:lstStyle/>
                    <a:p>
                      <a:pPr indent="0" lvl="0" marL="0" rtl="0" algn="l">
                        <a:spcBef>
                          <a:spcPts val="0"/>
                        </a:spcBef>
                        <a:spcAft>
                          <a:spcPts val="0"/>
                        </a:spcAft>
                        <a:buNone/>
                      </a:pPr>
                      <a:r>
                        <a:rPr lang="en-US" sz="1500"/>
                        <a:t>-12.5%</a:t>
                      </a:r>
                      <a:endParaRPr sz="1500"/>
                    </a:p>
                    <a:p>
                      <a:pPr indent="0" lvl="0" marL="0" rtl="0" algn="l">
                        <a:spcBef>
                          <a:spcPts val="0"/>
                        </a:spcBef>
                        <a:spcAft>
                          <a:spcPts val="0"/>
                        </a:spcAft>
                        <a:buNone/>
                      </a:pPr>
                      <a:r>
                        <a:rPr lang="en-US" sz="1500"/>
                        <a:t>(Old)</a:t>
                      </a:r>
                      <a:endParaRPr sz="15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solidFill>
                      <a:srgbClr val="F4CCCC"/>
                    </a:solidFill>
                  </a:tcPr>
                </a:tc>
                <a:tc rowSpan="2">
                  <a:txBody>
                    <a:bodyPr/>
                    <a:lstStyle/>
                    <a:p>
                      <a:pPr indent="0" lvl="0" marL="0" rtl="0" algn="l">
                        <a:spcBef>
                          <a:spcPts val="0"/>
                        </a:spcBef>
                        <a:spcAft>
                          <a:spcPts val="0"/>
                        </a:spcAft>
                        <a:buNone/>
                      </a:pPr>
                      <a:r>
                        <a:rPr lang="en-US" sz="1500"/>
                        <a:t>-7.5%</a:t>
                      </a:r>
                      <a:endParaRPr sz="1500"/>
                    </a:p>
                    <a:p>
                      <a:pPr indent="0" lvl="0" marL="0" rtl="0" algn="l">
                        <a:spcBef>
                          <a:spcPts val="0"/>
                        </a:spcBef>
                        <a:spcAft>
                          <a:spcPts val="0"/>
                        </a:spcAft>
                        <a:buNone/>
                      </a:pPr>
                      <a:r>
                        <a:rPr lang="en-US" sz="1500"/>
                        <a:t>(Non-</a:t>
                      </a:r>
                      <a:r>
                        <a:rPr lang="en-US" sz="1500"/>
                        <a:t>White)</a:t>
                      </a:r>
                      <a:endParaRPr sz="1500"/>
                    </a:p>
                  </a:txBody>
                  <a:tcPr marT="91425" marB="91425" marR="91425" marL="91425">
                    <a:lnL cap="flat" cmpd="sng" w="9525">
                      <a:solidFill>
                        <a:srgbClr val="9E9E9E"/>
                      </a:solidFill>
                      <a:prstDash val="solid"/>
                      <a:round/>
                      <a:headEnd len="sm" w="sm" type="none"/>
                      <a:tailEnd len="sm" w="sm" type="none"/>
                    </a:lnL>
                    <a:solidFill>
                      <a:srgbClr val="F4CCCC"/>
                    </a:solidFill>
                  </a:tcPr>
                </a:tc>
                <a:tc rowSpan="2">
                  <a:txBody>
                    <a:bodyPr/>
                    <a:lstStyle/>
                    <a:p>
                      <a:pPr indent="0" lvl="0" marL="0" rtl="0" algn="l">
                        <a:spcBef>
                          <a:spcPts val="0"/>
                        </a:spcBef>
                        <a:spcAft>
                          <a:spcPts val="0"/>
                        </a:spcAft>
                        <a:buNone/>
                      </a:pPr>
                      <a:r>
                        <a:rPr lang="en-US" sz="1500">
                          <a:solidFill>
                            <a:schemeClr val="dk1"/>
                          </a:solidFill>
                        </a:rPr>
                        <a:t>-8.7%</a:t>
                      </a:r>
                      <a:endParaRPr sz="1500"/>
                    </a:p>
                    <a:p>
                      <a:pPr indent="0" lvl="0" marL="0" rtl="0" algn="l">
                        <a:spcBef>
                          <a:spcPts val="0"/>
                        </a:spcBef>
                        <a:spcAft>
                          <a:spcPts val="0"/>
                        </a:spcAft>
                        <a:buNone/>
                      </a:pPr>
                      <a:r>
                        <a:rPr lang="en-US" sz="1500">
                          <a:solidFill>
                            <a:schemeClr val="dk1"/>
                          </a:solidFill>
                        </a:rPr>
                        <a:t>(Old)</a:t>
                      </a:r>
                      <a:endParaRPr sz="1500">
                        <a:solidFill>
                          <a:schemeClr val="dk1"/>
                        </a:solidFill>
                      </a:endParaRPr>
                    </a:p>
                  </a:txBody>
                  <a:tcPr marT="91425" marB="91425" marR="91425" marL="91425">
                    <a:solidFill>
                      <a:srgbClr val="F4CCCC"/>
                    </a:solidFill>
                  </a:tcPr>
                </a:tc>
                <a:tc rowSpan="2">
                  <a:txBody>
                    <a:bodyPr/>
                    <a:lstStyle/>
                    <a:p>
                      <a:pPr indent="0" lvl="0" marL="0" rtl="0" algn="l">
                        <a:spcBef>
                          <a:spcPts val="0"/>
                        </a:spcBef>
                        <a:spcAft>
                          <a:spcPts val="0"/>
                        </a:spcAft>
                        <a:buNone/>
                      </a:pPr>
                      <a:r>
                        <a:rPr lang="en-US" sz="1500">
                          <a:solidFill>
                            <a:schemeClr val="dk1"/>
                          </a:solidFill>
                        </a:rPr>
                        <a:t>-7.9%</a:t>
                      </a:r>
                      <a:endParaRPr sz="1500"/>
                    </a:p>
                    <a:p>
                      <a:pPr indent="0" lvl="0" marL="0" rtl="0" algn="l">
                        <a:spcBef>
                          <a:spcPts val="0"/>
                        </a:spcBef>
                        <a:spcAft>
                          <a:spcPts val="0"/>
                        </a:spcAft>
                        <a:buNone/>
                      </a:pPr>
                      <a:r>
                        <a:rPr lang="en-US" sz="1500">
                          <a:solidFill>
                            <a:schemeClr val="dk1"/>
                          </a:solidFill>
                        </a:rPr>
                        <a:t>(Old)</a:t>
                      </a:r>
                      <a:endParaRPr sz="1500">
                        <a:solidFill>
                          <a:schemeClr val="dk1"/>
                        </a:solidFill>
                      </a:endParaRPr>
                    </a:p>
                  </a:txBody>
                  <a:tcPr marT="91425" marB="91425" marR="91425" marL="91425">
                    <a:solidFill>
                      <a:srgbClr val="F4CCCC"/>
                    </a:solidFill>
                  </a:tcPr>
                </a:tc>
                <a:tc rowSpan="2">
                  <a:txBody>
                    <a:bodyPr/>
                    <a:lstStyle/>
                    <a:p>
                      <a:pPr indent="0" lvl="0" marL="0" rtl="0" algn="l">
                        <a:spcBef>
                          <a:spcPts val="0"/>
                        </a:spcBef>
                        <a:spcAft>
                          <a:spcPts val="0"/>
                        </a:spcAft>
                        <a:buNone/>
                      </a:pPr>
                      <a:r>
                        <a:rPr b="1" lang="en-US" sz="1500">
                          <a:solidFill>
                            <a:schemeClr val="dk1"/>
                          </a:solidFill>
                        </a:rPr>
                        <a:t>-20.5%</a:t>
                      </a:r>
                      <a:endParaRPr b="1" sz="1500"/>
                    </a:p>
                    <a:p>
                      <a:pPr indent="0" lvl="0" marL="0" rtl="0" algn="l">
                        <a:spcBef>
                          <a:spcPts val="0"/>
                        </a:spcBef>
                        <a:spcAft>
                          <a:spcPts val="0"/>
                        </a:spcAft>
                        <a:buNone/>
                      </a:pPr>
                      <a:r>
                        <a:rPr b="1" lang="en-US" sz="1500">
                          <a:solidFill>
                            <a:schemeClr val="dk1"/>
                          </a:solidFill>
                        </a:rPr>
                        <a:t>(Old)</a:t>
                      </a:r>
                      <a:endParaRPr b="1" sz="1500">
                        <a:solidFill>
                          <a:schemeClr val="dk1"/>
                        </a:solidFill>
                      </a:endParaRPr>
                    </a:p>
                  </a:txBody>
                  <a:tcPr marT="91425" marB="91425" marR="91425" marL="91425">
                    <a:solidFill>
                      <a:srgbClr val="F4CCCC"/>
                    </a:solidFill>
                  </a:tcPr>
                </a:tc>
                <a:tc rowSpan="2">
                  <a:txBody>
                    <a:bodyPr/>
                    <a:lstStyle/>
                    <a:p>
                      <a:pPr indent="0" lvl="0" marL="0" rtl="0" algn="l">
                        <a:spcBef>
                          <a:spcPts val="0"/>
                        </a:spcBef>
                        <a:spcAft>
                          <a:spcPts val="0"/>
                        </a:spcAft>
                        <a:buNone/>
                      </a:pPr>
                      <a:r>
                        <a:rPr lang="en-US" sz="1500">
                          <a:solidFill>
                            <a:schemeClr val="dk1"/>
                          </a:solidFill>
                        </a:rPr>
                        <a:t>-6.0%</a:t>
                      </a:r>
                      <a:endParaRPr sz="1500"/>
                    </a:p>
                    <a:p>
                      <a:pPr indent="0" lvl="0" marL="0" rtl="0" algn="l">
                        <a:spcBef>
                          <a:spcPts val="0"/>
                        </a:spcBef>
                        <a:spcAft>
                          <a:spcPts val="0"/>
                        </a:spcAft>
                        <a:buNone/>
                      </a:pPr>
                      <a:r>
                        <a:rPr lang="en-US" sz="1500">
                          <a:solidFill>
                            <a:schemeClr val="dk1"/>
                          </a:solidFill>
                        </a:rPr>
                        <a:t>(Old)</a:t>
                      </a:r>
                      <a:endParaRPr sz="1500">
                        <a:solidFill>
                          <a:schemeClr val="dk1"/>
                        </a:solidFill>
                      </a:endParaRPr>
                    </a:p>
                  </a:txBody>
                  <a:tcPr marT="91425" marB="91425" marR="91425" marL="91425">
                    <a:lnT cap="flat" cmpd="sng" w="9525">
                      <a:solidFill>
                        <a:srgbClr val="9E9E9E"/>
                      </a:solidFill>
                      <a:prstDash val="solid"/>
                      <a:round/>
                      <a:headEnd len="sm" w="sm" type="none"/>
                      <a:tailEnd len="sm" w="sm" type="none"/>
                    </a:lnT>
                    <a:solidFill>
                      <a:srgbClr val="F4CCCC"/>
                    </a:solidFill>
                  </a:tcPr>
                </a:tc>
                <a:tc rowSpan="2">
                  <a:txBody>
                    <a:bodyPr/>
                    <a:lstStyle/>
                    <a:p>
                      <a:pPr indent="0" lvl="0" marL="0" rtl="0" algn="l">
                        <a:spcBef>
                          <a:spcPts val="0"/>
                        </a:spcBef>
                        <a:spcAft>
                          <a:spcPts val="0"/>
                        </a:spcAft>
                        <a:buNone/>
                      </a:pPr>
                      <a:r>
                        <a:rPr lang="en-US" sz="1500">
                          <a:solidFill>
                            <a:schemeClr val="dk1"/>
                          </a:solidFill>
                        </a:rPr>
                        <a:t>-3.8%</a:t>
                      </a:r>
                      <a:endParaRPr sz="1500"/>
                    </a:p>
                    <a:p>
                      <a:pPr indent="0" lvl="0" marL="0" rtl="0" algn="l">
                        <a:spcBef>
                          <a:spcPts val="0"/>
                        </a:spcBef>
                        <a:spcAft>
                          <a:spcPts val="0"/>
                        </a:spcAft>
                        <a:buNone/>
                      </a:pPr>
                      <a:r>
                        <a:rPr lang="en-US" sz="1500">
                          <a:solidFill>
                            <a:schemeClr val="dk1"/>
                          </a:solidFill>
                        </a:rPr>
                        <a:t>(Old)</a:t>
                      </a:r>
                      <a:endParaRPr sz="1500">
                        <a:solidFill>
                          <a:schemeClr val="dk1"/>
                        </a:solidFill>
                      </a:endParaRPr>
                    </a:p>
                  </a:txBody>
                  <a:tcPr marT="91425" marB="91425" marR="91425" marL="91425">
                    <a:lnT cap="flat" cmpd="sng" w="9525">
                      <a:solidFill>
                        <a:srgbClr val="9E9E9E"/>
                      </a:solidFill>
                      <a:prstDash val="solid"/>
                      <a:round/>
                      <a:headEnd len="sm" w="sm" type="none"/>
                      <a:tailEnd len="sm" w="sm" type="none"/>
                    </a:lnT>
                    <a:solidFill>
                      <a:srgbClr val="F4CCCC"/>
                    </a:solidFill>
                  </a:tcPr>
                </a:tc>
                <a:tc rowSpan="2">
                  <a:txBody>
                    <a:bodyPr/>
                    <a:lstStyle/>
                    <a:p>
                      <a:pPr indent="0" lvl="0" marL="0" rtl="0" algn="l">
                        <a:spcBef>
                          <a:spcPts val="0"/>
                        </a:spcBef>
                        <a:spcAft>
                          <a:spcPts val="0"/>
                        </a:spcAft>
                        <a:buNone/>
                      </a:pPr>
                      <a:r>
                        <a:rPr lang="en-US" sz="1500">
                          <a:solidFill>
                            <a:schemeClr val="dk1"/>
                          </a:solidFill>
                        </a:rPr>
                        <a:t>-3.9%</a:t>
                      </a:r>
                      <a:endParaRPr sz="1500"/>
                    </a:p>
                    <a:p>
                      <a:pPr indent="0" lvl="0" marL="0" rtl="0" algn="l">
                        <a:spcBef>
                          <a:spcPts val="0"/>
                        </a:spcBef>
                        <a:spcAft>
                          <a:spcPts val="0"/>
                        </a:spcAft>
                        <a:buNone/>
                      </a:pPr>
                      <a:r>
                        <a:rPr lang="en-US" sz="1500">
                          <a:solidFill>
                            <a:schemeClr val="dk1"/>
                          </a:solidFill>
                        </a:rPr>
                        <a:t>(Old)</a:t>
                      </a:r>
                      <a:endParaRPr sz="1500">
                        <a:solidFill>
                          <a:schemeClr val="dk1"/>
                        </a:solidFill>
                      </a:endParaRPr>
                    </a:p>
                  </a:txBody>
                  <a:tcPr marT="91425" marB="91425" marR="91425" marL="91425">
                    <a:solidFill>
                      <a:srgbClr val="F4CCCC"/>
                    </a:solidFill>
                  </a:tcPr>
                </a:tc>
              </a:tr>
              <a:tr h="100000">
                <a:tc vMerge="1"/>
                <a:tc vMerge="1"/>
                <a:tc vMerge="1"/>
                <a:tc vMerge="1"/>
                <a:tc vMerge="1"/>
                <a:tc vMerge="1"/>
                <a:tc vMerge="1"/>
                <a:tc vMerge="1"/>
                <a:tc vMerge="1"/>
              </a:tr>
              <a:tr h="635600">
                <a:tc>
                  <a:txBody>
                    <a:bodyPr/>
                    <a:lstStyle/>
                    <a:p>
                      <a:pPr indent="0" lvl="0" marL="0" rtl="0" algn="l">
                        <a:spcBef>
                          <a:spcPts val="0"/>
                        </a:spcBef>
                        <a:spcAft>
                          <a:spcPts val="0"/>
                        </a:spcAft>
                        <a:buNone/>
                      </a:pPr>
                      <a:r>
                        <a:rPr lang="en-US" sz="1500"/>
                        <a:t>Ratio gain/viol</a:t>
                      </a:r>
                      <a:endParaRPr sz="15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500"/>
                        <a:t>3/5</a:t>
                      </a:r>
                      <a:endParaRPr sz="1500"/>
                    </a:p>
                  </a:txBody>
                  <a:tcPr marT="91425" marB="91425" marR="91425" marL="91425"/>
                </a:tc>
                <a:tc>
                  <a:txBody>
                    <a:bodyPr/>
                    <a:lstStyle/>
                    <a:p>
                      <a:pPr indent="0" lvl="0" marL="0" rtl="0" algn="l">
                        <a:spcBef>
                          <a:spcPts val="0"/>
                        </a:spcBef>
                        <a:spcAft>
                          <a:spcPts val="0"/>
                        </a:spcAft>
                        <a:buNone/>
                      </a:pPr>
                      <a:r>
                        <a:rPr lang="en-US" sz="1500"/>
                        <a:t>2/6</a:t>
                      </a:r>
                      <a:endParaRPr sz="1500"/>
                    </a:p>
                  </a:txBody>
                  <a:tcPr marT="91425" marB="91425" marR="91425" marL="91425"/>
                </a:tc>
                <a:tc>
                  <a:txBody>
                    <a:bodyPr/>
                    <a:lstStyle/>
                    <a:p>
                      <a:pPr indent="0" lvl="0" marL="0" rtl="0" algn="l">
                        <a:spcBef>
                          <a:spcPts val="0"/>
                        </a:spcBef>
                        <a:spcAft>
                          <a:spcPts val="0"/>
                        </a:spcAft>
                        <a:buNone/>
                      </a:pPr>
                      <a:r>
                        <a:rPr lang="en-US" sz="1500"/>
                        <a:t>1/7</a:t>
                      </a:r>
                      <a:endParaRPr sz="1500"/>
                    </a:p>
                  </a:txBody>
                  <a:tcPr marT="91425" marB="91425" marR="91425" marL="91425"/>
                </a:tc>
                <a:tc>
                  <a:txBody>
                    <a:bodyPr/>
                    <a:lstStyle/>
                    <a:p>
                      <a:pPr indent="0" lvl="0" marL="0" rtl="0" algn="l">
                        <a:spcBef>
                          <a:spcPts val="0"/>
                        </a:spcBef>
                        <a:spcAft>
                          <a:spcPts val="0"/>
                        </a:spcAft>
                        <a:buNone/>
                      </a:pPr>
                      <a:r>
                        <a:rPr lang="en-US" sz="1500"/>
                        <a:t>1/7</a:t>
                      </a:r>
                      <a:endParaRPr sz="1500"/>
                    </a:p>
                  </a:txBody>
                  <a:tcPr marT="91425" marB="91425" marR="91425" marL="91425"/>
                </a:tc>
                <a:tc>
                  <a:txBody>
                    <a:bodyPr/>
                    <a:lstStyle/>
                    <a:p>
                      <a:pPr indent="0" lvl="0" marL="0" rtl="0" algn="l">
                        <a:spcBef>
                          <a:spcPts val="0"/>
                        </a:spcBef>
                        <a:spcAft>
                          <a:spcPts val="0"/>
                        </a:spcAft>
                        <a:buNone/>
                      </a:pPr>
                      <a:r>
                        <a:rPr lang="en-US" sz="1500"/>
                        <a:t>1/7</a:t>
                      </a:r>
                      <a:endParaRPr sz="1500"/>
                    </a:p>
                  </a:txBody>
                  <a:tcPr marT="91425" marB="91425" marR="91425" marL="91425"/>
                </a:tc>
                <a:tc>
                  <a:txBody>
                    <a:bodyPr/>
                    <a:lstStyle/>
                    <a:p>
                      <a:pPr indent="0" lvl="0" marL="0" rtl="0" algn="l">
                        <a:spcBef>
                          <a:spcPts val="0"/>
                        </a:spcBef>
                        <a:spcAft>
                          <a:spcPts val="0"/>
                        </a:spcAft>
                        <a:buNone/>
                      </a:pPr>
                      <a:r>
                        <a:rPr lang="en-US" sz="1500"/>
                        <a:t>5/3</a:t>
                      </a:r>
                      <a:endParaRPr sz="1500"/>
                    </a:p>
                  </a:txBody>
                  <a:tcPr marT="91425" marB="91425" marR="91425" marL="91425"/>
                </a:tc>
                <a:tc>
                  <a:txBody>
                    <a:bodyPr/>
                    <a:lstStyle/>
                    <a:p>
                      <a:pPr indent="0" lvl="0" marL="0" rtl="0" algn="l">
                        <a:spcBef>
                          <a:spcPts val="0"/>
                        </a:spcBef>
                        <a:spcAft>
                          <a:spcPts val="0"/>
                        </a:spcAft>
                        <a:buNone/>
                      </a:pPr>
                      <a:r>
                        <a:rPr lang="en-US" sz="1500"/>
                        <a:t>6/2</a:t>
                      </a:r>
                      <a:endParaRPr sz="1500"/>
                    </a:p>
                  </a:txBody>
                  <a:tcPr marT="91425" marB="91425" marR="91425" marL="91425"/>
                </a:tc>
                <a:tc>
                  <a:txBody>
                    <a:bodyPr/>
                    <a:lstStyle/>
                    <a:p>
                      <a:pPr indent="0" lvl="0" marL="0" rtl="0" algn="l">
                        <a:spcBef>
                          <a:spcPts val="0"/>
                        </a:spcBef>
                        <a:spcAft>
                          <a:spcPts val="0"/>
                        </a:spcAft>
                        <a:buNone/>
                      </a:pPr>
                      <a:r>
                        <a:rPr lang="en-US" sz="1500"/>
                        <a:t>4/4</a:t>
                      </a:r>
                      <a:endParaRPr sz="15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idx="1" type="body"/>
          </p:nvPr>
        </p:nvSpPr>
        <p:spPr>
          <a:xfrm>
            <a:off x="3887700" y="1528175"/>
            <a:ext cx="8001300" cy="55863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SzPts val="2200"/>
              <a:buFont typeface="Open Sans"/>
              <a:buChar char="•"/>
            </a:pPr>
            <a:r>
              <a:rPr lang="en-US" sz="2200">
                <a:latin typeface="Open Sans"/>
                <a:ea typeface="Open Sans"/>
                <a:cs typeface="Open Sans"/>
                <a:sym typeface="Open Sans"/>
              </a:rPr>
              <a:t>Personalization may result in overall performance boost</a:t>
            </a:r>
            <a:endParaRPr sz="2200">
              <a:latin typeface="Open Sans"/>
              <a:ea typeface="Open Sans"/>
              <a:cs typeface="Open Sans"/>
              <a:sym typeface="Open Sans"/>
            </a:endParaRPr>
          </a:p>
          <a:p>
            <a:pPr indent="-228600" lvl="0" marL="228600" rtl="0" algn="l">
              <a:lnSpc>
                <a:spcPct val="80000"/>
              </a:lnSpc>
              <a:spcBef>
                <a:spcPts val="0"/>
              </a:spcBef>
              <a:spcAft>
                <a:spcPts val="0"/>
              </a:spcAft>
              <a:buSzPts val="2200"/>
              <a:buFont typeface="Open Sans"/>
              <a:buChar char="•"/>
            </a:pPr>
            <a:r>
              <a:rPr lang="en-US" sz="2200">
                <a:latin typeface="Open Sans"/>
                <a:ea typeface="Open Sans"/>
                <a:cs typeface="Open Sans"/>
                <a:sym typeface="Open Sans"/>
              </a:rPr>
              <a:t>Personalization does not always result in benefits to subgroups</a:t>
            </a:r>
            <a:endParaRPr sz="2200">
              <a:latin typeface="Open Sans"/>
              <a:ea typeface="Open Sans"/>
              <a:cs typeface="Open Sans"/>
              <a:sym typeface="Open Sans"/>
            </a:endParaRPr>
          </a:p>
          <a:p>
            <a:pPr indent="0" lvl="0" marL="0" rtl="0" algn="l">
              <a:lnSpc>
                <a:spcPct val="80000"/>
              </a:lnSpc>
              <a:spcBef>
                <a:spcPts val="0"/>
              </a:spcBef>
              <a:spcAft>
                <a:spcPts val="0"/>
              </a:spcAft>
              <a:buNone/>
            </a:pPr>
            <a:r>
              <a:t/>
            </a:r>
            <a:endParaRPr sz="2200">
              <a:latin typeface="Open Sans"/>
              <a:ea typeface="Open Sans"/>
              <a:cs typeface="Open Sans"/>
              <a:sym typeface="Open Sans"/>
            </a:endParaRPr>
          </a:p>
          <a:p>
            <a:pPr indent="0" lvl="0" marL="0" rtl="0" algn="l">
              <a:lnSpc>
                <a:spcPct val="80000"/>
              </a:lnSpc>
              <a:spcBef>
                <a:spcPts val="0"/>
              </a:spcBef>
              <a:spcAft>
                <a:spcPts val="0"/>
              </a:spcAft>
              <a:buNone/>
            </a:pPr>
            <a:r>
              <a:t/>
            </a:r>
            <a:endParaRPr sz="2200">
              <a:latin typeface="Open Sans"/>
              <a:ea typeface="Open Sans"/>
              <a:cs typeface="Open Sans"/>
              <a:sym typeface="Open Sans"/>
            </a:endParaRPr>
          </a:p>
          <a:p>
            <a:pPr indent="0" lvl="0" marL="0" rtl="0" algn="l">
              <a:lnSpc>
                <a:spcPct val="80000"/>
              </a:lnSpc>
              <a:spcBef>
                <a:spcPts val="0"/>
              </a:spcBef>
              <a:spcAft>
                <a:spcPts val="0"/>
              </a:spcAft>
              <a:buNone/>
            </a:pPr>
            <a:r>
              <a:rPr b="1" lang="en-US" sz="2200">
                <a:latin typeface="Open Sans"/>
                <a:ea typeface="Open Sans"/>
                <a:cs typeface="Open Sans"/>
                <a:sym typeface="Open Sans"/>
              </a:rPr>
              <a:t>Future work</a:t>
            </a:r>
            <a:endParaRPr b="1" sz="2200">
              <a:latin typeface="Open Sans"/>
              <a:ea typeface="Open Sans"/>
              <a:cs typeface="Open Sans"/>
              <a:sym typeface="Open Sans"/>
            </a:endParaRPr>
          </a:p>
          <a:p>
            <a:pPr indent="-368300" lvl="0" marL="457200" rtl="0" algn="l">
              <a:lnSpc>
                <a:spcPct val="80000"/>
              </a:lnSpc>
              <a:spcBef>
                <a:spcPts val="0"/>
              </a:spcBef>
              <a:spcAft>
                <a:spcPts val="0"/>
              </a:spcAft>
              <a:buSzPts val="2200"/>
              <a:buFont typeface="Open Sans"/>
              <a:buChar char="-"/>
            </a:pPr>
            <a:r>
              <a:rPr lang="en-US" sz="2200">
                <a:latin typeface="Open Sans"/>
                <a:ea typeface="Open Sans"/>
                <a:cs typeface="Open Sans"/>
                <a:sym typeface="Open Sans"/>
              </a:rPr>
              <a:t>Fine tuning</a:t>
            </a:r>
            <a:endParaRPr sz="2200">
              <a:latin typeface="Open Sans"/>
              <a:ea typeface="Open Sans"/>
              <a:cs typeface="Open Sans"/>
              <a:sym typeface="Open Sans"/>
            </a:endParaRPr>
          </a:p>
          <a:p>
            <a:pPr indent="-368300" lvl="0" marL="457200" rtl="0" algn="l">
              <a:lnSpc>
                <a:spcPct val="80000"/>
              </a:lnSpc>
              <a:spcBef>
                <a:spcPts val="0"/>
              </a:spcBef>
              <a:spcAft>
                <a:spcPts val="0"/>
              </a:spcAft>
              <a:buSzPts val="2200"/>
              <a:buFont typeface="Open Sans"/>
              <a:buChar char="-"/>
            </a:pPr>
            <a:r>
              <a:rPr lang="en-US" sz="2200">
                <a:latin typeface="Open Sans"/>
                <a:ea typeface="Open Sans"/>
                <a:cs typeface="Open Sans"/>
                <a:sym typeface="Open Sans"/>
              </a:rPr>
              <a:t>Other diagnoses</a:t>
            </a:r>
            <a:endParaRPr sz="2200">
              <a:latin typeface="Open Sans"/>
              <a:ea typeface="Open Sans"/>
              <a:cs typeface="Open Sans"/>
              <a:sym typeface="Open Sans"/>
            </a:endParaRPr>
          </a:p>
          <a:p>
            <a:pPr indent="-368300" lvl="0" marL="457200" rtl="0" algn="l">
              <a:lnSpc>
                <a:spcPct val="80000"/>
              </a:lnSpc>
              <a:spcBef>
                <a:spcPts val="0"/>
              </a:spcBef>
              <a:spcAft>
                <a:spcPts val="0"/>
              </a:spcAft>
              <a:buSzPts val="2200"/>
              <a:buFont typeface="Open Sans"/>
              <a:buChar char="-"/>
            </a:pPr>
            <a:r>
              <a:rPr lang="en-US" sz="2200">
                <a:latin typeface="Open Sans"/>
                <a:ea typeface="Open Sans"/>
                <a:cs typeface="Open Sans"/>
                <a:sym typeface="Open Sans"/>
              </a:rPr>
              <a:t>Other models </a:t>
            </a:r>
            <a:endParaRPr sz="2200">
              <a:latin typeface="Open Sans"/>
              <a:ea typeface="Open Sans"/>
              <a:cs typeface="Open Sans"/>
              <a:sym typeface="Open Sans"/>
            </a:endParaRPr>
          </a:p>
          <a:p>
            <a:pPr indent="-368300" lvl="0" marL="457200" rtl="0" algn="l">
              <a:lnSpc>
                <a:spcPct val="80000"/>
              </a:lnSpc>
              <a:spcBef>
                <a:spcPts val="0"/>
              </a:spcBef>
              <a:spcAft>
                <a:spcPts val="0"/>
              </a:spcAft>
              <a:buSzPts val="2200"/>
              <a:buFont typeface="Open Sans"/>
              <a:buChar char="-"/>
            </a:pPr>
            <a:r>
              <a:rPr lang="en-US" sz="2200">
                <a:latin typeface="Open Sans"/>
                <a:ea typeface="Open Sans"/>
                <a:cs typeface="Open Sans"/>
                <a:sym typeface="Open Sans"/>
              </a:rPr>
              <a:t>External validation</a:t>
            </a:r>
            <a:endParaRPr sz="2200">
              <a:latin typeface="Open Sans"/>
              <a:ea typeface="Open Sans"/>
              <a:cs typeface="Open Sans"/>
              <a:sym typeface="Open Sans"/>
            </a:endParaRPr>
          </a:p>
        </p:txBody>
      </p:sp>
      <p:sp>
        <p:nvSpPr>
          <p:cNvPr id="159" name="Google Shape;159;p21"/>
          <p:cNvSpPr txBox="1"/>
          <p:nvPr>
            <p:ph type="title"/>
          </p:nvPr>
        </p:nvSpPr>
        <p:spPr>
          <a:xfrm>
            <a:off x="3887700" y="20247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latin typeface="Oswald SemiBold"/>
                <a:ea typeface="Oswald SemiBold"/>
                <a:cs typeface="Oswald SemiBold"/>
                <a:sym typeface="Oswald SemiBold"/>
              </a:rPr>
              <a:t>Discussion</a:t>
            </a:r>
            <a:endParaRPr sz="3800">
              <a:latin typeface="Oswald SemiBold"/>
              <a:ea typeface="Oswald SemiBold"/>
              <a:cs typeface="Oswald SemiBold"/>
              <a:sym typeface="Oswald SemiBold"/>
            </a:endParaRPr>
          </a:p>
        </p:txBody>
      </p:sp>
      <p:pic>
        <p:nvPicPr>
          <p:cNvPr id="160" name="Google Shape;160;p21"/>
          <p:cNvPicPr preferRelativeResize="0"/>
          <p:nvPr/>
        </p:nvPicPr>
        <p:blipFill rotWithShape="1">
          <a:blip r:embed="rId3">
            <a:alphaModFix/>
          </a:blip>
          <a:srcRect b="1170" l="17171" r="42501" t="-1170"/>
          <a:stretch/>
        </p:blipFill>
        <p:spPr>
          <a:xfrm>
            <a:off x="-1162875" y="-126575"/>
            <a:ext cx="4187976" cy="7016376"/>
          </a:xfrm>
          <a:prstGeom prst="rect">
            <a:avLst/>
          </a:prstGeom>
          <a:noFill/>
          <a:ln>
            <a:noFill/>
          </a:ln>
        </p:spPr>
      </p:pic>
      <p:sp>
        <p:nvSpPr>
          <p:cNvPr id="161" name="Google Shape;161;p21"/>
          <p:cNvSpPr/>
          <p:nvPr/>
        </p:nvSpPr>
        <p:spPr>
          <a:xfrm>
            <a:off x="3025100" y="-31775"/>
            <a:ext cx="149100" cy="6858000"/>
          </a:xfrm>
          <a:prstGeom prst="rect">
            <a:avLst/>
          </a:pr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1"/>
          <p:cNvSpPr/>
          <p:nvPr/>
        </p:nvSpPr>
        <p:spPr>
          <a:xfrm rot="5400000">
            <a:off x="4344300" y="723775"/>
            <a:ext cx="54300" cy="967500"/>
          </a:xfrm>
          <a:prstGeom prst="rec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