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31" r:id="rId2"/>
    <p:sldId id="428" r:id="rId3"/>
    <p:sldId id="430" r:id="rId4"/>
    <p:sldId id="431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83D17-388A-4471-ACE7-354B944B6C3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3B5EB-F41B-4B42-9173-7BD7CF7E7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a discussion about the microbiome/microbiota and why it’s so important to study</a:t>
            </a:r>
          </a:p>
          <a:p>
            <a:r>
              <a:rPr lang="en-US" dirty="0"/>
              <a:t>How might the </a:t>
            </a:r>
            <a:r>
              <a:rPr lang="en-US" dirty="0" err="1"/>
              <a:t>microbiom</a:t>
            </a:r>
            <a:r>
              <a:rPr lang="en-US" baseline="0" dirty="0"/>
              <a:t> affect health?</a:t>
            </a:r>
          </a:p>
          <a:p>
            <a:r>
              <a:rPr lang="en-US" baseline="0" dirty="0"/>
              <a:t>Where do the microbes come from?</a:t>
            </a:r>
          </a:p>
          <a:p>
            <a:r>
              <a:rPr lang="en-US" baseline="0" dirty="0"/>
              <a:t>What could affect the </a:t>
            </a:r>
            <a:r>
              <a:rPr lang="en-US" baseline="0" dirty="0" err="1"/>
              <a:t>microbiome</a:t>
            </a:r>
            <a:r>
              <a:rPr lang="en-US" baseline="0" dirty="0"/>
              <a:t> of an organism?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8631-1AA5-2A4A-8D1F-14DDD6F013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7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2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1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4E7-9FAA-47CA-B1D6-C922A042F4D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CD4E7-9FAA-47CA-B1D6-C922A042F4D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6FED-ACC7-49F6-9B61-A469F26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0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98" y="22067"/>
            <a:ext cx="8810811" cy="963842"/>
          </a:xfrm>
        </p:spPr>
        <p:txBody>
          <a:bodyPr/>
          <a:lstStyle/>
          <a:p>
            <a:pPr algn="ctr"/>
            <a:r>
              <a:rPr lang="en-US" b="1" dirty="0"/>
              <a:t>Analyzing the Microbiome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2713" r="-22713"/>
          <a:stretch>
            <a:fillRect/>
          </a:stretch>
        </p:blipFill>
        <p:spPr>
          <a:xfrm>
            <a:off x="83922" y="1096745"/>
            <a:ext cx="8884587" cy="4886181"/>
          </a:xfrm>
        </p:spPr>
      </p:pic>
    </p:spTree>
    <p:extLst>
      <p:ext uri="{BB962C8B-B14F-4D97-AF65-F5344CB8AC3E}">
        <p14:creationId xmlns:p14="http://schemas.microsoft.com/office/powerpoint/2010/main" val="15710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82C88-F38B-4E2C-B8FF-9B1B4D3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216"/>
            <a:ext cx="9143999" cy="8355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Describing the microbiome:</a:t>
            </a:r>
            <a:br>
              <a:rPr lang="en-US" b="1" dirty="0"/>
            </a:br>
            <a:r>
              <a:rPr lang="en-US" b="1" i="1" dirty="0"/>
              <a:t>Alpha diversity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A0558-4673-472C-9893-FC7313A21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8" y="3611087"/>
            <a:ext cx="7943274" cy="3246913"/>
          </a:xfrm>
          <a:prstGeom prst="rect">
            <a:avLst/>
          </a:pr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47D13AB-231A-4103-8E43-103B4D51D3A2}"/>
              </a:ext>
            </a:extLst>
          </p:cNvPr>
          <p:cNvSpPr txBox="1">
            <a:spLocks/>
          </p:cNvSpPr>
          <p:nvPr/>
        </p:nvSpPr>
        <p:spPr>
          <a:xfrm>
            <a:off x="572654" y="1653309"/>
            <a:ext cx="8109527" cy="347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“a dynamic and interactive micro-ecosystem”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Alpha diversity measures </a:t>
            </a:r>
            <a:r>
              <a:rPr lang="en-US" sz="2400" i="1" dirty="0"/>
              <a:t>richness</a:t>
            </a:r>
            <a:r>
              <a:rPr lang="en-US" sz="2400" dirty="0"/>
              <a:t> and </a:t>
            </a:r>
            <a:r>
              <a:rPr lang="en-US" sz="2400" i="1" dirty="0"/>
              <a:t>evenness</a:t>
            </a:r>
            <a:r>
              <a:rPr lang="en-US" sz="2400" dirty="0"/>
              <a:t> of community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Richness: Number of different taxa in a community</a:t>
            </a:r>
          </a:p>
          <a:p>
            <a:pPr lvl="1"/>
            <a:r>
              <a:rPr lang="en-US" sz="2000" dirty="0"/>
              <a:t>Evenness: Distribution of organisms within taxa in a community.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54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82C88-F38B-4E2C-B8FF-9B1B4D3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216"/>
            <a:ext cx="9143999" cy="8355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Describing the microbiome:</a:t>
            </a:r>
            <a:br>
              <a:rPr lang="en-US" b="1" dirty="0"/>
            </a:br>
            <a:r>
              <a:rPr lang="en-US" b="1" i="1" dirty="0"/>
              <a:t>Alpha diversity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47D13AB-231A-4103-8E43-103B4D51D3A2}"/>
              </a:ext>
            </a:extLst>
          </p:cNvPr>
          <p:cNvSpPr txBox="1">
            <a:spLocks/>
          </p:cNvSpPr>
          <p:nvPr/>
        </p:nvSpPr>
        <p:spPr>
          <a:xfrm>
            <a:off x="436887" y="4701057"/>
            <a:ext cx="8423740" cy="2006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Richness is just observed # of taxa.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Various indices (Shannon, inverse Simpson, etc.) calculate an alpha diversity score accounting for both richness and evenness.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02EF1-D58F-475D-8806-DEC8A4EE12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r="15099"/>
          <a:stretch/>
        </p:blipFill>
        <p:spPr>
          <a:xfrm>
            <a:off x="183459" y="1669576"/>
            <a:ext cx="845450" cy="824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58C761-BB52-46DA-BEC9-5A1682EE63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9" y="2008145"/>
            <a:ext cx="856025" cy="8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A1744-5E10-4198-A01D-02547C5FB3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10136"/>
          <a:stretch/>
        </p:blipFill>
        <p:spPr>
          <a:xfrm>
            <a:off x="101601" y="2530717"/>
            <a:ext cx="670572" cy="716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13548-EDB1-44B6-B407-3488CAB72B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9601" r="8260" b="4795"/>
          <a:stretch/>
        </p:blipFill>
        <p:spPr>
          <a:xfrm>
            <a:off x="863284" y="2840164"/>
            <a:ext cx="670572" cy="613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4D4EAF-204B-44E6-9C5C-FBB49A0440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10136"/>
          <a:stretch/>
        </p:blipFill>
        <p:spPr>
          <a:xfrm>
            <a:off x="183459" y="3226403"/>
            <a:ext cx="670572" cy="716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1FBA5B-A5DF-4F8F-80D9-43EA23E6C1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10136"/>
          <a:stretch/>
        </p:blipFill>
        <p:spPr>
          <a:xfrm>
            <a:off x="1725128" y="2672938"/>
            <a:ext cx="670572" cy="716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2A63E-CC2D-4790-AC4B-6A1ABB2ADD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9601" r="8260" b="4795"/>
          <a:stretch/>
        </p:blipFill>
        <p:spPr>
          <a:xfrm>
            <a:off x="1450536" y="3354759"/>
            <a:ext cx="670572" cy="6132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D960CD-9A03-4CA9-A46F-78CDA2B69E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r="15099"/>
          <a:stretch/>
        </p:blipFill>
        <p:spPr>
          <a:xfrm>
            <a:off x="7354424" y="2008145"/>
            <a:ext cx="845450" cy="824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5EB88B-A6D1-4D34-A2FC-288B740DB4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74" y="2346714"/>
            <a:ext cx="856025" cy="856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0C24A7-DF95-4826-969A-6E9B74E957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10136"/>
          <a:stretch/>
        </p:blipFill>
        <p:spPr>
          <a:xfrm>
            <a:off x="7272566" y="2869286"/>
            <a:ext cx="670572" cy="716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BB9179-E206-4788-8DFE-97B1F30D08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9601" r="8260" b="4795"/>
          <a:stretch/>
        </p:blipFill>
        <p:spPr>
          <a:xfrm>
            <a:off x="8024394" y="3197827"/>
            <a:ext cx="670572" cy="6132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6B7098-B82C-401C-8B10-AFAE2243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r="15099"/>
          <a:stretch/>
        </p:blipFill>
        <p:spPr>
          <a:xfrm>
            <a:off x="6480420" y="2346714"/>
            <a:ext cx="845450" cy="8241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3DF584-4B59-4A96-91EB-B42176569C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20" y="1519992"/>
            <a:ext cx="856025" cy="856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482C3-60EC-4EBD-B4CB-55665FBC1048}"/>
              </a:ext>
            </a:extLst>
          </p:cNvPr>
          <p:cNvSpPr txBox="1"/>
          <p:nvPr/>
        </p:nvSpPr>
        <p:spPr>
          <a:xfrm>
            <a:off x="1198570" y="1621562"/>
            <a:ext cx="150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47157A-2CD8-4E89-A38F-62DA3ACF7DD7}"/>
              </a:ext>
            </a:extLst>
          </p:cNvPr>
          <p:cNvSpPr txBox="1"/>
          <p:nvPr/>
        </p:nvSpPr>
        <p:spPr>
          <a:xfrm>
            <a:off x="6692855" y="1615791"/>
            <a:ext cx="150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AD05E-7D8F-4EE5-A0D0-B30A0CCEA527}"/>
              </a:ext>
            </a:extLst>
          </p:cNvPr>
          <p:cNvSpPr txBox="1"/>
          <p:nvPr/>
        </p:nvSpPr>
        <p:spPr>
          <a:xfrm>
            <a:off x="3781372" y="1613568"/>
            <a:ext cx="150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AD3E0B-55E3-4AF0-A8E7-93D2B7B2F4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88" y="1976873"/>
            <a:ext cx="856025" cy="856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1CF0D3-F747-45C6-B34F-EE22A17E3A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94" y="1985123"/>
            <a:ext cx="856025" cy="856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9AFCC7-6306-4872-AEE6-19B98FE6C5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89" y="2721315"/>
            <a:ext cx="856025" cy="856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0E7989-A515-403B-9565-DAC3971C86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44" y="2786650"/>
            <a:ext cx="856025" cy="856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4B601F-9B26-45AF-AFB2-23B34BE3F4D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10" y="2778034"/>
            <a:ext cx="856025" cy="856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BB0ED9-7D4B-4750-9D4A-D43D6D48A0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45" y="3481029"/>
            <a:ext cx="856025" cy="8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82C88-F38B-4E2C-B8FF-9B1B4D3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216"/>
            <a:ext cx="9143999" cy="8355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Describing the microbiome:</a:t>
            </a:r>
            <a:br>
              <a:rPr lang="en-US" b="1" dirty="0"/>
            </a:br>
            <a:r>
              <a:rPr lang="en-US" b="1" i="1" dirty="0"/>
              <a:t>Beta diversity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47D13AB-231A-4103-8E43-103B4D51D3A2}"/>
              </a:ext>
            </a:extLst>
          </p:cNvPr>
          <p:cNvSpPr txBox="1">
            <a:spLocks/>
          </p:cNvSpPr>
          <p:nvPr/>
        </p:nvSpPr>
        <p:spPr>
          <a:xfrm>
            <a:off x="572654" y="1653309"/>
            <a:ext cx="8109527" cy="347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/>
              <a:t>Beta diversity reflects the degree of differentiation among communities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Richness: Number of different taxa in a community</a:t>
            </a:r>
          </a:p>
          <a:p>
            <a:pPr lvl="1"/>
            <a:r>
              <a:rPr lang="en-US" sz="2000" dirty="0"/>
              <a:t>Evenness: Distribution of organisms within taxa in a community.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46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2184-3BA0-4AC4-8F44-84272F922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EB770-A4A4-47B5-B87C-261C65072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7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4116</TotalTime>
  <Words>163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Analyzing the Microbiome</vt:lpstr>
      <vt:lpstr>Describing the microbiome: Alpha diversity</vt:lpstr>
      <vt:lpstr>Describing the microbiome: Alpha diversity</vt:lpstr>
      <vt:lpstr>Describing the microbiome: Beta diversity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Microbiome/Microbiota</dc:title>
  <dc:creator>Madelyn Houser</dc:creator>
  <cp:lastModifiedBy>Madelyn Houser</cp:lastModifiedBy>
  <cp:revision>25</cp:revision>
  <dcterms:created xsi:type="dcterms:W3CDTF">2022-02-10T17:00:40Z</dcterms:created>
  <dcterms:modified xsi:type="dcterms:W3CDTF">2022-02-15T00:40:12Z</dcterms:modified>
</cp:coreProperties>
</file>