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6" r:id="rId4"/>
    <p:sldId id="277" r:id="rId5"/>
    <p:sldId id="259" r:id="rId6"/>
    <p:sldId id="261" r:id="rId7"/>
    <p:sldId id="281" r:id="rId8"/>
    <p:sldId id="266" r:id="rId9"/>
    <p:sldId id="270" r:id="rId10"/>
    <p:sldId id="265" r:id="rId11"/>
    <p:sldId id="267" r:id="rId12"/>
    <p:sldId id="268" r:id="rId13"/>
    <p:sldId id="262" r:id="rId14"/>
    <p:sldId id="273" r:id="rId15"/>
    <p:sldId id="275" r:id="rId16"/>
    <p:sldId id="285" r:id="rId17"/>
    <p:sldId id="279" r:id="rId18"/>
    <p:sldId id="284" r:id="rId19"/>
    <p:sldId id="282" r:id="rId20"/>
    <p:sldId id="286" r:id="rId21"/>
    <p:sldId id="283" r:id="rId22"/>
    <p:sldId id="264" r:id="rId23"/>
    <p:sldId id="274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D3DDEA-151A-4765-8E7D-85CB4E513AF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D3121-3D11-48B9-8861-DD7E0CADD4FA}">
      <dgm:prSet phldrT="[Text]"/>
      <dgm:spPr/>
      <dgm:t>
        <a:bodyPr/>
        <a:lstStyle/>
        <a:p>
          <a:r>
            <a:rPr lang="en-US" dirty="0"/>
            <a:t>Undergrad</a:t>
          </a:r>
        </a:p>
      </dgm:t>
    </dgm:pt>
    <dgm:pt modelId="{B2A4B1F9-78A2-4E44-8A19-04D67C358DA7}" type="parTrans" cxnId="{C0012734-9B58-424D-A904-E44F9F55BBF8}">
      <dgm:prSet/>
      <dgm:spPr/>
      <dgm:t>
        <a:bodyPr/>
        <a:lstStyle/>
        <a:p>
          <a:endParaRPr lang="en-US"/>
        </a:p>
      </dgm:t>
    </dgm:pt>
    <dgm:pt modelId="{5907A97B-9375-4884-8F64-FBDC153DB045}" type="sibTrans" cxnId="{C0012734-9B58-424D-A904-E44F9F55BBF8}">
      <dgm:prSet/>
      <dgm:spPr/>
      <dgm:t>
        <a:bodyPr/>
        <a:lstStyle/>
        <a:p>
          <a:endParaRPr lang="en-US"/>
        </a:p>
      </dgm:t>
    </dgm:pt>
    <dgm:pt modelId="{E02D4C96-50F8-4F04-8941-1E2808BE3FA9}">
      <dgm:prSet phldrT="[Text]"/>
      <dgm:spPr/>
      <dgm:t>
        <a:bodyPr/>
        <a:lstStyle/>
        <a:p>
          <a:r>
            <a:rPr lang="en-US" dirty="0"/>
            <a:t>Global Health</a:t>
          </a:r>
        </a:p>
      </dgm:t>
    </dgm:pt>
    <dgm:pt modelId="{3159188E-933C-414A-9907-0FDE9CEEF599}" type="parTrans" cxnId="{27C0BC06-51AF-4178-BF62-D4E369665F1A}">
      <dgm:prSet/>
      <dgm:spPr/>
      <dgm:t>
        <a:bodyPr/>
        <a:lstStyle/>
        <a:p>
          <a:endParaRPr lang="en-US"/>
        </a:p>
      </dgm:t>
    </dgm:pt>
    <dgm:pt modelId="{4DCECC90-482D-42FE-966E-BEEE49037573}" type="sibTrans" cxnId="{27C0BC06-51AF-4178-BF62-D4E369665F1A}">
      <dgm:prSet/>
      <dgm:spPr/>
      <dgm:t>
        <a:bodyPr/>
        <a:lstStyle/>
        <a:p>
          <a:endParaRPr lang="en-US"/>
        </a:p>
      </dgm:t>
    </dgm:pt>
    <dgm:pt modelId="{229BDD55-39AE-427A-A99F-C2C0F6C134B8}">
      <dgm:prSet phldrT="[Text]"/>
      <dgm:spPr/>
      <dgm:t>
        <a:bodyPr/>
        <a:lstStyle/>
        <a:p>
          <a:r>
            <a:rPr lang="en-US" dirty="0"/>
            <a:t>Internships </a:t>
          </a:r>
        </a:p>
      </dgm:t>
    </dgm:pt>
    <dgm:pt modelId="{DDF867CE-1322-4B2C-B4F8-56B4BD5691DA}" type="parTrans" cxnId="{616A962A-A5B9-4107-89F5-9E08811C9014}">
      <dgm:prSet/>
      <dgm:spPr/>
      <dgm:t>
        <a:bodyPr/>
        <a:lstStyle/>
        <a:p>
          <a:endParaRPr lang="en-US"/>
        </a:p>
      </dgm:t>
    </dgm:pt>
    <dgm:pt modelId="{A00AFBFF-B7AB-4E52-B3DA-800058F11A65}" type="sibTrans" cxnId="{616A962A-A5B9-4107-89F5-9E08811C9014}">
      <dgm:prSet/>
      <dgm:spPr/>
      <dgm:t>
        <a:bodyPr/>
        <a:lstStyle/>
        <a:p>
          <a:endParaRPr lang="en-US"/>
        </a:p>
      </dgm:t>
    </dgm:pt>
    <dgm:pt modelId="{7D931A84-5BF9-4C54-B111-31557D3E5952}">
      <dgm:prSet phldrT="[Text]"/>
      <dgm:spPr/>
      <dgm:t>
        <a:bodyPr/>
        <a:lstStyle/>
        <a:p>
          <a:r>
            <a:rPr lang="en-US" dirty="0"/>
            <a:t>Peace Corps</a:t>
          </a:r>
        </a:p>
      </dgm:t>
    </dgm:pt>
    <dgm:pt modelId="{494BBEB0-B866-45E4-AD33-20BDE1DA8A9D}" type="parTrans" cxnId="{A5A4FF14-9BBA-4120-B673-2F606BD87887}">
      <dgm:prSet/>
      <dgm:spPr/>
      <dgm:t>
        <a:bodyPr/>
        <a:lstStyle/>
        <a:p>
          <a:endParaRPr lang="en-US"/>
        </a:p>
      </dgm:t>
    </dgm:pt>
    <dgm:pt modelId="{7150AB76-2458-4FCE-A397-E32FD1538BB3}" type="sibTrans" cxnId="{A5A4FF14-9BBA-4120-B673-2F606BD87887}">
      <dgm:prSet/>
      <dgm:spPr/>
      <dgm:t>
        <a:bodyPr/>
        <a:lstStyle/>
        <a:p>
          <a:endParaRPr lang="en-US"/>
        </a:p>
      </dgm:t>
    </dgm:pt>
    <dgm:pt modelId="{16068B5C-65E6-4980-86DD-812985CE1137}">
      <dgm:prSet phldrT="[Text]"/>
      <dgm:spPr/>
      <dgm:t>
        <a:bodyPr/>
        <a:lstStyle/>
        <a:p>
          <a:r>
            <a:rPr lang="en-US" dirty="0"/>
            <a:t>Data IRL</a:t>
          </a:r>
        </a:p>
      </dgm:t>
    </dgm:pt>
    <dgm:pt modelId="{C1A63A66-0BEA-498F-87AB-F3D7F70D2D23}" type="parTrans" cxnId="{0BFFB7D8-9699-4952-865F-4A71D64581D1}">
      <dgm:prSet/>
      <dgm:spPr/>
      <dgm:t>
        <a:bodyPr/>
        <a:lstStyle/>
        <a:p>
          <a:endParaRPr lang="en-US"/>
        </a:p>
      </dgm:t>
    </dgm:pt>
    <dgm:pt modelId="{A6A1E9B9-316D-431D-B181-411B8140DA5B}" type="sibTrans" cxnId="{0BFFB7D8-9699-4952-865F-4A71D64581D1}">
      <dgm:prSet/>
      <dgm:spPr/>
      <dgm:t>
        <a:bodyPr/>
        <a:lstStyle/>
        <a:p>
          <a:endParaRPr lang="en-US"/>
        </a:p>
      </dgm:t>
    </dgm:pt>
    <dgm:pt modelId="{2501BD60-2A4B-43F6-8534-3C10FF32B96C}">
      <dgm:prSet phldrT="[Text]"/>
      <dgm:spPr/>
      <dgm:t>
        <a:bodyPr/>
        <a:lstStyle/>
        <a:p>
          <a:r>
            <a:rPr lang="en-US" dirty="0"/>
            <a:t>Role in global development</a:t>
          </a:r>
        </a:p>
      </dgm:t>
    </dgm:pt>
    <dgm:pt modelId="{4E061766-C9EE-47BE-9037-2286678E99C6}" type="parTrans" cxnId="{47B4589B-A2A6-44FC-892E-CD49C9D0DBDF}">
      <dgm:prSet/>
      <dgm:spPr/>
      <dgm:t>
        <a:bodyPr/>
        <a:lstStyle/>
        <a:p>
          <a:endParaRPr lang="en-US"/>
        </a:p>
      </dgm:t>
    </dgm:pt>
    <dgm:pt modelId="{42136F5C-2E2C-4116-A0FA-6BF4E4DBDD83}" type="sibTrans" cxnId="{47B4589B-A2A6-44FC-892E-CD49C9D0DBDF}">
      <dgm:prSet/>
      <dgm:spPr/>
      <dgm:t>
        <a:bodyPr/>
        <a:lstStyle/>
        <a:p>
          <a:endParaRPr lang="en-US"/>
        </a:p>
      </dgm:t>
    </dgm:pt>
    <dgm:pt modelId="{A4D8D02D-3777-4A32-AC9E-AE1952B35A5E}">
      <dgm:prSet phldrT="[Text]"/>
      <dgm:spPr/>
      <dgm:t>
        <a:bodyPr/>
        <a:lstStyle/>
        <a:p>
          <a:r>
            <a:rPr lang="en-US" dirty="0"/>
            <a:t>Graduate School</a:t>
          </a:r>
        </a:p>
      </dgm:t>
    </dgm:pt>
    <dgm:pt modelId="{F0A5CC30-0FBC-4121-8431-F98C83302006}" type="parTrans" cxnId="{02CF4FE4-90F0-47AB-8163-A7E5FED2EC10}">
      <dgm:prSet/>
      <dgm:spPr/>
      <dgm:t>
        <a:bodyPr/>
        <a:lstStyle/>
        <a:p>
          <a:endParaRPr lang="en-US"/>
        </a:p>
      </dgm:t>
    </dgm:pt>
    <dgm:pt modelId="{023AC571-46B5-4972-B482-EBE819B29648}" type="sibTrans" cxnId="{02CF4FE4-90F0-47AB-8163-A7E5FED2EC10}">
      <dgm:prSet/>
      <dgm:spPr/>
      <dgm:t>
        <a:bodyPr/>
        <a:lstStyle/>
        <a:p>
          <a:endParaRPr lang="en-US"/>
        </a:p>
      </dgm:t>
    </dgm:pt>
    <dgm:pt modelId="{BED13CF5-AAF9-4A4A-9A02-ADD6E2AE6234}">
      <dgm:prSet phldrT="[Text]"/>
      <dgm:spPr/>
      <dgm:t>
        <a:bodyPr/>
        <a:lstStyle/>
        <a:p>
          <a:r>
            <a:rPr lang="en-US" dirty="0"/>
            <a:t>Hey, I like math</a:t>
          </a:r>
        </a:p>
      </dgm:t>
    </dgm:pt>
    <dgm:pt modelId="{48E089D1-01AA-4C65-9BB4-10D492ABCB3D}" type="parTrans" cxnId="{98D7860C-6FD7-40D7-B342-B6700864C432}">
      <dgm:prSet/>
      <dgm:spPr/>
      <dgm:t>
        <a:bodyPr/>
        <a:lstStyle/>
        <a:p>
          <a:endParaRPr lang="en-US"/>
        </a:p>
      </dgm:t>
    </dgm:pt>
    <dgm:pt modelId="{1FBB5762-921C-47D3-B765-96D2AE719170}" type="sibTrans" cxnId="{98D7860C-6FD7-40D7-B342-B6700864C432}">
      <dgm:prSet/>
      <dgm:spPr/>
      <dgm:t>
        <a:bodyPr/>
        <a:lstStyle/>
        <a:p>
          <a:endParaRPr lang="en-US"/>
        </a:p>
      </dgm:t>
    </dgm:pt>
    <dgm:pt modelId="{F2B0928A-1608-438D-B74F-4110F88BA229}">
      <dgm:prSet phldrT="[Text]"/>
      <dgm:spPr/>
      <dgm:t>
        <a:bodyPr/>
        <a:lstStyle/>
        <a:p>
          <a:r>
            <a:rPr lang="en-US" dirty="0"/>
            <a:t>SAS, Python</a:t>
          </a:r>
        </a:p>
      </dgm:t>
    </dgm:pt>
    <dgm:pt modelId="{3481241A-BDAB-4E53-8946-6C45BF1A8D6A}" type="parTrans" cxnId="{F6383194-40BF-4ECD-AF84-E73EBC6207AE}">
      <dgm:prSet/>
      <dgm:spPr/>
      <dgm:t>
        <a:bodyPr/>
        <a:lstStyle/>
        <a:p>
          <a:endParaRPr lang="en-US"/>
        </a:p>
      </dgm:t>
    </dgm:pt>
    <dgm:pt modelId="{18FCE20F-7C53-4A68-A087-B875B45704AA}" type="sibTrans" cxnId="{F6383194-40BF-4ECD-AF84-E73EBC6207AE}">
      <dgm:prSet/>
      <dgm:spPr/>
      <dgm:t>
        <a:bodyPr/>
        <a:lstStyle/>
        <a:p>
          <a:endParaRPr lang="en-US"/>
        </a:p>
      </dgm:t>
    </dgm:pt>
    <dgm:pt modelId="{ADC0F77B-6DE9-44B7-B525-881600BD4719}">
      <dgm:prSet phldrT="[Text]"/>
      <dgm:spPr/>
      <dgm:t>
        <a:bodyPr/>
        <a:lstStyle/>
        <a:p>
          <a:r>
            <a:rPr lang="en-US" dirty="0"/>
            <a:t>Working</a:t>
          </a:r>
        </a:p>
      </dgm:t>
    </dgm:pt>
    <dgm:pt modelId="{BE2E152F-6D50-4FE1-A994-FDF5792F3FC4}" type="parTrans" cxnId="{3328ABD9-7C99-459C-837B-5FEBB20A35FF}">
      <dgm:prSet/>
      <dgm:spPr/>
      <dgm:t>
        <a:bodyPr/>
        <a:lstStyle/>
        <a:p>
          <a:endParaRPr lang="en-US"/>
        </a:p>
      </dgm:t>
    </dgm:pt>
    <dgm:pt modelId="{42A4C669-248C-42C7-B211-CBF24E36611B}" type="sibTrans" cxnId="{3328ABD9-7C99-459C-837B-5FEBB20A35FF}">
      <dgm:prSet/>
      <dgm:spPr/>
      <dgm:t>
        <a:bodyPr/>
        <a:lstStyle/>
        <a:p>
          <a:endParaRPr lang="en-US"/>
        </a:p>
      </dgm:t>
    </dgm:pt>
    <dgm:pt modelId="{6FF9B7BD-EC55-4371-8B02-28E59B6984CA}">
      <dgm:prSet phldrT="[Text]"/>
      <dgm:spPr/>
      <dgm:t>
        <a:bodyPr/>
        <a:lstStyle/>
        <a:p>
          <a:r>
            <a:rPr lang="en-US" dirty="0"/>
            <a:t>Statistics as a lifestyle</a:t>
          </a:r>
        </a:p>
      </dgm:t>
    </dgm:pt>
    <dgm:pt modelId="{3A995ABC-3032-4420-852F-23B2B049E8CE}" type="parTrans" cxnId="{E40CC353-8F42-4888-A8A1-D2624EA5740D}">
      <dgm:prSet/>
      <dgm:spPr/>
      <dgm:t>
        <a:bodyPr/>
        <a:lstStyle/>
        <a:p>
          <a:endParaRPr lang="en-US"/>
        </a:p>
      </dgm:t>
    </dgm:pt>
    <dgm:pt modelId="{B543FBCC-E276-42AC-974F-46EF0A5A36A9}" type="sibTrans" cxnId="{E40CC353-8F42-4888-A8A1-D2624EA5740D}">
      <dgm:prSet/>
      <dgm:spPr/>
      <dgm:t>
        <a:bodyPr/>
        <a:lstStyle/>
        <a:p>
          <a:endParaRPr lang="en-US"/>
        </a:p>
      </dgm:t>
    </dgm:pt>
    <dgm:pt modelId="{C5496087-995C-4CBD-B7A6-CC8F80392A45}">
      <dgm:prSet phldrT="[Text]"/>
      <dgm:spPr/>
      <dgm:t>
        <a:bodyPr/>
        <a:lstStyle/>
        <a:p>
          <a:r>
            <a:rPr lang="en-US" dirty="0"/>
            <a:t>Role as a scientist</a:t>
          </a:r>
        </a:p>
      </dgm:t>
    </dgm:pt>
    <dgm:pt modelId="{8A24E058-D386-4351-85EE-440F9CA45E02}" type="parTrans" cxnId="{1703BEB9-BA32-4675-9D6F-F06FF07D36A2}">
      <dgm:prSet/>
      <dgm:spPr/>
      <dgm:t>
        <a:bodyPr/>
        <a:lstStyle/>
        <a:p>
          <a:endParaRPr lang="en-US"/>
        </a:p>
      </dgm:t>
    </dgm:pt>
    <dgm:pt modelId="{F405148D-936B-4EDC-9AC6-030D0286606D}" type="sibTrans" cxnId="{1703BEB9-BA32-4675-9D6F-F06FF07D36A2}">
      <dgm:prSet/>
      <dgm:spPr/>
      <dgm:t>
        <a:bodyPr/>
        <a:lstStyle/>
        <a:p>
          <a:endParaRPr lang="en-US"/>
        </a:p>
      </dgm:t>
    </dgm:pt>
    <dgm:pt modelId="{7163FC48-4771-413B-B1F6-EA0A247102A0}" type="pres">
      <dgm:prSet presAssocID="{45D3DDEA-151A-4765-8E7D-85CB4E513AF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011CF6-6285-41CD-B216-49F1A33E94FE}" type="pres">
      <dgm:prSet presAssocID="{45D3DDEA-151A-4765-8E7D-85CB4E513AF9}" presName="tSp" presStyleCnt="0"/>
      <dgm:spPr/>
    </dgm:pt>
    <dgm:pt modelId="{5603EAD6-4719-4AFE-B23D-9D991BFA52E9}" type="pres">
      <dgm:prSet presAssocID="{45D3DDEA-151A-4765-8E7D-85CB4E513AF9}" presName="bSp" presStyleCnt="0"/>
      <dgm:spPr/>
    </dgm:pt>
    <dgm:pt modelId="{58E83C47-A47E-4508-9939-B84C899EFAF6}" type="pres">
      <dgm:prSet presAssocID="{45D3DDEA-151A-4765-8E7D-85CB4E513AF9}" presName="process" presStyleCnt="0"/>
      <dgm:spPr/>
    </dgm:pt>
    <dgm:pt modelId="{32FD2C29-28BB-4A8E-BECF-716173AFCF96}" type="pres">
      <dgm:prSet presAssocID="{075D3121-3D11-48B9-8861-DD7E0CADD4FA}" presName="composite1" presStyleCnt="0"/>
      <dgm:spPr/>
    </dgm:pt>
    <dgm:pt modelId="{D391233E-438B-42CE-8210-8CE2C03E45E7}" type="pres">
      <dgm:prSet presAssocID="{075D3121-3D11-48B9-8861-DD7E0CADD4FA}" presName="dummyNode1" presStyleLbl="node1" presStyleIdx="0" presStyleCnt="4"/>
      <dgm:spPr/>
    </dgm:pt>
    <dgm:pt modelId="{4010D3EB-8F49-418D-8BC9-E147FFE0CA27}" type="pres">
      <dgm:prSet presAssocID="{075D3121-3D11-48B9-8861-DD7E0CADD4FA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6C484-3D98-47E9-9FF6-9FB4E4541E19}" type="pres">
      <dgm:prSet presAssocID="{075D3121-3D11-48B9-8861-DD7E0CADD4FA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C4047-E29B-4BBB-B73A-89AB92E7829B}" type="pres">
      <dgm:prSet presAssocID="{075D3121-3D11-48B9-8861-DD7E0CADD4FA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A10A13-C53E-4937-BBEA-23A81CD1EE84}" type="pres">
      <dgm:prSet presAssocID="{075D3121-3D11-48B9-8861-DD7E0CADD4FA}" presName="connSite1" presStyleCnt="0"/>
      <dgm:spPr/>
    </dgm:pt>
    <dgm:pt modelId="{4075B433-47BC-4CD8-BE26-AD447B3B95BD}" type="pres">
      <dgm:prSet presAssocID="{5907A97B-9375-4884-8F64-FBDC153DB045}" presName="Name9" presStyleLbl="sibTrans2D1" presStyleIdx="0" presStyleCnt="3"/>
      <dgm:spPr/>
      <dgm:t>
        <a:bodyPr/>
        <a:lstStyle/>
        <a:p>
          <a:endParaRPr lang="en-US"/>
        </a:p>
      </dgm:t>
    </dgm:pt>
    <dgm:pt modelId="{D734715A-DB5A-4C92-ACC0-3C5F1655D0D7}" type="pres">
      <dgm:prSet presAssocID="{7D931A84-5BF9-4C54-B111-31557D3E5952}" presName="composite2" presStyleCnt="0"/>
      <dgm:spPr/>
    </dgm:pt>
    <dgm:pt modelId="{8671F997-E441-4555-BC35-CF663DE9D6D9}" type="pres">
      <dgm:prSet presAssocID="{7D931A84-5BF9-4C54-B111-31557D3E5952}" presName="dummyNode2" presStyleLbl="node1" presStyleIdx="0" presStyleCnt="4"/>
      <dgm:spPr/>
    </dgm:pt>
    <dgm:pt modelId="{FF2AB486-0259-4940-935B-34EDC707F07C}" type="pres">
      <dgm:prSet presAssocID="{7D931A84-5BF9-4C54-B111-31557D3E5952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64B7E-2144-49A2-AD10-D75F22E6FCAA}" type="pres">
      <dgm:prSet presAssocID="{7D931A84-5BF9-4C54-B111-31557D3E5952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2ECDD-E026-4E04-BC43-6BB6D95032C3}" type="pres">
      <dgm:prSet presAssocID="{7D931A84-5BF9-4C54-B111-31557D3E5952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D29181-912F-4DB8-941A-8CFAAB3A69F1}" type="pres">
      <dgm:prSet presAssocID="{7D931A84-5BF9-4C54-B111-31557D3E5952}" presName="connSite2" presStyleCnt="0"/>
      <dgm:spPr/>
    </dgm:pt>
    <dgm:pt modelId="{02A8F015-133D-4267-BF39-9DF2B9E76DCB}" type="pres">
      <dgm:prSet presAssocID="{7150AB76-2458-4FCE-A397-E32FD1538BB3}" presName="Name18" presStyleLbl="sibTrans2D1" presStyleIdx="1" presStyleCnt="3"/>
      <dgm:spPr/>
      <dgm:t>
        <a:bodyPr/>
        <a:lstStyle/>
        <a:p>
          <a:endParaRPr lang="en-US"/>
        </a:p>
      </dgm:t>
    </dgm:pt>
    <dgm:pt modelId="{84E6F6C8-1F16-4B90-9A3D-2FCDE1D52820}" type="pres">
      <dgm:prSet presAssocID="{A4D8D02D-3777-4A32-AC9E-AE1952B35A5E}" presName="composite1" presStyleCnt="0"/>
      <dgm:spPr/>
    </dgm:pt>
    <dgm:pt modelId="{4776FCD5-58EE-42A9-9206-85E3B0A80A50}" type="pres">
      <dgm:prSet presAssocID="{A4D8D02D-3777-4A32-AC9E-AE1952B35A5E}" presName="dummyNode1" presStyleLbl="node1" presStyleIdx="1" presStyleCnt="4"/>
      <dgm:spPr/>
    </dgm:pt>
    <dgm:pt modelId="{B958CEA9-DFCB-4BF5-8102-17896C9625AE}" type="pres">
      <dgm:prSet presAssocID="{A4D8D02D-3777-4A32-AC9E-AE1952B35A5E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7042CA-892D-4E86-88F2-8829E63C6F57}" type="pres">
      <dgm:prSet presAssocID="{A4D8D02D-3777-4A32-AC9E-AE1952B35A5E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9DF94-F5D9-455C-8FE2-6DA9066E10CA}" type="pres">
      <dgm:prSet presAssocID="{A4D8D02D-3777-4A32-AC9E-AE1952B35A5E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A3F3C-C3CA-4D63-AADC-EFC2957594C1}" type="pres">
      <dgm:prSet presAssocID="{A4D8D02D-3777-4A32-AC9E-AE1952B35A5E}" presName="connSite1" presStyleCnt="0"/>
      <dgm:spPr/>
    </dgm:pt>
    <dgm:pt modelId="{C40E919E-4DC7-44B8-A13E-99851076D81E}" type="pres">
      <dgm:prSet presAssocID="{023AC571-46B5-4972-B482-EBE819B29648}" presName="Name9" presStyleLbl="sibTrans2D1" presStyleIdx="2" presStyleCnt="3"/>
      <dgm:spPr/>
      <dgm:t>
        <a:bodyPr/>
        <a:lstStyle/>
        <a:p>
          <a:endParaRPr lang="en-US"/>
        </a:p>
      </dgm:t>
    </dgm:pt>
    <dgm:pt modelId="{39C7D6A3-3A9E-4727-BD9A-AC1BB9C0E2E5}" type="pres">
      <dgm:prSet presAssocID="{ADC0F77B-6DE9-44B7-B525-881600BD4719}" presName="composite2" presStyleCnt="0"/>
      <dgm:spPr/>
    </dgm:pt>
    <dgm:pt modelId="{20D8AC7D-69BF-4856-998E-4F6DCE75B2C1}" type="pres">
      <dgm:prSet presAssocID="{ADC0F77B-6DE9-44B7-B525-881600BD4719}" presName="dummyNode2" presStyleLbl="node1" presStyleIdx="2" presStyleCnt="4"/>
      <dgm:spPr/>
    </dgm:pt>
    <dgm:pt modelId="{39664A37-AC6C-4FF7-B73E-0A249AA59D3C}" type="pres">
      <dgm:prSet presAssocID="{ADC0F77B-6DE9-44B7-B525-881600BD4719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C9CE7F-963F-4B9B-9EA0-B251CA14BC33}" type="pres">
      <dgm:prSet presAssocID="{ADC0F77B-6DE9-44B7-B525-881600BD4719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21A33-8F7F-453F-9A34-915ECC893B70}" type="pres">
      <dgm:prSet presAssocID="{ADC0F77B-6DE9-44B7-B525-881600BD4719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D1492-CB8C-4E12-A7E6-3E9471B4311E}" type="pres">
      <dgm:prSet presAssocID="{ADC0F77B-6DE9-44B7-B525-881600BD4719}" presName="connSite2" presStyleCnt="0"/>
      <dgm:spPr/>
    </dgm:pt>
  </dgm:ptLst>
  <dgm:cxnLst>
    <dgm:cxn modelId="{52B584AC-2BE3-440A-9DA6-BBB663634A50}" type="presOf" srcId="{E02D4C96-50F8-4F04-8941-1E2808BE3FA9}" destId="{4010D3EB-8F49-418D-8BC9-E147FFE0CA27}" srcOrd="0" destOrd="0" presId="urn:microsoft.com/office/officeart/2005/8/layout/hProcess4"/>
    <dgm:cxn modelId="{AA471F61-5FD3-4475-98AE-6F7FA30D2D00}" type="presOf" srcId="{F2B0928A-1608-438D-B74F-4110F88BA229}" destId="{B958CEA9-DFCB-4BF5-8102-17896C9625AE}" srcOrd="0" destOrd="1" presId="urn:microsoft.com/office/officeart/2005/8/layout/hProcess4"/>
    <dgm:cxn modelId="{E40CC353-8F42-4888-A8A1-D2624EA5740D}" srcId="{ADC0F77B-6DE9-44B7-B525-881600BD4719}" destId="{6FF9B7BD-EC55-4371-8B02-28E59B6984CA}" srcOrd="0" destOrd="0" parTransId="{3A995ABC-3032-4420-852F-23B2B049E8CE}" sibTransId="{B543FBCC-E276-42AC-974F-46EF0A5A36A9}"/>
    <dgm:cxn modelId="{F71DF33F-621B-483F-BC2C-A880A7A1C189}" type="presOf" srcId="{7D931A84-5BF9-4C54-B111-31557D3E5952}" destId="{A042ECDD-E026-4E04-BC43-6BB6D95032C3}" srcOrd="0" destOrd="0" presId="urn:microsoft.com/office/officeart/2005/8/layout/hProcess4"/>
    <dgm:cxn modelId="{47B4589B-A2A6-44FC-892E-CD49C9D0DBDF}" srcId="{7D931A84-5BF9-4C54-B111-31557D3E5952}" destId="{2501BD60-2A4B-43F6-8534-3C10FF32B96C}" srcOrd="1" destOrd="0" parTransId="{4E061766-C9EE-47BE-9037-2286678E99C6}" sibTransId="{42136F5C-2E2C-4116-A0FA-6BF4E4DBDD83}"/>
    <dgm:cxn modelId="{F6383194-40BF-4ECD-AF84-E73EBC6207AE}" srcId="{A4D8D02D-3777-4A32-AC9E-AE1952B35A5E}" destId="{F2B0928A-1608-438D-B74F-4110F88BA229}" srcOrd="1" destOrd="0" parTransId="{3481241A-BDAB-4E53-8946-6C45BF1A8D6A}" sibTransId="{18FCE20F-7C53-4A68-A087-B875B45704AA}"/>
    <dgm:cxn modelId="{A21F91BA-5E3A-4A1C-973E-5CF8AF38E53D}" type="presOf" srcId="{075D3121-3D11-48B9-8861-DD7E0CADD4FA}" destId="{8A8C4047-E29B-4BBB-B73A-89AB92E7829B}" srcOrd="0" destOrd="0" presId="urn:microsoft.com/office/officeart/2005/8/layout/hProcess4"/>
    <dgm:cxn modelId="{0A6AB41F-53D9-456F-8910-5E3F942DAE4D}" type="presOf" srcId="{7150AB76-2458-4FCE-A397-E32FD1538BB3}" destId="{02A8F015-133D-4267-BF39-9DF2B9E76DCB}" srcOrd="0" destOrd="0" presId="urn:microsoft.com/office/officeart/2005/8/layout/hProcess4"/>
    <dgm:cxn modelId="{20D352F1-E93A-4B6B-8404-6A145EF7589E}" type="presOf" srcId="{2501BD60-2A4B-43F6-8534-3C10FF32B96C}" destId="{FF2AB486-0259-4940-935B-34EDC707F07C}" srcOrd="0" destOrd="1" presId="urn:microsoft.com/office/officeart/2005/8/layout/hProcess4"/>
    <dgm:cxn modelId="{B78C8554-17E7-4364-A124-A65EE990C00B}" type="presOf" srcId="{E02D4C96-50F8-4F04-8941-1E2808BE3FA9}" destId="{5F56C484-3D98-47E9-9FF6-9FB4E4541E19}" srcOrd="1" destOrd="0" presId="urn:microsoft.com/office/officeart/2005/8/layout/hProcess4"/>
    <dgm:cxn modelId="{616A962A-A5B9-4107-89F5-9E08811C9014}" srcId="{075D3121-3D11-48B9-8861-DD7E0CADD4FA}" destId="{229BDD55-39AE-427A-A99F-C2C0F6C134B8}" srcOrd="1" destOrd="0" parTransId="{DDF867CE-1322-4B2C-B4F8-56B4BD5691DA}" sibTransId="{A00AFBFF-B7AB-4E52-B3DA-800058F11A65}"/>
    <dgm:cxn modelId="{C0012734-9B58-424D-A904-E44F9F55BBF8}" srcId="{45D3DDEA-151A-4765-8E7D-85CB4E513AF9}" destId="{075D3121-3D11-48B9-8861-DD7E0CADD4FA}" srcOrd="0" destOrd="0" parTransId="{B2A4B1F9-78A2-4E44-8A19-04D67C358DA7}" sibTransId="{5907A97B-9375-4884-8F64-FBDC153DB045}"/>
    <dgm:cxn modelId="{C348A42C-72AD-4545-A377-065A6AE53D40}" type="presOf" srcId="{16068B5C-65E6-4980-86DD-812985CE1137}" destId="{D5064B7E-2144-49A2-AD10-D75F22E6FCAA}" srcOrd="1" destOrd="0" presId="urn:microsoft.com/office/officeart/2005/8/layout/hProcess4"/>
    <dgm:cxn modelId="{CFAC907E-F222-4CC9-9824-046BBA0A97CB}" type="presOf" srcId="{6FF9B7BD-EC55-4371-8B02-28E59B6984CA}" destId="{39664A37-AC6C-4FF7-B73E-0A249AA59D3C}" srcOrd="0" destOrd="0" presId="urn:microsoft.com/office/officeart/2005/8/layout/hProcess4"/>
    <dgm:cxn modelId="{A5A4FF14-9BBA-4120-B673-2F606BD87887}" srcId="{45D3DDEA-151A-4765-8E7D-85CB4E513AF9}" destId="{7D931A84-5BF9-4C54-B111-31557D3E5952}" srcOrd="1" destOrd="0" parTransId="{494BBEB0-B866-45E4-AD33-20BDE1DA8A9D}" sibTransId="{7150AB76-2458-4FCE-A397-E32FD1538BB3}"/>
    <dgm:cxn modelId="{02CF4FE4-90F0-47AB-8163-A7E5FED2EC10}" srcId="{45D3DDEA-151A-4765-8E7D-85CB4E513AF9}" destId="{A4D8D02D-3777-4A32-AC9E-AE1952B35A5E}" srcOrd="2" destOrd="0" parTransId="{F0A5CC30-0FBC-4121-8431-F98C83302006}" sibTransId="{023AC571-46B5-4972-B482-EBE819B29648}"/>
    <dgm:cxn modelId="{5DF6085A-F097-498D-988F-F152D2A59179}" type="presOf" srcId="{6FF9B7BD-EC55-4371-8B02-28E59B6984CA}" destId="{17C9CE7F-963F-4B9B-9EA0-B251CA14BC33}" srcOrd="1" destOrd="0" presId="urn:microsoft.com/office/officeart/2005/8/layout/hProcess4"/>
    <dgm:cxn modelId="{9AF0B92A-4F7A-4CBB-AAB8-B307C2139AEE}" type="presOf" srcId="{ADC0F77B-6DE9-44B7-B525-881600BD4719}" destId="{57821A33-8F7F-453F-9A34-915ECC893B70}" srcOrd="0" destOrd="0" presId="urn:microsoft.com/office/officeart/2005/8/layout/hProcess4"/>
    <dgm:cxn modelId="{98D7860C-6FD7-40D7-B342-B6700864C432}" srcId="{A4D8D02D-3777-4A32-AC9E-AE1952B35A5E}" destId="{BED13CF5-AAF9-4A4A-9A02-ADD6E2AE6234}" srcOrd="0" destOrd="0" parTransId="{48E089D1-01AA-4C65-9BB4-10D492ABCB3D}" sibTransId="{1FBB5762-921C-47D3-B765-96D2AE719170}"/>
    <dgm:cxn modelId="{C244A324-A85E-4803-A387-ED9319AF5B5C}" type="presOf" srcId="{5907A97B-9375-4884-8F64-FBDC153DB045}" destId="{4075B433-47BC-4CD8-BE26-AD447B3B95BD}" srcOrd="0" destOrd="0" presId="urn:microsoft.com/office/officeart/2005/8/layout/hProcess4"/>
    <dgm:cxn modelId="{1703BEB9-BA32-4675-9D6F-F06FF07D36A2}" srcId="{ADC0F77B-6DE9-44B7-B525-881600BD4719}" destId="{C5496087-995C-4CBD-B7A6-CC8F80392A45}" srcOrd="1" destOrd="0" parTransId="{8A24E058-D386-4351-85EE-440F9CA45E02}" sibTransId="{F405148D-936B-4EDC-9AC6-030D0286606D}"/>
    <dgm:cxn modelId="{66409D6C-2D0E-434B-A469-E5E65BA920D4}" type="presOf" srcId="{023AC571-46B5-4972-B482-EBE819B29648}" destId="{C40E919E-4DC7-44B8-A13E-99851076D81E}" srcOrd="0" destOrd="0" presId="urn:microsoft.com/office/officeart/2005/8/layout/hProcess4"/>
    <dgm:cxn modelId="{5A451140-B314-426E-A044-35C486494942}" type="presOf" srcId="{16068B5C-65E6-4980-86DD-812985CE1137}" destId="{FF2AB486-0259-4940-935B-34EDC707F07C}" srcOrd="0" destOrd="0" presId="urn:microsoft.com/office/officeart/2005/8/layout/hProcess4"/>
    <dgm:cxn modelId="{0BFFB7D8-9699-4952-865F-4A71D64581D1}" srcId="{7D931A84-5BF9-4C54-B111-31557D3E5952}" destId="{16068B5C-65E6-4980-86DD-812985CE1137}" srcOrd="0" destOrd="0" parTransId="{C1A63A66-0BEA-498F-87AB-F3D7F70D2D23}" sibTransId="{A6A1E9B9-316D-431D-B181-411B8140DA5B}"/>
    <dgm:cxn modelId="{D7DAE1FD-12A2-4A7B-8D34-018775358854}" type="presOf" srcId="{229BDD55-39AE-427A-A99F-C2C0F6C134B8}" destId="{4010D3EB-8F49-418D-8BC9-E147FFE0CA27}" srcOrd="0" destOrd="1" presId="urn:microsoft.com/office/officeart/2005/8/layout/hProcess4"/>
    <dgm:cxn modelId="{292A4079-D3F7-4D7B-88AD-75BE9AA33008}" type="presOf" srcId="{C5496087-995C-4CBD-B7A6-CC8F80392A45}" destId="{17C9CE7F-963F-4B9B-9EA0-B251CA14BC33}" srcOrd="1" destOrd="1" presId="urn:microsoft.com/office/officeart/2005/8/layout/hProcess4"/>
    <dgm:cxn modelId="{FB49B6AC-8AFA-4A21-B6EB-88D58C28056C}" type="presOf" srcId="{BED13CF5-AAF9-4A4A-9A02-ADD6E2AE6234}" destId="{E47042CA-892D-4E86-88F2-8829E63C6F57}" srcOrd="1" destOrd="0" presId="urn:microsoft.com/office/officeart/2005/8/layout/hProcess4"/>
    <dgm:cxn modelId="{2A0E2A24-6260-400D-AF4E-48EACAE59EBE}" type="presOf" srcId="{2501BD60-2A4B-43F6-8534-3C10FF32B96C}" destId="{D5064B7E-2144-49A2-AD10-D75F22E6FCAA}" srcOrd="1" destOrd="1" presId="urn:microsoft.com/office/officeart/2005/8/layout/hProcess4"/>
    <dgm:cxn modelId="{5AC2533D-199C-48D0-BDCC-30C98D0A7E8E}" type="presOf" srcId="{45D3DDEA-151A-4765-8E7D-85CB4E513AF9}" destId="{7163FC48-4771-413B-B1F6-EA0A247102A0}" srcOrd="0" destOrd="0" presId="urn:microsoft.com/office/officeart/2005/8/layout/hProcess4"/>
    <dgm:cxn modelId="{6CC9F4A9-E521-4553-B366-C5F655DF039C}" type="presOf" srcId="{229BDD55-39AE-427A-A99F-C2C0F6C134B8}" destId="{5F56C484-3D98-47E9-9FF6-9FB4E4541E19}" srcOrd="1" destOrd="1" presId="urn:microsoft.com/office/officeart/2005/8/layout/hProcess4"/>
    <dgm:cxn modelId="{FC888BDC-07D3-4A17-97BE-C174E9ECAD29}" type="presOf" srcId="{F2B0928A-1608-438D-B74F-4110F88BA229}" destId="{E47042CA-892D-4E86-88F2-8829E63C6F57}" srcOrd="1" destOrd="1" presId="urn:microsoft.com/office/officeart/2005/8/layout/hProcess4"/>
    <dgm:cxn modelId="{C3286E5B-EAFB-4930-B60D-BCC68E9D3579}" type="presOf" srcId="{C5496087-995C-4CBD-B7A6-CC8F80392A45}" destId="{39664A37-AC6C-4FF7-B73E-0A249AA59D3C}" srcOrd="0" destOrd="1" presId="urn:microsoft.com/office/officeart/2005/8/layout/hProcess4"/>
    <dgm:cxn modelId="{27C0BC06-51AF-4178-BF62-D4E369665F1A}" srcId="{075D3121-3D11-48B9-8861-DD7E0CADD4FA}" destId="{E02D4C96-50F8-4F04-8941-1E2808BE3FA9}" srcOrd="0" destOrd="0" parTransId="{3159188E-933C-414A-9907-0FDE9CEEF599}" sibTransId="{4DCECC90-482D-42FE-966E-BEEE49037573}"/>
    <dgm:cxn modelId="{194DAB77-F693-48EF-8773-13569098020B}" type="presOf" srcId="{A4D8D02D-3777-4A32-AC9E-AE1952B35A5E}" destId="{7F09DF94-F5D9-455C-8FE2-6DA9066E10CA}" srcOrd="0" destOrd="0" presId="urn:microsoft.com/office/officeart/2005/8/layout/hProcess4"/>
    <dgm:cxn modelId="{24953DA3-48BC-467E-B2FC-DFD82879CC10}" type="presOf" srcId="{BED13CF5-AAF9-4A4A-9A02-ADD6E2AE6234}" destId="{B958CEA9-DFCB-4BF5-8102-17896C9625AE}" srcOrd="0" destOrd="0" presId="urn:microsoft.com/office/officeart/2005/8/layout/hProcess4"/>
    <dgm:cxn modelId="{3328ABD9-7C99-459C-837B-5FEBB20A35FF}" srcId="{45D3DDEA-151A-4765-8E7D-85CB4E513AF9}" destId="{ADC0F77B-6DE9-44B7-B525-881600BD4719}" srcOrd="3" destOrd="0" parTransId="{BE2E152F-6D50-4FE1-A994-FDF5792F3FC4}" sibTransId="{42A4C669-248C-42C7-B211-CBF24E36611B}"/>
    <dgm:cxn modelId="{576CFCEA-AFC6-46CC-8D23-30C8E3093C2F}" type="presParOf" srcId="{7163FC48-4771-413B-B1F6-EA0A247102A0}" destId="{56011CF6-6285-41CD-B216-49F1A33E94FE}" srcOrd="0" destOrd="0" presId="urn:microsoft.com/office/officeart/2005/8/layout/hProcess4"/>
    <dgm:cxn modelId="{0D887258-3016-40EF-94F7-67506E651524}" type="presParOf" srcId="{7163FC48-4771-413B-B1F6-EA0A247102A0}" destId="{5603EAD6-4719-4AFE-B23D-9D991BFA52E9}" srcOrd="1" destOrd="0" presId="urn:microsoft.com/office/officeart/2005/8/layout/hProcess4"/>
    <dgm:cxn modelId="{58832B42-BC9B-4E41-AF5B-7903D826C695}" type="presParOf" srcId="{7163FC48-4771-413B-B1F6-EA0A247102A0}" destId="{58E83C47-A47E-4508-9939-B84C899EFAF6}" srcOrd="2" destOrd="0" presId="urn:microsoft.com/office/officeart/2005/8/layout/hProcess4"/>
    <dgm:cxn modelId="{6C23D76F-4E1F-48EA-870E-875C79AF92E9}" type="presParOf" srcId="{58E83C47-A47E-4508-9939-B84C899EFAF6}" destId="{32FD2C29-28BB-4A8E-BECF-716173AFCF96}" srcOrd="0" destOrd="0" presId="urn:microsoft.com/office/officeart/2005/8/layout/hProcess4"/>
    <dgm:cxn modelId="{4332C690-2CA5-4F2D-95F4-82672BE9CECD}" type="presParOf" srcId="{32FD2C29-28BB-4A8E-BECF-716173AFCF96}" destId="{D391233E-438B-42CE-8210-8CE2C03E45E7}" srcOrd="0" destOrd="0" presId="urn:microsoft.com/office/officeart/2005/8/layout/hProcess4"/>
    <dgm:cxn modelId="{5CA4CAE8-7766-481E-AFC0-8901A93FEFB6}" type="presParOf" srcId="{32FD2C29-28BB-4A8E-BECF-716173AFCF96}" destId="{4010D3EB-8F49-418D-8BC9-E147FFE0CA27}" srcOrd="1" destOrd="0" presId="urn:microsoft.com/office/officeart/2005/8/layout/hProcess4"/>
    <dgm:cxn modelId="{AB27387B-9E72-471E-A8A1-0E7E20B3C9B1}" type="presParOf" srcId="{32FD2C29-28BB-4A8E-BECF-716173AFCF96}" destId="{5F56C484-3D98-47E9-9FF6-9FB4E4541E19}" srcOrd="2" destOrd="0" presId="urn:microsoft.com/office/officeart/2005/8/layout/hProcess4"/>
    <dgm:cxn modelId="{337E1915-14E8-4AB1-BEA8-904BED9F5E56}" type="presParOf" srcId="{32FD2C29-28BB-4A8E-BECF-716173AFCF96}" destId="{8A8C4047-E29B-4BBB-B73A-89AB92E7829B}" srcOrd="3" destOrd="0" presId="urn:microsoft.com/office/officeart/2005/8/layout/hProcess4"/>
    <dgm:cxn modelId="{19626823-8406-4D28-BD63-E006CFB9F95E}" type="presParOf" srcId="{32FD2C29-28BB-4A8E-BECF-716173AFCF96}" destId="{B0A10A13-C53E-4937-BBEA-23A81CD1EE84}" srcOrd="4" destOrd="0" presId="urn:microsoft.com/office/officeart/2005/8/layout/hProcess4"/>
    <dgm:cxn modelId="{9E29F1B4-EB4F-4916-90A3-FAABD9B281F7}" type="presParOf" srcId="{58E83C47-A47E-4508-9939-B84C899EFAF6}" destId="{4075B433-47BC-4CD8-BE26-AD447B3B95BD}" srcOrd="1" destOrd="0" presId="urn:microsoft.com/office/officeart/2005/8/layout/hProcess4"/>
    <dgm:cxn modelId="{68445A4F-4F1F-48EE-B9F3-5EA87B816B45}" type="presParOf" srcId="{58E83C47-A47E-4508-9939-B84C899EFAF6}" destId="{D734715A-DB5A-4C92-ACC0-3C5F1655D0D7}" srcOrd="2" destOrd="0" presId="urn:microsoft.com/office/officeart/2005/8/layout/hProcess4"/>
    <dgm:cxn modelId="{D4950A7C-28DA-47CC-A291-4E27ADAD995D}" type="presParOf" srcId="{D734715A-DB5A-4C92-ACC0-3C5F1655D0D7}" destId="{8671F997-E441-4555-BC35-CF663DE9D6D9}" srcOrd="0" destOrd="0" presId="urn:microsoft.com/office/officeart/2005/8/layout/hProcess4"/>
    <dgm:cxn modelId="{D5620D7F-44B6-4F2A-8A38-62894CE8033C}" type="presParOf" srcId="{D734715A-DB5A-4C92-ACC0-3C5F1655D0D7}" destId="{FF2AB486-0259-4940-935B-34EDC707F07C}" srcOrd="1" destOrd="0" presId="urn:microsoft.com/office/officeart/2005/8/layout/hProcess4"/>
    <dgm:cxn modelId="{DE6F5B5C-67F1-4CF4-996D-3486B3FFFD78}" type="presParOf" srcId="{D734715A-DB5A-4C92-ACC0-3C5F1655D0D7}" destId="{D5064B7E-2144-49A2-AD10-D75F22E6FCAA}" srcOrd="2" destOrd="0" presId="urn:microsoft.com/office/officeart/2005/8/layout/hProcess4"/>
    <dgm:cxn modelId="{59C0C6A3-CFF0-476C-ADA5-2262B3ED28D4}" type="presParOf" srcId="{D734715A-DB5A-4C92-ACC0-3C5F1655D0D7}" destId="{A042ECDD-E026-4E04-BC43-6BB6D95032C3}" srcOrd="3" destOrd="0" presId="urn:microsoft.com/office/officeart/2005/8/layout/hProcess4"/>
    <dgm:cxn modelId="{709A2A3D-7F25-48E8-8727-1BFF62F2C536}" type="presParOf" srcId="{D734715A-DB5A-4C92-ACC0-3C5F1655D0D7}" destId="{CBD29181-912F-4DB8-941A-8CFAAB3A69F1}" srcOrd="4" destOrd="0" presId="urn:microsoft.com/office/officeart/2005/8/layout/hProcess4"/>
    <dgm:cxn modelId="{F75C7E54-6327-490B-BCBE-E05EBB3998BF}" type="presParOf" srcId="{58E83C47-A47E-4508-9939-B84C899EFAF6}" destId="{02A8F015-133D-4267-BF39-9DF2B9E76DCB}" srcOrd="3" destOrd="0" presId="urn:microsoft.com/office/officeart/2005/8/layout/hProcess4"/>
    <dgm:cxn modelId="{40BF9757-F770-4BE7-A5C5-6BAB2F650951}" type="presParOf" srcId="{58E83C47-A47E-4508-9939-B84C899EFAF6}" destId="{84E6F6C8-1F16-4B90-9A3D-2FCDE1D52820}" srcOrd="4" destOrd="0" presId="urn:microsoft.com/office/officeart/2005/8/layout/hProcess4"/>
    <dgm:cxn modelId="{EFAD19DE-AC0C-4FC0-AF87-DC50FD901258}" type="presParOf" srcId="{84E6F6C8-1F16-4B90-9A3D-2FCDE1D52820}" destId="{4776FCD5-58EE-42A9-9206-85E3B0A80A50}" srcOrd="0" destOrd="0" presId="urn:microsoft.com/office/officeart/2005/8/layout/hProcess4"/>
    <dgm:cxn modelId="{DBD1C79E-91F5-4588-9377-1A42BB4B850F}" type="presParOf" srcId="{84E6F6C8-1F16-4B90-9A3D-2FCDE1D52820}" destId="{B958CEA9-DFCB-4BF5-8102-17896C9625AE}" srcOrd="1" destOrd="0" presId="urn:microsoft.com/office/officeart/2005/8/layout/hProcess4"/>
    <dgm:cxn modelId="{5FA47FF1-6FD1-4FCC-AD10-E6046C26573C}" type="presParOf" srcId="{84E6F6C8-1F16-4B90-9A3D-2FCDE1D52820}" destId="{E47042CA-892D-4E86-88F2-8829E63C6F57}" srcOrd="2" destOrd="0" presId="urn:microsoft.com/office/officeart/2005/8/layout/hProcess4"/>
    <dgm:cxn modelId="{B1D85183-9E25-44E7-979A-D96058048184}" type="presParOf" srcId="{84E6F6C8-1F16-4B90-9A3D-2FCDE1D52820}" destId="{7F09DF94-F5D9-455C-8FE2-6DA9066E10CA}" srcOrd="3" destOrd="0" presId="urn:microsoft.com/office/officeart/2005/8/layout/hProcess4"/>
    <dgm:cxn modelId="{48D14FB1-3F2E-4EC2-BF7B-21EE572DA703}" type="presParOf" srcId="{84E6F6C8-1F16-4B90-9A3D-2FCDE1D52820}" destId="{6C6A3F3C-C3CA-4D63-AADC-EFC2957594C1}" srcOrd="4" destOrd="0" presId="urn:microsoft.com/office/officeart/2005/8/layout/hProcess4"/>
    <dgm:cxn modelId="{02512221-A767-4C9C-9784-34A8DEB4B22E}" type="presParOf" srcId="{58E83C47-A47E-4508-9939-B84C899EFAF6}" destId="{C40E919E-4DC7-44B8-A13E-99851076D81E}" srcOrd="5" destOrd="0" presId="urn:microsoft.com/office/officeart/2005/8/layout/hProcess4"/>
    <dgm:cxn modelId="{C862F858-3E02-4884-8E9B-45C3394C3ED3}" type="presParOf" srcId="{58E83C47-A47E-4508-9939-B84C899EFAF6}" destId="{39C7D6A3-3A9E-4727-BD9A-AC1BB9C0E2E5}" srcOrd="6" destOrd="0" presId="urn:microsoft.com/office/officeart/2005/8/layout/hProcess4"/>
    <dgm:cxn modelId="{1803F794-62C8-4370-83C0-337B44387096}" type="presParOf" srcId="{39C7D6A3-3A9E-4727-BD9A-AC1BB9C0E2E5}" destId="{20D8AC7D-69BF-4856-998E-4F6DCE75B2C1}" srcOrd="0" destOrd="0" presId="urn:microsoft.com/office/officeart/2005/8/layout/hProcess4"/>
    <dgm:cxn modelId="{46120088-52D7-4960-A486-7FFFB8C17607}" type="presParOf" srcId="{39C7D6A3-3A9E-4727-BD9A-AC1BB9C0E2E5}" destId="{39664A37-AC6C-4FF7-B73E-0A249AA59D3C}" srcOrd="1" destOrd="0" presId="urn:microsoft.com/office/officeart/2005/8/layout/hProcess4"/>
    <dgm:cxn modelId="{A52A21CD-4856-4EB5-85A1-1DCB1B4D589F}" type="presParOf" srcId="{39C7D6A3-3A9E-4727-BD9A-AC1BB9C0E2E5}" destId="{17C9CE7F-963F-4B9B-9EA0-B251CA14BC33}" srcOrd="2" destOrd="0" presId="urn:microsoft.com/office/officeart/2005/8/layout/hProcess4"/>
    <dgm:cxn modelId="{B57F80AD-C566-4775-B827-923C1F6A1031}" type="presParOf" srcId="{39C7D6A3-3A9E-4727-BD9A-AC1BB9C0E2E5}" destId="{57821A33-8F7F-453F-9A34-915ECC893B70}" srcOrd="3" destOrd="0" presId="urn:microsoft.com/office/officeart/2005/8/layout/hProcess4"/>
    <dgm:cxn modelId="{A2420E5C-FEE0-4243-B67E-333446EA9FEF}" type="presParOf" srcId="{39C7D6A3-3A9E-4727-BD9A-AC1BB9C0E2E5}" destId="{411D1492-CB8C-4E12-A7E6-3E9471B4311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0D3EB-8F49-418D-8BC9-E147FFE0CA27}">
      <dsp:nvSpPr>
        <dsp:cNvPr id="0" name=""/>
        <dsp:cNvSpPr/>
      </dsp:nvSpPr>
      <dsp:spPr>
        <a:xfrm>
          <a:off x="2407" y="1070575"/>
          <a:ext cx="1963693" cy="1619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Global Health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Internships </a:t>
          </a:r>
        </a:p>
      </dsp:txBody>
      <dsp:txXfrm>
        <a:off x="39679" y="1107847"/>
        <a:ext cx="1889149" cy="1198027"/>
      </dsp:txXfrm>
    </dsp:sp>
    <dsp:sp modelId="{4075B433-47BC-4CD8-BE26-AD447B3B95BD}">
      <dsp:nvSpPr>
        <dsp:cNvPr id="0" name=""/>
        <dsp:cNvSpPr/>
      </dsp:nvSpPr>
      <dsp:spPr>
        <a:xfrm>
          <a:off x="1070640" y="1329500"/>
          <a:ext cx="2352943" cy="2352943"/>
        </a:xfrm>
        <a:prstGeom prst="leftCircularArrow">
          <a:avLst>
            <a:gd name="adj1" fmla="val 3945"/>
            <a:gd name="adj2" fmla="val 494745"/>
            <a:gd name="adj3" fmla="val 2270256"/>
            <a:gd name="adj4" fmla="val 9024489"/>
            <a:gd name="adj5" fmla="val 460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C4047-E29B-4BBB-B73A-89AB92E7829B}">
      <dsp:nvSpPr>
        <dsp:cNvPr id="0" name=""/>
        <dsp:cNvSpPr/>
      </dsp:nvSpPr>
      <dsp:spPr>
        <a:xfrm>
          <a:off x="438784" y="2343147"/>
          <a:ext cx="1745505" cy="694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Undergrad</a:t>
          </a:r>
        </a:p>
      </dsp:txBody>
      <dsp:txXfrm>
        <a:off x="459114" y="2363477"/>
        <a:ext cx="1704845" cy="653469"/>
      </dsp:txXfrm>
    </dsp:sp>
    <dsp:sp modelId="{FF2AB486-0259-4940-935B-34EDC707F07C}">
      <dsp:nvSpPr>
        <dsp:cNvPr id="0" name=""/>
        <dsp:cNvSpPr/>
      </dsp:nvSpPr>
      <dsp:spPr>
        <a:xfrm>
          <a:off x="2626308" y="1070575"/>
          <a:ext cx="1963693" cy="1619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Data IRL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Role in global development</a:t>
          </a:r>
        </a:p>
      </dsp:txBody>
      <dsp:txXfrm>
        <a:off x="2663580" y="1454912"/>
        <a:ext cx="1889149" cy="1198027"/>
      </dsp:txXfrm>
    </dsp:sp>
    <dsp:sp modelId="{02A8F015-133D-4267-BF39-9DF2B9E76DCB}">
      <dsp:nvSpPr>
        <dsp:cNvPr id="0" name=""/>
        <dsp:cNvSpPr/>
      </dsp:nvSpPr>
      <dsp:spPr>
        <a:xfrm>
          <a:off x="3678177" y="14839"/>
          <a:ext cx="2603859" cy="2603859"/>
        </a:xfrm>
        <a:prstGeom prst="circularArrow">
          <a:avLst>
            <a:gd name="adj1" fmla="val 3565"/>
            <a:gd name="adj2" fmla="val 443003"/>
            <a:gd name="adj3" fmla="val 19381486"/>
            <a:gd name="adj4" fmla="val 12575511"/>
            <a:gd name="adj5" fmla="val 41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2ECDD-E026-4E04-BC43-6BB6D95032C3}">
      <dsp:nvSpPr>
        <dsp:cNvPr id="0" name=""/>
        <dsp:cNvSpPr/>
      </dsp:nvSpPr>
      <dsp:spPr>
        <a:xfrm>
          <a:off x="3062685" y="723510"/>
          <a:ext cx="1745505" cy="694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Peace Corps</a:t>
          </a:r>
        </a:p>
      </dsp:txBody>
      <dsp:txXfrm>
        <a:off x="3083015" y="743840"/>
        <a:ext cx="1704845" cy="653469"/>
      </dsp:txXfrm>
    </dsp:sp>
    <dsp:sp modelId="{B958CEA9-DFCB-4BF5-8102-17896C9625AE}">
      <dsp:nvSpPr>
        <dsp:cNvPr id="0" name=""/>
        <dsp:cNvSpPr/>
      </dsp:nvSpPr>
      <dsp:spPr>
        <a:xfrm>
          <a:off x="5250209" y="1070575"/>
          <a:ext cx="1963693" cy="1619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Hey, I like math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SAS, Python</a:t>
          </a:r>
        </a:p>
      </dsp:txBody>
      <dsp:txXfrm>
        <a:off x="5287481" y="1107847"/>
        <a:ext cx="1889149" cy="1198027"/>
      </dsp:txXfrm>
    </dsp:sp>
    <dsp:sp modelId="{C40E919E-4DC7-44B8-A13E-99851076D81E}">
      <dsp:nvSpPr>
        <dsp:cNvPr id="0" name=""/>
        <dsp:cNvSpPr/>
      </dsp:nvSpPr>
      <dsp:spPr>
        <a:xfrm>
          <a:off x="6318442" y="1329500"/>
          <a:ext cx="2352943" cy="2352943"/>
        </a:xfrm>
        <a:prstGeom prst="leftCircularArrow">
          <a:avLst>
            <a:gd name="adj1" fmla="val 3945"/>
            <a:gd name="adj2" fmla="val 494745"/>
            <a:gd name="adj3" fmla="val 2270256"/>
            <a:gd name="adj4" fmla="val 9024489"/>
            <a:gd name="adj5" fmla="val 460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9DF94-F5D9-455C-8FE2-6DA9066E10CA}">
      <dsp:nvSpPr>
        <dsp:cNvPr id="0" name=""/>
        <dsp:cNvSpPr/>
      </dsp:nvSpPr>
      <dsp:spPr>
        <a:xfrm>
          <a:off x="5686586" y="2343147"/>
          <a:ext cx="1745505" cy="694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Graduate School</a:t>
          </a:r>
        </a:p>
      </dsp:txBody>
      <dsp:txXfrm>
        <a:off x="5706916" y="2363477"/>
        <a:ext cx="1704845" cy="653469"/>
      </dsp:txXfrm>
    </dsp:sp>
    <dsp:sp modelId="{39664A37-AC6C-4FF7-B73E-0A249AA59D3C}">
      <dsp:nvSpPr>
        <dsp:cNvPr id="0" name=""/>
        <dsp:cNvSpPr/>
      </dsp:nvSpPr>
      <dsp:spPr>
        <a:xfrm>
          <a:off x="7874110" y="1070575"/>
          <a:ext cx="1963693" cy="1619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Statistics as a lifestyle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Role as a scientist</a:t>
          </a:r>
        </a:p>
      </dsp:txBody>
      <dsp:txXfrm>
        <a:off x="7911382" y="1454912"/>
        <a:ext cx="1889149" cy="1198027"/>
      </dsp:txXfrm>
    </dsp:sp>
    <dsp:sp modelId="{57821A33-8F7F-453F-9A34-915ECC893B70}">
      <dsp:nvSpPr>
        <dsp:cNvPr id="0" name=""/>
        <dsp:cNvSpPr/>
      </dsp:nvSpPr>
      <dsp:spPr>
        <a:xfrm>
          <a:off x="8310486" y="723510"/>
          <a:ext cx="1745505" cy="694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Working</a:t>
          </a:r>
        </a:p>
      </dsp:txBody>
      <dsp:txXfrm>
        <a:off x="8330816" y="743840"/>
        <a:ext cx="1704845" cy="653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biology.biomedcentral.com/articles/10.1186/s13059-016-1044-7" TargetMode="External"/><Relationship Id="rId2" Type="http://schemas.openxmlformats.org/officeDocument/2006/relationships/hyperlink" Target="https://doi.org/10.1038/nm0111-13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essmrandall/IBS574Fall202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rebellion.com/blog/quick-guide-to-installing-anacond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viep42/BrownBag/blob/master/GIT/git_commands.txt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ssmrandall/IBS574Fall2020.git" TargetMode="External"/><Relationship Id="rId2" Type="http://schemas.openxmlformats.org/officeDocument/2006/relationships/hyperlink" Target="mailto:emoryemailaddress@emory.edu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numpy.org/" TargetMode="External"/><Relationship Id="rId3" Type="http://schemas.openxmlformats.org/officeDocument/2006/relationships/hyperlink" Target="https://simplystatistics.org/2017/03/02/rr-glossy/" TargetMode="External"/><Relationship Id="rId7" Type="http://schemas.openxmlformats.org/officeDocument/2006/relationships/hyperlink" Target="https://pandas.pydata.org/pandas-docs/stable/" TargetMode="External"/><Relationship Id="rId2" Type="http://schemas.openxmlformats.org/officeDocument/2006/relationships/hyperlink" Target="https://hrdag.org/2016/06/14/the-task-is-a-quantum-of-workflo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asbt/watermark" TargetMode="External"/><Relationship Id="rId5" Type="http://schemas.openxmlformats.org/officeDocument/2006/relationships/hyperlink" Target="https://hrdag.org/tech-notes/harmful.html" TargetMode="External"/><Relationship Id="rId10" Type="http://schemas.openxmlformats.org/officeDocument/2006/relationships/hyperlink" Target="https://hrdag.org/2020/01/07/learning-a-modular-auditable-and-reproducible-workflow/" TargetMode="External"/><Relationship Id="rId4" Type="http://schemas.openxmlformats.org/officeDocument/2006/relationships/hyperlink" Target="https://youtu.be/ZSunU9GQdcI" TargetMode="External"/><Relationship Id="rId9" Type="http://schemas.openxmlformats.org/officeDocument/2006/relationships/hyperlink" Target="https://pypi.org/project/sinfo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jlunited.org/library/education" TargetMode="External"/><Relationship Id="rId2" Type="http://schemas.openxmlformats.org/officeDocument/2006/relationships/hyperlink" Target="https://youtu.be/ZSunU9GQdc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specializations/genomic-data-science" TargetMode="External"/><Relationship Id="rId4" Type="http://schemas.openxmlformats.org/officeDocument/2006/relationships/hyperlink" Target="https://sethrobertson.github.io/GitBestPractices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xkcd.com/927/" TargetMode="External"/><Relationship Id="rId3" Type="http://schemas.openxmlformats.org/officeDocument/2006/relationships/hyperlink" Target="https://www.coursera.org/learn/python-genomics?specialization=genomic-data-science" TargetMode="External"/><Relationship Id="rId7" Type="http://schemas.openxmlformats.org/officeDocument/2006/relationships/hyperlink" Target="https://doi.org/10.1371/journal.pcbi.1003285" TargetMode="External"/><Relationship Id="rId2" Type="http://schemas.openxmlformats.org/officeDocument/2006/relationships/hyperlink" Target="https://www.coursera.org/learn/reproducible-resear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58/1078-0432" TargetMode="External"/><Relationship Id="rId5" Type="http://schemas.openxmlformats.org/officeDocument/2006/relationships/hyperlink" Target="https://mitpress.mit.edu/sites/default/files/sicp/full-text/book/book-Z-H-7.html#%_chap_Temp_4" TargetMode="External"/><Relationship Id="rId4" Type="http://schemas.openxmlformats.org/officeDocument/2006/relationships/hyperlink" Target="https://hrdag.org/2016/06/14/the-task-is-a-quantum-of-workflow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000" dirty="0"/>
              <a:t>Reproducibility &amp; Introduction to Jupyter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Jessica Randall, MPH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2E53-77F7-4C16-BEDD-2696B6D6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Cautionary Tale: </a:t>
            </a:r>
            <a:br>
              <a:rPr lang="en-US" sz="4000" dirty="0"/>
            </a:br>
            <a:r>
              <a:rPr lang="en-US" sz="4000" dirty="0"/>
              <a:t>Don’t Let Excel Errors Happen to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B8AF-6748-4A27-9D87-A81A59C2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Case study: </a:t>
            </a:r>
            <a:r>
              <a:rPr lang="en-US" sz="2400" dirty="0">
                <a:hlinkClick r:id="rId2"/>
              </a:rPr>
              <a:t>Potti et al., “Genomic Signatures to guide the use of chemotherapeutics, 2006</a:t>
            </a:r>
            <a:endParaRPr lang="en-US" sz="2400" dirty="0"/>
          </a:p>
          <a:p>
            <a:pPr lvl="1"/>
            <a:r>
              <a:rPr lang="en-US" sz="2000" dirty="0"/>
              <a:t>Using genetic expression profiles to predict response to chemotherapies</a:t>
            </a:r>
          </a:p>
          <a:p>
            <a:pPr lvl="1"/>
            <a:r>
              <a:rPr lang="en-US" sz="2000" dirty="0"/>
              <a:t>Extraordinary claims require extraordinary proof</a:t>
            </a:r>
          </a:p>
          <a:p>
            <a:pPr lvl="1"/>
            <a:r>
              <a:rPr lang="en-US" sz="2000" dirty="0"/>
              <a:t>Retracted in 2011 when findings were found to be the result of an off-by-one Excel error</a:t>
            </a:r>
          </a:p>
          <a:p>
            <a:r>
              <a:rPr lang="en-US" sz="2400" dirty="0">
                <a:hlinkClick r:id="rId3"/>
              </a:rPr>
              <a:t>Excel often converts gene names as dates</a:t>
            </a:r>
            <a:r>
              <a:rPr lang="en-US" sz="2400" dirty="0"/>
              <a:t>, 1/5 of published gene lists show these conversions</a:t>
            </a:r>
          </a:p>
          <a:p>
            <a:r>
              <a:rPr lang="en-US" sz="2400" dirty="0"/>
              <a:t>Replicable is not enough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7076-E583-4EFA-9CA9-C3125E11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keep track of your software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685E-B435-4B5D-B1AD-B09AAA79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Updating shouldn’t break your code</a:t>
            </a:r>
          </a:p>
          <a:p>
            <a:pPr marL="0" indent="0">
              <a:buNone/>
            </a:pPr>
            <a:r>
              <a:rPr lang="en-US" sz="2400" dirty="0"/>
              <a:t>.</a:t>
            </a:r>
            <a:r>
              <a:rPr lang="en-US" sz="2400" dirty="0" err="1"/>
              <a:t>Rproj</a:t>
            </a:r>
            <a:r>
              <a:rPr lang="en-US" sz="2400" dirty="0"/>
              <a:t> (reading on this)</a:t>
            </a:r>
          </a:p>
          <a:p>
            <a:pPr marL="0" indent="0">
              <a:buNone/>
            </a:pPr>
            <a:r>
              <a:rPr lang="en-US" sz="2400" dirty="0"/>
              <a:t>Jupyter Labs/Notebooks (has similar problems in readings)</a:t>
            </a:r>
          </a:p>
          <a:p>
            <a:pPr marL="0" indent="0">
              <a:buNone/>
            </a:pPr>
            <a:r>
              <a:rPr lang="en-US" sz="2400" dirty="0" err="1"/>
              <a:t>sessionInfo</a:t>
            </a:r>
            <a:r>
              <a:rPr lang="en-US" sz="2400" dirty="0"/>
              <a:t>()/</a:t>
            </a:r>
            <a:r>
              <a:rPr lang="en-US" sz="2400" dirty="0" err="1"/>
              <a:t>sinfo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5CE0-02EE-4C42-8ADD-0F421A8F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use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D973-0347-446B-BA97-58B98F6E7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624320" cy="3760891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Your most important collaborator is you 6 months from now</a:t>
            </a:r>
          </a:p>
          <a:p>
            <a:pPr lvl="1"/>
            <a:r>
              <a:rPr lang="en-US" sz="2400" dirty="0"/>
              <a:t>Prototyping vs Production code</a:t>
            </a:r>
          </a:p>
          <a:p>
            <a:r>
              <a:rPr lang="en-US" sz="2800" dirty="0" err="1" smtClean="0"/>
              <a:t>Github</a:t>
            </a:r>
            <a:endParaRPr lang="en-US" sz="2800" dirty="0"/>
          </a:p>
          <a:p>
            <a:pPr lvl="1"/>
            <a:r>
              <a:rPr lang="en-US" sz="2400" dirty="0"/>
              <a:t>Best available</a:t>
            </a:r>
          </a:p>
          <a:p>
            <a:pPr lvl="1"/>
            <a:r>
              <a:rPr lang="en-US" sz="2400" dirty="0"/>
              <a:t>Documentation is updated less frequently than code, make code your documentation</a:t>
            </a:r>
          </a:p>
          <a:p>
            <a:pPr lvl="1"/>
            <a:r>
              <a:rPr lang="en-US" sz="2400" dirty="0"/>
              <a:t>Standard practice to include a link to repository for publication even if it only goes in the supplementary documentation</a:t>
            </a:r>
          </a:p>
          <a:p>
            <a:pPr lvl="1"/>
            <a:r>
              <a:rPr lang="en-US" sz="2400" dirty="0"/>
              <a:t>All my materials for this course are available here 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github.com/jessmrandall/IBS574Spring2020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006" y="1986280"/>
            <a:ext cx="3068674" cy="42902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6385" y="6488668"/>
            <a:ext cx="15905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Lucida"/>
              </a:rPr>
              <a:t>https://xkcd.com/1597/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86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77BB-D465-412C-8415-B92F2CD1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GUI or not to GUI?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C3AE-E856-477B-A8B8-D908FA23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Don’t make a fetish of it </a:t>
            </a:r>
          </a:p>
          <a:p>
            <a:pPr lvl="1"/>
            <a:r>
              <a:rPr lang="en-US" sz="2000" dirty="0"/>
              <a:t>Qiime2 for metagenomics</a:t>
            </a:r>
          </a:p>
          <a:p>
            <a:pPr lvl="1"/>
            <a:r>
              <a:rPr lang="en-US" sz="2000" dirty="0"/>
              <a:t>DAVID for proteomics</a:t>
            </a:r>
          </a:p>
          <a:p>
            <a:pPr marL="0" indent="0">
              <a:buNone/>
            </a:pPr>
            <a:r>
              <a:rPr lang="en-US" sz="2400" dirty="0"/>
              <a:t>Start with a GUI or Shiny app but aim to code it yourself so you know how it works</a:t>
            </a:r>
          </a:p>
          <a:p>
            <a:pPr marL="578358" lvl="1" indent="-285750"/>
            <a:r>
              <a:rPr lang="en-US" sz="2000" dirty="0"/>
              <a:t>Help others understand why it works and what it’s doing without judgement</a:t>
            </a:r>
          </a:p>
          <a:p>
            <a:pPr marL="0">
              <a:buNone/>
            </a:pPr>
            <a:r>
              <a:rPr lang="en-US" sz="2400" dirty="0"/>
              <a:t>Proprietary software is not always transparent software</a:t>
            </a:r>
          </a:p>
          <a:p>
            <a:pPr lvl="1"/>
            <a:r>
              <a:rPr lang="en-US" sz="2000" dirty="0" err="1"/>
              <a:t>nanostring</a:t>
            </a:r>
            <a:r>
              <a:rPr lang="en-US" sz="2000" dirty="0"/>
              <a:t> for transcriptomics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0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7EDE-CD83-441D-B6C1-D360F3C9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BC12FF-7ACF-4422-ACE7-454EE1EB7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585454"/>
              </p:ext>
            </p:extLst>
          </p:nvPr>
        </p:nvGraphicFramePr>
        <p:xfrm>
          <a:off x="2697769" y="2121646"/>
          <a:ext cx="6796461" cy="3902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6461">
                  <a:extLst>
                    <a:ext uri="{9D8B030D-6E8A-4147-A177-3AD203B41FA5}">
                      <a16:colId xmlns:a16="http://schemas.microsoft.com/office/drawing/2014/main" val="2251316332"/>
                    </a:ext>
                  </a:extLst>
                </a:gridCol>
              </a:tblGrid>
              <a:tr h="780527">
                <a:tc>
                  <a:txBody>
                    <a:bodyPr/>
                    <a:lstStyle/>
                    <a:p>
                      <a:r>
                        <a:rPr lang="en-US" dirty="0"/>
                        <a:t>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646715"/>
                  </a:ext>
                </a:extLst>
              </a:tr>
              <a:tr h="780527">
                <a:tc>
                  <a:txBody>
                    <a:bodyPr/>
                    <a:lstStyle/>
                    <a:p>
                      <a:r>
                        <a:rPr lang="en-US" dirty="0"/>
                        <a:t>Start with strong science &amp; ethics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261"/>
                  </a:ext>
                </a:extLst>
              </a:tr>
              <a:tr h="780527">
                <a:tc>
                  <a:txBody>
                    <a:bodyPr/>
                    <a:lstStyle/>
                    <a:p>
                      <a:r>
                        <a:rPr lang="en-US" dirty="0"/>
                        <a:t>Teach a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87767"/>
                  </a:ext>
                </a:extLst>
              </a:tr>
              <a:tr h="780527">
                <a:tc>
                  <a:txBody>
                    <a:bodyPr/>
                    <a:lstStyle/>
                    <a:p>
                      <a:r>
                        <a:rPr lang="en-US" dirty="0"/>
                        <a:t>Keep track of your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94244"/>
                  </a:ext>
                </a:extLst>
              </a:tr>
              <a:tr h="780527">
                <a:tc>
                  <a:txBody>
                    <a:bodyPr/>
                    <a:lstStyle/>
                    <a:p>
                      <a:r>
                        <a:rPr lang="en-US" dirty="0"/>
                        <a:t>Use version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59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448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8EFB-45BB-4717-B463-97FBB77C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988D1-E1E5-438C-AEC3-CD5AC6F2F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10 minutes</a:t>
            </a:r>
          </a:p>
        </p:txBody>
      </p:sp>
    </p:spTree>
    <p:extLst>
      <p:ext uri="{BB962C8B-B14F-4D97-AF65-F5344CB8AC3E}">
        <p14:creationId xmlns:p14="http://schemas.microsoft.com/office/powerpoint/2010/main" val="3471570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CCA4-0332-46DC-8C34-C1DDA2C3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04B7D-7E73-435E-A63D-4995C3FEE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Prototyping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21E5F-BA46-4D39-BB54-87B7B0C95C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notebook</a:t>
            </a:r>
          </a:p>
          <a:p>
            <a:r>
              <a:rPr lang="en-US" dirty="0"/>
              <a:t>Stream-of-consciousness</a:t>
            </a:r>
          </a:p>
          <a:p>
            <a:pPr lvl="1"/>
            <a:r>
              <a:rPr lang="en-US" dirty="0"/>
              <a:t>Everything you ever tried</a:t>
            </a:r>
          </a:p>
          <a:p>
            <a:pPr lvl="1"/>
            <a:r>
              <a:rPr lang="en-US" dirty="0"/>
              <a:t>Snippets</a:t>
            </a:r>
          </a:p>
          <a:p>
            <a:pPr lvl="1"/>
            <a:r>
              <a:rPr lang="en-US" dirty="0"/>
              <a:t>New ideas</a:t>
            </a:r>
          </a:p>
          <a:p>
            <a:pPr lvl="1"/>
            <a:r>
              <a:rPr lang="en-US" dirty="0"/>
              <a:t>Code copied verbatim from workflows or Stack Overflow </a:t>
            </a:r>
          </a:p>
          <a:p>
            <a:pPr lvl="1"/>
            <a:r>
              <a:rPr lang="en-US" dirty="0"/>
              <a:t>Manual unit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0FA28-A594-4FCD-A59B-D4378EB12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CE987-FA1C-4762-B990-6FBD768244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 Report</a:t>
            </a:r>
          </a:p>
          <a:p>
            <a:r>
              <a:rPr lang="en-US" dirty="0"/>
              <a:t>Works on any machine anywhere</a:t>
            </a:r>
          </a:p>
          <a:p>
            <a:pPr lvl="1"/>
            <a:r>
              <a:rPr lang="en-US" dirty="0"/>
              <a:t>Doesn’t rely on a working directory</a:t>
            </a:r>
          </a:p>
          <a:p>
            <a:pPr lvl="1"/>
            <a:r>
              <a:rPr lang="en-US" dirty="0"/>
              <a:t>Does work in a clean workspace</a:t>
            </a:r>
          </a:p>
          <a:p>
            <a:pPr lvl="1"/>
            <a:r>
              <a:rPr lang="en-US" dirty="0"/>
              <a:t>Passes informal unit tests (dimensions, lengths, values of a row or column, type of data etc)</a:t>
            </a:r>
          </a:p>
          <a:p>
            <a:pPr lvl="1"/>
            <a:r>
              <a:rPr lang="en-US" dirty="0"/>
              <a:t>Human-readable instructions for a machine that describe how inputs become outputs </a:t>
            </a:r>
          </a:p>
        </p:txBody>
      </p:sp>
    </p:spTree>
    <p:extLst>
      <p:ext uri="{BB962C8B-B14F-4D97-AF65-F5344CB8AC3E}">
        <p14:creationId xmlns:p14="http://schemas.microsoft.com/office/powerpoint/2010/main" val="1038561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CD78-7E67-4464-A2EC-77533329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Python vs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9A438-D2CF-4A40-99F9-67B9EC5FC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2084"/>
            <a:ext cx="10058400" cy="3760891"/>
          </a:xfrm>
        </p:spPr>
        <p:txBody>
          <a:bodyPr/>
          <a:lstStyle/>
          <a:p>
            <a:r>
              <a:rPr lang="en-US" dirty="0"/>
              <a:t>Python is currently losing to R in Bioinformatics</a:t>
            </a:r>
          </a:p>
          <a:p>
            <a:pPr lvl="1"/>
            <a:r>
              <a:rPr lang="en-US" dirty="0"/>
              <a:t>2 lectures and 1 lab on each language</a:t>
            </a:r>
          </a:p>
          <a:p>
            <a:pPr lvl="1"/>
            <a:r>
              <a:rPr lang="en-US" dirty="0"/>
              <a:t>Being multilingual is good, there is no real rivalry</a:t>
            </a:r>
          </a:p>
          <a:p>
            <a:pPr lvl="1"/>
            <a:r>
              <a:rPr lang="en-US" dirty="0" err="1"/>
              <a:t>Biopython</a:t>
            </a:r>
            <a:r>
              <a:rPr lang="en-US" dirty="0"/>
              <a:t> ≠ Bioconductor, easier to get started with the latter (R)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CC845-E1EF-458F-9779-920FE04C4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336" y="3429000"/>
            <a:ext cx="5698288" cy="294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63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EF63-2FA7-42BF-968B-16E61744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Jupyter Notebooks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C8CFB-9540-4478-BC3C-8BA09AEF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 Julia, Python and R</a:t>
            </a:r>
          </a:p>
          <a:p>
            <a:r>
              <a:rPr lang="en-US" dirty="0"/>
              <a:t>Compiler</a:t>
            </a:r>
          </a:p>
          <a:p>
            <a:pPr lvl="1"/>
            <a:r>
              <a:rPr lang="en-US" dirty="0"/>
              <a:t>Also runs SAS</a:t>
            </a:r>
          </a:p>
          <a:p>
            <a:r>
              <a:rPr lang="en-US" dirty="0"/>
              <a:t>Use </a:t>
            </a:r>
            <a:r>
              <a:rPr lang="en-US" dirty="0">
                <a:hlinkClick r:id="rId2"/>
              </a:rPr>
              <a:t>Anaconda</a:t>
            </a:r>
            <a:r>
              <a:rPr lang="en-US" dirty="0"/>
              <a:t> (Python 3.7)</a:t>
            </a:r>
          </a:p>
          <a:p>
            <a:r>
              <a:rPr lang="en-US" dirty="0"/>
              <a:t>Good for: writing about code, Prototyping, checking graphs</a:t>
            </a:r>
          </a:p>
          <a:p>
            <a:r>
              <a:rPr lang="en-US" dirty="0"/>
              <a:t>Not Good for: Production </a:t>
            </a:r>
          </a:p>
          <a:p>
            <a:pPr lvl="1"/>
            <a:r>
              <a:rPr lang="en-US" dirty="0"/>
              <a:t>How do you know in what order you ran the cells?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5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150D-7415-43DF-88B0-BC9EF86923B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Installation &amp;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EAB67-0ED3-4A46-880B-82000E0DF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>
                <a:hlinkClick r:id="rId2"/>
              </a:rPr>
              <a:t>anaconda</a:t>
            </a:r>
            <a:r>
              <a:rPr lang="en-US" dirty="0"/>
              <a:t>, choose Python 3.7</a:t>
            </a:r>
          </a:p>
          <a:p>
            <a:r>
              <a:rPr lang="en-US" dirty="0" smtClean="0"/>
              <a:t>Keep calm and run </a:t>
            </a:r>
            <a:r>
              <a:rPr lang="en-US" dirty="0"/>
              <a:t>command line as administrator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update –all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create -n py38 python=3.8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activate python38</a:t>
            </a:r>
          </a:p>
          <a:p>
            <a:pPr lvl="1"/>
            <a:r>
              <a:rPr lang="en-US" dirty="0"/>
              <a:t>pip install watermark</a:t>
            </a:r>
          </a:p>
          <a:p>
            <a:pPr lvl="1"/>
            <a:r>
              <a:rPr lang="en-US" dirty="0"/>
              <a:t>Note: if you have any errors with panda or </a:t>
            </a:r>
            <a:r>
              <a:rPr lang="en-US" dirty="0" err="1"/>
              <a:t>numpy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activate </a:t>
            </a:r>
            <a:r>
              <a:rPr lang="en-US" dirty="0" err="1"/>
              <a:t>conda</a:t>
            </a:r>
            <a:r>
              <a:rPr lang="en-US" dirty="0"/>
              <a:t> python38 </a:t>
            </a:r>
          </a:p>
          <a:p>
            <a:pPr lvl="2"/>
            <a:r>
              <a:rPr lang="en-US" dirty="0"/>
              <a:t>pip install [insert package name here]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CBF82-15FF-4575-B716-379BFACCB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317" y="1922106"/>
            <a:ext cx="4410269" cy="41116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BDB82E-D6FB-4278-AB52-B5F02A86520C}"/>
              </a:ext>
            </a:extLst>
          </p:cNvPr>
          <p:cNvSpPr/>
          <p:nvPr/>
        </p:nvSpPr>
        <p:spPr>
          <a:xfrm>
            <a:off x="30480" y="6446194"/>
            <a:ext cx="106344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Image credit: </a:t>
            </a:r>
            <a:r>
              <a:rPr lang="en-US" sz="1050" dirty="0">
                <a:hlinkClick r:id="rId4"/>
              </a:rPr>
              <a:t>https://datarebellion.com/blog/quick-guide-to-installing-anaconda/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1954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Take 5 minutes, discuss with your neighbors: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/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000" i="1" dirty="0">
                <a:solidFill>
                  <a:srgbClr val="FFFFFF"/>
                </a:solidFill>
              </a:rPr>
              <a:t>What makes a project unreproducible?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Downloading Git and using GitHub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Available for Mac, Windows, and Linux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Basic Git commands </a:t>
            </a:r>
            <a:r>
              <a:rPr lang="en-US" dirty="0" smtClean="0"/>
              <a:t>for use in the terminal/command line</a:t>
            </a:r>
          </a:p>
          <a:p>
            <a:pPr lvl="1"/>
            <a:r>
              <a:rPr lang="en-US" dirty="0" smtClean="0"/>
              <a:t>Alternatively, VS Code with Vim and Git extensions which I what I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36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5BA0-5799-4BAC-AD18-4F861481ADA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000" dirty="0" smtClean="0"/>
              <a:t>In class practice: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FDAA-D43E-4CD5-B1B3-F542141D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err="1" smtClean="0"/>
              <a:t>config</a:t>
            </a:r>
            <a:r>
              <a:rPr lang="en-US" sz="2800" smtClean="0"/>
              <a:t> </a:t>
            </a:r>
            <a:r>
              <a:rPr lang="en-US" sz="2800" smtClean="0"/>
              <a:t>- -</a:t>
            </a:r>
            <a:r>
              <a:rPr lang="en-US" sz="2800" dirty="0" smtClean="0"/>
              <a:t>global user.name </a:t>
            </a:r>
            <a:r>
              <a:rPr lang="en-US" sz="2800" dirty="0" err="1" smtClean="0"/>
              <a:t>Anynameyouwant</a:t>
            </a:r>
            <a:endParaRPr lang="en-US" sz="2800" dirty="0" smtClean="0"/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--global </a:t>
            </a:r>
            <a:r>
              <a:rPr lang="en-US" sz="2800" dirty="0" err="1" smtClean="0"/>
              <a:t>user.email</a:t>
            </a:r>
            <a:r>
              <a:rPr lang="en-US" sz="2800" dirty="0" smtClean="0"/>
              <a:t> </a:t>
            </a:r>
            <a:r>
              <a:rPr lang="en-US" sz="2800" dirty="0" smtClean="0">
                <a:hlinkClick r:id="rId2"/>
              </a:rPr>
              <a:t>emoryemailaddress@emory.edu</a:t>
            </a:r>
            <a:endParaRPr lang="en-US" sz="2800" dirty="0" smtClean="0"/>
          </a:p>
          <a:p>
            <a:pPr lvl="1"/>
            <a:r>
              <a:rPr lang="en-US" sz="2600" dirty="0" smtClean="0"/>
              <a:t>Or setup </a:t>
            </a:r>
            <a:r>
              <a:rPr lang="en-US" sz="2600" dirty="0" err="1" smtClean="0"/>
              <a:t>VSCode</a:t>
            </a:r>
            <a:r>
              <a:rPr lang="en-US" sz="2600" dirty="0" smtClean="0"/>
              <a:t> with this information</a:t>
            </a:r>
          </a:p>
          <a:p>
            <a:r>
              <a:rPr lang="en-US" sz="2800" dirty="0" smtClean="0"/>
              <a:t>Clone my IBS 574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repository and save it wherever you keep materials for this class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clone </a:t>
            </a:r>
            <a:r>
              <a:rPr lang="en-US" sz="2800" dirty="0" smtClean="0">
                <a:hlinkClick r:id="rId3"/>
              </a:rPr>
              <a:t>https://github.com/jessmrandall/IBS574Spring2020.git</a:t>
            </a:r>
            <a:endParaRPr lang="en-US" sz="2800" dirty="0" smtClean="0"/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pull </a:t>
            </a:r>
            <a:r>
              <a:rPr lang="en-US" sz="2800" dirty="0" smtClean="0">
                <a:hlinkClick r:id="rId3"/>
              </a:rPr>
              <a:t>https://github.com/jessmrandall/IBS574Spring2020.git</a:t>
            </a:r>
            <a:endParaRPr lang="en-US" sz="2800" dirty="0" smtClean="0"/>
          </a:p>
          <a:p>
            <a:r>
              <a:rPr lang="en-US" sz="2800" dirty="0" smtClean="0"/>
              <a:t>Following Steps can be done in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Desktop,  </a:t>
            </a:r>
            <a:r>
              <a:rPr lang="en-US" sz="2800" dirty="0" err="1" smtClean="0"/>
              <a:t>VSCode</a:t>
            </a:r>
            <a:r>
              <a:rPr lang="en-US" sz="2800" dirty="0" smtClean="0"/>
              <a:t> with Jupyter Extensions, or in the command line/terminal</a:t>
            </a:r>
          </a:p>
          <a:p>
            <a:pPr lvl="1"/>
            <a:r>
              <a:rPr lang="en-US" sz="2600" dirty="0" smtClean="0"/>
              <a:t>Choose Applications on python38, open Jupyter Notebooks, navigate to the Notebook for HW 1</a:t>
            </a:r>
          </a:p>
          <a:p>
            <a:r>
              <a:rPr lang="en-US" sz="2800" dirty="0" smtClean="0"/>
              <a:t>Make a copy of the file HW 1 change file name to </a:t>
            </a:r>
            <a:r>
              <a:rPr lang="en-US" sz="2800" dirty="0"/>
              <a:t>Lastname_Firstname_HW1</a:t>
            </a:r>
            <a:endParaRPr lang="en-US" sz="2800" dirty="0" smtClean="0"/>
          </a:p>
          <a:p>
            <a:r>
              <a:rPr lang="en-US" sz="2800" dirty="0" smtClean="0"/>
              <a:t>Add your name  in the cell below “Add your name…”</a:t>
            </a:r>
            <a:endParaRPr lang="en-US" dirty="0"/>
          </a:p>
          <a:p>
            <a:r>
              <a:rPr lang="en-US" sz="2800" dirty="0" smtClean="0"/>
              <a:t>Save and close </a:t>
            </a:r>
          </a:p>
        </p:txBody>
      </p:sp>
    </p:spTree>
    <p:extLst>
      <p:ext uri="{BB962C8B-B14F-4D97-AF65-F5344CB8AC3E}">
        <p14:creationId xmlns:p14="http://schemas.microsoft.com/office/powerpoint/2010/main" val="689623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927B-7CF5-4136-A9D5-F4DD758B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FFDD-D996-4558-AE08-C01EB9DF8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Required:</a:t>
            </a:r>
            <a:endParaRPr lang="en-US" b="1" dirty="0">
              <a:hlinkClick r:id="rId2"/>
            </a:endParaRPr>
          </a:p>
          <a:p>
            <a:r>
              <a:rPr lang="en-US" sz="1700" dirty="0">
                <a:hlinkClick r:id="rId2"/>
              </a:rPr>
              <a:t>https://www.amstat.org/ASA/Your-Career/Ethical-Guidelines-for-Statistical-Practice.aspx</a:t>
            </a:r>
          </a:p>
          <a:p>
            <a:r>
              <a:rPr lang="en-US" sz="1700" dirty="0">
                <a:hlinkClick r:id="rId3"/>
              </a:rPr>
              <a:t>https://simplystatistics.org/2017/03/02/rr-glossy/</a:t>
            </a:r>
            <a:endParaRPr lang="en-US" sz="1700" dirty="0">
              <a:hlinkClick r:id="rId4"/>
            </a:endParaRPr>
          </a:p>
          <a:p>
            <a:r>
              <a:rPr lang="en-US" sz="1700" dirty="0">
                <a:hlinkClick r:id="rId5"/>
              </a:rPr>
              <a:t>https://hrdag.org/tech-notes/harmful.html</a:t>
            </a:r>
            <a:r>
              <a:rPr lang="en-US" sz="1700" dirty="0"/>
              <a:t> </a:t>
            </a:r>
          </a:p>
          <a:p>
            <a:r>
              <a:rPr lang="en-US" b="1" dirty="0"/>
              <a:t>Create a </a:t>
            </a:r>
            <a:r>
              <a:rPr lang="en-US" b="1" dirty="0" err="1"/>
              <a:t>Github</a:t>
            </a:r>
            <a:r>
              <a:rPr lang="en-US" b="1" dirty="0"/>
              <a:t> account and clone my repository for this class, assignment submissions should be links to the completed assignment on your repository</a:t>
            </a:r>
          </a:p>
          <a:p>
            <a:r>
              <a:rPr lang="en-US" b="1" dirty="0"/>
              <a:t>Introduction to Python Practice Homework :</a:t>
            </a:r>
          </a:p>
          <a:p>
            <a:pPr lvl="1"/>
            <a:r>
              <a:rPr lang="en-US" b="1" dirty="0"/>
              <a:t>1 is Due Feb </a:t>
            </a:r>
            <a:r>
              <a:rPr lang="en-US" b="1" dirty="0" smtClean="0"/>
              <a:t>4 </a:t>
            </a:r>
          </a:p>
          <a:p>
            <a:pPr marL="384048" lvl="2" indent="0">
              <a:buNone/>
            </a:pPr>
            <a:r>
              <a:rPr lang="en-US" sz="1500" b="1" dirty="0"/>
              <a:t>Documentation for packages in HW 1 :</a:t>
            </a:r>
          </a:p>
          <a:p>
            <a:pPr lvl="2"/>
            <a:r>
              <a:rPr lang="en-US" dirty="0">
                <a:hlinkClick r:id="rId6"/>
              </a:rPr>
              <a:t>Watermark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Pandas</a:t>
            </a:r>
            <a:endParaRPr lang="en-US" dirty="0"/>
          </a:p>
          <a:p>
            <a:pPr lvl="2"/>
            <a:r>
              <a:rPr lang="en-US" dirty="0" err="1">
                <a:hlinkClick r:id="rId8"/>
              </a:rPr>
              <a:t>Numpy</a:t>
            </a:r>
            <a:endParaRPr lang="en-US" dirty="0"/>
          </a:p>
          <a:p>
            <a:pPr lvl="2"/>
            <a:r>
              <a:rPr lang="en-US" dirty="0" smtClean="0">
                <a:hlinkClick r:id="rId9"/>
              </a:rPr>
              <a:t>Sinfo</a:t>
            </a:r>
            <a:endParaRPr lang="en-US" b="1" dirty="0"/>
          </a:p>
          <a:p>
            <a:pPr lvl="1"/>
            <a:r>
              <a:rPr lang="en-US" b="1" dirty="0"/>
              <a:t>2 is due Feb 11</a:t>
            </a:r>
          </a:p>
          <a:p>
            <a:pPr lvl="1"/>
            <a:r>
              <a:rPr lang="en-US" b="1" dirty="0"/>
              <a:t>3 is due Feb 18</a:t>
            </a:r>
            <a:endParaRPr lang="en-US" sz="1700" dirty="0"/>
          </a:p>
          <a:p>
            <a:r>
              <a:rPr lang="en-US" sz="1700" b="1" dirty="0"/>
              <a:t>Optional: </a:t>
            </a:r>
          </a:p>
          <a:p>
            <a:r>
              <a:rPr lang="en-US" sz="1700" dirty="0">
                <a:hlinkClick r:id="rId10"/>
              </a:rPr>
              <a:t>https://hrdag.org/2020/01/07/learning-a-modular-auditable-and-reproducible-workflow/</a:t>
            </a:r>
            <a:r>
              <a:rPr lang="en-US" sz="1700" dirty="0"/>
              <a:t> (I wrote this one!)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7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0187-6BB6-4D30-B9D6-25C73327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curious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A6C6-7B5D-4D1E-97F0-EED077F95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Principled Data Processing </a:t>
            </a:r>
            <a:r>
              <a:rPr lang="en-US" dirty="0" smtClean="0"/>
              <a:t>a talk given by a friend and hero of mine Dr. Patrick Ball</a:t>
            </a:r>
            <a:endParaRPr lang="en-US" dirty="0"/>
          </a:p>
          <a:p>
            <a:r>
              <a:rPr lang="en-US" dirty="0" smtClean="0">
                <a:hlinkClick r:id="rId3"/>
              </a:rPr>
              <a:t>Resources from the Algorithmic Justice League </a:t>
            </a:r>
            <a:r>
              <a:rPr lang="en-US" dirty="0" smtClean="0"/>
              <a:t>founded by Joy </a:t>
            </a:r>
            <a:r>
              <a:rPr lang="en-US" dirty="0" err="1" smtClean="0"/>
              <a:t>Buolamwini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Git Best Practices</a:t>
            </a:r>
            <a:r>
              <a:rPr lang="en-US" dirty="0" smtClean="0"/>
              <a:t> from Seth Robertson</a:t>
            </a:r>
            <a:endParaRPr lang="en-US" dirty="0"/>
          </a:p>
          <a:p>
            <a:r>
              <a:rPr lang="en-US" dirty="0">
                <a:hlinkClick r:id="rId5"/>
              </a:rPr>
              <a:t>Genomic Data Science Specialization </a:t>
            </a:r>
            <a:r>
              <a:rPr lang="en-US" dirty="0" smtClean="0"/>
              <a:t>taught by Dr. Roger Peng at </a:t>
            </a:r>
            <a:r>
              <a:rPr lang="en-US" dirty="0"/>
              <a:t>Johns Hopkins </a:t>
            </a:r>
            <a:r>
              <a:rPr lang="en-US" dirty="0" smtClean="0"/>
              <a:t>University on Coursera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14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F3D3-BD3F-49BC-BB33-0D9F2388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93383-285A-4328-A255-5A00352D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000" dirty="0">
                <a:hlinkClick r:id="rId2"/>
              </a:rPr>
              <a:t>Reproducible Research </a:t>
            </a:r>
            <a:r>
              <a:rPr lang="en-US" sz="4000" dirty="0"/>
              <a:t>Johns Hopkins University </a:t>
            </a:r>
          </a:p>
          <a:p>
            <a:r>
              <a:rPr lang="en-US" sz="4000" dirty="0">
                <a:hlinkClick r:id="rId3"/>
              </a:rPr>
              <a:t>Python for Genomic Data Science </a:t>
            </a:r>
            <a:r>
              <a:rPr lang="en-US" sz="4000" dirty="0"/>
              <a:t>Johns Hopkins University</a:t>
            </a:r>
          </a:p>
          <a:p>
            <a:r>
              <a:rPr lang="en-US" sz="4000" dirty="0">
                <a:hlinkClick r:id="rId4"/>
              </a:rPr>
              <a:t>The Task is a Quantum of Workflow</a:t>
            </a:r>
            <a:r>
              <a:rPr lang="en-US" sz="4000" dirty="0"/>
              <a:t>, Human Rights Data Analysis Group</a:t>
            </a:r>
          </a:p>
          <a:p>
            <a:r>
              <a:rPr lang="en-US" sz="4000" dirty="0">
                <a:hlinkClick r:id="rId5"/>
              </a:rPr>
              <a:t>The Structure and Interpretation of Computer Programs</a:t>
            </a:r>
            <a:r>
              <a:rPr lang="en-US" sz="4000" dirty="0"/>
              <a:t>, Massachusetts Institute of Technology</a:t>
            </a:r>
          </a:p>
          <a:p>
            <a:r>
              <a:rPr lang="en-US" sz="4000" dirty="0"/>
              <a:t>Delphine R. </a:t>
            </a:r>
            <a:r>
              <a:rPr lang="en-US" sz="4000" dirty="0" err="1"/>
              <a:t>Boulbes</a:t>
            </a:r>
            <a:r>
              <a:rPr lang="en-US" sz="4000" dirty="0"/>
              <a:t>, Tracy Costello, Keith </a:t>
            </a:r>
            <a:r>
              <a:rPr lang="en-US" sz="4000" dirty="0" err="1"/>
              <a:t>Baggerly</a:t>
            </a:r>
            <a:r>
              <a:rPr lang="en-US" sz="4000" dirty="0"/>
              <a:t>, Fan </a:t>
            </a:r>
            <a:r>
              <a:rPr lang="en-US" sz="4000" dirty="0" err="1"/>
              <a:t>Fan</a:t>
            </a:r>
            <a:r>
              <a:rPr lang="en-US" sz="4000" dirty="0"/>
              <a:t>, Rui Wang, Rajat Bhattacharya, </a:t>
            </a:r>
            <a:r>
              <a:rPr lang="en-US" sz="4000" dirty="0" err="1"/>
              <a:t>Xiangcang</a:t>
            </a:r>
            <a:r>
              <a:rPr lang="en-US" sz="4000" dirty="0"/>
              <a:t> Ye, L. M. E. (2018). A Survey on Data Reproducibility and the Effect of Publication Process on the Ethical Reporting of Laboratory Research. </a:t>
            </a:r>
            <a:r>
              <a:rPr lang="en-US" sz="4000" dirty="0" err="1"/>
              <a:t>Clincical</a:t>
            </a:r>
            <a:r>
              <a:rPr lang="en-US" sz="4000" dirty="0"/>
              <a:t> Cancer Research, 18(0227). </a:t>
            </a:r>
            <a:r>
              <a:rPr lang="en-US" sz="4000" dirty="0">
                <a:hlinkClick r:id="rId6"/>
              </a:rPr>
              <a:t>https://doi.org/10.1158/1078-0432</a:t>
            </a:r>
            <a:endParaRPr lang="en-US" sz="4000" dirty="0"/>
          </a:p>
          <a:p>
            <a:r>
              <a:rPr lang="en-US" sz="4000" dirty="0" err="1"/>
              <a:t>Baggerly</a:t>
            </a:r>
            <a:r>
              <a:rPr lang="en-US" sz="4000" dirty="0"/>
              <a:t>, K. A. (2010). </a:t>
            </a:r>
            <a:r>
              <a:rPr lang="en-US" sz="4000" i="1" dirty="0"/>
              <a:t>The Importance of Reproducibility in High Throughput Biology: Case Studies in Forensic Bioinformatics</a:t>
            </a:r>
            <a:r>
              <a:rPr lang="en-US" sz="4000" dirty="0"/>
              <a:t>. https://d18ky98rnyall9.cloudfront.net/_26e6ce51223ccd2d11a3cec15a76ca6a_baggerly.pdf?Expires=1580169600&amp;Signature=AkbbZbGv6lIn9DtOgsXjtcWV1tjbkbjVCCMQxUWioSIUITk83IEjFVtZzi8EQthF9U7xUEz-Mm3klrelJLb11UKDh5UA6CLQji38ubhrk4~fPT2rXPevWgL-6ld1fYNJ3h41woDGWrVa9</a:t>
            </a:r>
          </a:p>
          <a:p>
            <a:r>
              <a:rPr lang="en-US" sz="4000" dirty="0"/>
              <a:t>Patrick Ball, P. D. (2016). Principled Data Processing. </a:t>
            </a:r>
            <a:r>
              <a:rPr lang="en-US" sz="4000" i="1" dirty="0"/>
              <a:t>Data &amp; Society Research Institute</a:t>
            </a:r>
            <a:r>
              <a:rPr lang="en-US" sz="4000" dirty="0"/>
              <a:t>. https://www.youtube.com/watch?v=ZSunU9GQdcI</a:t>
            </a:r>
          </a:p>
          <a:p>
            <a:r>
              <a:rPr lang="en-US" sz="4000" dirty="0"/>
              <a:t>Prasad Patil, Roger Peng, J. L. (2017). A Statistical Definition for reproducibility and replicability. </a:t>
            </a:r>
            <a:r>
              <a:rPr lang="en-US" sz="4000" i="1" dirty="0" err="1"/>
              <a:t>BioRxiv</a:t>
            </a:r>
            <a:r>
              <a:rPr lang="en-US" sz="4000" dirty="0"/>
              <a:t>. https://doi.org/https://doi.org/10.1101/066803</a:t>
            </a:r>
          </a:p>
          <a:p>
            <a:r>
              <a:rPr lang="en-US" sz="4000" dirty="0" err="1"/>
              <a:t>Sandve</a:t>
            </a:r>
            <a:r>
              <a:rPr lang="en-US" sz="4000" dirty="0"/>
              <a:t>, G. K., </a:t>
            </a:r>
            <a:r>
              <a:rPr lang="en-US" sz="4000" dirty="0" err="1"/>
              <a:t>Nekrutenko</a:t>
            </a:r>
            <a:r>
              <a:rPr lang="en-US" sz="4000" dirty="0"/>
              <a:t>, A., Taylor, J., &amp; </a:t>
            </a:r>
            <a:r>
              <a:rPr lang="en-US" sz="4000" dirty="0" err="1"/>
              <a:t>Hovig</a:t>
            </a:r>
            <a:r>
              <a:rPr lang="en-US" sz="4000" dirty="0"/>
              <a:t>, E. (2013). Ten Simple Rules for Reproducible Computational Research. In </a:t>
            </a:r>
            <a:r>
              <a:rPr lang="en-US" sz="4000" i="1" dirty="0"/>
              <a:t>PLoS Computational Biology</a:t>
            </a:r>
            <a:r>
              <a:rPr lang="en-US" sz="4000" dirty="0"/>
              <a:t> (Vol. 9, Issue 10). </a:t>
            </a:r>
            <a:r>
              <a:rPr lang="en-US" sz="4000" dirty="0">
                <a:hlinkClick r:id="rId7"/>
              </a:rPr>
              <a:t>https://doi.org/10.1371/journal.pcbi.1003285</a:t>
            </a:r>
            <a:endParaRPr lang="en-US" sz="4000" dirty="0"/>
          </a:p>
          <a:p>
            <a:r>
              <a:rPr lang="en-US" sz="4000" dirty="0">
                <a:hlinkClick r:id="rId8"/>
              </a:rPr>
              <a:t>https://xkcd.com/927/</a:t>
            </a:r>
            <a:endParaRPr lang="en-US" sz="40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7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429B-FC7C-4F45-AF58-C41CC550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Background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AC0255-F591-47CF-A8EB-99614BF35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333693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244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FDC6-FAC7-42CB-8DA5-A4A2B0E6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reproducibility?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2DC1-3B0E-44D0-B624-EFA107CE6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“</a:t>
            </a:r>
            <a:r>
              <a:rPr lang="en-US" sz="3600" i="1" dirty="0"/>
              <a:t>Given a </a:t>
            </a:r>
            <a:r>
              <a:rPr lang="en-US" sz="3600" b="1" i="1" dirty="0"/>
              <a:t>population</a:t>
            </a:r>
            <a:r>
              <a:rPr lang="en-US" sz="3600" i="1" dirty="0"/>
              <a:t>, </a:t>
            </a:r>
            <a:r>
              <a:rPr lang="en-US" sz="3600" b="1" i="1" dirty="0"/>
              <a:t>hypothesis</a:t>
            </a:r>
            <a:r>
              <a:rPr lang="en-US" sz="3600" i="1" dirty="0"/>
              <a:t>, </a:t>
            </a:r>
            <a:r>
              <a:rPr lang="en-US" sz="3600" b="1" i="1" dirty="0"/>
              <a:t>experimental design</a:t>
            </a:r>
            <a:r>
              <a:rPr lang="en-US" sz="3600" i="1" dirty="0"/>
              <a:t>, </a:t>
            </a:r>
            <a:r>
              <a:rPr lang="en-US" sz="3600" b="1" i="1" dirty="0"/>
              <a:t>experimenter</a:t>
            </a:r>
            <a:r>
              <a:rPr lang="en-US" sz="3600" i="1" dirty="0"/>
              <a:t>, </a:t>
            </a:r>
            <a:r>
              <a:rPr lang="en-US" sz="3600" b="1" i="1" dirty="0"/>
              <a:t>data</a:t>
            </a:r>
            <a:r>
              <a:rPr lang="en-US" sz="3600" i="1" dirty="0"/>
              <a:t>, </a:t>
            </a:r>
            <a:r>
              <a:rPr lang="en-US" sz="3600" b="1" i="1" dirty="0"/>
              <a:t>analysis plan</a:t>
            </a:r>
            <a:r>
              <a:rPr lang="en-US" sz="3600" i="1" dirty="0"/>
              <a:t>, and </a:t>
            </a:r>
            <a:r>
              <a:rPr lang="en-US" sz="3600" b="1" i="1" dirty="0"/>
              <a:t>code </a:t>
            </a:r>
            <a:r>
              <a:rPr lang="en-US" sz="3600" i="1" dirty="0"/>
              <a:t>you get the same parameter estimates in a new analysis”</a:t>
            </a:r>
          </a:p>
          <a:p>
            <a:pPr marL="201168" lvl="1" indent="0">
              <a:buNone/>
            </a:pPr>
            <a:r>
              <a:rPr lang="en-US" sz="3200" i="1" dirty="0"/>
              <a:t>	-Patil, Peng, Leek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5CC0-694E-499C-9825-098A03D3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A8DE-1CED-49B6-B43D-FE6514515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/>
              <a:t>Population: Children with 3q29deletion</a:t>
            </a:r>
          </a:p>
          <a:p>
            <a:r>
              <a:rPr lang="en-US" sz="2200" dirty="0"/>
              <a:t>Hypothesis: variance in gene expression among sample group A is the same as variance in gene expression among sample group B (for differential expression analysis)</a:t>
            </a:r>
          </a:p>
          <a:p>
            <a:r>
              <a:rPr lang="en-US" sz="2200" dirty="0"/>
              <a:t>Experimental Design:  6 cases/6 controls</a:t>
            </a:r>
          </a:p>
          <a:p>
            <a:r>
              <a:rPr lang="en-US" sz="2200" dirty="0"/>
              <a:t>Experimenter: me and client</a:t>
            </a:r>
          </a:p>
          <a:p>
            <a:r>
              <a:rPr lang="en-US" sz="2200" dirty="0"/>
              <a:t>Data: counts from sample, information about participants</a:t>
            </a:r>
          </a:p>
          <a:p>
            <a:r>
              <a:rPr lang="en-US" sz="2200" dirty="0"/>
              <a:t>Data analysis plan: using standard DESeq2 pipeline with default parameters</a:t>
            </a:r>
          </a:p>
          <a:p>
            <a:r>
              <a:rPr lang="en-US" sz="2200" dirty="0"/>
              <a:t>Code: Available upon request in an R markdown file provided to client</a:t>
            </a:r>
          </a:p>
        </p:txBody>
      </p:sp>
    </p:spTree>
    <p:extLst>
      <p:ext uri="{BB962C8B-B14F-4D97-AF65-F5344CB8AC3E}">
        <p14:creationId xmlns:p14="http://schemas.microsoft.com/office/powerpoint/2010/main" val="261910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B4A1-6070-4A99-917D-05F72B28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Who bears the cost of bad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CF23-55C5-4102-8CFA-2354F4FB4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/>
              <a:t>Our data are (or aim to emulate) people and our analysis makes claims about their health</a:t>
            </a:r>
          </a:p>
          <a:p>
            <a:r>
              <a:rPr lang="en-US" sz="2200" dirty="0"/>
              <a:t>Who are we responsible to?</a:t>
            </a:r>
          </a:p>
          <a:p>
            <a:r>
              <a:rPr lang="en-US" sz="2200" dirty="0"/>
              <a:t>What if we’re wrong?</a:t>
            </a:r>
          </a:p>
          <a:p>
            <a:endParaRPr lang="en-US" sz="2200" dirty="0"/>
          </a:p>
          <a:p>
            <a:r>
              <a:rPr lang="en-US" sz="2200" dirty="0"/>
              <a:t>Transparency</a:t>
            </a:r>
          </a:p>
          <a:p>
            <a:r>
              <a:rPr lang="en-US" sz="2200" dirty="0"/>
              <a:t>Advancing methods</a:t>
            </a:r>
          </a:p>
          <a:p>
            <a:r>
              <a:rPr lang="en-US" sz="2200" dirty="0"/>
              <a:t>Does encouraging reproducibility deter bad analysis?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400" i="1" dirty="0">
                <a:solidFill>
                  <a:srgbClr val="FFFFFF"/>
                </a:solidFill>
              </a:rPr>
              <a:t>Examples from your own experience?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410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4173-F7CE-4B2A-88C7-AC4ADA8D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start with </a:t>
            </a:r>
            <a:br>
              <a:rPr lang="en-US" dirty="0"/>
            </a:br>
            <a:r>
              <a:rPr lang="en-US" dirty="0"/>
              <a:t>strong science &amp;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1BE51-979B-4366-B6E6-6F28F52B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assumptions in your model and use them appropriately</a:t>
            </a:r>
          </a:p>
          <a:p>
            <a:r>
              <a:rPr lang="en-US" dirty="0"/>
              <a:t>Sound experimental design</a:t>
            </a:r>
          </a:p>
          <a:p>
            <a:r>
              <a:rPr lang="en-US" dirty="0"/>
              <a:t>If you don’t understand an analysis pipeline, don’t use it until you do</a:t>
            </a:r>
          </a:p>
          <a:p>
            <a:pPr lvl="1"/>
            <a:r>
              <a:rPr lang="en-US" dirty="0"/>
              <a:t>We’re scientists!</a:t>
            </a:r>
          </a:p>
          <a:p>
            <a:r>
              <a:rPr lang="en-US" dirty="0"/>
              <a:t>Research, Hypothesize, Experiment, Analyze, Communicate</a:t>
            </a:r>
          </a:p>
          <a:p>
            <a:pPr lvl="1"/>
            <a:r>
              <a:rPr lang="en-US" dirty="0"/>
              <a:t>Where does analysis fit in?</a:t>
            </a:r>
          </a:p>
          <a:p>
            <a:r>
              <a:rPr lang="en-US" dirty="0"/>
              <a:t>Math isn’t magic </a:t>
            </a:r>
          </a:p>
          <a:p>
            <a:r>
              <a:rPr lang="en-US" dirty="0"/>
              <a:t>Pretty graphs go a long way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7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4C36-4C92-473A-9798-981C7DB0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teach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E1A9-CBF8-4267-BF9F-60D6BB63E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Programmers are lazy, programs are not</a:t>
            </a:r>
          </a:p>
          <a:p>
            <a:r>
              <a:rPr lang="en-US" dirty="0"/>
              <a:t>Maybe someone else has already taught the computer </a:t>
            </a:r>
          </a:p>
          <a:p>
            <a:pPr lvl="1"/>
            <a:r>
              <a:rPr lang="en-US" dirty="0"/>
              <a:t>Library documentation</a:t>
            </a:r>
          </a:p>
          <a:p>
            <a:pPr lvl="1"/>
            <a:r>
              <a:rPr lang="en-US" dirty="0"/>
              <a:t>Bioconductor workflows/Support/authors</a:t>
            </a:r>
          </a:p>
          <a:p>
            <a:pPr lvl="1"/>
            <a:r>
              <a:rPr lang="en-US" dirty="0"/>
              <a:t>R for Data Science/ </a:t>
            </a:r>
            <a:r>
              <a:rPr lang="en-US" dirty="0" err="1"/>
              <a:t>tidyverse</a:t>
            </a:r>
            <a:endParaRPr lang="en-US" dirty="0"/>
          </a:p>
          <a:p>
            <a:pPr lvl="1"/>
            <a:r>
              <a:rPr lang="en-US" dirty="0"/>
              <a:t>Stack Overflow/Stack Exchange/</a:t>
            </a:r>
            <a:r>
              <a:rPr lang="en-US" dirty="0" err="1"/>
              <a:t>Biostars</a:t>
            </a:r>
            <a:r>
              <a:rPr lang="en-US" dirty="0"/>
              <a:t>/Reddit</a:t>
            </a:r>
          </a:p>
          <a:p>
            <a:pPr marL="0">
              <a:buNone/>
            </a:pPr>
            <a:r>
              <a:rPr lang="en-US" dirty="0"/>
              <a:t>Copy paste from yourself</a:t>
            </a:r>
          </a:p>
          <a:p>
            <a:pPr marL="0">
              <a:buNone/>
            </a:pPr>
            <a:r>
              <a:rPr lang="en-US" dirty="0"/>
              <a:t>Don’t do things by hand, how will you know what you did? </a:t>
            </a:r>
          </a:p>
          <a:p>
            <a:pPr marL="578358" lvl="1" indent="-285750"/>
            <a:r>
              <a:rPr lang="en-US" dirty="0"/>
              <a:t>Double underscores</a:t>
            </a:r>
          </a:p>
        </p:txBody>
      </p:sp>
    </p:spTree>
    <p:extLst>
      <p:ext uri="{BB962C8B-B14F-4D97-AF65-F5344CB8AC3E}">
        <p14:creationId xmlns:p14="http://schemas.microsoft.com/office/powerpoint/2010/main" val="251759177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1323</Words>
  <Application>Microsoft Office PowerPoint</Application>
  <PresentationFormat>Widescreen</PresentationFormat>
  <Paragraphs>184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Bookman Old Style</vt:lpstr>
      <vt:lpstr>Calibri</vt:lpstr>
      <vt:lpstr>Franklin Gothic Book</vt:lpstr>
      <vt:lpstr>Lucida</vt:lpstr>
      <vt:lpstr>1_RetrospectVTI</vt:lpstr>
      <vt:lpstr>Reproducibility &amp; Introduction to Jupyter</vt:lpstr>
      <vt:lpstr>Take 5 minutes, discuss with your neighbors:  What makes a project unreproducible?</vt:lpstr>
      <vt:lpstr>Introduction &amp; Background</vt:lpstr>
      <vt:lpstr>What is reproducibility?</vt:lpstr>
      <vt:lpstr>Case Study:</vt:lpstr>
      <vt:lpstr>Who bears the cost of bad analysis?</vt:lpstr>
      <vt:lpstr>Examples from your own experience?</vt:lpstr>
      <vt:lpstr>DO start with  strong science &amp; ethics</vt:lpstr>
      <vt:lpstr>DO teach a computer</vt:lpstr>
      <vt:lpstr>A Cautionary Tale:  Don’t Let Excel Errors Happen to You</vt:lpstr>
      <vt:lpstr>DO keep track of your software environment</vt:lpstr>
      <vt:lpstr>DO use version control</vt:lpstr>
      <vt:lpstr>To GUI or not to GUI?</vt:lpstr>
      <vt:lpstr>Summary: </vt:lpstr>
      <vt:lpstr>Break</vt:lpstr>
      <vt:lpstr>Types of Code</vt:lpstr>
      <vt:lpstr>Python vs R</vt:lpstr>
      <vt:lpstr>Jupyter Notebooks</vt:lpstr>
      <vt:lpstr>Installation &amp; Walkthrough</vt:lpstr>
      <vt:lpstr>Downloading Git and using GitHub</vt:lpstr>
      <vt:lpstr>In class practice:</vt:lpstr>
      <vt:lpstr>Homework</vt:lpstr>
      <vt:lpstr>If curious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2020-01-26T18:22:54Z</dcterms:created>
  <dcterms:modified xsi:type="dcterms:W3CDTF">2020-01-28T21:48:31Z</dcterms:modified>
</cp:coreProperties>
</file>