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5" r:id="rId4"/>
    <p:sldId id="275" r:id="rId5"/>
    <p:sldId id="277" r:id="rId6"/>
    <p:sldId id="278" r:id="rId7"/>
    <p:sldId id="279" r:id="rId8"/>
    <p:sldId id="280" r:id="rId9"/>
    <p:sldId id="281" r:id="rId10"/>
    <p:sldId id="285" r:id="rId11"/>
    <p:sldId id="282" r:id="rId12"/>
    <p:sldId id="287" r:id="rId13"/>
    <p:sldId id="284" r:id="rId14"/>
    <p:sldId id="286" r:id="rId15"/>
    <p:sldId id="288" r:id="rId16"/>
    <p:sldId id="291" r:id="rId17"/>
    <p:sldId id="292" r:id="rId18"/>
    <p:sldId id="289" r:id="rId19"/>
    <p:sldId id="290" r:id="rId20"/>
    <p:sldId id="26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64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8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2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2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6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4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6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7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E9B1-338B-4FB0-9226-2AB6509D5E61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8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E9B1-338B-4FB0-9226-2AB6509D5E61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2FA9A-C353-44D6-B909-0C14B00E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8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dplyr" TargetMode="External"/><Relationship Id="rId2" Type="http://schemas.openxmlformats.org/officeDocument/2006/relationships/hyperlink" Target="https://github.com/kevinblighe/EnhancedVolcan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93/bioinformatics/bty89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Weiping</a:t>
            </a:r>
            <a:r>
              <a:rPr lang="en-US" sz="4800" dirty="0" smtClean="0"/>
              <a:t> Cao &amp; Samuel </a:t>
            </a:r>
            <a:r>
              <a:rPr lang="en-US" sz="4800" dirty="0" err="1" smtClean="0"/>
              <a:t>Amoah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smtClean="0"/>
              <a:t>RNAseq Study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6846"/>
            <a:ext cx="9144000" cy="900953"/>
          </a:xfrm>
        </p:spPr>
        <p:txBody>
          <a:bodyPr/>
          <a:lstStyle/>
          <a:p>
            <a:r>
              <a:rPr lang="en-US" dirty="0"/>
              <a:t>EICC Project ID: </a:t>
            </a:r>
            <a:r>
              <a:rPr lang="en-US" dirty="0" smtClean="0"/>
              <a:t>SSU11755</a:t>
            </a:r>
            <a:endParaRPr lang="en-US" dirty="0"/>
          </a:p>
          <a:p>
            <a:r>
              <a:rPr lang="en-US" dirty="0"/>
              <a:t>Prepared </a:t>
            </a:r>
            <a:r>
              <a:rPr lang="en-US" dirty="0" smtClean="0"/>
              <a:t>by Jessica </a:t>
            </a:r>
            <a:r>
              <a:rPr lang="en-US" dirty="0"/>
              <a:t>Randall, MPH</a:t>
            </a:r>
          </a:p>
        </p:txBody>
      </p:sp>
    </p:spTree>
    <p:extLst>
      <p:ext uri="{BB962C8B-B14F-4D97-AF65-F5344CB8AC3E}">
        <p14:creationId xmlns:p14="http://schemas.microsoft.com/office/powerpoint/2010/main" val="15101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Library Sizes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1227931"/>
            <a:ext cx="5118100" cy="5118100"/>
          </a:xfrm>
        </p:spPr>
      </p:pic>
      <p:sp>
        <p:nvSpPr>
          <p:cNvPr id="5" name="Rectangle 4"/>
          <p:cNvSpPr/>
          <p:nvPr/>
        </p:nvSpPr>
        <p:spPr>
          <a:xfrm>
            <a:off x="838200" y="1791499"/>
            <a:ext cx="5041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DESeq2’s normalization of library sizes appears to have worked to account for the orders of magnitude differences between sequencing depth</a:t>
            </a:r>
          </a:p>
          <a:p>
            <a:pPr lvl="1"/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Those samples with more widely dispersed Cook’s distances (a measure of being an outlier) were not those with extremely high sequencing depths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60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AutoNum type="romanUcPeriod"/>
            </a:pPr>
            <a:r>
              <a:rPr lang="en-US" sz="3200" dirty="0" smtClean="0"/>
              <a:t>Concentration B vs A</a:t>
            </a:r>
            <a:endParaRPr lang="en-US" sz="3200" dirty="0"/>
          </a:p>
          <a:p>
            <a:pPr marL="1028700" lvl="1" indent="-571500">
              <a:buAutoNum type="romanUcPeriod"/>
            </a:pPr>
            <a:r>
              <a:rPr lang="en-US" sz="2800" dirty="0" smtClean="0"/>
              <a:t>MA </a:t>
            </a:r>
            <a:r>
              <a:rPr lang="en-US" sz="2800" dirty="0"/>
              <a:t>plot</a:t>
            </a:r>
          </a:p>
          <a:p>
            <a:pPr marL="1028700" lvl="1" indent="-571500">
              <a:buAutoNum type="romanUcPeriod"/>
            </a:pPr>
            <a:r>
              <a:rPr lang="en-US" sz="2800" dirty="0"/>
              <a:t>Volcano Plot</a:t>
            </a:r>
          </a:p>
          <a:p>
            <a:pPr marL="571500" indent="-571500">
              <a:buAutoNum type="romanUcPeriod"/>
            </a:pPr>
            <a:r>
              <a:rPr lang="en-US" sz="3200" dirty="0" smtClean="0"/>
              <a:t>Concentration C vs A</a:t>
            </a:r>
            <a:endParaRPr lang="en-US" sz="3200" dirty="0"/>
          </a:p>
          <a:p>
            <a:pPr marL="1028700" lvl="1" indent="-571500">
              <a:buAutoNum type="romanUcPeriod"/>
            </a:pPr>
            <a:r>
              <a:rPr lang="en-US" sz="2800" dirty="0" smtClean="0"/>
              <a:t>MA </a:t>
            </a:r>
            <a:r>
              <a:rPr lang="en-US" sz="2800" dirty="0"/>
              <a:t>plot</a:t>
            </a:r>
          </a:p>
          <a:p>
            <a:pPr marL="1028700" lvl="1" indent="-571500">
              <a:buAutoNum type="romanUcPeriod"/>
            </a:pPr>
            <a:r>
              <a:rPr lang="en-US" sz="2800" dirty="0"/>
              <a:t>Volcano </a:t>
            </a:r>
            <a:r>
              <a:rPr lang="en-US" sz="2800" dirty="0" smtClean="0"/>
              <a:t>Plot</a:t>
            </a:r>
            <a:endParaRPr lang="en-US" sz="2800" dirty="0"/>
          </a:p>
          <a:p>
            <a:pPr marL="571500" indent="-571500">
              <a:buAutoNum type="romanUcPeriod"/>
            </a:pPr>
            <a:r>
              <a:rPr lang="en-US" sz="3200" dirty="0"/>
              <a:t>Concentration C vs </a:t>
            </a:r>
            <a:r>
              <a:rPr lang="en-US" sz="3200" dirty="0" smtClean="0"/>
              <a:t>B</a:t>
            </a:r>
            <a:endParaRPr lang="en-US" sz="3200" dirty="0"/>
          </a:p>
          <a:p>
            <a:pPr marL="1028700" lvl="1" indent="-571500">
              <a:buAutoNum type="romanUcPeriod"/>
            </a:pPr>
            <a:r>
              <a:rPr lang="en-US" sz="2800" dirty="0"/>
              <a:t>MA plot</a:t>
            </a:r>
          </a:p>
          <a:p>
            <a:pPr marL="1028700" lvl="1" indent="-571500">
              <a:buAutoNum type="romanUcPeriod"/>
            </a:pPr>
            <a:r>
              <a:rPr lang="en-US" sz="2800" dirty="0"/>
              <a:t>Volcano Plot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Note: Other comparison of possible interest may include batch 2 vs batch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8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5" y="239976"/>
            <a:ext cx="7967565" cy="723207"/>
          </a:xfrm>
        </p:spPr>
        <p:txBody>
          <a:bodyPr>
            <a:noAutofit/>
          </a:bodyPr>
          <a:lstStyle/>
          <a:p>
            <a:r>
              <a:rPr lang="en-US" dirty="0" smtClean="0"/>
              <a:t>Concentration B vs A: MA plot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839788" y="1212154"/>
            <a:ext cx="4862512" cy="5140519"/>
          </a:xfrm>
        </p:spPr>
        <p:txBody>
          <a:bodyPr>
            <a:noAutofit/>
          </a:bodyPr>
          <a:lstStyle/>
          <a:p>
            <a:r>
              <a:rPr lang="en-US" sz="2000" dirty="0"/>
              <a:t>Results FDR &lt;0.01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1519 </a:t>
            </a:r>
            <a:r>
              <a:rPr lang="en-US" sz="2000" dirty="0"/>
              <a:t>DE </a:t>
            </a:r>
            <a:r>
              <a:rPr lang="en-US" sz="2000" dirty="0" smtClean="0"/>
              <a:t>genes </a:t>
            </a:r>
            <a:r>
              <a:rPr lang="en-US" sz="2000" dirty="0" smtClean="0"/>
              <a:t>(</a:t>
            </a:r>
            <a:r>
              <a:rPr lang="en-US" sz="2000" dirty="0"/>
              <a:t>6</a:t>
            </a:r>
            <a:r>
              <a:rPr lang="en-US" sz="2000" dirty="0" smtClean="0"/>
              <a:t>%)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1209</a:t>
            </a:r>
            <a:r>
              <a:rPr lang="en-US" sz="2000" dirty="0" smtClean="0"/>
              <a:t> (</a:t>
            </a:r>
            <a:r>
              <a:rPr lang="en-US" sz="2000" dirty="0" smtClean="0"/>
              <a:t>4.8</a:t>
            </a:r>
            <a:r>
              <a:rPr lang="en-US" sz="2000" dirty="0" smtClean="0"/>
              <a:t>%) </a:t>
            </a:r>
            <a:r>
              <a:rPr lang="en-US" sz="2000" dirty="0"/>
              <a:t>up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310 </a:t>
            </a:r>
            <a:r>
              <a:rPr lang="en-US" sz="2000" dirty="0"/>
              <a:t>(</a:t>
            </a:r>
            <a:r>
              <a:rPr lang="en-US" sz="2000" dirty="0" smtClean="0"/>
              <a:t>1.2%)  </a:t>
            </a:r>
            <a:r>
              <a:rPr lang="en-US" sz="2000" dirty="0"/>
              <a:t>down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16066 </a:t>
            </a:r>
            <a:r>
              <a:rPr lang="en-US" sz="2000" dirty="0" smtClean="0"/>
              <a:t>(</a:t>
            </a:r>
            <a:r>
              <a:rPr lang="en-US" sz="2000" dirty="0" smtClean="0"/>
              <a:t>64%) </a:t>
            </a:r>
            <a:r>
              <a:rPr lang="en-US" sz="2000" dirty="0"/>
              <a:t>of genes filtered for mean normalized counts </a:t>
            </a:r>
            <a:r>
              <a:rPr lang="en-US" sz="2000" dirty="0" smtClean="0"/>
              <a:t>&lt;7</a:t>
            </a:r>
            <a:endParaRPr lang="en-US" sz="2000" dirty="0"/>
          </a:p>
          <a:p>
            <a:r>
              <a:rPr lang="en-US" sz="2000" dirty="0" smtClean="0"/>
              <a:t>MA </a:t>
            </a:r>
            <a:r>
              <a:rPr lang="en-US" sz="2000" dirty="0"/>
              <a:t>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Many more up regulated than down regulated </a:t>
            </a:r>
            <a:r>
              <a:rPr lang="en-US" sz="2000" dirty="0" smtClean="0"/>
              <a:t>genes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62" y="1212154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2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5" y="444500"/>
            <a:ext cx="571341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Concentration B vs A: </a:t>
            </a:r>
            <a:r>
              <a:rPr lang="en-US" dirty="0" smtClean="0"/>
              <a:t>Volcano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6613" y="1631734"/>
            <a:ext cx="3932237" cy="3811588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1800" dirty="0"/>
              <a:t>Fold change cut-off was set at </a:t>
            </a:r>
            <a:r>
              <a:rPr lang="en-US" sz="1800" dirty="0" smtClean="0"/>
              <a:t>1.0</a:t>
            </a:r>
            <a:r>
              <a:rPr lang="en-US" sz="1800" dirty="0"/>
              <a:t>, FDR was </a:t>
            </a:r>
            <a:r>
              <a:rPr lang="en-US" sz="1800" dirty="0" smtClean="0"/>
              <a:t>0.01</a:t>
            </a:r>
            <a:endParaRPr lang="en-US" sz="1800" dirty="0"/>
          </a:p>
          <a:p>
            <a:pPr marL="285750" indent="-285750"/>
            <a:r>
              <a:rPr lang="en-US" sz="1800" dirty="0"/>
              <a:t>Top 5 DE genes were as follows:</a:t>
            </a:r>
          </a:p>
          <a:p>
            <a:pPr marL="742950" lvl="1" indent="-285750"/>
            <a:r>
              <a:rPr lang="en-US" sz="1800" dirty="0" smtClean="0"/>
              <a:t>AHNAK </a:t>
            </a:r>
            <a:r>
              <a:rPr lang="en-US" sz="1800" dirty="0"/>
              <a:t>(</a:t>
            </a:r>
            <a:r>
              <a:rPr lang="en-US" sz="1800" dirty="0" smtClean="0"/>
              <a:t>LFC:5.46  </a:t>
            </a:r>
            <a:r>
              <a:rPr lang="en-US" sz="1800" dirty="0"/>
              <a:t>, FDR: </a:t>
            </a:r>
            <a:r>
              <a:rPr lang="en-US" sz="1800" dirty="0" smtClean="0"/>
              <a:t>5.86e-77 </a:t>
            </a:r>
            <a:r>
              <a:rPr lang="en-US" sz="1800" dirty="0"/>
              <a:t>)</a:t>
            </a:r>
          </a:p>
          <a:p>
            <a:pPr marL="742950" lvl="1" indent="-285750"/>
            <a:r>
              <a:rPr lang="en-US" sz="1800" dirty="0" smtClean="0"/>
              <a:t>AMD1 </a:t>
            </a:r>
            <a:r>
              <a:rPr lang="en-US" sz="1800" dirty="0"/>
              <a:t>(LFC: </a:t>
            </a:r>
            <a:r>
              <a:rPr lang="en-US" sz="1800" dirty="0" smtClean="0"/>
              <a:t>-3.49  </a:t>
            </a:r>
            <a:r>
              <a:rPr lang="en-US" sz="1800" dirty="0"/>
              <a:t>, FDR: </a:t>
            </a:r>
            <a:r>
              <a:rPr lang="en-US" sz="1800" dirty="0" smtClean="0"/>
              <a:t>3.81e-73)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TOP2A </a:t>
            </a:r>
            <a:r>
              <a:rPr lang="en-US" sz="1800" dirty="0"/>
              <a:t>(LFC: </a:t>
            </a:r>
            <a:r>
              <a:rPr lang="en-US" sz="1800" dirty="0" smtClean="0"/>
              <a:t>5.85  </a:t>
            </a:r>
            <a:r>
              <a:rPr lang="en-US" sz="1800" dirty="0"/>
              <a:t>, FDR: </a:t>
            </a:r>
            <a:r>
              <a:rPr lang="en-US" sz="1800" dirty="0" smtClean="0"/>
              <a:t>4.61 e-70)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RUNX2 </a:t>
            </a:r>
            <a:r>
              <a:rPr lang="en-US" sz="1800" dirty="0"/>
              <a:t>(LFC: </a:t>
            </a:r>
            <a:r>
              <a:rPr lang="en-US" sz="1800" dirty="0" smtClean="0"/>
              <a:t>4.98 </a:t>
            </a:r>
            <a:r>
              <a:rPr lang="en-US" sz="1800" dirty="0"/>
              <a:t>, FDR: </a:t>
            </a:r>
            <a:r>
              <a:rPr lang="en-US" sz="1800" dirty="0" smtClean="0"/>
              <a:t>6.91e-70)</a:t>
            </a:r>
            <a:endParaRPr lang="en-US" sz="1800" dirty="0"/>
          </a:p>
          <a:p>
            <a:pPr marL="742950" lvl="1" indent="-285750"/>
            <a:r>
              <a:rPr lang="en-US" sz="1800" dirty="0" smtClean="0"/>
              <a:t>STK39 </a:t>
            </a:r>
            <a:r>
              <a:rPr lang="en-US" sz="1800" dirty="0"/>
              <a:t>(LFC: -</a:t>
            </a:r>
            <a:r>
              <a:rPr lang="en-US" sz="1800" dirty="0" smtClean="0"/>
              <a:t>4.61, </a:t>
            </a:r>
            <a:r>
              <a:rPr lang="en-US" sz="1800" dirty="0"/>
              <a:t>FDR: </a:t>
            </a:r>
            <a:r>
              <a:rPr lang="en-US" sz="1800" dirty="0" smtClean="0"/>
              <a:t>1.09 e-64 </a:t>
            </a:r>
            <a:r>
              <a:rPr lang="en-US" sz="1800" dirty="0"/>
              <a:t>) </a:t>
            </a:r>
          </a:p>
          <a:p>
            <a:pPr lvl="1"/>
            <a:endParaRPr lang="en-US" sz="1800" dirty="0"/>
          </a:p>
          <a:p>
            <a:pPr marL="285750" indent="-285750"/>
            <a:r>
              <a:rPr lang="en-US" sz="1800" dirty="0"/>
              <a:t>All of these genes also have low </a:t>
            </a:r>
            <a:r>
              <a:rPr lang="en-US" sz="1800" dirty="0" smtClean="0"/>
              <a:t>s-values/local FDRs </a:t>
            </a:r>
            <a:r>
              <a:rPr lang="en-US" sz="1800" dirty="0"/>
              <a:t>indicating that they are very unlikely to be false-positive findings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5" y="239976"/>
            <a:ext cx="7967565" cy="723207"/>
          </a:xfrm>
        </p:spPr>
        <p:txBody>
          <a:bodyPr>
            <a:noAutofit/>
          </a:bodyPr>
          <a:lstStyle/>
          <a:p>
            <a:r>
              <a:rPr lang="en-US" dirty="0" smtClean="0"/>
              <a:t>Concentration C vs A: MA plot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839788" y="1212154"/>
            <a:ext cx="4862512" cy="5140519"/>
          </a:xfrm>
        </p:spPr>
        <p:txBody>
          <a:bodyPr>
            <a:noAutofit/>
          </a:bodyPr>
          <a:lstStyle/>
          <a:p>
            <a:r>
              <a:rPr lang="en-US" sz="2000" dirty="0"/>
              <a:t>Results FDR &lt;0.01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1111 </a:t>
            </a:r>
            <a:r>
              <a:rPr lang="en-US" sz="2000" dirty="0"/>
              <a:t>DE </a:t>
            </a:r>
            <a:r>
              <a:rPr lang="en-US" sz="2000" dirty="0" smtClean="0"/>
              <a:t>genes (4.4%)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786 (3.1%) </a:t>
            </a:r>
            <a:r>
              <a:rPr lang="en-US" sz="2000" dirty="0"/>
              <a:t>up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325 </a:t>
            </a:r>
            <a:r>
              <a:rPr lang="en-US" sz="2000" dirty="0"/>
              <a:t>(</a:t>
            </a:r>
            <a:r>
              <a:rPr lang="en-US" sz="2000" dirty="0" smtClean="0"/>
              <a:t>1.3%)  </a:t>
            </a:r>
            <a:r>
              <a:rPr lang="en-US" sz="2000" dirty="0"/>
              <a:t>down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17040 (68%) </a:t>
            </a:r>
            <a:r>
              <a:rPr lang="en-US" sz="2000" dirty="0"/>
              <a:t>of genes filtered for mean normalized counts </a:t>
            </a:r>
            <a:r>
              <a:rPr lang="en-US" sz="2000" dirty="0" smtClean="0"/>
              <a:t>&lt;9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 gene with lowest FDR value was AHNAK, batch has some small effect</a:t>
            </a:r>
          </a:p>
          <a:p>
            <a:pPr lvl="1"/>
            <a:endParaRPr lang="en-US" sz="2000" dirty="0"/>
          </a:p>
          <a:p>
            <a:r>
              <a:rPr lang="en-US" sz="2000" dirty="0" smtClean="0"/>
              <a:t>MA </a:t>
            </a:r>
            <a:r>
              <a:rPr lang="en-US" sz="2000" dirty="0"/>
              <a:t>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Many more up regulated than down regulated genes</a:t>
            </a:r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7" y="3782413"/>
            <a:ext cx="3381375" cy="30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622300"/>
            <a:ext cx="571341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Concentration </a:t>
            </a:r>
            <a:r>
              <a:rPr lang="en-US" dirty="0" smtClean="0"/>
              <a:t>C </a:t>
            </a:r>
            <a:r>
              <a:rPr lang="en-US" dirty="0"/>
              <a:t>vs A: </a:t>
            </a:r>
            <a:r>
              <a:rPr lang="en-US" dirty="0" smtClean="0"/>
              <a:t>Volcano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8875" y="1928018"/>
            <a:ext cx="3932237" cy="3811588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1800" dirty="0"/>
              <a:t>Fold change cut-off was set at 1.0, FDR was 0.01</a:t>
            </a:r>
          </a:p>
          <a:p>
            <a:pPr marL="285750" indent="-285750"/>
            <a:r>
              <a:rPr lang="en-US" sz="1800" dirty="0"/>
              <a:t>Top 5 DE genes were as follows:</a:t>
            </a:r>
          </a:p>
          <a:p>
            <a:pPr marL="742950" lvl="1" indent="-285750"/>
            <a:r>
              <a:rPr lang="en-US" sz="1800" dirty="0"/>
              <a:t>AHNAK (</a:t>
            </a:r>
            <a:r>
              <a:rPr lang="en-US" sz="1800" dirty="0" smtClean="0"/>
              <a:t>LFC:5.88  </a:t>
            </a:r>
            <a:r>
              <a:rPr lang="en-US" sz="1800" dirty="0"/>
              <a:t>, FDR: 5.86e-77 )</a:t>
            </a:r>
          </a:p>
          <a:p>
            <a:pPr marL="742950" lvl="1" indent="-285750"/>
            <a:r>
              <a:rPr lang="en-US" sz="1800" dirty="0"/>
              <a:t>AMD1 (LFC: -</a:t>
            </a:r>
            <a:r>
              <a:rPr lang="en-US" sz="1800" dirty="0" smtClean="0"/>
              <a:t>3.38  </a:t>
            </a:r>
            <a:r>
              <a:rPr lang="en-US" sz="1800" dirty="0"/>
              <a:t>, FDR: 3.81e-73)</a:t>
            </a:r>
          </a:p>
          <a:p>
            <a:pPr marL="742950" lvl="1" indent="-285750"/>
            <a:r>
              <a:rPr lang="en-US" sz="1800" dirty="0"/>
              <a:t>TOP2A (LFC: </a:t>
            </a:r>
            <a:r>
              <a:rPr lang="en-US" sz="1800" dirty="0" smtClean="0"/>
              <a:t>4.91  </a:t>
            </a:r>
            <a:r>
              <a:rPr lang="en-US" sz="1800" dirty="0"/>
              <a:t>, FDR: 4.61 e-70)</a:t>
            </a:r>
          </a:p>
          <a:p>
            <a:pPr marL="742950" lvl="1" indent="-285750"/>
            <a:r>
              <a:rPr lang="en-US" sz="1800" dirty="0"/>
              <a:t>RUNX2 (LFC: </a:t>
            </a:r>
            <a:r>
              <a:rPr lang="en-US" sz="1800" dirty="0" smtClean="0"/>
              <a:t>5.04 </a:t>
            </a:r>
            <a:r>
              <a:rPr lang="en-US" sz="1800" dirty="0"/>
              <a:t>, FDR: 6.91e-70)</a:t>
            </a:r>
          </a:p>
          <a:p>
            <a:pPr marL="742950" lvl="1" indent="-285750"/>
            <a:r>
              <a:rPr lang="en-US" sz="1800" dirty="0"/>
              <a:t>STK39 (LFC: -</a:t>
            </a:r>
            <a:r>
              <a:rPr lang="en-US" sz="1800" dirty="0" smtClean="0"/>
              <a:t>4.59, </a:t>
            </a:r>
            <a:r>
              <a:rPr lang="en-US" sz="1800" dirty="0"/>
              <a:t>FDR: 1.09 e-64 ) </a:t>
            </a:r>
          </a:p>
          <a:p>
            <a:pPr lvl="1"/>
            <a:endParaRPr lang="en-US" sz="1800" dirty="0"/>
          </a:p>
          <a:p>
            <a:pPr marL="285750" indent="-285750"/>
            <a:r>
              <a:rPr lang="en-US" sz="1800" dirty="0"/>
              <a:t>All of these genes also have low s-values/local FDRs indicating that they are very unlikely to be false-positive findings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622300"/>
            <a:ext cx="6118225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5" y="239976"/>
            <a:ext cx="7967565" cy="723207"/>
          </a:xfrm>
        </p:spPr>
        <p:txBody>
          <a:bodyPr>
            <a:noAutofit/>
          </a:bodyPr>
          <a:lstStyle/>
          <a:p>
            <a:r>
              <a:rPr lang="en-US" dirty="0" smtClean="0"/>
              <a:t>Concentration C vs B: MA plot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half" idx="2"/>
          </p:nvPr>
        </p:nvSpPr>
        <p:spPr>
          <a:xfrm>
            <a:off x="811589" y="963183"/>
            <a:ext cx="5988535" cy="6304883"/>
          </a:xfrm>
        </p:spPr>
        <p:txBody>
          <a:bodyPr>
            <a:noAutofit/>
          </a:bodyPr>
          <a:lstStyle/>
          <a:p>
            <a:r>
              <a:rPr lang="en-US" sz="2000" dirty="0"/>
              <a:t>Results FDR &lt;</a:t>
            </a:r>
            <a:r>
              <a:rPr lang="en-US" sz="2000" dirty="0" smtClean="0"/>
              <a:t>0.01 and LFC ≥ 1.0 or ≤ -1.0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121 </a:t>
            </a:r>
            <a:r>
              <a:rPr lang="en-US" sz="2000" dirty="0"/>
              <a:t>DE </a:t>
            </a:r>
            <a:r>
              <a:rPr lang="en-US" sz="2000" dirty="0" smtClean="0"/>
              <a:t>genes (0.48%)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73 (0.289%) </a:t>
            </a:r>
            <a:r>
              <a:rPr lang="en-US" sz="2000" dirty="0"/>
              <a:t>up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48  (0.194%)  down regulated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 order to be more strict with possible false positive findings, we included a threshold for log(2) fold change of at least 1.0 or below -</a:t>
            </a:r>
            <a:r>
              <a:rPr lang="en-US" sz="2000" dirty="0" smtClean="0"/>
              <a:t>1.0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Gene with the lowest adjusted p-value TMEM108,  had one of the highest local FDRs (30%), indicating a 30% likelihood of being a false positive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000" dirty="0" smtClean="0"/>
              <a:t>MA plot (pre-threshold)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Many more up regulated than down regulated </a:t>
            </a:r>
            <a:r>
              <a:rPr lang="en-US" sz="2000" dirty="0" smtClean="0"/>
              <a:t>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Many were around zero and cluster on the line so are impossible to see.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496" y="1929337"/>
            <a:ext cx="3448048" cy="296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622300"/>
            <a:ext cx="571341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Concentration </a:t>
            </a:r>
            <a:r>
              <a:rPr lang="en-US" dirty="0" smtClean="0"/>
              <a:t>C </a:t>
            </a:r>
            <a:r>
              <a:rPr lang="en-US" dirty="0"/>
              <a:t>vs </a:t>
            </a:r>
            <a:r>
              <a:rPr lang="en-US" dirty="0" smtClean="0"/>
              <a:t>B: Volcano plot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06" y="1493125"/>
            <a:ext cx="4540176" cy="4494047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sz="1800" dirty="0"/>
              <a:t>Fold change cut-off was set at 1.0, FDR was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Top </a:t>
            </a:r>
            <a:r>
              <a:rPr lang="en-US" sz="1800" dirty="0" smtClean="0"/>
              <a:t>10 DE </a:t>
            </a:r>
            <a:r>
              <a:rPr lang="en-US" sz="1800" dirty="0"/>
              <a:t>genes were as follows:</a:t>
            </a:r>
          </a:p>
          <a:p>
            <a:pPr marL="1200150" lvl="2" indent="-285750"/>
            <a:r>
              <a:rPr lang="en-US" sz="1600" dirty="0" smtClean="0"/>
              <a:t>TMEM108 </a:t>
            </a:r>
            <a:r>
              <a:rPr lang="en-US" sz="1600" dirty="0"/>
              <a:t>(</a:t>
            </a:r>
            <a:r>
              <a:rPr lang="en-US" sz="1600" dirty="0" smtClean="0"/>
              <a:t>LFC:-1.09, </a:t>
            </a:r>
            <a:r>
              <a:rPr lang="en-US" sz="1600" dirty="0"/>
              <a:t>FDR: </a:t>
            </a:r>
            <a:r>
              <a:rPr lang="en-US" sz="1600" dirty="0" smtClean="0"/>
              <a:t>2.7e-50)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NR4A2  </a:t>
            </a:r>
            <a:r>
              <a:rPr lang="en-US" sz="1600" dirty="0"/>
              <a:t>(LFC: </a:t>
            </a:r>
            <a:r>
              <a:rPr lang="en-US" sz="1600" dirty="0" smtClean="0"/>
              <a:t>1.01 , </a:t>
            </a:r>
            <a:r>
              <a:rPr lang="en-US" sz="1600" dirty="0"/>
              <a:t>FDR: </a:t>
            </a:r>
            <a:r>
              <a:rPr lang="en-US" sz="1600" dirty="0" smtClean="0"/>
              <a:t>3.29e-50)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STMN1 </a:t>
            </a:r>
            <a:r>
              <a:rPr lang="en-US" sz="1600" dirty="0"/>
              <a:t>(LFC: </a:t>
            </a:r>
            <a:r>
              <a:rPr lang="en-US" sz="1600" dirty="0" smtClean="0"/>
              <a:t>-1.11, </a:t>
            </a:r>
            <a:r>
              <a:rPr lang="en-US" sz="1600" dirty="0"/>
              <a:t>FDR: </a:t>
            </a:r>
            <a:r>
              <a:rPr lang="en-US" sz="1600" dirty="0" smtClean="0"/>
              <a:t>4.27 e-50</a:t>
            </a:r>
            <a:r>
              <a:rPr lang="en-US" sz="1600" dirty="0"/>
              <a:t>)</a:t>
            </a:r>
          </a:p>
          <a:p>
            <a:pPr marL="1200150" lvl="2" indent="-285750"/>
            <a:r>
              <a:rPr lang="en-US" sz="1600" dirty="0" smtClean="0"/>
              <a:t>SPRY2 </a:t>
            </a:r>
            <a:r>
              <a:rPr lang="en-US" sz="1600" dirty="0"/>
              <a:t>(LFC: </a:t>
            </a:r>
            <a:r>
              <a:rPr lang="en-US" sz="1600" dirty="0" smtClean="0"/>
              <a:t>1.14, </a:t>
            </a:r>
            <a:r>
              <a:rPr lang="en-US" sz="1600" dirty="0"/>
              <a:t>FDR: </a:t>
            </a:r>
            <a:r>
              <a:rPr lang="en-US" sz="1600" dirty="0" smtClean="0"/>
              <a:t>1.50e-42)</a:t>
            </a:r>
            <a:endParaRPr lang="en-US" sz="1600" dirty="0"/>
          </a:p>
          <a:p>
            <a:pPr marL="1200150" lvl="2" indent="-285750"/>
            <a:r>
              <a:rPr lang="en-US" sz="1600" dirty="0" smtClean="0"/>
              <a:t>HIST1H2BL </a:t>
            </a:r>
            <a:r>
              <a:rPr lang="en-US" sz="1600" dirty="0"/>
              <a:t>(LFC: </a:t>
            </a:r>
            <a:r>
              <a:rPr lang="en-US" sz="1600" dirty="0" smtClean="0"/>
              <a:t>-1.17, </a:t>
            </a:r>
            <a:r>
              <a:rPr lang="en-US" sz="1600" dirty="0"/>
              <a:t>FDR: </a:t>
            </a:r>
            <a:r>
              <a:rPr lang="en-US" sz="1600" dirty="0" smtClean="0"/>
              <a:t>7.69e-36)</a:t>
            </a:r>
          </a:p>
          <a:p>
            <a:pPr marL="1200150" lvl="2" indent="-285750"/>
            <a:r>
              <a:rPr lang="en-US" sz="1600" dirty="0" smtClean="0"/>
              <a:t>SBP2 (LFC: -1.45, FDR: 1.19e-34)</a:t>
            </a:r>
          </a:p>
          <a:p>
            <a:pPr marL="1200150" lvl="2" indent="-285750"/>
            <a:r>
              <a:rPr lang="en-US" sz="1600" dirty="0" smtClean="0"/>
              <a:t>RAPGEF4 (LFC: -1.35, FDR: 1.73e-33)</a:t>
            </a:r>
          </a:p>
          <a:p>
            <a:pPr marL="1200150" lvl="2" indent="-285750"/>
            <a:r>
              <a:rPr lang="en-US" sz="1600" dirty="0" smtClean="0"/>
              <a:t>HIST1H2BN (LFC: -1.5, FDR: 3.99e-29)</a:t>
            </a:r>
          </a:p>
          <a:p>
            <a:pPr marL="1200150" lvl="2" indent="-285750"/>
            <a:r>
              <a:rPr lang="en-US" sz="1600" dirty="0" smtClean="0"/>
              <a:t>RRM2 (LFC: -1.51, FDR: 7.28e-28)</a:t>
            </a:r>
          </a:p>
          <a:p>
            <a:pPr marL="1200150" lvl="2" indent="-285750"/>
            <a:r>
              <a:rPr lang="en-US" sz="1600" dirty="0" smtClean="0"/>
              <a:t>KIAA1958 (LFC: 1.84, FDR: 7.90e-26)</a:t>
            </a:r>
          </a:p>
          <a:p>
            <a:pPr marL="1200150" lvl="2" indent="-285750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Local FDRs are between 1.93e-14-0.009 for all except TMEM108 and RAPGEF4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Note that the x axis is half that of previous Volcano plots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RNASeq</a:t>
            </a:r>
            <a:r>
              <a:rPr lang="en-US" sz="3200" dirty="0"/>
              <a:t>-Differential Expression Pathway Analysis Contents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946244" y="1825625"/>
            <a:ext cx="67753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AutoNum type="romanUcPeriod"/>
            </a:pPr>
            <a:r>
              <a:rPr lang="en-US" sz="2800" dirty="0" smtClean="0"/>
              <a:t>Concentration B </a:t>
            </a:r>
            <a:r>
              <a:rPr lang="en-US" sz="2800" dirty="0"/>
              <a:t>vs A</a:t>
            </a:r>
          </a:p>
          <a:p>
            <a:pPr marL="571500" indent="-571500">
              <a:buAutoNum type="romanUcPeriod"/>
            </a:pPr>
            <a:r>
              <a:rPr lang="en-US" sz="2800" dirty="0"/>
              <a:t>Concentration </a:t>
            </a:r>
            <a:r>
              <a:rPr lang="en-US" sz="2800" dirty="0" smtClean="0"/>
              <a:t>C </a:t>
            </a:r>
            <a:r>
              <a:rPr lang="en-US" sz="2800" dirty="0"/>
              <a:t>vs </a:t>
            </a:r>
            <a:r>
              <a:rPr lang="en-US" sz="2800" dirty="0" smtClean="0"/>
              <a:t>A (no DE pathways)</a:t>
            </a:r>
          </a:p>
          <a:p>
            <a:pPr marL="571500" indent="-571500">
              <a:buAutoNum type="romanUcPeriod"/>
            </a:pPr>
            <a:r>
              <a:rPr lang="en-US" sz="2800" dirty="0" smtClean="0"/>
              <a:t>Concentration C vs B (no DE pathways)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672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Concentration B vs A </a:t>
            </a:r>
            <a:r>
              <a:rPr lang="en-US" sz="3200" dirty="0"/>
              <a:t>DE Pathways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21942" cy="4587911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down regulated </a:t>
            </a:r>
            <a:r>
              <a:rPr lang="en-US" dirty="0" smtClean="0"/>
              <a:t>pathway </a:t>
            </a:r>
            <a:r>
              <a:rPr lang="en-US" dirty="0"/>
              <a:t>at FDR &lt;</a:t>
            </a:r>
            <a:r>
              <a:rPr lang="en-US" dirty="0" smtClean="0"/>
              <a:t>0.1</a:t>
            </a:r>
            <a:endParaRPr lang="en-US" dirty="0"/>
          </a:p>
          <a:p>
            <a:pPr lvl="1"/>
            <a:r>
              <a:rPr lang="en-US" dirty="0" smtClean="0"/>
              <a:t>Complement and </a:t>
            </a:r>
            <a:r>
              <a:rPr lang="en-US" smtClean="0"/>
              <a:t>coagulation cases </a:t>
            </a:r>
            <a:r>
              <a:rPr lang="en-US" dirty="0" smtClean="0"/>
              <a:t>(local FDR=0.13)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1825625"/>
            <a:ext cx="6159500" cy="380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132A-48CD-CA44-9040-8CD5E5DD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RNASeq</a:t>
            </a:r>
            <a:r>
              <a:rPr lang="en-US" dirty="0"/>
              <a:t> Analysis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67114-6E4A-F345-9EBB-6E085C92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QC at .</a:t>
            </a:r>
            <a:r>
              <a:rPr lang="en-US" dirty="0" err="1"/>
              <a:t>fastq</a:t>
            </a:r>
            <a:r>
              <a:rPr lang="en-US" dirty="0"/>
              <a:t> stage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 err="1"/>
              <a:t>FastQC</a:t>
            </a:r>
            <a:r>
              <a:rPr lang="en-US" dirty="0"/>
              <a:t> , </a:t>
            </a:r>
            <a:r>
              <a:rPr lang="en-US" dirty="0" err="1"/>
              <a:t>Fastq</a:t>
            </a:r>
            <a:r>
              <a:rPr lang="en-US" dirty="0"/>
              <a:t>-Screen, </a:t>
            </a:r>
            <a:r>
              <a:rPr lang="en-US" dirty="0" err="1"/>
              <a:t>MultiQC</a:t>
            </a:r>
            <a:r>
              <a:rPr lang="en-US" dirty="0"/>
              <a:t>, &amp; </a:t>
            </a:r>
            <a:r>
              <a:rPr lang="en-US" dirty="0" err="1"/>
              <a:t>Trimmomatic</a:t>
            </a:r>
            <a:r>
              <a:rPr lang="en-US" dirty="0"/>
              <a:t> if necessary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Alignment to reference genome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STAR – mm10 genome for </a:t>
            </a:r>
            <a:r>
              <a:rPr lang="en-US" i="1" dirty="0"/>
              <a:t>M. musculus</a:t>
            </a:r>
            <a:r>
              <a:rPr lang="en-US" dirty="0"/>
              <a:t>, UCSC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Sort and index .bam files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Generation of raw counts from alignment .bam files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 err="1"/>
              <a:t>HTSeq</a:t>
            </a: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Differential Expression Analysis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/>
              <a:t>DESeq2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Pathway Analysis (KEGG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Notes</a:t>
            </a:r>
            <a:r>
              <a:rPr lang="en-US" dirty="0"/>
              <a:t>: Please </a:t>
            </a:r>
            <a:r>
              <a:rPr lang="en-US" dirty="0" smtClean="0"/>
              <a:t>see </a:t>
            </a:r>
            <a:r>
              <a:rPr lang="en-US" dirty="0"/>
              <a:t>our </a:t>
            </a:r>
            <a:r>
              <a:rPr lang="en-US" dirty="0" err="1" smtClean="0"/>
              <a:t>RNASeq</a:t>
            </a:r>
            <a:r>
              <a:rPr lang="en-US" dirty="0" smtClean="0"/>
              <a:t> (bulk) analysis page in our Methods </a:t>
            </a:r>
            <a:r>
              <a:rPr lang="en-US" dirty="0"/>
              <a:t>section for a publication-friendly </a:t>
            </a:r>
            <a:r>
              <a:rPr lang="en-US" dirty="0" smtClean="0"/>
              <a:t>write-up of </a:t>
            </a:r>
            <a:r>
              <a:rPr lang="en-US" dirty="0"/>
              <a:t>our workflow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en-US" dirty="0" smtClean="0"/>
              <a:t>Files in Box folder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78140"/>
            <a:ext cx="1041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7814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Summary Presentation</a:t>
            </a:r>
          </a:p>
          <a:p>
            <a:r>
              <a:rPr lang="en-US" sz="2000" dirty="0" smtClean="0"/>
              <a:t>R </a:t>
            </a:r>
            <a:r>
              <a:rPr lang="en-US" sz="2000" dirty="0"/>
              <a:t>code</a:t>
            </a:r>
          </a:p>
          <a:p>
            <a:r>
              <a:rPr lang="en-US" sz="2000" dirty="0"/>
              <a:t>Raw data</a:t>
            </a:r>
          </a:p>
          <a:p>
            <a:pPr lvl="1"/>
            <a:r>
              <a:rPr lang="en-US" sz="1600" dirty="0"/>
              <a:t>Counts</a:t>
            </a:r>
          </a:p>
          <a:p>
            <a:pPr lvl="1"/>
            <a:r>
              <a:rPr lang="en-US" sz="1600" dirty="0"/>
              <a:t>sample </a:t>
            </a:r>
            <a:r>
              <a:rPr lang="en-US" sz="1600" dirty="0" smtClean="0"/>
              <a:t>manifest</a:t>
            </a:r>
            <a:endParaRPr lang="en-US" sz="1600" dirty="0"/>
          </a:p>
          <a:p>
            <a:r>
              <a:rPr lang="en-US" sz="2000" dirty="0" smtClean="0"/>
              <a:t>Reports </a:t>
            </a:r>
            <a:r>
              <a:rPr lang="en-US" sz="2000" dirty="0"/>
              <a:t>&amp; </a:t>
            </a:r>
            <a:r>
              <a:rPr lang="en-US" sz="2000" dirty="0" smtClean="0"/>
              <a:t>Results</a:t>
            </a:r>
          </a:p>
          <a:p>
            <a:pPr marL="0" lvl="1"/>
            <a:r>
              <a:rPr lang="en-US" sz="1600" dirty="0"/>
              <a:t>  </a:t>
            </a:r>
            <a:r>
              <a:rPr lang="en-US" sz="1600" dirty="0" smtClean="0"/>
              <a:t>       Results</a:t>
            </a:r>
            <a:endParaRPr lang="en-US" sz="1600" dirty="0"/>
          </a:p>
          <a:p>
            <a:pPr lvl="1"/>
            <a:r>
              <a:rPr lang="en-US" sz="1600" dirty="0" smtClean="0"/>
              <a:t>QAQC</a:t>
            </a:r>
            <a:endParaRPr lang="en-US" sz="1600" dirty="0"/>
          </a:p>
          <a:p>
            <a:pPr lvl="1"/>
            <a:r>
              <a:rPr lang="en-US" sz="1600" dirty="0" smtClean="0"/>
              <a:t>Differential Expression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Plots</a:t>
            </a:r>
            <a:endParaRPr lang="en-US" sz="1600" dirty="0"/>
          </a:p>
          <a:p>
            <a:pPr lvl="3"/>
            <a:r>
              <a:rPr lang="en-US" sz="1400" dirty="0"/>
              <a:t>PCA plots</a:t>
            </a:r>
          </a:p>
          <a:p>
            <a:pPr lvl="3"/>
            <a:r>
              <a:rPr lang="en-US" sz="1400" dirty="0"/>
              <a:t>MA plots</a:t>
            </a:r>
          </a:p>
          <a:p>
            <a:pPr lvl="3"/>
            <a:r>
              <a:rPr lang="en-US" sz="1400" dirty="0"/>
              <a:t>Volcano Plots</a:t>
            </a:r>
          </a:p>
          <a:p>
            <a:pPr lvl="3"/>
            <a:r>
              <a:rPr lang="en-US" sz="1400" dirty="0"/>
              <a:t>Box </a:t>
            </a:r>
            <a:r>
              <a:rPr lang="en-US" sz="1400" dirty="0" smtClean="0"/>
              <a:t>plot</a:t>
            </a:r>
          </a:p>
          <a:p>
            <a:pPr lvl="1"/>
            <a:r>
              <a:rPr lang="en-US" sz="1600" dirty="0" smtClean="0"/>
              <a:t>Pathway Analysis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err="1" smtClean="0"/>
              <a:t>Pathview</a:t>
            </a:r>
            <a:r>
              <a:rPr lang="en-US" sz="1600" dirty="0" smtClean="0"/>
              <a:t> plot</a:t>
            </a: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767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Anders, S., </a:t>
            </a:r>
            <a:r>
              <a:rPr lang="en-US" sz="1200" dirty="0" err="1"/>
              <a:t>Pyl</a:t>
            </a:r>
            <a:r>
              <a:rPr lang="en-US" sz="1200" dirty="0"/>
              <a:t>, P. T. &amp; Huber, W. HTSeq-A Python framework to work with high-throughput sequencing data. </a:t>
            </a:r>
            <a:r>
              <a:rPr lang="en-US" sz="1200" i="1" dirty="0"/>
              <a:t>Bioinformatics</a:t>
            </a:r>
            <a:r>
              <a:rPr lang="en-US" sz="1200" dirty="0"/>
              <a:t> (2015). doi:10.1093/bioinformatics/btu638</a:t>
            </a:r>
          </a:p>
          <a:p>
            <a:pPr marL="0" indent="0">
              <a:buNone/>
            </a:pPr>
            <a:r>
              <a:rPr lang="en-US" sz="1200" dirty="0" err="1"/>
              <a:t>Blighe</a:t>
            </a:r>
            <a:r>
              <a:rPr lang="en-US" sz="1200" dirty="0"/>
              <a:t>, K., (2019). </a:t>
            </a:r>
            <a:r>
              <a:rPr lang="en-US" sz="1200" dirty="0" err="1"/>
              <a:t>EnhancedVolcano</a:t>
            </a:r>
            <a:r>
              <a:rPr lang="en-US" sz="1200" dirty="0"/>
              <a:t>: Publication-ready volcano plots with enhanced </a:t>
            </a:r>
            <a:r>
              <a:rPr lang="en-US" sz="1200" dirty="0" err="1"/>
              <a:t>colouring</a:t>
            </a:r>
            <a:r>
              <a:rPr lang="en-US" sz="1200" dirty="0"/>
              <a:t> and labeling. R package version 1.2.0. </a:t>
            </a:r>
            <a:r>
              <a:rPr lang="en-US" sz="1200" dirty="0">
                <a:hlinkClick r:id="rId2"/>
              </a:rPr>
              <a:t>https://github.com/kevinblighe/EnhancedVolcano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Boxuan</a:t>
            </a:r>
            <a:r>
              <a:rPr lang="en-US" sz="1200" dirty="0"/>
              <a:t> Cui (2019). </a:t>
            </a:r>
            <a:r>
              <a:rPr lang="en-US" sz="1200" dirty="0" err="1"/>
              <a:t>DataExplorer</a:t>
            </a:r>
            <a:r>
              <a:rPr lang="en-US" sz="1200" dirty="0"/>
              <a:t>: Automate. Data Exploration and Treatment. R package. version 0.8.0.. https://CRAN.R-project.org/package=DataExplorer</a:t>
            </a:r>
          </a:p>
          <a:p>
            <a:pPr marL="0" indent="0">
              <a:buNone/>
            </a:pPr>
            <a:r>
              <a:rPr lang="en-US" sz="1200" dirty="0"/>
              <a:t>Carlson, M. </a:t>
            </a:r>
            <a:r>
              <a:rPr lang="en-US" sz="1200" dirty="0" err="1"/>
              <a:t>org.Hs.eg.db</a:t>
            </a:r>
            <a:r>
              <a:rPr lang="en-US" sz="1200" dirty="0"/>
              <a:t>: Genome wide annotation for Human. R package version 3.8.2. (2019).</a:t>
            </a:r>
          </a:p>
          <a:p>
            <a:pPr marL="0" indent="0">
              <a:buNone/>
            </a:pPr>
            <a:r>
              <a:rPr lang="en-US" sz="1200" dirty="0" err="1"/>
              <a:t>Dobin</a:t>
            </a:r>
            <a:r>
              <a:rPr lang="en-US" sz="1200" dirty="0"/>
              <a:t>, A. </a:t>
            </a:r>
            <a:r>
              <a:rPr lang="en-US" sz="1200" i="1" dirty="0"/>
              <a:t>et al.</a:t>
            </a:r>
            <a:r>
              <a:rPr lang="en-US" sz="1200" dirty="0"/>
              <a:t> STAR: Ultrafast universal RNA-seq aligner. </a:t>
            </a:r>
            <a:r>
              <a:rPr lang="en-US" sz="1200" i="1" dirty="0"/>
              <a:t>Bioinformatics</a:t>
            </a:r>
            <a:r>
              <a:rPr lang="en-US" sz="1200" dirty="0"/>
              <a:t> (2013). doi:10.1093/bioinformatics/bts635</a:t>
            </a:r>
          </a:p>
          <a:p>
            <a:pPr marL="0" indent="0">
              <a:buNone/>
            </a:pPr>
            <a:r>
              <a:rPr lang="en-US" sz="1200" dirty="0" err="1"/>
              <a:t>Ewels</a:t>
            </a:r>
            <a:r>
              <a:rPr lang="en-US" sz="1200" dirty="0"/>
              <a:t>, P., Magnusson, M., Lundin, S. &amp; </a:t>
            </a:r>
            <a:r>
              <a:rPr lang="en-US" sz="1200" dirty="0" err="1"/>
              <a:t>Käller</a:t>
            </a:r>
            <a:r>
              <a:rPr lang="en-US" sz="1200" dirty="0"/>
              <a:t>, M. </a:t>
            </a:r>
            <a:r>
              <a:rPr lang="en-US" sz="1200" dirty="0" err="1"/>
              <a:t>MultiQC</a:t>
            </a:r>
            <a:r>
              <a:rPr lang="en-US" sz="1200" dirty="0"/>
              <a:t>: Summarize analysis results for multiple tools and samples in a single report. </a:t>
            </a:r>
            <a:r>
              <a:rPr lang="en-US" sz="1200" i="1" dirty="0"/>
              <a:t>Bioinformatics</a:t>
            </a:r>
            <a:r>
              <a:rPr lang="en-US" sz="1200" dirty="0"/>
              <a:t> </a:t>
            </a:r>
            <a:r>
              <a:rPr lang="en-US" sz="1200" b="1" dirty="0"/>
              <a:t>32</a:t>
            </a:r>
            <a:r>
              <a:rPr lang="en-US" sz="1200" dirty="0"/>
              <a:t>, 3047–3048 (2016).</a:t>
            </a:r>
          </a:p>
          <a:p>
            <a:pPr marL="0" indent="0">
              <a:buNone/>
            </a:pPr>
            <a:r>
              <a:rPr lang="en-US" sz="1200" dirty="0"/>
              <a:t>Harrow, J. </a:t>
            </a:r>
            <a:r>
              <a:rPr lang="en-US" sz="1200" i="1" dirty="0"/>
              <a:t>et al.</a:t>
            </a:r>
            <a:r>
              <a:rPr lang="en-US" sz="1200" dirty="0"/>
              <a:t> GENCODE: The reference human genome annotation for the ENCODE project. </a:t>
            </a:r>
            <a:r>
              <a:rPr lang="en-US" sz="1200" i="1" dirty="0"/>
              <a:t>Genome Res.</a:t>
            </a:r>
            <a:r>
              <a:rPr lang="en-US" sz="1200" dirty="0"/>
              <a:t> (2012). doi:10.1101/gr.135350.111</a:t>
            </a:r>
          </a:p>
          <a:p>
            <a:pPr marL="0" indent="0">
              <a:buNone/>
            </a:pPr>
            <a:r>
              <a:rPr lang="en-US" sz="1200" dirty="0"/>
              <a:t>Huntley, M.A., Larson, J.L., </a:t>
            </a:r>
            <a:r>
              <a:rPr lang="en-US" sz="1200" dirty="0" err="1"/>
              <a:t>Chaivorapol</a:t>
            </a:r>
            <a:r>
              <a:rPr lang="en-US" sz="1200" dirty="0"/>
              <a:t>, C., Becker, G., Lawrence, M., Hackney, J. A., </a:t>
            </a:r>
            <a:r>
              <a:rPr lang="en-US" sz="1200" dirty="0" err="1"/>
              <a:t>Kaminker</a:t>
            </a:r>
            <a:r>
              <a:rPr lang="en-US" sz="1200" dirty="0"/>
              <a:t>, J., </a:t>
            </a:r>
            <a:r>
              <a:rPr lang="en-US" sz="1200" dirty="0" err="1"/>
              <a:t>ReportingTools</a:t>
            </a:r>
            <a:r>
              <a:rPr lang="en-US" sz="1200" dirty="0"/>
              <a:t>: an automated result processing and presentation toolkit for high throughput genomic analyses. Bioinformatics.</a:t>
            </a:r>
          </a:p>
          <a:p>
            <a:pPr marL="0" indent="0">
              <a:buNone/>
            </a:pPr>
            <a:r>
              <a:rPr lang="en-US" sz="1200" dirty="0"/>
              <a:t>Luo, W. and </a:t>
            </a:r>
            <a:r>
              <a:rPr lang="en-US" sz="1200" dirty="0" err="1"/>
              <a:t>Brouwer</a:t>
            </a:r>
            <a:r>
              <a:rPr lang="en-US" sz="1200" dirty="0"/>
              <a:t> C., </a:t>
            </a:r>
            <a:r>
              <a:rPr lang="en-US" sz="1200" dirty="0" err="1"/>
              <a:t>Pathview</a:t>
            </a:r>
            <a:r>
              <a:rPr lang="en-US" sz="1200" dirty="0"/>
              <a:t>: an R/Bioconductor package for pathway-based data integration and visualization. Bioinformatics, 2013, 29(14): 1830-1831, doi: 10.1093/bioinformatics/btt285</a:t>
            </a:r>
          </a:p>
          <a:p>
            <a:pPr marL="0" indent="0">
              <a:buNone/>
            </a:pPr>
            <a:r>
              <a:rPr lang="en-US" sz="1200" dirty="0"/>
              <a:t>Love, M. I., Anders, S. &amp; Huber, W. </a:t>
            </a:r>
            <a:r>
              <a:rPr lang="en-US" sz="1200" i="1" dirty="0"/>
              <a:t>Differential analysis of count data - the DESeq2 package</a:t>
            </a:r>
            <a:r>
              <a:rPr lang="en-US" sz="1200" dirty="0"/>
              <a:t>. </a:t>
            </a:r>
            <a:r>
              <a:rPr lang="en-US" sz="1200" i="1" dirty="0"/>
              <a:t>Genome Biology</a:t>
            </a:r>
            <a:r>
              <a:rPr lang="en-US" sz="1200" dirty="0"/>
              <a:t> (2014). doi:110.1186/s13059-014-0550-8</a:t>
            </a:r>
          </a:p>
          <a:p>
            <a:pPr marL="0" indent="0">
              <a:buNone/>
            </a:pPr>
            <a:r>
              <a:rPr lang="en-US" sz="1200" dirty="0" err="1"/>
              <a:t>Pagès</a:t>
            </a:r>
            <a:r>
              <a:rPr lang="en-US" sz="1200" dirty="0"/>
              <a:t>, H., Carlson, M. , Falcon, S., and Li, </a:t>
            </a:r>
            <a:r>
              <a:rPr lang="en-US" sz="1200" dirty="0" err="1"/>
              <a:t>Nianhua</a:t>
            </a:r>
            <a:r>
              <a:rPr lang="en-US" sz="1200" dirty="0"/>
              <a:t>. </a:t>
            </a:r>
            <a:r>
              <a:rPr lang="en-US" sz="1200" dirty="0" err="1"/>
              <a:t>AnnotationDbi</a:t>
            </a:r>
            <a:r>
              <a:rPr lang="en-US" sz="1200" dirty="0"/>
              <a:t>: Manipulation of SQLite-based annotations in Bioconductor. R package version 1.46.1. (2019). </a:t>
            </a:r>
          </a:p>
          <a:p>
            <a:pPr marL="0" indent="0">
              <a:buNone/>
            </a:pPr>
            <a:r>
              <a:rPr lang="en-US" sz="1200" dirty="0"/>
              <a:t>Wickham, H., François, R., Henry, L., and Müller, K., </a:t>
            </a:r>
            <a:r>
              <a:rPr lang="en-US" sz="1200" dirty="0" err="1"/>
              <a:t>dplyr</a:t>
            </a:r>
            <a:r>
              <a:rPr lang="en-US" sz="1200" dirty="0"/>
              <a:t>: A Grammar of Data Manipulation. R package version 0.8.3. (2019). </a:t>
            </a:r>
            <a:r>
              <a:rPr lang="en-US" sz="1200" dirty="0">
                <a:hlinkClick r:id="rId3"/>
              </a:rPr>
              <a:t>https://CRAN.R-project.org/package=dplyr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H. Wickham. ggplot2: Elegant Graphics for Data Analysis. Springer-</a:t>
            </a:r>
            <a:r>
              <a:rPr lang="en-US" sz="1200" dirty="0" err="1"/>
              <a:t>Verlag</a:t>
            </a:r>
            <a:r>
              <a:rPr lang="en-US" sz="1200" dirty="0"/>
              <a:t> New York, 2016.</a:t>
            </a:r>
          </a:p>
          <a:p>
            <a:pPr marL="0" indent="0">
              <a:buNone/>
            </a:pPr>
            <a:r>
              <a:rPr lang="en-US" sz="1200" dirty="0"/>
              <a:t>Zhu A, Ibrahim JG, Love MI (2018). “Heavy-tailed prior distributions for sequence count data: removing the noise and preserving large differences.” </a:t>
            </a:r>
            <a:r>
              <a:rPr lang="en-US" sz="1200" i="1" dirty="0"/>
              <a:t>Bioinformatics</a:t>
            </a:r>
            <a:r>
              <a:rPr lang="en-US" sz="1200" dirty="0"/>
              <a:t>. doi: </a:t>
            </a:r>
            <a:r>
              <a:rPr lang="en-US" sz="1200" dirty="0">
                <a:hlinkClick r:id="rId4"/>
              </a:rPr>
              <a:t>10.1093/bioinformatics/bty895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16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527F-AA63-4246-9FA7-C0B007E2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22" y="158648"/>
            <a:ext cx="5569974" cy="792623"/>
          </a:xfrm>
        </p:spPr>
        <p:txBody>
          <a:bodyPr>
            <a:normAutofit/>
          </a:bodyPr>
          <a:lstStyle/>
          <a:p>
            <a:r>
              <a:rPr lang="en-US" sz="2400" dirty="0" err="1"/>
              <a:t>FastQC</a:t>
            </a:r>
            <a:r>
              <a:rPr lang="en-US" sz="2400" dirty="0"/>
              <a:t> / Contaminant Screening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43E0-E4D4-5745-BB68-E42C16C6E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160" y="1331355"/>
            <a:ext cx="3925529" cy="50915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Mean Quality Scores</a:t>
            </a:r>
          </a:p>
          <a:p>
            <a:r>
              <a:rPr lang="en-US" sz="2400" dirty="0" smtClean="0"/>
              <a:t>Data </a:t>
            </a:r>
            <a:r>
              <a:rPr lang="en-US" sz="2400" dirty="0"/>
              <a:t>yields were </a:t>
            </a:r>
            <a:r>
              <a:rPr lang="en-US" sz="2400" dirty="0" smtClean="0"/>
              <a:t>between 93-1342M reads/samples</a:t>
            </a:r>
          </a:p>
          <a:p>
            <a:r>
              <a:rPr lang="en-US" sz="2400" dirty="0" smtClean="0"/>
              <a:t>Samples sequenced last year were very deeply sequenced</a:t>
            </a:r>
          </a:p>
          <a:p>
            <a:r>
              <a:rPr lang="en-US" sz="2400" dirty="0" smtClean="0"/>
              <a:t>This did not improve the length and did not ultimately affect comparisons between libraries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FastQ</a:t>
            </a:r>
            <a:r>
              <a:rPr lang="en-US" sz="2400" dirty="0" smtClean="0"/>
              <a:t> Screen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ata </a:t>
            </a:r>
            <a:r>
              <a:rPr lang="en-US" sz="2400" dirty="0"/>
              <a:t>appear to be from </a:t>
            </a:r>
            <a:r>
              <a:rPr lang="en-US" sz="2400" dirty="0" smtClean="0"/>
              <a:t>mice </a:t>
            </a:r>
            <a:r>
              <a:rPr lang="en-US" sz="2400" dirty="0"/>
              <a:t>(good</a:t>
            </a:r>
            <a:r>
              <a:rPr lang="en-US" sz="2400" dirty="0" smtClean="0"/>
              <a:t>!)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756" y="453368"/>
            <a:ext cx="5121812" cy="3414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75" y="3867909"/>
            <a:ext cx="4809693" cy="28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BA01-E228-254E-8997-0441B702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F81AB-222A-1446-B31C-331E5AAD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was run to align compressed *.</a:t>
            </a:r>
            <a:r>
              <a:rPr lang="en-US" dirty="0" err="1"/>
              <a:t>fastq.gz</a:t>
            </a:r>
            <a:r>
              <a:rPr lang="en-US" dirty="0"/>
              <a:t> files against mm10 reference genome downloaded via UCSC</a:t>
            </a:r>
          </a:p>
          <a:p>
            <a:r>
              <a:rPr lang="en-US" dirty="0"/>
              <a:t>Annotations from UCSC were also used to determine gene content that would later be used to derive counts </a:t>
            </a:r>
          </a:p>
          <a:p>
            <a:r>
              <a:rPr lang="en-US" dirty="0"/>
              <a:t>Using </a:t>
            </a:r>
            <a:r>
              <a:rPr lang="en-US" dirty="0" err="1"/>
              <a:t>samtools</a:t>
            </a:r>
            <a:r>
              <a:rPr lang="en-US" dirty="0"/>
              <a:t>, resulting .</a:t>
            </a:r>
            <a:r>
              <a:rPr lang="en-US" dirty="0" err="1"/>
              <a:t>sam</a:t>
            </a:r>
            <a:r>
              <a:rPr lang="en-US" dirty="0"/>
              <a:t> alignment files converted to sorted .bam and then indexed prior to running through </a:t>
            </a:r>
            <a:r>
              <a:rPr lang="en-US" dirty="0" err="1"/>
              <a:t>HTSeq</a:t>
            </a:r>
            <a:r>
              <a:rPr lang="en-US" dirty="0"/>
              <a:t> to capture raw </a:t>
            </a:r>
            <a:r>
              <a:rPr lang="en-US" dirty="0" err="1"/>
              <a:t>RNAseq</a:t>
            </a:r>
            <a:r>
              <a:rPr lang="en-US" dirty="0"/>
              <a:t> “counts” per gene</a:t>
            </a:r>
          </a:p>
        </p:txBody>
      </p:sp>
    </p:spTree>
    <p:extLst>
      <p:ext uri="{BB962C8B-B14F-4D97-AF65-F5344CB8AC3E}">
        <p14:creationId xmlns:p14="http://schemas.microsoft.com/office/powerpoint/2010/main" val="33498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AA0B-556E-7A4C-BF94-D30D8B63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HTSeq</a:t>
            </a:r>
            <a:r>
              <a:rPr lang="en-US" dirty="0"/>
              <a:t> – Counts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02DBB-F13A-BA43-A23F-19DE9886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.bam files from the STAR alignment step were taken and were run through </a:t>
            </a:r>
            <a:r>
              <a:rPr lang="en-US" dirty="0" err="1"/>
              <a:t>HTSeq</a:t>
            </a:r>
            <a:r>
              <a:rPr lang="en-US" dirty="0"/>
              <a:t> (via UCSC gene-id method with UCSC annotation GFFs) to convert gene annotation and alignment information into a counts table for each sample</a:t>
            </a:r>
          </a:p>
          <a:p>
            <a:r>
              <a:rPr lang="en-US" dirty="0"/>
              <a:t>Proprietary scripts used to combine all sample .count files into one overall raw counts file for all of your sample data</a:t>
            </a:r>
          </a:p>
          <a:p>
            <a:r>
              <a:rPr lang="en-US" dirty="0"/>
              <a:t>The resulting raw counts file was then used for differential expression and pathway analyses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 our Methods section for a publication-friendly format of our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716" y="2081463"/>
            <a:ext cx="9722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9 samples from NP-specific mice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Samples were run in 2 batches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</a:t>
            </a:r>
            <a:r>
              <a:rPr lang="en-US" sz="2800" dirty="0" smtClean="0"/>
              <a:t> </a:t>
            </a:r>
            <a:r>
              <a:rPr lang="en-US" sz="2800" dirty="0"/>
              <a:t>comparison </a:t>
            </a:r>
            <a:r>
              <a:rPr lang="en-US" sz="2800" dirty="0" smtClean="0"/>
              <a:t>groups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3 Concentration B (1x10^6) vs 3 Concentration A (0)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3 Concentration C </a:t>
            </a:r>
            <a:r>
              <a:rPr lang="en-US" sz="2800" dirty="0"/>
              <a:t>(</a:t>
            </a:r>
            <a:r>
              <a:rPr lang="en-US" sz="2800" dirty="0" smtClean="0"/>
              <a:t>1x10^9) </a:t>
            </a:r>
            <a:r>
              <a:rPr lang="en-US" sz="2800" dirty="0"/>
              <a:t>vs </a:t>
            </a:r>
            <a:r>
              <a:rPr lang="en-US" sz="2800" dirty="0" smtClean="0"/>
              <a:t>3 Concentration </a:t>
            </a:r>
            <a:r>
              <a:rPr lang="en-US" sz="2800" dirty="0"/>
              <a:t>A (0</a:t>
            </a:r>
            <a:r>
              <a:rPr lang="en-US" sz="28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3 Concentration C (1x10^9) vs 3 Concentration </a:t>
            </a:r>
            <a:r>
              <a:rPr lang="en-US" sz="2800" dirty="0" smtClean="0"/>
              <a:t>B </a:t>
            </a:r>
            <a:r>
              <a:rPr lang="en-US" sz="2800" b="1" dirty="0" smtClean="0"/>
              <a:t>(</a:t>
            </a:r>
            <a:r>
              <a:rPr lang="en-US" sz="2800" dirty="0"/>
              <a:t>1x10^6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pPr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93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sz="3200" dirty="0"/>
              <a:t>Hypothesis: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0987"/>
                <a:ext cx="10515600" cy="4915976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With DEG analysis using the Likelihood Ratio test </a:t>
                </a:r>
                <a:r>
                  <a:rPr lang="en-US" sz="1800" dirty="0"/>
                  <a:t>we are looking to reject the idea that </a:t>
                </a:r>
                <a:r>
                  <a:rPr lang="en-US" sz="1800" dirty="0" smtClean="0"/>
                  <a:t>none of these groups are significantly associated with differences in gene expression between any of the groups</a:t>
                </a:r>
              </a:p>
              <a:p>
                <a:r>
                  <a:rPr lang="en-US" sz="1800" dirty="0" smtClean="0"/>
                  <a:t>Think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(beta 1 hat)  being a numerical estimate of how much being in any of the three groups is contributing to gene expression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dirty="0" smtClean="0"/>
                  <a:t>). If it is equal to zero, that means being in any of the groups does not significantly contribute to an individual gene’s expression</a:t>
                </a:r>
              </a:p>
              <a:p>
                <a:pPr marL="457200" lvl="1" indent="0">
                  <a:buNone/>
                </a:pPr>
                <a:r>
                  <a:rPr lang="en-US" sz="1800" dirty="0" smtClean="0"/>
                  <a:t>Our null hypothesis is that being in these groups does not contribute in any significant way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1800" dirty="0"/>
                  <a:t> +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 dirty="0" smtClean="0"/>
                  <a:t> = 0</a:t>
                </a:r>
                <a:r>
                  <a:rPr lang="en-US" sz="1800" dirty="0"/>
                  <a:t>)</a:t>
                </a:r>
                <a:r>
                  <a:rPr lang="en-US" sz="1800" dirty="0" smtClean="0"/>
                  <a:t> and our alternative is that they 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1800" dirty="0"/>
                  <a:t> +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 dirty="0"/>
                  <a:t> ≠ 0)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457200" lvl="1" indent="0">
                  <a:buNone/>
                </a:pPr>
                <a:r>
                  <a:rPr lang="en-US" sz="1800" dirty="0" err="1"/>
                  <a:t>Hnull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1800" i="1" dirty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800" dirty="0" smtClean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1800" dirty="0" smtClean="0"/>
                  <a:t>* Day (One, Three)+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 dirty="0"/>
                  <a:t>* </a:t>
                </a:r>
                <a:r>
                  <a:rPr lang="en-US" sz="1800" dirty="0" smtClean="0"/>
                  <a:t>Condition (FTY vs Blank),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1800" dirty="0"/>
                  <a:t> +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 dirty="0"/>
                  <a:t> = 0) </a:t>
                </a:r>
              </a:p>
              <a:p>
                <a:pPr marL="457200" lvl="1" indent="0">
                  <a:buNone/>
                </a:pPr>
                <a:r>
                  <a:rPr lang="en-US" sz="1800" dirty="0" err="1"/>
                  <a:t>Halternative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1800" i="1" dirty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800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1800" dirty="0"/>
                  <a:t>* </a:t>
                </a:r>
                <a:r>
                  <a:rPr lang="en-US" sz="1800" dirty="0" smtClean="0"/>
                  <a:t>Day </a:t>
                </a:r>
                <a:r>
                  <a:rPr lang="en-US" sz="1800" dirty="0"/>
                  <a:t>(One, </a:t>
                </a:r>
                <a:r>
                  <a:rPr lang="en-US" sz="1800" dirty="0" smtClean="0"/>
                  <a:t>Three)+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/>
                  <a:t>* Condition (FTY vs Blank),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1800" dirty="0"/>
                  <a:t> +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1800" dirty="0" smtClean="0"/>
                  <a:t> ≠ 0)</a:t>
                </a:r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Testing this hypothesis will tell us </a:t>
                </a:r>
                <a:r>
                  <a:rPr lang="en-US" sz="1800" dirty="0" smtClean="0"/>
                  <a:t>if a sample being in one group or another and being in one batch or another are contributing to differences in gene expression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Note: In results, the log-fold changes are only shown for the comparison specified, i.e. compared to group A, there is an x log fold change in expression in group B, though all comparisons made are available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0987"/>
                <a:ext cx="10515600" cy="4915976"/>
              </a:xfrm>
              <a:blipFill>
                <a:blip r:embed="rId2"/>
                <a:stretch>
                  <a:fillRect l="-522" t="-1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6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False Discovery Rate (or adjusted p-value)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gene in typical DE analysis has a p-value generated as a single hypothesis test but it was one of multiple genes/hypotheses tested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Adjusting the p-value corrects for the multiple hypotheses tested by scaling each p-value by the number of genes/hypotheses tested starting at the smallest p-value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more than one gene is examined for DE analysis, FDR (adjusted p-value) should be reported instead of p-value and not in combination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22" y="1002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PCA plots by </a:t>
            </a:r>
            <a:r>
              <a:rPr lang="en-US" sz="3200" dirty="0" smtClean="0"/>
              <a:t>Batch and Dose Group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22" y="1363271"/>
            <a:ext cx="5820697" cy="4486275"/>
          </a:xfrm>
        </p:spPr>
        <p:txBody>
          <a:bodyPr>
            <a:noAutofit/>
          </a:bodyPr>
          <a:lstStyle/>
          <a:p>
            <a:pPr marL="742950" lvl="1" indent="-285750"/>
            <a:r>
              <a:rPr lang="en-US" sz="2000" dirty="0" smtClean="0"/>
              <a:t>60% </a:t>
            </a:r>
            <a:r>
              <a:rPr lang="en-US" sz="2000" dirty="0"/>
              <a:t>of the differences between these samples is due to </a:t>
            </a:r>
            <a:r>
              <a:rPr lang="en-US" sz="2000" dirty="0" smtClean="0"/>
              <a:t>them having either concentration A (0) B, (1x10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) or C (1x10</a:t>
            </a:r>
            <a:r>
              <a:rPr lang="en-US" sz="2000" baseline="30000" dirty="0" smtClean="0"/>
              <a:t>9</a:t>
            </a:r>
            <a:r>
              <a:rPr lang="en-US" sz="2000" dirty="0" smtClean="0"/>
              <a:t>)</a:t>
            </a:r>
          </a:p>
          <a:p>
            <a:pPr marL="742950" lvl="1" indent="-285750"/>
            <a:r>
              <a:rPr lang="en-US" sz="2000" dirty="0" smtClean="0"/>
              <a:t>Second most important variable in determining differences in gene expression was Batch in which the samples were run, those 3 samples run in Batch 1 cluster similarly by concentration but differently from Batch 2</a:t>
            </a:r>
            <a:endParaRPr lang="en-US" sz="2000" dirty="0"/>
          </a:p>
          <a:p>
            <a:pPr marL="742950" lvl="1" indent="-285750"/>
            <a:r>
              <a:rPr lang="en-US" sz="2000" dirty="0"/>
              <a:t>Suggests that we will be able to identify statistically significant differences between the samples if they </a:t>
            </a:r>
            <a:r>
              <a:rPr lang="en-US" sz="2000" dirty="0" smtClean="0"/>
              <a:t>exist between these groups but that much of the difference could also be due to being run in 2 batches</a:t>
            </a:r>
            <a:endParaRPr lang="en-US" sz="2000" dirty="0"/>
          </a:p>
          <a:p>
            <a:pPr marL="742950" lvl="1" indent="-285750"/>
            <a:r>
              <a:rPr lang="en-US" sz="2000" dirty="0"/>
              <a:t>Since </a:t>
            </a:r>
            <a:r>
              <a:rPr lang="en-US" sz="2000" dirty="0" smtClean="0"/>
              <a:t>within-group variance was smaller than between-group variance, we have performed a likelihood ratio test for comparisons of multiple groups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1" b="17760"/>
          <a:stretch/>
        </p:blipFill>
        <p:spPr>
          <a:xfrm>
            <a:off x="7250368" y="1039761"/>
            <a:ext cx="4286250" cy="2846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8" b="17140"/>
          <a:stretch/>
        </p:blipFill>
        <p:spPr>
          <a:xfrm>
            <a:off x="7250368" y="3886200"/>
            <a:ext cx="3989438" cy="28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8155</TotalTime>
  <Words>1756</Words>
  <Application>Microsoft Office PowerPoint</Application>
  <PresentationFormat>Widescreen</PresentationFormat>
  <Paragraphs>183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Weiping Cao &amp; Samuel Amoah  RNAseq Study</vt:lpstr>
      <vt:lpstr>RNASeq Analysis Workflow</vt:lpstr>
      <vt:lpstr>FastQC / Contaminant Screening</vt:lpstr>
      <vt:lpstr>STAR alignment</vt:lpstr>
      <vt:lpstr>HTSeq – Counts generation</vt:lpstr>
      <vt:lpstr>Data </vt:lpstr>
      <vt:lpstr>Hypothesis: </vt:lpstr>
      <vt:lpstr>False Discovery Rate (or adjusted p-value)</vt:lpstr>
      <vt:lpstr>PCA plots by Batch and Dose Group</vt:lpstr>
      <vt:lpstr>Comparison of Library Sizes</vt:lpstr>
      <vt:lpstr>Contents</vt:lpstr>
      <vt:lpstr>Concentration B vs A: MA plot</vt:lpstr>
      <vt:lpstr>Concentration B vs A: Volcano plot</vt:lpstr>
      <vt:lpstr>Concentration C vs A: MA plot</vt:lpstr>
      <vt:lpstr>Concentration C vs A: Volcano plot</vt:lpstr>
      <vt:lpstr>Concentration C vs B: MA plot</vt:lpstr>
      <vt:lpstr>Concentration C vs B: Volcano plot</vt:lpstr>
      <vt:lpstr>RNASeq-Differential Expression Pathway Analysis Contents</vt:lpstr>
      <vt:lpstr>Concentration B vs A DE Pathways</vt:lpstr>
      <vt:lpstr>Files in Box folder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Randall, Jessica</dc:creator>
  <cp:lastModifiedBy>Randall, Jessica</cp:lastModifiedBy>
  <cp:revision>105</cp:revision>
  <dcterms:created xsi:type="dcterms:W3CDTF">2019-09-11T12:19:50Z</dcterms:created>
  <dcterms:modified xsi:type="dcterms:W3CDTF">2020-01-02T21:11:49Z</dcterms:modified>
</cp:coreProperties>
</file>