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65" r:id="rId4"/>
    <p:sldId id="275" r:id="rId5"/>
    <p:sldId id="277" r:id="rId6"/>
    <p:sldId id="278" r:id="rId7"/>
    <p:sldId id="293" r:id="rId8"/>
    <p:sldId id="280" r:id="rId9"/>
    <p:sldId id="281" r:id="rId10"/>
    <p:sldId id="285" r:id="rId11"/>
    <p:sldId id="282" r:id="rId12"/>
    <p:sldId id="287" r:id="rId13"/>
    <p:sldId id="284" r:id="rId14"/>
    <p:sldId id="294" r:id="rId15"/>
    <p:sldId id="286" r:id="rId16"/>
    <p:sldId id="288" r:id="rId17"/>
    <p:sldId id="298" r:id="rId18"/>
    <p:sldId id="291" r:id="rId19"/>
    <p:sldId id="292" r:id="rId20"/>
    <p:sldId id="299" r:id="rId21"/>
    <p:sldId id="290" r:id="rId22"/>
    <p:sldId id="267"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78" autoAdjust="0"/>
    <p:restoredTop sz="94660"/>
  </p:normalViewPr>
  <p:slideViewPr>
    <p:cSldViewPr snapToGrid="0">
      <p:cViewPr varScale="1">
        <p:scale>
          <a:sx n="114" d="100"/>
          <a:sy n="114" d="100"/>
        </p:scale>
        <p:origin x="28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B21E9B1-338B-4FB0-9226-2AB6509D5E61}"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637493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21E9B1-338B-4FB0-9226-2AB6509D5E61}"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3954786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21E9B1-338B-4FB0-9226-2AB6509D5E61}"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320054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21E9B1-338B-4FB0-9226-2AB6509D5E61}"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2171925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21E9B1-338B-4FB0-9226-2AB6509D5E61}"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2691552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21E9B1-338B-4FB0-9226-2AB6509D5E61}"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3144824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21E9B1-338B-4FB0-9226-2AB6509D5E61}" type="datetimeFigureOut">
              <a:rPr lang="en-US" smtClean="0"/>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979162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21E9B1-338B-4FB0-9226-2AB6509D5E61}"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2550349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1E9B1-338B-4FB0-9226-2AB6509D5E61}" type="datetimeFigureOut">
              <a:rPr lang="en-US" smtClean="0"/>
              <a:t>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3335663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21E9B1-338B-4FB0-9226-2AB6509D5E61}"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4291970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21E9B1-338B-4FB0-9226-2AB6509D5E61}"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E2FA9A-C353-44D6-B909-0C14B00ED341}" type="slidenum">
              <a:rPr lang="en-US" smtClean="0"/>
              <a:t>‹#›</a:t>
            </a:fld>
            <a:endParaRPr lang="en-US"/>
          </a:p>
        </p:txBody>
      </p:sp>
    </p:spTree>
    <p:extLst>
      <p:ext uri="{BB962C8B-B14F-4D97-AF65-F5344CB8AC3E}">
        <p14:creationId xmlns:p14="http://schemas.microsoft.com/office/powerpoint/2010/main" val="3078486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1E9B1-338B-4FB0-9226-2AB6509D5E61}" type="datetimeFigureOut">
              <a:rPr lang="en-US" smtClean="0"/>
              <a:t>1/22/2020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E2FA9A-C353-44D6-B909-0C14B00ED341}" type="slidenum">
              <a:rPr lang="en-US" smtClean="0"/>
              <a:t>‹#›</a:t>
            </a:fld>
            <a:endParaRPr lang="en-US"/>
          </a:p>
        </p:txBody>
      </p:sp>
    </p:spTree>
    <p:extLst>
      <p:ext uri="{BB962C8B-B14F-4D97-AF65-F5344CB8AC3E}">
        <p14:creationId xmlns:p14="http://schemas.microsoft.com/office/powerpoint/2010/main" val="1583582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cran.r-project.org/package=dplyr" TargetMode="External"/><Relationship Id="rId2" Type="http://schemas.openxmlformats.org/officeDocument/2006/relationships/hyperlink" Target="https://github.com/kevinblighe/EnhancedVolcano" TargetMode="External"/><Relationship Id="rId1" Type="http://schemas.openxmlformats.org/officeDocument/2006/relationships/slideLayout" Target="../slideLayouts/slideLayout2.xml"/><Relationship Id="rId4" Type="http://schemas.openxmlformats.org/officeDocument/2006/relationships/hyperlink" Target="https://doi.org/10.1093/bioinformatics/bty895"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err="1"/>
              <a:t>Weiping</a:t>
            </a:r>
            <a:r>
              <a:rPr lang="en-US" sz="4800" dirty="0"/>
              <a:t> Cao &amp; Samuel </a:t>
            </a:r>
            <a:r>
              <a:rPr lang="en-US" sz="4800" dirty="0" err="1"/>
              <a:t>Amoah</a:t>
            </a:r>
            <a:r>
              <a:rPr lang="en-US" sz="4800" dirty="0"/>
              <a:t> </a:t>
            </a:r>
            <a:br>
              <a:rPr lang="en-US" sz="4800" dirty="0"/>
            </a:br>
            <a:r>
              <a:rPr lang="en-US" sz="4800" dirty="0"/>
              <a:t>RNAseq Study</a:t>
            </a:r>
          </a:p>
        </p:txBody>
      </p:sp>
      <p:sp>
        <p:nvSpPr>
          <p:cNvPr id="3" name="Subtitle 2"/>
          <p:cNvSpPr>
            <a:spLocks noGrp="1"/>
          </p:cNvSpPr>
          <p:nvPr>
            <p:ph type="subTitle" idx="1"/>
          </p:nvPr>
        </p:nvSpPr>
        <p:spPr>
          <a:xfrm>
            <a:off x="1524000" y="4356846"/>
            <a:ext cx="9144000" cy="900953"/>
          </a:xfrm>
        </p:spPr>
        <p:txBody>
          <a:bodyPr/>
          <a:lstStyle/>
          <a:p>
            <a:r>
              <a:rPr lang="en-US" dirty="0"/>
              <a:t>EICC Project ID: SSU11755</a:t>
            </a:r>
          </a:p>
          <a:p>
            <a:r>
              <a:rPr lang="en-US" dirty="0"/>
              <a:t>Prepared by Jessica Randall, MPH</a:t>
            </a:r>
          </a:p>
        </p:txBody>
      </p:sp>
    </p:spTree>
    <p:extLst>
      <p:ext uri="{BB962C8B-B14F-4D97-AF65-F5344CB8AC3E}">
        <p14:creationId xmlns:p14="http://schemas.microsoft.com/office/powerpoint/2010/main" val="1510190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Library Sizes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3900" y="1227931"/>
            <a:ext cx="5118100" cy="5118100"/>
          </a:xfrm>
        </p:spPr>
      </p:pic>
      <p:sp>
        <p:nvSpPr>
          <p:cNvPr id="5" name="Rectangle 4"/>
          <p:cNvSpPr/>
          <p:nvPr/>
        </p:nvSpPr>
        <p:spPr>
          <a:xfrm>
            <a:off x="838200" y="1791499"/>
            <a:ext cx="5041900" cy="2862322"/>
          </a:xfrm>
          <a:prstGeom prst="rect">
            <a:avLst/>
          </a:prstGeom>
        </p:spPr>
        <p:txBody>
          <a:bodyPr wrap="square">
            <a:spAutoFit/>
          </a:bodyPr>
          <a:lstStyle/>
          <a:p>
            <a:pPr marL="800100" lvl="1" indent="-342900">
              <a:buFont typeface="Arial" panose="020B0604020202020204" pitchFamily="34" charset="0"/>
              <a:buChar char="•"/>
            </a:pPr>
            <a:r>
              <a:rPr lang="en-US" sz="2000" dirty="0"/>
              <a:t>DESeq2’s normalization of library sizes appears to have worked to account for the orders of magnitude differences between sequencing depth</a:t>
            </a:r>
          </a:p>
          <a:p>
            <a:pPr lvl="1"/>
            <a:endParaRPr lang="en-US" sz="2000" dirty="0"/>
          </a:p>
          <a:p>
            <a:pPr marL="800100" lvl="1" indent="-342900">
              <a:buFont typeface="Arial" panose="020B0604020202020204" pitchFamily="34" charset="0"/>
              <a:buChar char="•"/>
            </a:pPr>
            <a:r>
              <a:rPr lang="en-US" sz="2000" dirty="0"/>
              <a:t>Those samples with more widely dispersed Cook’s distances (a measure of being an outlier) were not those with extremely high sequencing depths</a:t>
            </a:r>
          </a:p>
        </p:txBody>
      </p:sp>
    </p:spTree>
    <p:extLst>
      <p:ext uri="{BB962C8B-B14F-4D97-AF65-F5344CB8AC3E}">
        <p14:creationId xmlns:p14="http://schemas.microsoft.com/office/powerpoint/2010/main" val="3896008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Contents</a:t>
            </a:r>
          </a:p>
        </p:txBody>
      </p:sp>
      <p:sp>
        <p:nvSpPr>
          <p:cNvPr id="3" name="Content Placeholder 2"/>
          <p:cNvSpPr>
            <a:spLocks noGrp="1"/>
          </p:cNvSpPr>
          <p:nvPr>
            <p:ph idx="1"/>
          </p:nvPr>
        </p:nvSpPr>
        <p:spPr/>
        <p:txBody>
          <a:bodyPr>
            <a:normAutofit fontScale="92500" lnSpcReduction="20000"/>
          </a:bodyPr>
          <a:lstStyle/>
          <a:p>
            <a:pPr marL="571500" indent="-571500">
              <a:buAutoNum type="romanUcPeriod"/>
            </a:pPr>
            <a:r>
              <a:rPr lang="en-US" sz="3200" dirty="0"/>
              <a:t>Concentration B vs A</a:t>
            </a:r>
          </a:p>
          <a:p>
            <a:pPr marL="1028700" lvl="1" indent="-571500">
              <a:buAutoNum type="romanUcPeriod"/>
            </a:pPr>
            <a:r>
              <a:rPr lang="en-US" sz="2800" dirty="0"/>
              <a:t>MA plot</a:t>
            </a:r>
          </a:p>
          <a:p>
            <a:pPr marL="1028700" lvl="1" indent="-571500">
              <a:buAutoNum type="romanUcPeriod"/>
            </a:pPr>
            <a:r>
              <a:rPr lang="en-US" sz="2800" dirty="0"/>
              <a:t>Volcano Plot</a:t>
            </a:r>
          </a:p>
          <a:p>
            <a:pPr marL="571500" indent="-571500">
              <a:buAutoNum type="romanUcPeriod"/>
            </a:pPr>
            <a:r>
              <a:rPr lang="en-US" sz="3200" dirty="0"/>
              <a:t>Concentration C vs A</a:t>
            </a:r>
          </a:p>
          <a:p>
            <a:pPr marL="1028700" lvl="1" indent="-571500">
              <a:buAutoNum type="romanUcPeriod"/>
            </a:pPr>
            <a:r>
              <a:rPr lang="en-US" sz="2800" dirty="0"/>
              <a:t>MA plot</a:t>
            </a:r>
          </a:p>
          <a:p>
            <a:pPr marL="1028700" lvl="1" indent="-571500">
              <a:buAutoNum type="romanUcPeriod"/>
            </a:pPr>
            <a:r>
              <a:rPr lang="en-US" sz="2800" dirty="0"/>
              <a:t>Volcano Plot</a:t>
            </a:r>
          </a:p>
          <a:p>
            <a:pPr marL="571500" indent="-571500">
              <a:buAutoNum type="romanUcPeriod"/>
            </a:pPr>
            <a:r>
              <a:rPr lang="en-US" sz="3200" dirty="0"/>
              <a:t>Concentration C vs B</a:t>
            </a:r>
          </a:p>
          <a:p>
            <a:pPr marL="1028700" lvl="1" indent="-571500">
              <a:buAutoNum type="romanUcPeriod"/>
            </a:pPr>
            <a:r>
              <a:rPr lang="en-US" sz="2800" dirty="0"/>
              <a:t>MA plot</a:t>
            </a:r>
          </a:p>
          <a:p>
            <a:pPr marL="1028700" lvl="1" indent="-571500">
              <a:buAutoNum type="romanUcPeriod"/>
            </a:pPr>
            <a:r>
              <a:rPr lang="en-US" sz="2800" dirty="0"/>
              <a:t>Volcano Plot</a:t>
            </a:r>
          </a:p>
          <a:p>
            <a:pPr marL="0" indent="0">
              <a:buNone/>
            </a:pPr>
            <a:endParaRPr lang="en-US" dirty="0"/>
          </a:p>
          <a:p>
            <a:pPr marL="0" indent="0">
              <a:buNone/>
            </a:pPr>
            <a:r>
              <a:rPr lang="en-US" sz="2400" dirty="0"/>
              <a:t>Note: Other comparison of possible interest may include batch 2 vs batch 1</a:t>
            </a:r>
          </a:p>
        </p:txBody>
      </p:sp>
    </p:spTree>
    <p:extLst>
      <p:ext uri="{BB962C8B-B14F-4D97-AF65-F5344CB8AC3E}">
        <p14:creationId xmlns:p14="http://schemas.microsoft.com/office/powerpoint/2010/main" val="1527870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5" y="239976"/>
            <a:ext cx="7967565" cy="723207"/>
          </a:xfrm>
        </p:spPr>
        <p:txBody>
          <a:bodyPr>
            <a:noAutofit/>
          </a:bodyPr>
          <a:lstStyle/>
          <a:p>
            <a:r>
              <a:rPr lang="en-US" dirty="0"/>
              <a:t>Concentration B vs A: MA plot</a:t>
            </a:r>
          </a:p>
        </p:txBody>
      </p:sp>
      <p:sp>
        <p:nvSpPr>
          <p:cNvPr id="7" name="Content Placeholder 6"/>
          <p:cNvSpPr>
            <a:spLocks noGrp="1"/>
          </p:cNvSpPr>
          <p:nvPr>
            <p:ph type="body" sz="half" idx="2"/>
          </p:nvPr>
        </p:nvSpPr>
        <p:spPr>
          <a:xfrm>
            <a:off x="839788" y="1212154"/>
            <a:ext cx="4862512" cy="5140519"/>
          </a:xfrm>
        </p:spPr>
        <p:txBody>
          <a:bodyPr>
            <a:noAutofit/>
          </a:bodyPr>
          <a:lstStyle/>
          <a:p>
            <a:r>
              <a:rPr lang="en-US" sz="2000" dirty="0"/>
              <a:t>Results FDR &lt;0.01</a:t>
            </a:r>
          </a:p>
          <a:p>
            <a:pPr marL="742950" lvl="1" indent="-285750">
              <a:buFont typeface="Arial" panose="020B0604020202020204" pitchFamily="34" charset="0"/>
              <a:buChar char="•"/>
            </a:pPr>
            <a:r>
              <a:rPr lang="en-US" sz="2000" dirty="0"/>
              <a:t>1519 DE genes (6%)</a:t>
            </a:r>
          </a:p>
          <a:p>
            <a:pPr marL="742950" lvl="1" indent="-285750">
              <a:buFont typeface="Arial" panose="020B0604020202020204" pitchFamily="34" charset="0"/>
              <a:buChar char="•"/>
            </a:pPr>
            <a:r>
              <a:rPr lang="en-US" sz="2000" dirty="0"/>
              <a:t>1209 (4.8%) up regulated</a:t>
            </a:r>
          </a:p>
          <a:p>
            <a:pPr marL="742950" lvl="1" indent="-285750">
              <a:buFont typeface="Arial" panose="020B0604020202020204" pitchFamily="34" charset="0"/>
              <a:buChar char="•"/>
            </a:pPr>
            <a:r>
              <a:rPr lang="en-US" sz="2000" dirty="0"/>
              <a:t>310 (1.2%)  down regulated</a:t>
            </a:r>
          </a:p>
          <a:p>
            <a:pPr marL="742950" lvl="1" indent="-285750">
              <a:buFont typeface="Arial" panose="020B0604020202020204" pitchFamily="34" charset="0"/>
              <a:buChar char="•"/>
            </a:pPr>
            <a:r>
              <a:rPr lang="en-US" sz="2000" dirty="0"/>
              <a:t>16066 (64%) of genes filtered for mean normalized counts &lt;7</a:t>
            </a:r>
          </a:p>
          <a:p>
            <a:pPr marL="742950" lvl="1" indent="-285750">
              <a:buFont typeface="Arial" panose="020B0604020202020204" pitchFamily="34" charset="0"/>
              <a:buChar char="•"/>
            </a:pPr>
            <a:r>
              <a:rPr lang="en-US" sz="2000" dirty="0"/>
              <a:t>As compared to previous run of analyses, more DE genes were identified but the member genes of top 20 DE genes stayed approximately the same</a:t>
            </a:r>
          </a:p>
          <a:p>
            <a:pPr marL="742950" lvl="1" indent="-285750">
              <a:buFont typeface="Arial" panose="020B0604020202020204" pitchFamily="34" charset="0"/>
              <a:buChar char="•"/>
            </a:pPr>
            <a:r>
              <a:rPr lang="en-US" sz="2000" dirty="0"/>
              <a:t>Controlling for batch effects gave us greater power to identify more DE genes at FDR threshold</a:t>
            </a:r>
          </a:p>
          <a:p>
            <a:r>
              <a:rPr lang="en-US" sz="2000" dirty="0"/>
              <a:t>MA plot</a:t>
            </a:r>
          </a:p>
          <a:p>
            <a:pPr marL="742950" lvl="1" indent="-285750">
              <a:buFont typeface="Arial" panose="020B0604020202020204" pitchFamily="34" charset="0"/>
              <a:buChar char="•"/>
            </a:pPr>
            <a:r>
              <a:rPr lang="en-US" sz="2000" dirty="0"/>
              <a:t>Many more up regulated than down regulated genes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8822" y="1212154"/>
            <a:ext cx="5139298" cy="5139298"/>
          </a:xfrm>
          <a:prstGeom prst="rect">
            <a:avLst/>
          </a:prstGeom>
        </p:spPr>
      </p:pic>
    </p:spTree>
    <p:extLst>
      <p:ext uri="{BB962C8B-B14F-4D97-AF65-F5344CB8AC3E}">
        <p14:creationId xmlns:p14="http://schemas.microsoft.com/office/powerpoint/2010/main" val="525025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025" y="444500"/>
            <a:ext cx="5713412" cy="571500"/>
          </a:xfrm>
        </p:spPr>
        <p:txBody>
          <a:bodyPr>
            <a:normAutofit fontScale="90000"/>
          </a:bodyPr>
          <a:lstStyle/>
          <a:p>
            <a:r>
              <a:rPr lang="en-US" dirty="0"/>
              <a:t>Concentration B vs A: Volcano plot</a:t>
            </a:r>
          </a:p>
        </p:txBody>
      </p:sp>
      <p:sp>
        <p:nvSpPr>
          <p:cNvPr id="4" name="Text Placeholder 3"/>
          <p:cNvSpPr>
            <a:spLocks noGrp="1"/>
          </p:cNvSpPr>
          <p:nvPr>
            <p:ph type="body" sz="half" idx="2"/>
          </p:nvPr>
        </p:nvSpPr>
        <p:spPr>
          <a:xfrm>
            <a:off x="1056613" y="1631734"/>
            <a:ext cx="3932237" cy="3811588"/>
          </a:xfrm>
        </p:spPr>
        <p:txBody>
          <a:bodyPr>
            <a:normAutofit lnSpcReduction="10000"/>
          </a:bodyPr>
          <a:lstStyle/>
          <a:p>
            <a:pPr marL="285750" indent="-285750"/>
            <a:r>
              <a:rPr lang="en-US" sz="1800" dirty="0"/>
              <a:t>Fold change cut-off was set at 1.0, FDR was 0.01</a:t>
            </a:r>
          </a:p>
          <a:p>
            <a:pPr marL="285750" indent="-285750"/>
            <a:r>
              <a:rPr lang="en-US" sz="1800" dirty="0"/>
              <a:t>Top 5 DE genes were as follows:</a:t>
            </a:r>
          </a:p>
          <a:p>
            <a:pPr marL="742950" lvl="1" indent="-285750"/>
            <a:r>
              <a:rPr lang="en-US" sz="1800" dirty="0"/>
              <a:t>VIM (LFC: 4.78  , FDR: 5.03E-74 )</a:t>
            </a:r>
          </a:p>
          <a:p>
            <a:pPr marL="742950" lvl="1" indent="-285750"/>
            <a:r>
              <a:rPr lang="en-US" sz="1800" dirty="0"/>
              <a:t>CAPG (LFC: 5.59  , FDR: 3.80E-72)</a:t>
            </a:r>
          </a:p>
          <a:p>
            <a:pPr marL="742950" lvl="1" indent="-285750"/>
            <a:r>
              <a:rPr lang="en-US" sz="1800" dirty="0"/>
              <a:t>RUNX2 (LFC: 4.57  , FDR: 2.69E-66)</a:t>
            </a:r>
          </a:p>
          <a:p>
            <a:pPr marL="742950" lvl="1" indent="-285750"/>
            <a:r>
              <a:rPr lang="en-US" sz="1800" dirty="0"/>
              <a:t>TOP2A (LFC: 5.71 , FDR: 1.75E-59)</a:t>
            </a:r>
          </a:p>
          <a:p>
            <a:pPr marL="742950" lvl="1" indent="-285750"/>
            <a:r>
              <a:rPr lang="en-US" sz="1800" dirty="0"/>
              <a:t>SRGAP3 (LFC: 4.24, FDR: 1.46E-52) </a:t>
            </a:r>
          </a:p>
          <a:p>
            <a:pPr lvl="1"/>
            <a:endParaRPr lang="en-US" sz="1800" dirty="0"/>
          </a:p>
          <a:p>
            <a:pPr marL="285750" indent="-285750"/>
            <a:r>
              <a:rPr lang="en-US" sz="1800" dirty="0"/>
              <a:t>All of these genes also have low s-values/local FDRs indicating that they are very unlikely to be false-positive findings</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9493" y="1334408"/>
            <a:ext cx="6172199" cy="5290456"/>
          </a:xfrm>
          <a:prstGeom prst="rect">
            <a:avLst/>
          </a:prstGeom>
        </p:spPr>
      </p:pic>
    </p:spTree>
    <p:extLst>
      <p:ext uri="{BB962C8B-B14F-4D97-AF65-F5344CB8AC3E}">
        <p14:creationId xmlns:p14="http://schemas.microsoft.com/office/powerpoint/2010/main" val="2502720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vs A: Heat map</a:t>
            </a:r>
          </a:p>
        </p:txBody>
      </p:sp>
      <p:sp>
        <p:nvSpPr>
          <p:cNvPr id="5" name="TextBox 4"/>
          <p:cNvSpPr txBox="1"/>
          <p:nvPr/>
        </p:nvSpPr>
        <p:spPr>
          <a:xfrm>
            <a:off x="705031" y="1455079"/>
            <a:ext cx="4726983"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a:t>Color and intensity of the boxes represent counts transformed using a variance stabilizing transformation (</a:t>
            </a:r>
            <a:r>
              <a:rPr lang="en-US" sz="1600" dirty="0" err="1"/>
              <a:t>vst</a:t>
            </a:r>
            <a:r>
              <a:rPr lang="en-US" sz="1600" dirty="0"/>
              <a:t>) which is similar to a log2 transformation but accounts for the sampling variability of genes with low counts</a:t>
            </a:r>
          </a:p>
          <a:p>
            <a:endParaRPr lang="en-US" sz="1600" dirty="0"/>
          </a:p>
          <a:p>
            <a:pPr marL="285750" indent="-285750">
              <a:buFont typeface="Arial" panose="020B0604020202020204" pitchFamily="34" charset="0"/>
              <a:buChar char="•"/>
            </a:pPr>
            <a:r>
              <a:rPr lang="en-US" sz="1600" dirty="0"/>
              <a:t>Red indicates </a:t>
            </a:r>
            <a:r>
              <a:rPr lang="en-US" sz="1600" dirty="0" err="1"/>
              <a:t>vst</a:t>
            </a:r>
            <a:r>
              <a:rPr lang="en-US" sz="1600" dirty="0"/>
              <a:t> transformed counts closer to 16 and blue indicates </a:t>
            </a:r>
            <a:r>
              <a:rPr lang="en-US" sz="1600" dirty="0" err="1"/>
              <a:t>vst</a:t>
            </a:r>
            <a:r>
              <a:rPr lang="en-US" sz="1600" dirty="0"/>
              <a:t> transformed counts closer to 8</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Genes are sorted by lowest adjusted p-value (FDR)</a:t>
            </a:r>
          </a:p>
          <a:p>
            <a:endParaRPr lang="en-US" sz="1600" dirty="0"/>
          </a:p>
          <a:p>
            <a:pPr marL="285750" indent="-285750">
              <a:buFont typeface="Arial" panose="020B0604020202020204" pitchFamily="34" charset="0"/>
              <a:buChar char="•"/>
            </a:pPr>
            <a:r>
              <a:rPr lang="en-US" sz="1600" dirty="0"/>
              <a:t>Samples are grouped by concentration and it is evident that the two viral concentrations are more similar to each other than they are to the naïve concentration</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2561" y="703906"/>
            <a:ext cx="5234436" cy="5897306"/>
          </a:xfrm>
          <a:prstGeom prst="rect">
            <a:avLst/>
          </a:prstGeom>
        </p:spPr>
      </p:pic>
    </p:spTree>
    <p:extLst>
      <p:ext uri="{BB962C8B-B14F-4D97-AF65-F5344CB8AC3E}">
        <p14:creationId xmlns:p14="http://schemas.microsoft.com/office/powerpoint/2010/main" val="27407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5" y="239976"/>
            <a:ext cx="7967565" cy="723207"/>
          </a:xfrm>
        </p:spPr>
        <p:txBody>
          <a:bodyPr>
            <a:noAutofit/>
          </a:bodyPr>
          <a:lstStyle/>
          <a:p>
            <a:r>
              <a:rPr lang="en-US" dirty="0"/>
              <a:t>Concentration C vs A: MA plot</a:t>
            </a:r>
          </a:p>
        </p:txBody>
      </p:sp>
      <p:sp>
        <p:nvSpPr>
          <p:cNvPr id="7" name="Content Placeholder 6"/>
          <p:cNvSpPr>
            <a:spLocks noGrp="1"/>
          </p:cNvSpPr>
          <p:nvPr>
            <p:ph type="body" sz="half" idx="2"/>
          </p:nvPr>
        </p:nvSpPr>
        <p:spPr>
          <a:xfrm>
            <a:off x="839788" y="1212154"/>
            <a:ext cx="4862512" cy="5140519"/>
          </a:xfrm>
        </p:spPr>
        <p:txBody>
          <a:bodyPr>
            <a:noAutofit/>
          </a:bodyPr>
          <a:lstStyle/>
          <a:p>
            <a:r>
              <a:rPr lang="en-US" sz="2000" dirty="0"/>
              <a:t>Results FDR &lt;0.01</a:t>
            </a:r>
          </a:p>
          <a:p>
            <a:pPr marL="742950" lvl="1" indent="-285750">
              <a:buFont typeface="Arial" panose="020B0604020202020204" pitchFamily="34" charset="0"/>
              <a:buChar char="•"/>
            </a:pPr>
            <a:r>
              <a:rPr lang="en-US" sz="2000" dirty="0"/>
              <a:t>1446 DE genes (5.7%)</a:t>
            </a:r>
          </a:p>
          <a:p>
            <a:pPr marL="742950" lvl="1" indent="-285750">
              <a:buFont typeface="Arial" panose="020B0604020202020204" pitchFamily="34" charset="0"/>
              <a:buChar char="•"/>
            </a:pPr>
            <a:r>
              <a:rPr lang="en-US" sz="2000" dirty="0"/>
              <a:t>1116 (4.4%) up regulated</a:t>
            </a:r>
          </a:p>
          <a:p>
            <a:pPr marL="742950" lvl="1" indent="-285750">
              <a:buFont typeface="Arial" panose="020B0604020202020204" pitchFamily="34" charset="0"/>
              <a:buChar char="•"/>
            </a:pPr>
            <a:r>
              <a:rPr lang="en-US" sz="2000" dirty="0"/>
              <a:t>330 (1.3%)  down regulated</a:t>
            </a:r>
          </a:p>
          <a:p>
            <a:pPr marL="742950" lvl="1" indent="-285750">
              <a:buFont typeface="Arial" panose="020B0604020202020204" pitchFamily="34" charset="0"/>
              <a:buChar char="•"/>
            </a:pPr>
            <a:r>
              <a:rPr lang="en-US" sz="2000" dirty="0"/>
              <a:t>16066 (64%) of genes filtered for mean normalized counts &lt;7</a:t>
            </a:r>
          </a:p>
          <a:p>
            <a:pPr marL="742950" lvl="1" indent="-285750">
              <a:buFont typeface="Arial" panose="020B0604020202020204" pitchFamily="34" charset="0"/>
              <a:buChar char="•"/>
            </a:pPr>
            <a:r>
              <a:rPr lang="en-US" sz="2000" dirty="0"/>
              <a:t>As compared to previous run of analyses, more DE genes were identified but the member genes of top 20 DE genes stayed approximately the same</a:t>
            </a:r>
          </a:p>
          <a:p>
            <a:pPr marL="742950" lvl="1" indent="-285750">
              <a:buFont typeface="Arial" panose="020B0604020202020204" pitchFamily="34" charset="0"/>
              <a:buChar char="•"/>
            </a:pPr>
            <a:r>
              <a:rPr lang="en-US" sz="2000" dirty="0"/>
              <a:t>Controlling for batch effects gave us greater power to identify more DE genes at FDR threshold</a:t>
            </a:r>
          </a:p>
          <a:p>
            <a:r>
              <a:rPr lang="en-US" sz="2000" dirty="0"/>
              <a:t>MA plot</a:t>
            </a:r>
          </a:p>
          <a:p>
            <a:pPr marL="742950" lvl="1" indent="-285750">
              <a:buFont typeface="Arial" panose="020B0604020202020204" pitchFamily="34" charset="0"/>
              <a:buChar char="•"/>
            </a:pPr>
            <a:r>
              <a:rPr lang="en-US" sz="2000" dirty="0"/>
              <a:t>Many more up regulated than down regulated genes</a:t>
            </a:r>
          </a:p>
          <a:p>
            <a:pPr lvl="1"/>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807" y="1378362"/>
            <a:ext cx="4808102" cy="4808102"/>
          </a:xfrm>
          <a:prstGeom prst="rect">
            <a:avLst/>
          </a:prstGeom>
        </p:spPr>
      </p:pic>
    </p:spTree>
    <p:extLst>
      <p:ext uri="{BB962C8B-B14F-4D97-AF65-F5344CB8AC3E}">
        <p14:creationId xmlns:p14="http://schemas.microsoft.com/office/powerpoint/2010/main" val="1292384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88" y="622300"/>
            <a:ext cx="5713412" cy="571500"/>
          </a:xfrm>
        </p:spPr>
        <p:txBody>
          <a:bodyPr>
            <a:normAutofit fontScale="90000"/>
          </a:bodyPr>
          <a:lstStyle/>
          <a:p>
            <a:r>
              <a:rPr lang="en-US" dirty="0"/>
              <a:t>Concentration C vs A: Volcano plot</a:t>
            </a:r>
          </a:p>
        </p:txBody>
      </p:sp>
      <p:sp>
        <p:nvSpPr>
          <p:cNvPr id="4" name="Text Placeholder 3"/>
          <p:cNvSpPr>
            <a:spLocks noGrp="1"/>
          </p:cNvSpPr>
          <p:nvPr>
            <p:ph type="body" sz="half" idx="2"/>
          </p:nvPr>
        </p:nvSpPr>
        <p:spPr>
          <a:xfrm>
            <a:off x="1158875" y="1928018"/>
            <a:ext cx="3932237" cy="3811588"/>
          </a:xfrm>
        </p:spPr>
        <p:txBody>
          <a:bodyPr>
            <a:normAutofit lnSpcReduction="10000"/>
          </a:bodyPr>
          <a:lstStyle/>
          <a:p>
            <a:pPr marL="285750" indent="-285750"/>
            <a:r>
              <a:rPr lang="en-US" sz="1800" dirty="0"/>
              <a:t>Fold change cut-off was set at 1.0, FDR was 0.01</a:t>
            </a:r>
          </a:p>
          <a:p>
            <a:pPr marL="285750" indent="-285750"/>
            <a:r>
              <a:rPr lang="en-US" sz="1800" dirty="0"/>
              <a:t>Top 5 DE genes were as follows:</a:t>
            </a:r>
          </a:p>
          <a:p>
            <a:pPr marL="742950" lvl="1" indent="-285750"/>
            <a:r>
              <a:rPr lang="en-US" sz="1800" dirty="0"/>
              <a:t>SRGAP (LFC: 4.797  , FDR: 8.57E-67)</a:t>
            </a:r>
          </a:p>
          <a:p>
            <a:pPr marL="742950" lvl="1" indent="-285750"/>
            <a:r>
              <a:rPr lang="en-US" sz="1800" dirty="0"/>
              <a:t>ALCAM (LFC: 5.09  , FDR: 1.05E-61)</a:t>
            </a:r>
          </a:p>
          <a:p>
            <a:pPr marL="742950" lvl="1" indent="-285750"/>
            <a:r>
              <a:rPr lang="en-US" sz="1800" dirty="0"/>
              <a:t>RUNX2 (LFC: 4.41  , FDR: 1.46E-61)</a:t>
            </a:r>
          </a:p>
          <a:p>
            <a:pPr marL="742950" lvl="1" indent="-285750"/>
            <a:r>
              <a:rPr lang="en-US" sz="1800" dirty="0"/>
              <a:t>SPRY2 (LFC: 6.11 , FDR:6.61E-55)</a:t>
            </a:r>
          </a:p>
          <a:p>
            <a:pPr marL="742950" lvl="1" indent="-285750"/>
            <a:r>
              <a:rPr lang="en-US" sz="1800" dirty="0"/>
              <a:t>AHNAK (LFC: 5.31, FDR: 1.51E-53) </a:t>
            </a:r>
          </a:p>
          <a:p>
            <a:pPr lvl="1"/>
            <a:endParaRPr lang="en-US" sz="1800" dirty="0"/>
          </a:p>
          <a:p>
            <a:pPr marL="285750" indent="-285750"/>
            <a:r>
              <a:rPr lang="en-US" sz="1800" dirty="0"/>
              <a:t>All of these genes also have low s-values/local FDRs indicating that they are very unlikely to be false-positive findings</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6966" y="976312"/>
            <a:ext cx="6667500" cy="5715000"/>
          </a:xfrm>
          <a:prstGeom prst="rect">
            <a:avLst/>
          </a:prstGeom>
        </p:spPr>
      </p:pic>
    </p:spTree>
    <p:extLst>
      <p:ext uri="{BB962C8B-B14F-4D97-AF65-F5344CB8AC3E}">
        <p14:creationId xmlns:p14="http://schemas.microsoft.com/office/powerpoint/2010/main" val="3631167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vs A: Heat map</a:t>
            </a:r>
          </a:p>
        </p:txBody>
      </p:sp>
      <p:sp>
        <p:nvSpPr>
          <p:cNvPr id="5" name="TextBox 4"/>
          <p:cNvSpPr txBox="1"/>
          <p:nvPr/>
        </p:nvSpPr>
        <p:spPr>
          <a:xfrm>
            <a:off x="838200" y="1530593"/>
            <a:ext cx="4726983" cy="5078313"/>
          </a:xfrm>
          <a:prstGeom prst="rect">
            <a:avLst/>
          </a:prstGeom>
          <a:noFill/>
        </p:spPr>
        <p:txBody>
          <a:bodyPr wrap="square" rtlCol="0">
            <a:spAutoFit/>
          </a:bodyPr>
          <a:lstStyle/>
          <a:p>
            <a:pPr marL="285750" indent="-285750">
              <a:buFont typeface="Arial" panose="020B0604020202020204" pitchFamily="34" charset="0"/>
              <a:buChar char="•"/>
            </a:pPr>
            <a:r>
              <a:rPr lang="en-US" dirty="0"/>
              <a:t>Color and intensity of the boxes represent counts transformed using a variance stabilizing transformation (</a:t>
            </a:r>
            <a:r>
              <a:rPr lang="en-US" dirty="0" err="1"/>
              <a:t>vst</a:t>
            </a:r>
            <a:r>
              <a:rPr lang="en-US" dirty="0"/>
              <a:t>) which is similar to a log2 transformation but accounts for the sampling variability of genes with low counts</a:t>
            </a:r>
          </a:p>
          <a:p>
            <a:endParaRPr lang="en-US" dirty="0"/>
          </a:p>
          <a:p>
            <a:pPr marL="285750" indent="-285750">
              <a:buFont typeface="Arial" panose="020B0604020202020204" pitchFamily="34" charset="0"/>
              <a:buChar char="•"/>
            </a:pPr>
            <a:r>
              <a:rPr lang="en-US" dirty="0"/>
              <a:t>Red indicates </a:t>
            </a:r>
            <a:r>
              <a:rPr lang="en-US" dirty="0" err="1"/>
              <a:t>vst</a:t>
            </a:r>
            <a:r>
              <a:rPr lang="en-US" dirty="0"/>
              <a:t> transformed counts closer to 16 and blue indicates </a:t>
            </a:r>
            <a:r>
              <a:rPr lang="en-US" dirty="0" err="1"/>
              <a:t>vst</a:t>
            </a:r>
            <a:r>
              <a:rPr lang="en-US" dirty="0"/>
              <a:t> transformed counts closer to 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Genes are sorted by lowest adjusted p-value (FDR)</a:t>
            </a:r>
          </a:p>
          <a:p>
            <a:endParaRPr lang="en-US" dirty="0"/>
          </a:p>
          <a:p>
            <a:pPr marL="285750" indent="-285750">
              <a:buFont typeface="Arial" panose="020B0604020202020204" pitchFamily="34" charset="0"/>
              <a:buChar char="•"/>
            </a:pPr>
            <a:r>
              <a:rPr lang="en-US" dirty="0"/>
              <a:t>Samples are grouped by concentration and it is evident that the two viral concentrations are more similar to each other than they are to the naïve concentration</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4481" y="814778"/>
            <a:ext cx="5000756" cy="5634033"/>
          </a:xfrm>
          <a:prstGeom prst="rect">
            <a:avLst/>
          </a:prstGeom>
        </p:spPr>
      </p:pic>
    </p:spTree>
    <p:extLst>
      <p:ext uri="{BB962C8B-B14F-4D97-AF65-F5344CB8AC3E}">
        <p14:creationId xmlns:p14="http://schemas.microsoft.com/office/powerpoint/2010/main" val="2167058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75" y="239976"/>
            <a:ext cx="7967565" cy="723207"/>
          </a:xfrm>
        </p:spPr>
        <p:txBody>
          <a:bodyPr>
            <a:noAutofit/>
          </a:bodyPr>
          <a:lstStyle/>
          <a:p>
            <a:r>
              <a:rPr lang="en-US" dirty="0"/>
              <a:t>Concentration C vs B: MA plot</a:t>
            </a:r>
          </a:p>
        </p:txBody>
      </p:sp>
      <p:sp>
        <p:nvSpPr>
          <p:cNvPr id="7" name="Content Placeholder 6"/>
          <p:cNvSpPr>
            <a:spLocks noGrp="1"/>
          </p:cNvSpPr>
          <p:nvPr>
            <p:ph type="body" sz="half" idx="2"/>
          </p:nvPr>
        </p:nvSpPr>
        <p:spPr>
          <a:xfrm>
            <a:off x="811589" y="963183"/>
            <a:ext cx="4095147" cy="6304883"/>
          </a:xfrm>
        </p:spPr>
        <p:txBody>
          <a:bodyPr>
            <a:noAutofit/>
          </a:bodyPr>
          <a:lstStyle/>
          <a:p>
            <a:r>
              <a:rPr lang="en-US" sz="2000" dirty="0"/>
              <a:t>Results FDR &lt;0.01 </a:t>
            </a:r>
          </a:p>
          <a:p>
            <a:pPr marL="342900" indent="-342900">
              <a:buFont typeface="Arial" panose="020B0604020202020204" pitchFamily="34" charset="0"/>
              <a:buChar char="•"/>
            </a:pPr>
            <a:r>
              <a:rPr lang="en-US" sz="2000" dirty="0"/>
              <a:t>67 DE genes (0.48%)</a:t>
            </a:r>
          </a:p>
          <a:p>
            <a:pPr marL="342900" indent="-342900">
              <a:buFont typeface="Arial" panose="020B0604020202020204" pitchFamily="34" charset="0"/>
              <a:buChar char="•"/>
            </a:pPr>
            <a:r>
              <a:rPr lang="en-US" sz="2000" dirty="0"/>
              <a:t>37 (0.289%) up regulated</a:t>
            </a:r>
          </a:p>
          <a:p>
            <a:pPr marL="342900" indent="-342900">
              <a:buFont typeface="Arial" panose="020B0604020202020204" pitchFamily="34" charset="0"/>
              <a:buChar char="•"/>
            </a:pPr>
            <a:r>
              <a:rPr lang="en-US" sz="2000"/>
              <a:t>30  </a:t>
            </a:r>
            <a:r>
              <a:rPr lang="en-US" sz="2000" dirty="0"/>
              <a:t>(0.194%)  down regulated</a:t>
            </a:r>
          </a:p>
          <a:p>
            <a:pPr marL="342900" indent="-342900">
              <a:buFont typeface="Arial" panose="020B0604020202020204" pitchFamily="34" charset="0"/>
              <a:buChar char="•"/>
            </a:pPr>
            <a:r>
              <a:rPr lang="en-US" sz="2000" dirty="0"/>
              <a:t>15579 (62%) of genes filtered </a:t>
            </a:r>
            <a:r>
              <a:rPr lang="en-US" sz="1800" dirty="0"/>
              <a:t>for mean normalized counts &lt;6</a:t>
            </a:r>
          </a:p>
          <a:p>
            <a:pPr marL="342900" lvl="1" indent="-342900">
              <a:spcBef>
                <a:spcPts val="1000"/>
              </a:spcBef>
              <a:buFont typeface="Arial" panose="020B0604020202020204" pitchFamily="34" charset="0"/>
              <a:buChar char="•"/>
            </a:pPr>
            <a:r>
              <a:rPr lang="en-US" sz="2000" dirty="0"/>
              <a:t>Controlling for batch effects gave us greater power to correctly reject genes which were truly not differentiated between these concentrations at FDR threshold</a:t>
            </a:r>
          </a:p>
          <a:p>
            <a:pPr marL="0" lvl="1">
              <a:spcBef>
                <a:spcPts val="1000"/>
              </a:spcBef>
            </a:pPr>
            <a:r>
              <a:rPr lang="en-US" sz="2000" dirty="0"/>
              <a:t>MA plot (pre-threshold)</a:t>
            </a:r>
          </a:p>
          <a:p>
            <a:pPr marL="742950" lvl="1" indent="-285750">
              <a:buFont typeface="Arial" panose="020B0604020202020204" pitchFamily="34" charset="0"/>
              <a:buChar char="•"/>
            </a:pPr>
            <a:r>
              <a:rPr lang="en-US" sz="2000" dirty="0"/>
              <a:t>Many more up regulated than down regulated genes</a:t>
            </a:r>
          </a:p>
          <a:p>
            <a:pPr marL="742950" lvl="1" indent="-285750">
              <a:buFont typeface="Arial" panose="020B0604020202020204" pitchFamily="34" charset="0"/>
              <a:buChar char="•"/>
            </a:pPr>
            <a:r>
              <a:rPr lang="en-US" sz="2000" dirty="0"/>
              <a:t>Many were around zero and cluster on the line so are impossible to see.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4818" y="513171"/>
            <a:ext cx="6078551" cy="6078551"/>
          </a:xfrm>
          <a:prstGeom prst="rect">
            <a:avLst/>
          </a:prstGeom>
        </p:spPr>
      </p:pic>
    </p:spTree>
    <p:extLst>
      <p:ext uri="{BB962C8B-B14F-4D97-AF65-F5344CB8AC3E}">
        <p14:creationId xmlns:p14="http://schemas.microsoft.com/office/powerpoint/2010/main" val="2940971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88" y="622300"/>
            <a:ext cx="5713412" cy="571500"/>
          </a:xfrm>
        </p:spPr>
        <p:txBody>
          <a:bodyPr>
            <a:normAutofit fontScale="90000"/>
          </a:bodyPr>
          <a:lstStyle/>
          <a:p>
            <a:r>
              <a:rPr lang="en-US" dirty="0"/>
              <a:t>Concentration C vs B: Volcano plot</a:t>
            </a:r>
          </a:p>
        </p:txBody>
      </p:sp>
      <p:sp>
        <p:nvSpPr>
          <p:cNvPr id="4" name="Text Placeholder 3"/>
          <p:cNvSpPr>
            <a:spLocks noGrp="1"/>
          </p:cNvSpPr>
          <p:nvPr>
            <p:ph type="body" sz="half" idx="2"/>
          </p:nvPr>
        </p:nvSpPr>
        <p:spPr>
          <a:xfrm>
            <a:off x="854906" y="1493125"/>
            <a:ext cx="4540176" cy="4494047"/>
          </a:xfrm>
        </p:spPr>
        <p:txBody>
          <a:bodyPr>
            <a:normAutofit/>
          </a:bodyPr>
          <a:lstStyle/>
          <a:p>
            <a:pPr marL="285750" indent="-285750"/>
            <a:r>
              <a:rPr lang="en-US" sz="1800" dirty="0"/>
              <a:t>Fold change cut-off was set at 1.0, FDR was 0.01</a:t>
            </a:r>
          </a:p>
          <a:p>
            <a:pPr marL="285750" indent="-285750">
              <a:buFont typeface="Arial" panose="020B0604020202020204" pitchFamily="34" charset="0"/>
              <a:buChar char="•"/>
            </a:pPr>
            <a:r>
              <a:rPr lang="en-US" sz="1800" dirty="0"/>
              <a:t>Top 5 DE genes were as follows:</a:t>
            </a:r>
          </a:p>
          <a:p>
            <a:pPr marL="1200150" lvl="2" indent="-285750"/>
            <a:r>
              <a:rPr lang="en-US" sz="1600" dirty="0"/>
              <a:t>ACT2 (LFC:-3.34, FDR: 6.77E-13)</a:t>
            </a:r>
          </a:p>
          <a:p>
            <a:pPr marL="1200150" lvl="2" indent="-285750"/>
            <a:r>
              <a:rPr lang="en-US" sz="1600" dirty="0"/>
              <a:t>KIF11(LFC: -2.61, FDR: 2.63E-08)</a:t>
            </a:r>
          </a:p>
          <a:p>
            <a:pPr marL="1200150" lvl="2" indent="-285750"/>
            <a:r>
              <a:rPr lang="en-US" sz="1600" dirty="0"/>
              <a:t>APH1A (LFC: 2.70, FDR: 4.76E-08)</a:t>
            </a:r>
          </a:p>
          <a:p>
            <a:pPr marL="1200150" lvl="2" indent="-285750"/>
            <a:r>
              <a:rPr lang="en-US" sz="1600" dirty="0"/>
              <a:t>ATP2B2(LFC: 3.52, FDR: 4.76E-08)</a:t>
            </a:r>
          </a:p>
          <a:p>
            <a:pPr marL="1200150" lvl="2" indent="-285750"/>
            <a:r>
              <a:rPr lang="en-US" sz="1600" dirty="0"/>
              <a:t>E2F3(LFC: -2.32, FDR: 4.76E-08)</a:t>
            </a:r>
          </a:p>
          <a:p>
            <a:pPr marL="285750" indent="-285750">
              <a:buFont typeface="Arial" panose="020B0604020202020204" pitchFamily="34" charset="0"/>
              <a:buChar char="•"/>
            </a:pPr>
            <a:r>
              <a:rPr lang="en-US" sz="1800" dirty="0"/>
              <a:t>Note that the x axis is ~ 1/4 of previous Volcano plots suggesting much smaller differences in LFC between groups</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8438" y="1143000"/>
            <a:ext cx="6667500" cy="5715000"/>
          </a:xfrm>
          <a:prstGeom prst="rect">
            <a:avLst/>
          </a:prstGeom>
        </p:spPr>
      </p:pic>
    </p:spTree>
    <p:extLst>
      <p:ext uri="{BB962C8B-B14F-4D97-AF65-F5344CB8AC3E}">
        <p14:creationId xmlns:p14="http://schemas.microsoft.com/office/powerpoint/2010/main" val="3684976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D132A-48CD-CA44-9040-8CD5E5DD4DEB}"/>
              </a:ext>
            </a:extLst>
          </p:cNvPr>
          <p:cNvSpPr>
            <a:spLocks noGrp="1"/>
          </p:cNvSpPr>
          <p:nvPr>
            <p:ph type="title"/>
          </p:nvPr>
        </p:nvSpPr>
        <p:spPr/>
        <p:txBody>
          <a:bodyPr/>
          <a:lstStyle/>
          <a:p>
            <a:r>
              <a:rPr lang="en-US" dirty="0" err="1"/>
              <a:t>RNASeq</a:t>
            </a:r>
            <a:r>
              <a:rPr lang="en-US" dirty="0"/>
              <a:t> Analysis Workflow</a:t>
            </a:r>
          </a:p>
        </p:txBody>
      </p:sp>
      <p:sp>
        <p:nvSpPr>
          <p:cNvPr id="3" name="Content Placeholder 2">
            <a:extLst>
              <a:ext uri="{FF2B5EF4-FFF2-40B4-BE49-F238E27FC236}">
                <a16:creationId xmlns:a16="http://schemas.microsoft.com/office/drawing/2014/main" id="{BC867114-6E4A-F345-9EBB-6E085C92DE33}"/>
              </a:ext>
            </a:extLst>
          </p:cNvPr>
          <p:cNvSpPr>
            <a:spLocks noGrp="1"/>
          </p:cNvSpPr>
          <p:nvPr>
            <p:ph idx="1"/>
          </p:nvPr>
        </p:nvSpPr>
        <p:spPr/>
        <p:txBody>
          <a:bodyPr>
            <a:normAutofit fontScale="92500" lnSpcReduction="20000"/>
          </a:bodyPr>
          <a:lstStyle/>
          <a:p>
            <a:pPr marL="571500" indent="-571500">
              <a:buFont typeface="+mj-lt"/>
              <a:buAutoNum type="romanUcPeriod"/>
            </a:pPr>
            <a:r>
              <a:rPr lang="en-US" dirty="0"/>
              <a:t>QC at .</a:t>
            </a:r>
            <a:r>
              <a:rPr lang="en-US" dirty="0" err="1"/>
              <a:t>fastq</a:t>
            </a:r>
            <a:r>
              <a:rPr lang="en-US" dirty="0"/>
              <a:t> stage</a:t>
            </a:r>
          </a:p>
          <a:p>
            <a:pPr marL="1028700" lvl="1" indent="-571500">
              <a:buFont typeface="+mj-lt"/>
              <a:buAutoNum type="romanUcPeriod"/>
            </a:pPr>
            <a:r>
              <a:rPr lang="en-US" dirty="0" err="1"/>
              <a:t>FastQC</a:t>
            </a:r>
            <a:r>
              <a:rPr lang="en-US" dirty="0"/>
              <a:t> , </a:t>
            </a:r>
            <a:r>
              <a:rPr lang="en-US" dirty="0" err="1"/>
              <a:t>Fastq</a:t>
            </a:r>
            <a:r>
              <a:rPr lang="en-US" dirty="0"/>
              <a:t>-Screen, </a:t>
            </a:r>
            <a:r>
              <a:rPr lang="en-US" dirty="0" err="1"/>
              <a:t>MultiQC</a:t>
            </a:r>
            <a:r>
              <a:rPr lang="en-US" dirty="0"/>
              <a:t>, &amp; </a:t>
            </a:r>
            <a:r>
              <a:rPr lang="en-US" dirty="0" err="1"/>
              <a:t>Trimmomatic</a:t>
            </a:r>
            <a:r>
              <a:rPr lang="en-US" dirty="0"/>
              <a:t> if necessary</a:t>
            </a:r>
          </a:p>
          <a:p>
            <a:pPr marL="571500" indent="-571500">
              <a:buFont typeface="+mj-lt"/>
              <a:buAutoNum type="romanUcPeriod"/>
            </a:pPr>
            <a:r>
              <a:rPr lang="en-US" dirty="0"/>
              <a:t>Alignment to reference genome </a:t>
            </a:r>
          </a:p>
          <a:p>
            <a:pPr marL="1028700" lvl="1" indent="-571500">
              <a:buFont typeface="+mj-lt"/>
              <a:buAutoNum type="romanUcPeriod"/>
            </a:pPr>
            <a:r>
              <a:rPr lang="en-US" dirty="0"/>
              <a:t>STAR – mm10 genome for </a:t>
            </a:r>
            <a:r>
              <a:rPr lang="en-US" i="1" dirty="0"/>
              <a:t>M. musculus</a:t>
            </a:r>
            <a:r>
              <a:rPr lang="en-US" dirty="0"/>
              <a:t>, UCSC</a:t>
            </a:r>
          </a:p>
          <a:p>
            <a:pPr marL="1028700" lvl="1" indent="-571500">
              <a:buFont typeface="+mj-lt"/>
              <a:buAutoNum type="romanUcPeriod"/>
            </a:pPr>
            <a:r>
              <a:rPr lang="en-US" dirty="0"/>
              <a:t>Sort and index .bam files</a:t>
            </a:r>
          </a:p>
          <a:p>
            <a:pPr marL="571500" indent="-571500">
              <a:buFont typeface="+mj-lt"/>
              <a:buAutoNum type="romanUcPeriod"/>
            </a:pPr>
            <a:r>
              <a:rPr lang="en-US" dirty="0"/>
              <a:t>Generation of raw counts from alignment .bam files</a:t>
            </a:r>
          </a:p>
          <a:p>
            <a:pPr marL="1028700" lvl="1" indent="-571500">
              <a:buFont typeface="+mj-lt"/>
              <a:buAutoNum type="romanUcPeriod"/>
            </a:pPr>
            <a:r>
              <a:rPr lang="en-US" dirty="0" err="1"/>
              <a:t>HTSeq</a:t>
            </a:r>
            <a:endParaRPr lang="en-US" dirty="0"/>
          </a:p>
          <a:p>
            <a:pPr marL="571500" indent="-571500">
              <a:buFont typeface="+mj-lt"/>
              <a:buAutoNum type="romanUcPeriod"/>
            </a:pPr>
            <a:r>
              <a:rPr lang="en-US" dirty="0"/>
              <a:t>Differential Expression Analysis</a:t>
            </a:r>
          </a:p>
          <a:p>
            <a:pPr marL="1028700" lvl="1" indent="-571500">
              <a:buFont typeface="+mj-lt"/>
              <a:buAutoNum type="romanUcPeriod"/>
            </a:pPr>
            <a:r>
              <a:rPr lang="en-US" dirty="0"/>
              <a:t>DESeq2</a:t>
            </a:r>
          </a:p>
          <a:p>
            <a:pPr marL="571500" indent="-571500">
              <a:buFont typeface="+mj-lt"/>
              <a:buAutoNum type="romanUcPeriod"/>
            </a:pPr>
            <a:r>
              <a:rPr lang="en-US" dirty="0"/>
              <a:t>Pathway Analysis (KEGG)</a:t>
            </a:r>
          </a:p>
          <a:p>
            <a:pPr marL="0" indent="0">
              <a:buNone/>
            </a:pPr>
            <a:r>
              <a:rPr lang="en-US" dirty="0"/>
              <a:t>Notes: Please see our </a:t>
            </a:r>
            <a:r>
              <a:rPr lang="en-US" dirty="0" err="1"/>
              <a:t>RNASeq</a:t>
            </a:r>
            <a:r>
              <a:rPr lang="en-US" dirty="0"/>
              <a:t> (bulk) analysis page in our Methods section for a publication-friendly write-up of our workflow</a:t>
            </a:r>
          </a:p>
          <a:p>
            <a:pPr marL="0" indent="0">
              <a:buNone/>
            </a:pPr>
            <a:endParaRPr lang="en-US" dirty="0"/>
          </a:p>
        </p:txBody>
      </p:sp>
    </p:spTree>
    <p:extLst>
      <p:ext uri="{BB962C8B-B14F-4D97-AF65-F5344CB8AC3E}">
        <p14:creationId xmlns:p14="http://schemas.microsoft.com/office/powerpoint/2010/main" val="3979204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vs B: Heat map</a:t>
            </a:r>
          </a:p>
        </p:txBody>
      </p:sp>
      <p:sp>
        <p:nvSpPr>
          <p:cNvPr id="5" name="TextBox 4"/>
          <p:cNvSpPr txBox="1"/>
          <p:nvPr/>
        </p:nvSpPr>
        <p:spPr>
          <a:xfrm>
            <a:off x="838200" y="1470152"/>
            <a:ext cx="4726983" cy="5078313"/>
          </a:xfrm>
          <a:prstGeom prst="rect">
            <a:avLst/>
          </a:prstGeom>
          <a:noFill/>
        </p:spPr>
        <p:txBody>
          <a:bodyPr wrap="square" rtlCol="0">
            <a:spAutoFit/>
          </a:bodyPr>
          <a:lstStyle/>
          <a:p>
            <a:pPr marL="285750" indent="-285750">
              <a:buFont typeface="Arial" panose="020B0604020202020204" pitchFamily="34" charset="0"/>
              <a:buChar char="•"/>
            </a:pPr>
            <a:r>
              <a:rPr lang="en-US" dirty="0"/>
              <a:t>Color and intensity of the boxes represent counts transformed using a variance stabilizing transformation (</a:t>
            </a:r>
            <a:r>
              <a:rPr lang="en-US" dirty="0" err="1"/>
              <a:t>vst</a:t>
            </a:r>
            <a:r>
              <a:rPr lang="en-US" dirty="0"/>
              <a:t>) which is similar to a log2 transformation but accounts for the sampling variability of genes with low counts</a:t>
            </a:r>
          </a:p>
          <a:p>
            <a:endParaRPr lang="en-US" dirty="0"/>
          </a:p>
          <a:p>
            <a:pPr marL="285750" indent="-285750">
              <a:buFont typeface="Arial" panose="020B0604020202020204" pitchFamily="34" charset="0"/>
              <a:buChar char="•"/>
            </a:pPr>
            <a:r>
              <a:rPr lang="en-US" dirty="0"/>
              <a:t>Red indicates </a:t>
            </a:r>
            <a:r>
              <a:rPr lang="en-US" dirty="0" err="1"/>
              <a:t>vst</a:t>
            </a:r>
            <a:r>
              <a:rPr lang="en-US" dirty="0"/>
              <a:t> transformed counts closer to 11 and blue indicates </a:t>
            </a:r>
            <a:r>
              <a:rPr lang="en-US" dirty="0" err="1"/>
              <a:t>vst</a:t>
            </a:r>
            <a:r>
              <a:rPr lang="en-US" dirty="0"/>
              <a:t> transformed counts closer to 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Genes are sorted by lowest adjusted p-value (FDR)</a:t>
            </a:r>
          </a:p>
          <a:p>
            <a:endParaRPr lang="en-US" dirty="0"/>
          </a:p>
          <a:p>
            <a:pPr marL="285750" indent="-285750">
              <a:buFont typeface="Arial" panose="020B0604020202020204" pitchFamily="34" charset="0"/>
              <a:buChar char="•"/>
            </a:pPr>
            <a:r>
              <a:rPr lang="en-US" dirty="0"/>
              <a:t>Samples are grouped by concentration and it is evident that the two viral concentrations are more similar to each other than they are to the naïve concentration</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5601" y="791486"/>
            <a:ext cx="5264916" cy="5931646"/>
          </a:xfrm>
          <a:prstGeom prst="rect">
            <a:avLst/>
          </a:prstGeom>
        </p:spPr>
      </p:pic>
    </p:spTree>
    <p:extLst>
      <p:ext uri="{BB962C8B-B14F-4D97-AF65-F5344CB8AC3E}">
        <p14:creationId xmlns:p14="http://schemas.microsoft.com/office/powerpoint/2010/main" val="4083030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 Pathway in B vs A and C vs A comparisons</a:t>
            </a:r>
          </a:p>
        </p:txBody>
      </p:sp>
      <p:sp>
        <p:nvSpPr>
          <p:cNvPr id="3" name="Content Placeholder 2"/>
          <p:cNvSpPr>
            <a:spLocks noGrp="1"/>
          </p:cNvSpPr>
          <p:nvPr>
            <p:ph idx="1"/>
          </p:nvPr>
        </p:nvSpPr>
        <p:spPr>
          <a:xfrm>
            <a:off x="838200" y="1825625"/>
            <a:ext cx="4721942" cy="4587911"/>
          </a:xfrm>
        </p:spPr>
        <p:txBody>
          <a:bodyPr>
            <a:normAutofit/>
          </a:bodyPr>
          <a:lstStyle/>
          <a:p>
            <a:r>
              <a:rPr lang="en-US" dirty="0"/>
              <a:t>1 down regulated pathway at FDR = 0.12</a:t>
            </a:r>
          </a:p>
          <a:p>
            <a:pPr lvl="1"/>
            <a:r>
              <a:rPr lang="en-US" dirty="0"/>
              <a:t>Complement and coagulation cases (local FDR=0.13)</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3525" y="1922729"/>
            <a:ext cx="6587523" cy="4073469"/>
          </a:xfrm>
          <a:prstGeom prst="rect">
            <a:avLst/>
          </a:prstGeom>
        </p:spPr>
      </p:pic>
    </p:spTree>
    <p:extLst>
      <p:ext uri="{BB962C8B-B14F-4D97-AF65-F5344CB8AC3E}">
        <p14:creationId xmlns:p14="http://schemas.microsoft.com/office/powerpoint/2010/main" val="2131408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p:spPr>
        <p:txBody>
          <a:bodyPr>
            <a:normAutofit/>
          </a:bodyPr>
          <a:lstStyle/>
          <a:p>
            <a:r>
              <a:rPr lang="en-US" sz="3600" dirty="0"/>
              <a:t>Files in Box folder</a:t>
            </a:r>
          </a:p>
        </p:txBody>
      </p:sp>
      <p:sp>
        <p:nvSpPr>
          <p:cNvPr id="7" name="Content Placeholder 6"/>
          <p:cNvSpPr>
            <a:spLocks noGrp="1"/>
          </p:cNvSpPr>
          <p:nvPr>
            <p:ph idx="1"/>
          </p:nvPr>
        </p:nvSpPr>
        <p:spPr>
          <a:xfrm>
            <a:off x="838200" y="1678140"/>
            <a:ext cx="10414000" cy="4351338"/>
          </a:xfrm>
        </p:spPr>
        <p:txBody>
          <a:bodyPr>
            <a:normAutofit/>
          </a:bodyPr>
          <a:lstStyle/>
          <a:p>
            <a:pPr marL="0" indent="0">
              <a:buNone/>
            </a:pPr>
            <a:endParaRPr lang="en-US" sz="2000" dirty="0"/>
          </a:p>
          <a:p>
            <a:pPr marL="0" indent="0">
              <a:buNone/>
            </a:pPr>
            <a:endParaRPr lang="en-US" dirty="0"/>
          </a:p>
          <a:p>
            <a:pPr marL="0" indent="0">
              <a:buNone/>
            </a:pPr>
            <a:endParaRPr lang="en-US" dirty="0"/>
          </a:p>
          <a:p>
            <a:endParaRPr lang="en-US" dirty="0"/>
          </a:p>
        </p:txBody>
      </p:sp>
      <p:sp>
        <p:nvSpPr>
          <p:cNvPr id="3" name="Rectangle 2"/>
          <p:cNvSpPr/>
          <p:nvPr/>
        </p:nvSpPr>
        <p:spPr>
          <a:xfrm>
            <a:off x="838200" y="1678140"/>
            <a:ext cx="6096000" cy="3662541"/>
          </a:xfrm>
          <a:prstGeom prst="rect">
            <a:avLst/>
          </a:prstGeom>
        </p:spPr>
        <p:txBody>
          <a:bodyPr>
            <a:spAutoFit/>
          </a:bodyPr>
          <a:lstStyle/>
          <a:p>
            <a:r>
              <a:rPr lang="en-US" sz="2000" dirty="0"/>
              <a:t>Summary Presentation</a:t>
            </a:r>
          </a:p>
          <a:p>
            <a:r>
              <a:rPr lang="en-US" sz="2000" dirty="0"/>
              <a:t>R code</a:t>
            </a:r>
          </a:p>
          <a:p>
            <a:r>
              <a:rPr lang="en-US" sz="2000" dirty="0"/>
              <a:t>Raw data</a:t>
            </a:r>
          </a:p>
          <a:p>
            <a:pPr lvl="1"/>
            <a:r>
              <a:rPr lang="en-US" sz="1600" dirty="0"/>
              <a:t>Counts</a:t>
            </a:r>
          </a:p>
          <a:p>
            <a:pPr lvl="1"/>
            <a:r>
              <a:rPr lang="en-US" sz="1600" dirty="0"/>
              <a:t>sample manifest</a:t>
            </a:r>
          </a:p>
          <a:p>
            <a:r>
              <a:rPr lang="en-US" sz="2000" dirty="0"/>
              <a:t>Reports &amp; Results</a:t>
            </a:r>
          </a:p>
          <a:p>
            <a:pPr marL="0" lvl="1"/>
            <a:r>
              <a:rPr lang="en-US" sz="1600" dirty="0"/>
              <a:t>         Results</a:t>
            </a:r>
          </a:p>
          <a:p>
            <a:pPr lvl="1"/>
            <a:r>
              <a:rPr lang="en-US" sz="1600" dirty="0"/>
              <a:t>QAQC</a:t>
            </a:r>
          </a:p>
          <a:p>
            <a:pPr lvl="1"/>
            <a:r>
              <a:rPr lang="en-US" sz="1600" dirty="0"/>
              <a:t>Differential Expression</a:t>
            </a:r>
          </a:p>
          <a:p>
            <a:pPr lvl="1"/>
            <a:r>
              <a:rPr lang="en-US" sz="1600" dirty="0"/>
              <a:t>	Plots</a:t>
            </a:r>
          </a:p>
          <a:p>
            <a:pPr lvl="3"/>
            <a:r>
              <a:rPr lang="en-US" sz="1400" dirty="0"/>
              <a:t>PCA plots</a:t>
            </a:r>
          </a:p>
          <a:p>
            <a:pPr lvl="3"/>
            <a:r>
              <a:rPr lang="en-US" sz="1400" dirty="0"/>
              <a:t>MA plots</a:t>
            </a:r>
          </a:p>
          <a:p>
            <a:pPr lvl="3"/>
            <a:r>
              <a:rPr lang="en-US" sz="1400" dirty="0"/>
              <a:t>Volcano Plots</a:t>
            </a:r>
          </a:p>
          <a:p>
            <a:pPr lvl="3"/>
            <a:r>
              <a:rPr lang="en-US" sz="1400" dirty="0" err="1"/>
              <a:t>Heatmap</a:t>
            </a:r>
            <a:endParaRPr lang="en-US" sz="1400" dirty="0"/>
          </a:p>
        </p:txBody>
      </p:sp>
    </p:spTree>
    <p:extLst>
      <p:ext uri="{BB962C8B-B14F-4D97-AF65-F5344CB8AC3E}">
        <p14:creationId xmlns:p14="http://schemas.microsoft.com/office/powerpoint/2010/main" val="1576713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Autofit/>
          </a:bodyPr>
          <a:lstStyle/>
          <a:p>
            <a:pPr marL="0" indent="0">
              <a:buNone/>
            </a:pPr>
            <a:r>
              <a:rPr lang="en-US" sz="1200" dirty="0"/>
              <a:t>Anders, S., </a:t>
            </a:r>
            <a:r>
              <a:rPr lang="en-US" sz="1200" dirty="0" err="1"/>
              <a:t>Pyl</a:t>
            </a:r>
            <a:r>
              <a:rPr lang="en-US" sz="1200" dirty="0"/>
              <a:t>, P. T. &amp; Huber, W. HTSeq-A Python framework to work with high-throughput sequencing data. </a:t>
            </a:r>
            <a:r>
              <a:rPr lang="en-US" sz="1200" i="1" dirty="0"/>
              <a:t>Bioinformatics</a:t>
            </a:r>
            <a:r>
              <a:rPr lang="en-US" sz="1200" dirty="0"/>
              <a:t> (2015). doi:10.1093/bioinformatics/btu638</a:t>
            </a:r>
          </a:p>
          <a:p>
            <a:pPr marL="0" indent="0">
              <a:buNone/>
            </a:pPr>
            <a:r>
              <a:rPr lang="en-US" sz="1200" dirty="0" err="1"/>
              <a:t>Blighe</a:t>
            </a:r>
            <a:r>
              <a:rPr lang="en-US" sz="1200" dirty="0"/>
              <a:t>, K., (2019). </a:t>
            </a:r>
            <a:r>
              <a:rPr lang="en-US" sz="1200" dirty="0" err="1"/>
              <a:t>EnhancedVolcano</a:t>
            </a:r>
            <a:r>
              <a:rPr lang="en-US" sz="1200" dirty="0"/>
              <a:t>: Publication-ready volcano plots with enhanced </a:t>
            </a:r>
            <a:r>
              <a:rPr lang="en-US" sz="1200" dirty="0" err="1"/>
              <a:t>colouring</a:t>
            </a:r>
            <a:r>
              <a:rPr lang="en-US" sz="1200" dirty="0"/>
              <a:t> and labeling. R package version 1.2.0. </a:t>
            </a:r>
            <a:r>
              <a:rPr lang="en-US" sz="1200" dirty="0">
                <a:hlinkClick r:id="rId2"/>
              </a:rPr>
              <a:t>https://github.com/kevinblighe/EnhancedVolcano</a:t>
            </a:r>
            <a:endParaRPr lang="en-US" sz="1200" dirty="0"/>
          </a:p>
          <a:p>
            <a:pPr marL="0" indent="0">
              <a:buNone/>
            </a:pPr>
            <a:r>
              <a:rPr lang="en-US" sz="1200" dirty="0" err="1"/>
              <a:t>Boxuan</a:t>
            </a:r>
            <a:r>
              <a:rPr lang="en-US" sz="1200" dirty="0"/>
              <a:t> Cui (2019). </a:t>
            </a:r>
            <a:r>
              <a:rPr lang="en-US" sz="1200" dirty="0" err="1"/>
              <a:t>DataExplorer</a:t>
            </a:r>
            <a:r>
              <a:rPr lang="en-US" sz="1200" dirty="0"/>
              <a:t>: Automate. Data Exploration and Treatment. R package. version 0.8.0.. https://CRAN.R-project.org/package=DataExplorer</a:t>
            </a:r>
          </a:p>
          <a:p>
            <a:pPr marL="0" indent="0">
              <a:buNone/>
            </a:pPr>
            <a:r>
              <a:rPr lang="en-US" sz="1200" dirty="0"/>
              <a:t>Carlson, M. </a:t>
            </a:r>
            <a:r>
              <a:rPr lang="en-US" sz="1200" dirty="0" err="1"/>
              <a:t>org.Hs.eg.db</a:t>
            </a:r>
            <a:r>
              <a:rPr lang="en-US" sz="1200" dirty="0"/>
              <a:t>: Genome wide annotation for Human. R package version 3.8.2. (2019).</a:t>
            </a:r>
          </a:p>
          <a:p>
            <a:pPr marL="0" indent="0">
              <a:buNone/>
            </a:pPr>
            <a:r>
              <a:rPr lang="en-US" sz="1200" dirty="0" err="1"/>
              <a:t>Dobin</a:t>
            </a:r>
            <a:r>
              <a:rPr lang="en-US" sz="1200" dirty="0"/>
              <a:t>, A. </a:t>
            </a:r>
            <a:r>
              <a:rPr lang="en-US" sz="1200" i="1" dirty="0"/>
              <a:t>et al.</a:t>
            </a:r>
            <a:r>
              <a:rPr lang="en-US" sz="1200" dirty="0"/>
              <a:t> STAR: Ultrafast universal RNA-seq aligner. </a:t>
            </a:r>
            <a:r>
              <a:rPr lang="en-US" sz="1200" i="1" dirty="0"/>
              <a:t>Bioinformatics</a:t>
            </a:r>
            <a:r>
              <a:rPr lang="en-US" sz="1200" dirty="0"/>
              <a:t> (2013). doi:10.1093/bioinformatics/bts635</a:t>
            </a:r>
          </a:p>
          <a:p>
            <a:pPr marL="0" indent="0">
              <a:buNone/>
            </a:pPr>
            <a:r>
              <a:rPr lang="en-US" sz="1200" dirty="0" err="1"/>
              <a:t>Ewels</a:t>
            </a:r>
            <a:r>
              <a:rPr lang="en-US" sz="1200" dirty="0"/>
              <a:t>, P., Magnusson, M., Lundin, S. &amp; </a:t>
            </a:r>
            <a:r>
              <a:rPr lang="en-US" sz="1200" dirty="0" err="1"/>
              <a:t>Käller</a:t>
            </a:r>
            <a:r>
              <a:rPr lang="en-US" sz="1200" dirty="0"/>
              <a:t>, M. </a:t>
            </a:r>
            <a:r>
              <a:rPr lang="en-US" sz="1200" dirty="0" err="1"/>
              <a:t>MultiQC</a:t>
            </a:r>
            <a:r>
              <a:rPr lang="en-US" sz="1200" dirty="0"/>
              <a:t>: Summarize analysis results for multiple tools and samples in a single report. </a:t>
            </a:r>
            <a:r>
              <a:rPr lang="en-US" sz="1200" i="1" dirty="0"/>
              <a:t>Bioinformatics</a:t>
            </a:r>
            <a:r>
              <a:rPr lang="en-US" sz="1200" dirty="0"/>
              <a:t> </a:t>
            </a:r>
            <a:r>
              <a:rPr lang="en-US" sz="1200" b="1" dirty="0"/>
              <a:t>32</a:t>
            </a:r>
            <a:r>
              <a:rPr lang="en-US" sz="1200" dirty="0"/>
              <a:t>, 3047–3048 (2016).</a:t>
            </a:r>
          </a:p>
          <a:p>
            <a:pPr marL="0" indent="0">
              <a:buNone/>
            </a:pPr>
            <a:r>
              <a:rPr lang="en-US" sz="1200" dirty="0"/>
              <a:t>Harrow, J. </a:t>
            </a:r>
            <a:r>
              <a:rPr lang="en-US" sz="1200" i="1" dirty="0"/>
              <a:t>et al.</a:t>
            </a:r>
            <a:r>
              <a:rPr lang="en-US" sz="1200" dirty="0"/>
              <a:t> GENCODE: The reference human genome annotation for the ENCODE project. </a:t>
            </a:r>
            <a:r>
              <a:rPr lang="en-US" sz="1200" i="1" dirty="0"/>
              <a:t>Genome Res.</a:t>
            </a:r>
            <a:r>
              <a:rPr lang="en-US" sz="1200" dirty="0"/>
              <a:t> (2012). doi:10.1101/gr.135350.111</a:t>
            </a:r>
          </a:p>
          <a:p>
            <a:pPr marL="0" indent="0">
              <a:buNone/>
            </a:pPr>
            <a:r>
              <a:rPr lang="en-US" sz="1200" dirty="0"/>
              <a:t>Huntley, M.A., Larson, J.L., </a:t>
            </a:r>
            <a:r>
              <a:rPr lang="en-US" sz="1200" dirty="0" err="1"/>
              <a:t>Chaivorapol</a:t>
            </a:r>
            <a:r>
              <a:rPr lang="en-US" sz="1200" dirty="0"/>
              <a:t>, C., Becker, G., Lawrence, M., Hackney, J. A., </a:t>
            </a:r>
            <a:r>
              <a:rPr lang="en-US" sz="1200" dirty="0" err="1"/>
              <a:t>Kaminker</a:t>
            </a:r>
            <a:r>
              <a:rPr lang="en-US" sz="1200" dirty="0"/>
              <a:t>, J., </a:t>
            </a:r>
            <a:r>
              <a:rPr lang="en-US" sz="1200" dirty="0" err="1"/>
              <a:t>ReportingTools</a:t>
            </a:r>
            <a:r>
              <a:rPr lang="en-US" sz="1200" dirty="0"/>
              <a:t>: an automated result processing and presentation toolkit for high throughput genomic analyses. Bioinformatics.</a:t>
            </a:r>
          </a:p>
          <a:p>
            <a:pPr marL="0" indent="0">
              <a:buNone/>
            </a:pPr>
            <a:r>
              <a:rPr lang="en-US" sz="1200" dirty="0"/>
              <a:t>Luo, W. and </a:t>
            </a:r>
            <a:r>
              <a:rPr lang="en-US" sz="1200" dirty="0" err="1"/>
              <a:t>Brouwer</a:t>
            </a:r>
            <a:r>
              <a:rPr lang="en-US" sz="1200" dirty="0"/>
              <a:t> C., </a:t>
            </a:r>
            <a:r>
              <a:rPr lang="en-US" sz="1200" dirty="0" err="1"/>
              <a:t>Pathview</a:t>
            </a:r>
            <a:r>
              <a:rPr lang="en-US" sz="1200" dirty="0"/>
              <a:t>: an R/Bioconductor package for pathway-based data integration and visualization. Bioinformatics, 2013, 29(14): 1830-1831, doi: 10.1093/bioinformatics/btt285</a:t>
            </a:r>
          </a:p>
          <a:p>
            <a:pPr marL="0" indent="0">
              <a:buNone/>
            </a:pPr>
            <a:r>
              <a:rPr lang="en-US" sz="1200" dirty="0"/>
              <a:t>Love, M. I., Anders, S. &amp; Huber, W. </a:t>
            </a:r>
            <a:r>
              <a:rPr lang="en-US" sz="1200" i="1" dirty="0"/>
              <a:t>Differential analysis of count data - the DESeq2 package</a:t>
            </a:r>
            <a:r>
              <a:rPr lang="en-US" sz="1200" dirty="0"/>
              <a:t>. </a:t>
            </a:r>
            <a:r>
              <a:rPr lang="en-US" sz="1200" i="1" dirty="0"/>
              <a:t>Genome Biology</a:t>
            </a:r>
            <a:r>
              <a:rPr lang="en-US" sz="1200" dirty="0"/>
              <a:t> (2014). doi:110.1186/s13059-014-0550-8</a:t>
            </a:r>
          </a:p>
          <a:p>
            <a:pPr marL="0" indent="0">
              <a:buNone/>
            </a:pPr>
            <a:r>
              <a:rPr lang="en-US" sz="1200" dirty="0" err="1"/>
              <a:t>Pagès</a:t>
            </a:r>
            <a:r>
              <a:rPr lang="en-US" sz="1200" dirty="0"/>
              <a:t>, H., Carlson, M. , Falcon, S., and Li, </a:t>
            </a:r>
            <a:r>
              <a:rPr lang="en-US" sz="1200" dirty="0" err="1"/>
              <a:t>Nianhua</a:t>
            </a:r>
            <a:r>
              <a:rPr lang="en-US" sz="1200" dirty="0"/>
              <a:t>. </a:t>
            </a:r>
            <a:r>
              <a:rPr lang="en-US" sz="1200" dirty="0" err="1"/>
              <a:t>AnnotationDbi</a:t>
            </a:r>
            <a:r>
              <a:rPr lang="en-US" sz="1200" dirty="0"/>
              <a:t>: Manipulation of SQLite-based annotations in Bioconductor. R package version 1.46.1. (2019). </a:t>
            </a:r>
          </a:p>
          <a:p>
            <a:pPr marL="0" indent="0">
              <a:buNone/>
            </a:pPr>
            <a:r>
              <a:rPr lang="en-US" sz="1200" dirty="0"/>
              <a:t>Wickham, H., François, R., Henry, L., and Müller, K., </a:t>
            </a:r>
            <a:r>
              <a:rPr lang="en-US" sz="1200" dirty="0" err="1"/>
              <a:t>dplyr</a:t>
            </a:r>
            <a:r>
              <a:rPr lang="en-US" sz="1200" dirty="0"/>
              <a:t>: A Grammar of Data Manipulation. R package version 0.8.3. (2019). </a:t>
            </a:r>
            <a:r>
              <a:rPr lang="en-US" sz="1200" dirty="0">
                <a:hlinkClick r:id="rId3"/>
              </a:rPr>
              <a:t>https://CRAN.R-project.org/package=dplyr</a:t>
            </a:r>
            <a:endParaRPr lang="en-US" sz="1200" dirty="0"/>
          </a:p>
          <a:p>
            <a:pPr marL="0" indent="0">
              <a:buNone/>
            </a:pPr>
            <a:r>
              <a:rPr lang="en-US" sz="1200" dirty="0"/>
              <a:t>H. Wickham. ggplot2: Elegant Graphics for Data Analysis. Springer-</a:t>
            </a:r>
            <a:r>
              <a:rPr lang="en-US" sz="1200" dirty="0" err="1"/>
              <a:t>Verlag</a:t>
            </a:r>
            <a:r>
              <a:rPr lang="en-US" sz="1200" dirty="0"/>
              <a:t> New York, 2016.</a:t>
            </a:r>
          </a:p>
          <a:p>
            <a:pPr marL="0" indent="0">
              <a:buNone/>
            </a:pPr>
            <a:r>
              <a:rPr lang="en-US" sz="1200" dirty="0"/>
              <a:t>Zhu A, Ibrahim JG, Love MI (2018). “Heavy-tailed prior distributions for sequence count data: removing the noise and preserving large differences.” </a:t>
            </a:r>
            <a:r>
              <a:rPr lang="en-US" sz="1200" i="1" dirty="0"/>
              <a:t>Bioinformatics</a:t>
            </a:r>
            <a:r>
              <a:rPr lang="en-US" sz="1200" dirty="0"/>
              <a:t>. doi: </a:t>
            </a:r>
            <a:r>
              <a:rPr lang="en-US" sz="1200" dirty="0">
                <a:hlinkClick r:id="rId4"/>
              </a:rPr>
              <a:t>10.1093/bioinformatics/bty895</a:t>
            </a:r>
            <a:r>
              <a:rPr lang="en-US" sz="1200" dirty="0"/>
              <a:t>.</a:t>
            </a:r>
          </a:p>
        </p:txBody>
      </p:sp>
    </p:spTree>
    <p:extLst>
      <p:ext uri="{BB962C8B-B14F-4D97-AF65-F5344CB8AC3E}">
        <p14:creationId xmlns:p14="http://schemas.microsoft.com/office/powerpoint/2010/main" val="408165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5527F-AA63-4246-9FA7-C0B007E28EB7}"/>
              </a:ext>
            </a:extLst>
          </p:cNvPr>
          <p:cNvSpPr>
            <a:spLocks noGrp="1"/>
          </p:cNvSpPr>
          <p:nvPr>
            <p:ph type="title"/>
          </p:nvPr>
        </p:nvSpPr>
        <p:spPr>
          <a:xfrm>
            <a:off x="174522" y="158648"/>
            <a:ext cx="5569974" cy="792623"/>
          </a:xfrm>
        </p:spPr>
        <p:txBody>
          <a:bodyPr>
            <a:normAutofit/>
          </a:bodyPr>
          <a:lstStyle/>
          <a:p>
            <a:r>
              <a:rPr lang="en-US" sz="2400" dirty="0" err="1"/>
              <a:t>FastQC</a:t>
            </a:r>
            <a:r>
              <a:rPr lang="en-US" sz="2400" dirty="0"/>
              <a:t> / Contaminant Screening</a:t>
            </a:r>
          </a:p>
        </p:txBody>
      </p:sp>
      <p:sp>
        <p:nvSpPr>
          <p:cNvPr id="3" name="Content Placeholder 2">
            <a:extLst>
              <a:ext uri="{FF2B5EF4-FFF2-40B4-BE49-F238E27FC236}">
                <a16:creationId xmlns:a16="http://schemas.microsoft.com/office/drawing/2014/main" id="{B0BF43E0-E4D4-5745-BB68-E42C16C6E7EC}"/>
              </a:ext>
            </a:extLst>
          </p:cNvPr>
          <p:cNvSpPr>
            <a:spLocks noGrp="1"/>
          </p:cNvSpPr>
          <p:nvPr>
            <p:ph idx="1"/>
          </p:nvPr>
        </p:nvSpPr>
        <p:spPr>
          <a:xfrm>
            <a:off x="1192160" y="1331355"/>
            <a:ext cx="3925529" cy="5091567"/>
          </a:xfrm>
        </p:spPr>
        <p:txBody>
          <a:bodyPr>
            <a:normAutofit fontScale="92500"/>
          </a:bodyPr>
          <a:lstStyle/>
          <a:p>
            <a:pPr marL="0" indent="0">
              <a:buNone/>
            </a:pPr>
            <a:r>
              <a:rPr lang="en-US" sz="2400" dirty="0"/>
              <a:t>Mean Quality Scores</a:t>
            </a:r>
          </a:p>
          <a:p>
            <a:r>
              <a:rPr lang="en-US" sz="2400" dirty="0"/>
              <a:t>Data yields were between 93-1342M reads/samples</a:t>
            </a:r>
          </a:p>
          <a:p>
            <a:r>
              <a:rPr lang="en-US" sz="2400" dirty="0"/>
              <a:t>Samples sequenced last year were very deeply sequenced</a:t>
            </a:r>
          </a:p>
          <a:p>
            <a:r>
              <a:rPr lang="en-US" sz="2400" dirty="0"/>
              <a:t>This did not improve the length and did not ultimately affect comparisons between libraries</a:t>
            </a:r>
          </a:p>
          <a:p>
            <a:pPr marL="0" indent="0">
              <a:buNone/>
            </a:pPr>
            <a:endParaRPr lang="en-US" sz="2400" dirty="0"/>
          </a:p>
          <a:p>
            <a:pPr marL="0" indent="0">
              <a:buNone/>
            </a:pPr>
            <a:r>
              <a:rPr lang="en-US" sz="2400" dirty="0" err="1"/>
              <a:t>FastQ</a:t>
            </a:r>
            <a:r>
              <a:rPr lang="en-US" sz="2400" dirty="0"/>
              <a:t> Screen</a:t>
            </a:r>
          </a:p>
          <a:p>
            <a:r>
              <a:rPr lang="en-US" sz="2400" dirty="0"/>
              <a:t>Data appear to be from mice (good!)</a:t>
            </a:r>
          </a:p>
          <a:p>
            <a:pPr marL="0" indent="0">
              <a:buNone/>
            </a:pPr>
            <a:endParaRPr lang="en-US" sz="2400" dirty="0"/>
          </a:p>
          <a:p>
            <a:pPr marL="0" indent="0">
              <a:buNone/>
            </a:pPr>
            <a:endParaRPr lang="en-US"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0756" y="453368"/>
            <a:ext cx="5121812" cy="3414541"/>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2875" y="3867909"/>
            <a:ext cx="4809693" cy="2849981"/>
          </a:xfrm>
          <a:prstGeom prst="rect">
            <a:avLst/>
          </a:prstGeom>
        </p:spPr>
      </p:pic>
    </p:spTree>
    <p:extLst>
      <p:ext uri="{BB962C8B-B14F-4D97-AF65-F5344CB8AC3E}">
        <p14:creationId xmlns:p14="http://schemas.microsoft.com/office/powerpoint/2010/main" val="1882446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BA01-E228-254E-8997-0441B7028BCA}"/>
              </a:ext>
            </a:extLst>
          </p:cNvPr>
          <p:cNvSpPr>
            <a:spLocks noGrp="1"/>
          </p:cNvSpPr>
          <p:nvPr>
            <p:ph type="title"/>
          </p:nvPr>
        </p:nvSpPr>
        <p:spPr/>
        <p:txBody>
          <a:bodyPr/>
          <a:lstStyle/>
          <a:p>
            <a:r>
              <a:rPr lang="en-US" dirty="0"/>
              <a:t>STAR alignment</a:t>
            </a:r>
          </a:p>
        </p:txBody>
      </p:sp>
      <p:sp>
        <p:nvSpPr>
          <p:cNvPr id="3" name="Content Placeholder 2">
            <a:extLst>
              <a:ext uri="{FF2B5EF4-FFF2-40B4-BE49-F238E27FC236}">
                <a16:creationId xmlns:a16="http://schemas.microsoft.com/office/drawing/2014/main" id="{9DBF81AB-222A-1446-B31C-331E5AAD86CE}"/>
              </a:ext>
            </a:extLst>
          </p:cNvPr>
          <p:cNvSpPr>
            <a:spLocks noGrp="1"/>
          </p:cNvSpPr>
          <p:nvPr>
            <p:ph idx="1"/>
          </p:nvPr>
        </p:nvSpPr>
        <p:spPr/>
        <p:txBody>
          <a:bodyPr/>
          <a:lstStyle/>
          <a:p>
            <a:r>
              <a:rPr lang="en-US" dirty="0"/>
              <a:t>STAR was run to align compressed *.</a:t>
            </a:r>
            <a:r>
              <a:rPr lang="en-US" dirty="0" err="1"/>
              <a:t>fastq.gz</a:t>
            </a:r>
            <a:r>
              <a:rPr lang="en-US" dirty="0"/>
              <a:t> files against mm10 reference genome downloaded via UCSC</a:t>
            </a:r>
          </a:p>
          <a:p>
            <a:r>
              <a:rPr lang="en-US" dirty="0"/>
              <a:t>Annotations from UCSC were also used to determine gene content that would later be used to derive counts </a:t>
            </a:r>
          </a:p>
          <a:p>
            <a:r>
              <a:rPr lang="en-US" dirty="0"/>
              <a:t>Using </a:t>
            </a:r>
            <a:r>
              <a:rPr lang="en-US" dirty="0" err="1"/>
              <a:t>samtools</a:t>
            </a:r>
            <a:r>
              <a:rPr lang="en-US" dirty="0"/>
              <a:t>, resulting .</a:t>
            </a:r>
            <a:r>
              <a:rPr lang="en-US" dirty="0" err="1"/>
              <a:t>sam</a:t>
            </a:r>
            <a:r>
              <a:rPr lang="en-US" dirty="0"/>
              <a:t> alignment files converted to sorted .bam and then indexed prior to running through </a:t>
            </a:r>
            <a:r>
              <a:rPr lang="en-US" dirty="0" err="1"/>
              <a:t>HTSeq</a:t>
            </a:r>
            <a:r>
              <a:rPr lang="en-US" dirty="0"/>
              <a:t> to capture raw </a:t>
            </a:r>
            <a:r>
              <a:rPr lang="en-US" dirty="0" err="1"/>
              <a:t>RNAseq</a:t>
            </a:r>
            <a:r>
              <a:rPr lang="en-US" dirty="0"/>
              <a:t> “counts” per gene</a:t>
            </a:r>
          </a:p>
        </p:txBody>
      </p:sp>
    </p:spTree>
    <p:extLst>
      <p:ext uri="{BB962C8B-B14F-4D97-AF65-F5344CB8AC3E}">
        <p14:creationId xmlns:p14="http://schemas.microsoft.com/office/powerpoint/2010/main" val="3349895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AA0B-556E-7A4C-BF94-D30D8B63ECA1}"/>
              </a:ext>
            </a:extLst>
          </p:cNvPr>
          <p:cNvSpPr>
            <a:spLocks noGrp="1"/>
          </p:cNvSpPr>
          <p:nvPr>
            <p:ph type="title"/>
          </p:nvPr>
        </p:nvSpPr>
        <p:spPr/>
        <p:txBody>
          <a:bodyPr/>
          <a:lstStyle/>
          <a:p>
            <a:r>
              <a:rPr lang="en-US" dirty="0" err="1"/>
              <a:t>HTSeq</a:t>
            </a:r>
            <a:r>
              <a:rPr lang="en-US" dirty="0"/>
              <a:t> – Counts generation</a:t>
            </a:r>
          </a:p>
        </p:txBody>
      </p:sp>
      <p:sp>
        <p:nvSpPr>
          <p:cNvPr id="3" name="Content Placeholder 2">
            <a:extLst>
              <a:ext uri="{FF2B5EF4-FFF2-40B4-BE49-F238E27FC236}">
                <a16:creationId xmlns:a16="http://schemas.microsoft.com/office/drawing/2014/main" id="{66802DBB-F13A-BA43-A23F-19DE9886C29F}"/>
              </a:ext>
            </a:extLst>
          </p:cNvPr>
          <p:cNvSpPr>
            <a:spLocks noGrp="1"/>
          </p:cNvSpPr>
          <p:nvPr>
            <p:ph idx="1"/>
          </p:nvPr>
        </p:nvSpPr>
        <p:spPr/>
        <p:txBody>
          <a:bodyPr/>
          <a:lstStyle/>
          <a:p>
            <a:r>
              <a:rPr lang="en-US" dirty="0"/>
              <a:t>The .bam files from the STAR alignment step were taken and were run through </a:t>
            </a:r>
            <a:r>
              <a:rPr lang="en-US" dirty="0" err="1"/>
              <a:t>HTSeq</a:t>
            </a:r>
            <a:r>
              <a:rPr lang="en-US" dirty="0"/>
              <a:t> (via UCSC gene-id method with UCSC annotation GFFs) to convert gene annotation and alignment information into a counts table for each sample</a:t>
            </a:r>
          </a:p>
          <a:p>
            <a:r>
              <a:rPr lang="en-US" dirty="0"/>
              <a:t>Proprietary scripts used to combine all sample .count files into one overall raw counts file for all of your sample data</a:t>
            </a:r>
          </a:p>
          <a:p>
            <a:r>
              <a:rPr lang="en-US" dirty="0"/>
              <a:t>The resulting raw counts file was then used for differential expression and pathway analyses.</a:t>
            </a:r>
          </a:p>
          <a:p>
            <a:r>
              <a:rPr lang="en-US" dirty="0"/>
              <a:t>See our Methods section for a publication-friendly format of our workflow</a:t>
            </a:r>
          </a:p>
        </p:txBody>
      </p:sp>
    </p:spTree>
    <p:extLst>
      <p:ext uri="{BB962C8B-B14F-4D97-AF65-F5344CB8AC3E}">
        <p14:creationId xmlns:p14="http://schemas.microsoft.com/office/powerpoint/2010/main" val="1003346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Data </a:t>
            </a:r>
          </a:p>
        </p:txBody>
      </p:sp>
      <p:sp>
        <p:nvSpPr>
          <p:cNvPr id="16" name="TextBox 15"/>
          <p:cNvSpPr txBox="1"/>
          <p:nvPr/>
        </p:nvSpPr>
        <p:spPr>
          <a:xfrm>
            <a:off x="1034716" y="2081463"/>
            <a:ext cx="9722184"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9 samples from NP-specific mice</a:t>
            </a:r>
          </a:p>
          <a:p>
            <a:pPr marL="285750" indent="-285750">
              <a:buFont typeface="Arial" panose="020B0604020202020204" pitchFamily="34" charset="0"/>
              <a:buChar char="•"/>
            </a:pPr>
            <a:r>
              <a:rPr lang="en-US" sz="2800" dirty="0"/>
              <a:t>Samples were run in 2 batches</a:t>
            </a:r>
          </a:p>
          <a:p>
            <a:pPr marL="285750" indent="-285750">
              <a:buFont typeface="Arial" panose="020B0604020202020204" pitchFamily="34" charset="0"/>
              <a:buChar char="•"/>
            </a:pPr>
            <a:r>
              <a:rPr lang="en-US" sz="2800" dirty="0"/>
              <a:t>3 comparison groups</a:t>
            </a:r>
            <a:endParaRPr lang="en-US" dirty="0"/>
          </a:p>
          <a:p>
            <a:pPr marL="742950" lvl="1" indent="-285750">
              <a:buFont typeface="Arial" panose="020B0604020202020204" pitchFamily="34" charset="0"/>
              <a:buChar char="•"/>
            </a:pPr>
            <a:r>
              <a:rPr lang="en-US" sz="2800" dirty="0"/>
              <a:t>3 Concentration B (1x10^6) vs 3 Concentration A (0)</a:t>
            </a:r>
          </a:p>
          <a:p>
            <a:pPr marL="742950" lvl="1" indent="-285750">
              <a:buFont typeface="Arial" panose="020B0604020202020204" pitchFamily="34" charset="0"/>
              <a:buChar char="•"/>
            </a:pPr>
            <a:r>
              <a:rPr lang="en-US" sz="2800" dirty="0"/>
              <a:t>3 Concentration C (1x10^9) vs 3 Concentration A (0)</a:t>
            </a:r>
          </a:p>
          <a:p>
            <a:pPr marL="742950" lvl="1" indent="-285750">
              <a:buFont typeface="Arial" panose="020B0604020202020204" pitchFamily="34" charset="0"/>
              <a:buChar char="•"/>
            </a:pPr>
            <a:r>
              <a:rPr lang="en-US" sz="2800" dirty="0"/>
              <a:t>3 Concentration C (1x10^9) vs 3 Concentration B </a:t>
            </a:r>
            <a:r>
              <a:rPr lang="en-US" sz="2800" b="1" dirty="0"/>
              <a:t>(</a:t>
            </a:r>
            <a:r>
              <a:rPr lang="en-US" sz="2800" dirty="0"/>
              <a:t>1x10^6</a:t>
            </a:r>
            <a:r>
              <a:rPr lang="en-US" sz="2800" b="1" dirty="0"/>
              <a:t>)</a:t>
            </a:r>
          </a:p>
          <a:p>
            <a:pPr lvl="1"/>
            <a:endParaRPr lang="en-US" sz="2800" dirty="0"/>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699301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078015"/>
          </a:xfrm>
        </p:spPr>
        <p:txBody>
          <a:bodyPr>
            <a:normAutofit fontScale="90000"/>
          </a:bodyPr>
          <a:lstStyle/>
          <a:p>
            <a:r>
              <a:rPr lang="en-US" sz="3600" dirty="0"/>
              <a:t>Hypothesis:</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With DEG analysis using the Wald test we are looking to reject the idea that the variances (s) in two groups of samples are the same. </a:t>
            </a:r>
          </a:p>
          <a:p>
            <a:pPr marL="0" indent="0">
              <a:buNone/>
            </a:pPr>
            <a:endParaRPr lang="en-US" dirty="0"/>
          </a:p>
          <a:p>
            <a:pPr marL="457200" lvl="1" indent="0">
              <a:buNone/>
            </a:pPr>
            <a:r>
              <a:rPr lang="en-US" sz="2800" dirty="0"/>
              <a:t>H</a:t>
            </a:r>
            <a:r>
              <a:rPr lang="en-US" sz="1800" dirty="0"/>
              <a:t>null</a:t>
            </a:r>
            <a:r>
              <a:rPr lang="en-US" sz="2800" dirty="0"/>
              <a:t>: s in group A = s in group B (no difference)</a:t>
            </a:r>
          </a:p>
          <a:p>
            <a:pPr marL="457200" lvl="1" indent="0">
              <a:buNone/>
            </a:pPr>
            <a:r>
              <a:rPr lang="en-US" sz="2800" dirty="0"/>
              <a:t>H</a:t>
            </a:r>
            <a:r>
              <a:rPr lang="en-US" sz="1600" dirty="0"/>
              <a:t>alternative</a:t>
            </a:r>
            <a:r>
              <a:rPr lang="en-US" sz="2800" dirty="0"/>
              <a:t>: s in group A ≠ s in group B (difference)</a:t>
            </a:r>
          </a:p>
          <a:p>
            <a:pPr marL="457200" lvl="1" indent="0">
              <a:buNone/>
            </a:pPr>
            <a:endParaRPr lang="en-US" sz="2000" dirty="0"/>
          </a:p>
          <a:p>
            <a:pPr marL="0" indent="0">
              <a:buNone/>
            </a:pPr>
            <a:r>
              <a:rPr lang="en-US" dirty="0"/>
              <a:t>Testing this hypothesis will tell us if the differences between the groups are statistically significant. Statistical significance is necessary but not sufficient for clinical significance.</a:t>
            </a:r>
          </a:p>
        </p:txBody>
      </p:sp>
    </p:spTree>
    <p:extLst>
      <p:ext uri="{BB962C8B-B14F-4D97-AF65-F5344CB8AC3E}">
        <p14:creationId xmlns:p14="http://schemas.microsoft.com/office/powerpoint/2010/main" val="645806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False Discovery Rate (or adjusted p-value)</a:t>
            </a:r>
          </a:p>
        </p:txBody>
      </p:sp>
      <p:sp>
        <p:nvSpPr>
          <p:cNvPr id="3" name="Content Placeholder 2"/>
          <p:cNvSpPr>
            <a:spLocks noGrp="1"/>
          </p:cNvSpPr>
          <p:nvPr>
            <p:ph idx="1"/>
          </p:nvPr>
        </p:nvSpPr>
        <p:spPr/>
        <p:txBody>
          <a:bodyPr/>
          <a:lstStyle/>
          <a:p>
            <a:r>
              <a:rPr lang="en-US" dirty="0"/>
              <a:t>Each gene in typical DE analysis has a p-value generated as a single hypothesis test but it was one of multiple genes/hypotheses tested</a:t>
            </a:r>
          </a:p>
          <a:p>
            <a:pPr marL="0" indent="0">
              <a:buNone/>
            </a:pPr>
            <a:endParaRPr lang="en-US" dirty="0"/>
          </a:p>
          <a:p>
            <a:r>
              <a:rPr lang="en-US" dirty="0"/>
              <a:t>Adjusting the p-value corrects for the multiple hypotheses tested by scaling each p-value by the number of genes/hypotheses tested starting at the smallest p-value</a:t>
            </a:r>
          </a:p>
          <a:p>
            <a:pPr marL="0" indent="0">
              <a:buNone/>
            </a:pPr>
            <a:endParaRPr lang="en-US" dirty="0"/>
          </a:p>
          <a:p>
            <a:r>
              <a:rPr lang="en-US" dirty="0"/>
              <a:t>If more than one gene is examined for DE analysis, FDR (adjusted p-value) should be reported instead of p-value and not in combination</a:t>
            </a:r>
          </a:p>
          <a:p>
            <a:endParaRPr lang="en-US" dirty="0"/>
          </a:p>
        </p:txBody>
      </p:sp>
    </p:spTree>
    <p:extLst>
      <p:ext uri="{BB962C8B-B14F-4D97-AF65-F5344CB8AC3E}">
        <p14:creationId xmlns:p14="http://schemas.microsoft.com/office/powerpoint/2010/main" val="943052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522" y="100267"/>
            <a:ext cx="10515600" cy="1325563"/>
          </a:xfrm>
        </p:spPr>
        <p:txBody>
          <a:bodyPr>
            <a:normAutofit/>
          </a:bodyPr>
          <a:lstStyle/>
          <a:p>
            <a:r>
              <a:rPr lang="en-US" sz="3200" dirty="0"/>
              <a:t>PCA plots by Batch and Dose Group</a:t>
            </a:r>
          </a:p>
        </p:txBody>
      </p:sp>
      <p:sp>
        <p:nvSpPr>
          <p:cNvPr id="3" name="Content Placeholder 2"/>
          <p:cNvSpPr>
            <a:spLocks noGrp="1"/>
          </p:cNvSpPr>
          <p:nvPr>
            <p:ph idx="1"/>
          </p:nvPr>
        </p:nvSpPr>
        <p:spPr>
          <a:xfrm>
            <a:off x="174522" y="1363271"/>
            <a:ext cx="5820697" cy="4486275"/>
          </a:xfrm>
        </p:spPr>
        <p:txBody>
          <a:bodyPr>
            <a:noAutofit/>
          </a:bodyPr>
          <a:lstStyle/>
          <a:p>
            <a:pPr marL="742950" lvl="1" indent="-285750"/>
            <a:r>
              <a:rPr lang="en-US" sz="2000" dirty="0"/>
              <a:t>60% of the differences between these samples is due to them having either concentration A (0) B, (1x10</a:t>
            </a:r>
            <a:r>
              <a:rPr lang="en-US" sz="2000" baseline="30000" dirty="0"/>
              <a:t>6</a:t>
            </a:r>
            <a:r>
              <a:rPr lang="en-US" sz="2000" dirty="0"/>
              <a:t>) or C (1x10</a:t>
            </a:r>
            <a:r>
              <a:rPr lang="en-US" sz="2000" baseline="30000" dirty="0"/>
              <a:t>9</a:t>
            </a:r>
            <a:r>
              <a:rPr lang="en-US" sz="2000" dirty="0"/>
              <a:t>)</a:t>
            </a:r>
          </a:p>
          <a:p>
            <a:pPr marL="742950" lvl="1" indent="-285750"/>
            <a:r>
              <a:rPr lang="en-US" sz="2000" dirty="0"/>
              <a:t>Second most important variable in determining differences in gene expression was Batch in which the samples were run, those 3 samples run in Batch 1 cluster similarly by concentration but differently from Batch 2</a:t>
            </a:r>
          </a:p>
          <a:p>
            <a:pPr marL="742950" lvl="1" indent="-285750"/>
            <a:r>
              <a:rPr lang="en-US" sz="2000" dirty="0"/>
              <a:t>Suggests that we will be able to identify statistically significant differences between the samples if they exist between these groups but that much of the difference could also be due to being run in 2 batches</a:t>
            </a:r>
          </a:p>
          <a:p>
            <a:pPr marL="742950" lvl="1" indent="-285750"/>
            <a:r>
              <a:rPr lang="en-US" sz="2000" dirty="0"/>
              <a:t>Since within-group variance was smaller than between-group variance, we have performed a likelihood ratio test for comparisons of multiple groups</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5831" b="17760"/>
          <a:stretch/>
        </p:blipFill>
        <p:spPr>
          <a:xfrm>
            <a:off x="7250368" y="1039761"/>
            <a:ext cx="4286250" cy="2846439"/>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11978" b="17140"/>
          <a:stretch/>
        </p:blipFill>
        <p:spPr>
          <a:xfrm>
            <a:off x="7250368" y="3886200"/>
            <a:ext cx="3989438" cy="2827783"/>
          </a:xfrm>
          <a:prstGeom prst="rect">
            <a:avLst/>
          </a:prstGeom>
        </p:spPr>
      </p:pic>
    </p:spTree>
    <p:extLst>
      <p:ext uri="{BB962C8B-B14F-4D97-AF65-F5344CB8AC3E}">
        <p14:creationId xmlns:p14="http://schemas.microsoft.com/office/powerpoint/2010/main" val="2263123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9346</TotalTime>
  <Words>2145</Words>
  <Application>Microsoft Office PowerPoint</Application>
  <PresentationFormat>Widescreen</PresentationFormat>
  <Paragraphs>192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Weiping Cao &amp; Samuel Amoah  RNAseq Study</vt:lpstr>
      <vt:lpstr>RNASeq Analysis Workflow</vt:lpstr>
      <vt:lpstr>FastQC / Contaminant Screening</vt:lpstr>
      <vt:lpstr>STAR alignment</vt:lpstr>
      <vt:lpstr>HTSeq – Counts generation</vt:lpstr>
      <vt:lpstr>Data </vt:lpstr>
      <vt:lpstr>Hypothesis: </vt:lpstr>
      <vt:lpstr>False Discovery Rate (or adjusted p-value)</vt:lpstr>
      <vt:lpstr>PCA plots by Batch and Dose Group</vt:lpstr>
      <vt:lpstr>Comparison of Library Sizes</vt:lpstr>
      <vt:lpstr>Contents</vt:lpstr>
      <vt:lpstr>Concentration B vs A: MA plot</vt:lpstr>
      <vt:lpstr>Concentration B vs A: Volcano plot</vt:lpstr>
      <vt:lpstr>B vs A: Heat map</vt:lpstr>
      <vt:lpstr>Concentration C vs A: MA plot</vt:lpstr>
      <vt:lpstr>Concentration C vs A: Volcano plot</vt:lpstr>
      <vt:lpstr>C vs A: Heat map</vt:lpstr>
      <vt:lpstr>Concentration C vs B: MA plot</vt:lpstr>
      <vt:lpstr>Concentration C vs B: Volcano plot</vt:lpstr>
      <vt:lpstr>C vs B: Heat map</vt:lpstr>
      <vt:lpstr>DE Pathway in B vs A and C vs A comparisons</vt:lpstr>
      <vt:lpstr>Files in Box folder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 Jessica</dc:creator>
  <cp:lastModifiedBy>Jessica Randall</cp:lastModifiedBy>
  <cp:revision>127</cp:revision>
  <dcterms:created xsi:type="dcterms:W3CDTF">2019-09-11T12:19:50Z</dcterms:created>
  <dcterms:modified xsi:type="dcterms:W3CDTF">2020-01-22T15:02:19Z</dcterms:modified>
</cp:coreProperties>
</file>