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88" r:id="rId3"/>
    <p:sldId id="280" r:id="rId4"/>
    <p:sldId id="281" r:id="rId5"/>
    <p:sldId id="283" r:id="rId6"/>
    <p:sldId id="284" r:id="rId7"/>
    <p:sldId id="286" r:id="rId8"/>
    <p:sldId id="287" r:id="rId9"/>
    <p:sldId id="257" r:id="rId10"/>
    <p:sldId id="295" r:id="rId11"/>
    <p:sldId id="258" r:id="rId12"/>
    <p:sldId id="259" r:id="rId13"/>
    <p:sldId id="260" r:id="rId14"/>
    <p:sldId id="261" r:id="rId15"/>
    <p:sldId id="262" r:id="rId16"/>
    <p:sldId id="263" r:id="rId17"/>
    <p:sldId id="265" r:id="rId18"/>
    <p:sldId id="266" r:id="rId19"/>
    <p:sldId id="267" r:id="rId20"/>
    <p:sldId id="264" r:id="rId21"/>
    <p:sldId id="268" r:id="rId22"/>
    <p:sldId id="269" r:id="rId23"/>
    <p:sldId id="270" r:id="rId24"/>
    <p:sldId id="273" r:id="rId25"/>
    <p:sldId id="272" r:id="rId26"/>
    <p:sldId id="271" r:id="rId27"/>
    <p:sldId id="275" r:id="rId28"/>
    <p:sldId id="296" r:id="rId29"/>
    <p:sldId id="277" r:id="rId30"/>
    <p:sldId id="292" r:id="rId31"/>
    <p:sldId id="290" r:id="rId32"/>
    <p:sldId id="297" r:id="rId33"/>
    <p:sldId id="291" r:id="rId34"/>
    <p:sldId id="298" r:id="rId35"/>
    <p:sldId id="289" r:id="rId36"/>
    <p:sldId id="278" r:id="rId37"/>
    <p:sldId id="279" r:id="rId38"/>
    <p:sldId id="299" r:id="rId39"/>
    <p:sldId id="293"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4446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426537"/>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a:t>
                      </a:r>
                      <a:r>
                        <a:rPr lang="en-US" dirty="0" err="1" smtClean="0"/>
                        <a:t>i</a:t>
                      </a:r>
                      <a:r>
                        <a:rPr lang="en-US" dirty="0" smtClean="0"/>
                        <a:t>’ in the declaration</a:t>
                      </a:r>
                      <a:r>
                        <a:rPr lang="en-US" baseline="0" dirty="0" smtClean="0"/>
                        <a:t> refers to element type – </a:t>
                      </a:r>
                      <a:r>
                        <a:rPr lang="en-US" baseline="0" dirty="0" err="1" smtClean="0"/>
                        <a:t>int</a:t>
                      </a:r>
                      <a:r>
                        <a:rPr lang="en-US" baseline="0" dirty="0" smtClean="0"/>
                        <a:t> in this case</a:t>
                      </a:r>
                      <a:endParaRPr lang="en-US" dirty="0"/>
                    </a:p>
                  </a:txBody>
                  <a:tcPr/>
                </a:tc>
                <a:tc>
                  <a:txBody>
                    <a:bodyPr/>
                    <a:lstStyle/>
                    <a:p>
                      <a:endParaRPr lang="en-US" dirty="0" smtClean="0"/>
                    </a:p>
                    <a:p>
                      <a:endParaRPr lang="en-US" dirty="0" smtClean="0"/>
                    </a:p>
                    <a:p>
                      <a:endParaRPr lang="en-US" dirty="0" smtClean="0"/>
                    </a:p>
                    <a:p>
                      <a:r>
                        <a:rPr lang="en-US" dirty="0" smtClean="0"/>
                        <a:t>Element of any type can</a:t>
                      </a:r>
                      <a:r>
                        <a:rPr lang="en-US" baseline="0" dirty="0" smtClean="0"/>
                        <a:t> be stored in the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https://docs.python.org/3/library/array.html</a:t>
                      </a:r>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5992455" y="448420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chemeClr val="dk1"/>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list() method or sorted() 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items() 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4351338"/>
          </a:xfrm>
        </p:spPr>
        <p:txBody>
          <a:bodyPr>
            <a:normAutofit/>
          </a:bodyPr>
          <a:lstStyle/>
          <a:p>
            <a:r>
              <a:rPr lang="en-US" sz="2400" dirty="0">
                <a:solidFill>
                  <a:schemeClr val="dk1"/>
                </a:solidFill>
                <a:latin typeface="Times New Roman"/>
                <a:ea typeface="Times New Roman"/>
                <a:cs typeface="Times New Roman"/>
                <a:sym typeface="Calibri"/>
              </a:rPr>
              <a:t>The print() function prints to standard out</a:t>
            </a:r>
          </a:p>
          <a:p>
            <a:r>
              <a:rPr lang="en-US" sz="2400" dirty="0">
                <a:solidFill>
                  <a:schemeClr val="dk1"/>
                </a:solidFill>
                <a:latin typeface="Times New Roman"/>
                <a:ea typeface="Times New Roman"/>
                <a:cs typeface="Times New Roman"/>
                <a:sym typeface="Calibri"/>
              </a:rPr>
              <a:t>To read from a file, use the open() function:</a:t>
            </a:r>
          </a:p>
          <a:p>
            <a:pPr lvl="1"/>
            <a:r>
              <a:rPr lang="en-US" sz="2000" dirty="0" smtClean="0">
                <a:latin typeface="Times New Roman" panose="02020603050405020304" pitchFamily="18" charset="0"/>
                <a:cs typeface="Times New Roman" panose="02020603050405020304" pitchFamily="18" charset="0"/>
              </a:rPr>
              <a:t>File can be opened in ‘r’ for read, </a:t>
            </a:r>
          </a:p>
          <a:p>
            <a:pPr marL="457200" lvl="1" indent="0">
              <a:buNone/>
            </a:pPr>
            <a:r>
              <a:rPr lang="en-US" sz="2000" dirty="0" smtClean="0">
                <a:latin typeface="Times New Roman" panose="02020603050405020304" pitchFamily="18" charset="0"/>
                <a:cs typeface="Times New Roman" panose="02020603050405020304" pitchFamily="18" charset="0"/>
              </a:rPr>
              <a:t>‘w’ for write or ‘a’ for append modes</a:t>
            </a:r>
          </a:p>
          <a:p>
            <a:pPr marL="457200" lvl="1" indent="0">
              <a:buNone/>
            </a:pPr>
            <a:r>
              <a:rPr lang="en-US" sz="2000" dirty="0" smtClean="0"/>
              <a:t> </a:t>
            </a:r>
          </a:p>
        </p:txBody>
      </p:sp>
      <p:pic>
        <p:nvPicPr>
          <p:cNvPr id="4" name="Picture 3"/>
          <p:cNvPicPr>
            <a:picLocks noChangeAspect="1"/>
          </p:cNvPicPr>
          <p:nvPr/>
        </p:nvPicPr>
        <p:blipFill>
          <a:blip r:embed="rId2"/>
          <a:stretch>
            <a:fillRect/>
          </a:stretch>
        </p:blipFill>
        <p:spPr>
          <a:xfrm>
            <a:off x="2419202" y="3271679"/>
            <a:ext cx="6058526" cy="1764413"/>
          </a:xfrm>
          <a:prstGeom prst="rect">
            <a:avLst/>
          </a:prstGeom>
        </p:spPr>
      </p:pic>
    </p:spTree>
    <p:extLst>
      <p:ext uri="{BB962C8B-B14F-4D97-AF65-F5344CB8AC3E}">
        <p14:creationId xmlns:p14="http://schemas.microsoft.com/office/powerpoint/2010/main" val="173600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"Hello : ", par</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import re</a:t>
            </a:r>
          </a:p>
          <a:p>
            <a:pPr marL="457200" lvl="1" indent="0">
              <a:buNone/>
            </a:pP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317140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re.match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re.findall</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re.split</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re.sub</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re.compile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beginning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end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more occurrences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1 or more occurrence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82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endParaRPr lang="en-US" dirty="0">
              <a:latin typeface="+mn-lt"/>
            </a:endParaRP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a:t>
            </a:r>
            <a:r>
              <a:rPr lang="en-US" dirty="0" smtClean="0">
                <a:latin typeface="Times New Roman" panose="02020603050405020304" pitchFamily="18" charset="0"/>
                <a:cs typeface="Times New Roman" panose="02020603050405020304" pitchFamily="18" charset="0"/>
              </a:rPr>
              <a:t>	Matches </a:t>
            </a:r>
            <a:r>
              <a:rPr lang="en-US" dirty="0">
                <a:latin typeface="Times New Roman" panose="02020603050405020304" pitchFamily="18" charset="0"/>
                <a:cs typeface="Times New Roman" panose="02020603050405020304" pitchFamily="18" charset="0"/>
              </a:rPr>
              <a:t>either a or b.</a:t>
            </a:r>
          </a:p>
          <a:p>
            <a:r>
              <a:rPr lang="en-US" dirty="0">
                <a:latin typeface="Times New Roman" panose="02020603050405020304" pitchFamily="18" charset="0"/>
                <a:cs typeface="Times New Roman" panose="02020603050405020304" pitchFamily="18" charset="0"/>
              </a:rPr>
              <a:t>(re)	</a:t>
            </a:r>
            <a:r>
              <a:rPr lang="en-US" dirty="0" smtClean="0">
                <a:latin typeface="Times New Roman" panose="02020603050405020304" pitchFamily="18" charset="0"/>
                <a:cs typeface="Times New Roman" panose="02020603050405020304" pitchFamily="18" charset="0"/>
              </a:rPr>
              <a:t>	Groups </a:t>
            </a:r>
            <a:r>
              <a:rPr lang="en-US" dirty="0">
                <a:latin typeface="Times New Roman" panose="02020603050405020304" pitchFamily="18" charset="0"/>
                <a:cs typeface="Times New Roman" panose="02020603050405020304" pitchFamily="18" charset="0"/>
              </a:rPr>
              <a:t>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5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endParaRPr lang="en-US" dirty="0">
              <a:latin typeface="+mn-lt"/>
            </a:endParaRP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a:t>
            </a:r>
            <a:r>
              <a:rPr lang="en-US" dirty="0" smtClean="0">
                <a:latin typeface="Times New Roman" panose="02020603050405020304" pitchFamily="18" charset="0"/>
                <a:cs typeface="Times New Roman" panose="02020603050405020304" pitchFamily="18" charset="0"/>
              </a:rPr>
              <a:t>                  inside </a:t>
            </a:r>
            <a:r>
              <a:rPr lang="en-US" dirty="0">
                <a:latin typeface="Times New Roman" panose="02020603050405020304" pitchFamily="18" charset="0"/>
                <a:cs typeface="Times New Roman" panose="02020603050405020304" pitchFamily="18" charset="0"/>
              </a:rPr>
              <a:t>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endParaRPr lang="en-US" dirty="0">
              <a:latin typeface="+mn-lt"/>
            </a:endParaRP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a:t>
            </a:r>
            <a:r>
              <a:rPr lang="en-US" sz="1900" dirty="0" smtClean="0">
                <a:latin typeface="Times New Roman" panose="02020603050405020304" pitchFamily="18" charset="0"/>
                <a:cs typeface="Times New Roman" panose="02020603050405020304" pitchFamily="18" charset="0"/>
              </a:rPr>
              <a:t>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a:t>
            </a:r>
            <a:r>
              <a:rPr lang="en-US" sz="1900" dirty="0" smtClean="0">
                <a:latin typeface="Times New Roman" panose="02020603050405020304" pitchFamily="18" charset="0"/>
                <a:cs typeface="Times New Roman" panose="02020603050405020304" pitchFamily="18" charset="0"/>
              </a:rPr>
              <a:t>documentation</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a:t>
            </a:r>
            <a:r>
              <a:rPr lang="en-US" sz="1900" dirty="0" smtClean="0">
                <a:latin typeface="Times New Roman" panose="02020603050405020304" pitchFamily="18" charset="0"/>
                <a:cs typeface="Times New Roman" panose="02020603050405020304" pitchFamily="18" charset="0"/>
              </a:rPr>
              <a:t>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900" dirty="0" smtClean="0">
                <a:latin typeface="Times New Roman" panose="02020603050405020304" pitchFamily="18" charset="0"/>
                <a:cs typeface="Times New Roman" panose="02020603050405020304" pitchFamily="18" charset="0"/>
              </a:rPr>
              <a:t>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a:t>
            </a:r>
            <a:r>
              <a:rPr lang="en-US" sz="1900" dirty="0" smtClean="0">
                <a:latin typeface="Times New Roman" panose="02020603050405020304" pitchFamily="18" charset="0"/>
                <a:cs typeface="Times New Roman" panose="02020603050405020304" pitchFamily="18" charset="0"/>
              </a:rPr>
              <a:t>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900" dirty="0" smtClean="0">
                <a:latin typeface="Times New Roman" panose="02020603050405020304" pitchFamily="18" charset="0"/>
                <a:cs typeface="Times New Roman" panose="02020603050405020304" pitchFamily="18" charset="0"/>
              </a:rPr>
              <a:t>separators</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Working </a:t>
            </a:r>
            <a:r>
              <a:rPr lang="en-US" sz="1900" dirty="0">
                <a:latin typeface="Times New Roman" panose="02020603050405020304" pitchFamily="18" charset="0"/>
                <a:cs typeface="Times New Roman" panose="02020603050405020304" pitchFamily="18" charset="0"/>
              </a:rPr>
              <a:t>with Binary Data Record </a:t>
            </a:r>
            <a:r>
              <a:rPr lang="en-US" sz="1900" dirty="0" smtClean="0">
                <a:latin typeface="Times New Roman" panose="02020603050405020304" pitchFamily="18" charset="0"/>
                <a:cs typeface="Times New Roman" panose="02020603050405020304" pitchFamily="18" charset="0"/>
              </a:rPr>
              <a:t>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a:t>
            </a:r>
            <a:r>
              <a:rPr lang="en-US" sz="1900" dirty="0" smtClean="0">
                <a:latin typeface="Times New Roman" panose="02020603050405020304" pitchFamily="18" charset="0"/>
                <a:cs typeface="Times New Roman" panose="02020603050405020304" pitchFamily="18" charset="0"/>
              </a:rPr>
              <a:t>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563994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endParaRPr lang="en-US" dirty="0"/>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a:t>
            </a:r>
            <a:r>
              <a:rPr lang="en-US" sz="2000" dirty="0" smtClean="0">
                <a:latin typeface="Times New Roman" panose="02020603050405020304" pitchFamily="18" charset="0"/>
                <a:cs typeface="Times New Roman" panose="02020603050405020304" pitchFamily="18" charset="0"/>
              </a:rPr>
              <a:t>sort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9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370841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429393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237705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82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development</a:t>
            </a:r>
          </a:p>
          <a:p>
            <a:r>
              <a:rPr lang="en-US" sz="2400" dirty="0">
                <a:solidFill>
                  <a:schemeClr val="dk1"/>
                </a:solidFill>
                <a:latin typeface="Times New Roman"/>
                <a:ea typeface="Times New Roman"/>
                <a:cs typeface="Times New Roman"/>
                <a:sym typeface="Calibri"/>
              </a:rPr>
              <a:t>Code 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syntax and dynamic typing</a:t>
            </a: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available</a:t>
            </a:r>
          </a:p>
          <a:p>
            <a:r>
              <a:rPr lang="en-US" sz="2400" dirty="0">
                <a:solidFill>
                  <a:schemeClr val="dk1"/>
                </a:solidFill>
                <a:latin typeface="Times New Roman"/>
                <a:ea typeface="Times New Roman"/>
                <a:cs typeface="Times New Roman"/>
                <a:sym typeface="Calibri"/>
              </a:rPr>
              <a:t>Python website:  </a:t>
            </a:r>
            <a:r>
              <a:rPr lang="en-US" sz="2400" dirty="0">
                <a:solidFill>
                  <a:schemeClr val="dk1"/>
                </a:solidFill>
                <a:latin typeface="Times New Roman"/>
                <a:ea typeface="Times New Roman"/>
                <a:cs typeface="Times New Roman"/>
                <a:sym typeface="Calibri"/>
                <a:hlinkClick r:id="rId2"/>
              </a:rPr>
              <a:t>https://www.python.org/</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712574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4898</TotalTime>
  <Words>2498</Words>
  <Application>Microsoft Office PowerPoint</Application>
  <PresentationFormat>Widescreen</PresentationFormat>
  <Paragraphs>417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PowerPoint Presentation</vt:lpstr>
      <vt:lpstr>Python</vt:lpstr>
      <vt:lpstr>Installation</vt:lpstr>
      <vt:lpstr>Installing Anaconda</vt:lpstr>
      <vt:lpstr>Installing Anaconda</vt:lpstr>
      <vt:lpstr>Installing Anaconda</vt:lpstr>
      <vt:lpstr>Installing Anaconda</vt:lpstr>
      <vt:lpstr>Testing your installation</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Classes</vt:lpstr>
      <vt:lpstr>Modules, Packages</vt:lpstr>
      <vt:lpstr>Examples for modules</vt:lpstr>
      <vt:lpstr>Python Packages </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Standard Libraries</vt:lpstr>
      <vt:lpstr>Standard Libraries</vt:lpstr>
      <vt:lpstr>Standard Libraries</vt:lpstr>
      <vt:lpstr>Standard Libraries</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166</cp:revision>
  <dcterms:created xsi:type="dcterms:W3CDTF">2018-08-22T18:03:13Z</dcterms:created>
  <dcterms:modified xsi:type="dcterms:W3CDTF">2018-09-12T15:21:04Z</dcterms:modified>
</cp:coreProperties>
</file>