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88" r:id="rId3"/>
    <p:sldId id="304" r:id="rId4"/>
    <p:sldId id="316" r:id="rId5"/>
    <p:sldId id="295" r:id="rId6"/>
    <p:sldId id="258" r:id="rId7"/>
    <p:sldId id="259" r:id="rId8"/>
    <p:sldId id="260" r:id="rId9"/>
    <p:sldId id="261" r:id="rId10"/>
    <p:sldId id="262" r:id="rId11"/>
    <p:sldId id="263" r:id="rId12"/>
    <p:sldId id="265" r:id="rId13"/>
    <p:sldId id="266" r:id="rId14"/>
    <p:sldId id="267" r:id="rId15"/>
    <p:sldId id="264" r:id="rId16"/>
    <p:sldId id="268" r:id="rId17"/>
    <p:sldId id="269" r:id="rId18"/>
    <p:sldId id="305" r:id="rId19"/>
    <p:sldId id="273" r:id="rId20"/>
    <p:sldId id="306" r:id="rId21"/>
    <p:sldId id="272" r:id="rId22"/>
    <p:sldId id="308" r:id="rId23"/>
    <p:sldId id="271" r:id="rId24"/>
    <p:sldId id="275" r:id="rId25"/>
    <p:sldId id="296" r:id="rId26"/>
    <p:sldId id="277" r:id="rId27"/>
    <p:sldId id="317" r:id="rId28"/>
    <p:sldId id="292" r:id="rId29"/>
    <p:sldId id="290" r:id="rId30"/>
    <p:sldId id="297" r:id="rId31"/>
    <p:sldId id="291" r:id="rId32"/>
    <p:sldId id="298" r:id="rId33"/>
    <p:sldId id="289" r:id="rId34"/>
    <p:sldId id="278" r:id="rId35"/>
    <p:sldId id="301" r:id="rId36"/>
    <p:sldId id="302" r:id="rId37"/>
    <p:sldId id="279" r:id="rId38"/>
    <p:sldId id="299" r:id="rId39"/>
    <p:sldId id="303" r:id="rId40"/>
    <p:sldId id="293" r:id="rId41"/>
    <p:sldId id="300" r:id="rId42"/>
    <p:sldId id="310" r:id="rId43"/>
    <p:sldId id="311" r:id="rId44"/>
    <p:sldId id="312" r:id="rId45"/>
    <p:sldId id="313" r:id="rId46"/>
    <p:sldId id="314" r:id="rId47"/>
    <p:sldId id="315"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6" d="100"/>
          <a:sy n="106"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bootstrap.pypa.io/get-pip.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chemeClr val="dk1"/>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74469" y="1375246"/>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3426537"/>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a:t>
                      </a:r>
                      <a:r>
                        <a:rPr lang="en-US" dirty="0" err="1" smtClean="0"/>
                        <a:t>i</a:t>
                      </a:r>
                      <a:r>
                        <a:rPr lang="en-US" dirty="0" smtClean="0"/>
                        <a:t>’ in the declaration</a:t>
                      </a:r>
                      <a:r>
                        <a:rPr lang="en-US" baseline="0" dirty="0" smtClean="0"/>
                        <a:t> refers to element type – </a:t>
                      </a:r>
                      <a:r>
                        <a:rPr lang="en-US" baseline="0" dirty="0" err="1" smtClean="0"/>
                        <a:t>int</a:t>
                      </a:r>
                      <a:r>
                        <a:rPr lang="en-US" baseline="0" dirty="0" smtClean="0"/>
                        <a:t> in this case</a:t>
                      </a:r>
                      <a:endParaRPr lang="en-US" dirty="0"/>
                    </a:p>
                  </a:txBody>
                  <a:tcPr/>
                </a:tc>
                <a:tc>
                  <a:txBody>
                    <a:bodyPr/>
                    <a:lstStyle/>
                    <a:p>
                      <a:endParaRPr lang="en-US" dirty="0" smtClean="0"/>
                    </a:p>
                    <a:p>
                      <a:endParaRPr lang="en-US" dirty="0" smtClean="0"/>
                    </a:p>
                    <a:p>
                      <a:endParaRPr lang="en-US" dirty="0" smtClean="0"/>
                    </a:p>
                    <a:p>
                      <a:r>
                        <a:rPr lang="en-US" dirty="0" smtClean="0"/>
                        <a:t>Element of any type can</a:t>
                      </a:r>
                      <a:r>
                        <a:rPr lang="en-US" baseline="0" dirty="0" smtClean="0"/>
                        <a:t> be stored in the l</a:t>
                      </a:r>
                      <a:r>
                        <a:rPr lang="en-US" dirty="0" smtClean="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https://docs.python.org/3/library/array.html</a:t>
                      </a:r>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2"/>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3"/>
          <a:stretch>
            <a:fillRect/>
          </a:stretch>
        </p:blipFill>
        <p:spPr>
          <a:xfrm>
            <a:off x="2332781" y="1645919"/>
            <a:ext cx="4357386" cy="861102"/>
          </a:xfrm>
          <a:prstGeom prst="rect">
            <a:avLst/>
          </a:prstGeom>
        </p:spPr>
      </p:pic>
      <p:pic>
        <p:nvPicPr>
          <p:cNvPr id="6" name="Picture 5"/>
          <p:cNvPicPr>
            <a:picLocks noChangeAspect="1"/>
          </p:cNvPicPr>
          <p:nvPr/>
        </p:nvPicPr>
        <p:blipFill>
          <a:blip r:embed="rId4"/>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5992455" y="448420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rgbClr val="FF0000"/>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a:t>
            </a:r>
            <a:r>
              <a:rPr lang="en-US" sz="2400" dirty="0">
                <a:solidFill>
                  <a:srgbClr val="FF0000"/>
                </a:solidFill>
                <a:latin typeface="Times New Roman"/>
                <a:ea typeface="Times New Roman"/>
                <a:cs typeface="Times New Roman"/>
                <a:sym typeface="Calibri"/>
              </a:rPr>
              <a:t>list() </a:t>
            </a:r>
            <a:r>
              <a:rPr lang="en-US" sz="2400" dirty="0">
                <a:solidFill>
                  <a:schemeClr val="dk1"/>
                </a:solidFill>
                <a:latin typeface="Times New Roman"/>
                <a:ea typeface="Times New Roman"/>
                <a:cs typeface="Times New Roman"/>
                <a:sym typeface="Calibri"/>
              </a:rPr>
              <a:t>method or </a:t>
            </a:r>
            <a:r>
              <a:rPr lang="en-US" sz="2400" dirty="0">
                <a:solidFill>
                  <a:srgbClr val="FF0000"/>
                </a:solidFill>
                <a:latin typeface="Times New Roman"/>
                <a:ea typeface="Times New Roman"/>
                <a:cs typeface="Times New Roman"/>
                <a:sym typeface="Calibri"/>
              </a:rPr>
              <a:t>sorted() </a:t>
            </a:r>
            <a:r>
              <a:rPr lang="en-US" sz="2400" dirty="0">
                <a:solidFill>
                  <a:schemeClr val="dk1"/>
                </a:solidFill>
                <a:latin typeface="Times New Roman"/>
                <a:ea typeface="Times New Roman"/>
                <a:cs typeface="Times New Roman"/>
                <a:sym typeface="Calibri"/>
              </a:rPr>
              <a:t>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the </a:t>
            </a:r>
            <a:r>
              <a:rPr lang="en-US" sz="2400" dirty="0">
                <a:solidFill>
                  <a:srgbClr val="FF0000"/>
                </a:solidFill>
                <a:latin typeface="Times New Roman"/>
                <a:ea typeface="Times New Roman"/>
                <a:cs typeface="Times New Roman"/>
                <a:sym typeface="Calibri"/>
              </a:rPr>
              <a:t>items() </a:t>
            </a:r>
            <a:r>
              <a:rPr lang="en-US" sz="2400" dirty="0">
                <a:solidFill>
                  <a:schemeClr val="dk1"/>
                </a:solidFill>
                <a:latin typeface="Times New Roman"/>
                <a:ea typeface="Times New Roman"/>
                <a:cs typeface="Times New Roman"/>
                <a:sym typeface="Calibri"/>
              </a:rPr>
              <a:t>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2"/>
            <a:ext cx="4480101" cy="1309568"/>
          </a:xfrm>
          <a:prstGeom prst="rect">
            <a:avLst/>
          </a:prstGeom>
        </p:spPr>
      </p:pic>
    </p:spTree>
    <p:extLst>
      <p:ext uri="{BB962C8B-B14F-4D97-AF65-F5344CB8AC3E}">
        <p14:creationId xmlns:p14="http://schemas.microsoft.com/office/powerpoint/2010/main" val="225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5037260"/>
          </a:xfrm>
        </p:spPr>
        <p:txBody>
          <a:bodyPr>
            <a:norm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print() </a:t>
            </a:r>
            <a:r>
              <a:rPr lang="en-US" sz="2400" dirty="0">
                <a:solidFill>
                  <a:schemeClr val="dk1"/>
                </a:solidFill>
                <a:latin typeface="Times New Roman"/>
                <a:ea typeface="Times New Roman"/>
                <a:cs typeface="Times New Roman"/>
                <a:sym typeface="Calibri"/>
              </a:rPr>
              <a:t>function prints to standard out</a:t>
            </a:r>
          </a:p>
          <a:p>
            <a:r>
              <a:rPr lang="en-US" sz="2400" dirty="0">
                <a:solidFill>
                  <a:schemeClr val="dk1"/>
                </a:solidFill>
                <a:latin typeface="Times New Roman"/>
                <a:ea typeface="Times New Roman"/>
                <a:cs typeface="Times New Roman"/>
                <a:sym typeface="Calibri"/>
              </a:rPr>
              <a:t>To read from a file, use the </a:t>
            </a:r>
            <a:r>
              <a:rPr lang="en-US" sz="2400" dirty="0">
                <a:solidFill>
                  <a:srgbClr val="FF0000"/>
                </a:solidFill>
                <a:latin typeface="Times New Roman"/>
                <a:ea typeface="Times New Roman"/>
                <a:cs typeface="Times New Roman"/>
                <a:sym typeface="Calibri"/>
              </a:rPr>
              <a:t>open() </a:t>
            </a:r>
            <a:r>
              <a:rPr lang="en-US" sz="2400" dirty="0">
                <a:solidFill>
                  <a:schemeClr val="dk1"/>
                </a:solidFill>
                <a:latin typeface="Times New Roman"/>
                <a:ea typeface="Times New Roman"/>
                <a:cs typeface="Times New Roman"/>
                <a:sym typeface="Calibri"/>
              </a:rPr>
              <a:t>function</a:t>
            </a:r>
            <a:r>
              <a:rPr lang="en-US" sz="2400" dirty="0" smtClean="0">
                <a:solidFill>
                  <a:schemeClr val="dk1"/>
                </a:solidFill>
                <a:latin typeface="Times New Roman"/>
                <a:ea typeface="Times New Roman"/>
                <a:cs typeface="Times New Roman"/>
                <a:sym typeface="Calibri"/>
              </a:rPr>
              <a:t>:</a:t>
            </a:r>
          </a:p>
          <a:p>
            <a:pPr lvl="1"/>
            <a:r>
              <a:rPr lang="en-US" sz="2000" dirty="0">
                <a:latin typeface="Times New Roman" panose="02020603050405020304" pitchFamily="18" charset="0"/>
                <a:cs typeface="Times New Roman" panose="02020603050405020304" pitchFamily="18" charset="0"/>
              </a:rPr>
              <a:t>File can be opened in ‘r’ for read, ‘w’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write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‘a’ for append modes</a:t>
            </a:r>
          </a:p>
          <a:p>
            <a:pPr lvl="1"/>
            <a:r>
              <a:rPr lang="en-US" sz="2000" dirty="0">
                <a:latin typeface="Times New Roman" panose="02020603050405020304" pitchFamily="18" charset="0"/>
                <a:cs typeface="Times New Roman" panose="02020603050405020304" pitchFamily="18" charset="0"/>
              </a:rPr>
              <a:t>The File must be closed after the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read/write operation </a:t>
            </a:r>
            <a:r>
              <a:rPr lang="en-US" sz="2000" dirty="0">
                <a:latin typeface="Times New Roman" panose="02020603050405020304" pitchFamily="18" charset="0"/>
                <a:cs typeface="Times New Roman" panose="02020603050405020304" pitchFamily="18" charset="0"/>
              </a:rPr>
              <a:t>using </a:t>
            </a:r>
            <a:r>
              <a:rPr lang="en-US" sz="2000" dirty="0">
                <a:solidFill>
                  <a:srgbClr val="FF0000"/>
                </a:solidFill>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function</a:t>
            </a:r>
          </a:p>
          <a:p>
            <a:pPr marL="0" indent="0">
              <a:buNone/>
            </a:pPr>
            <a:endParaRPr lang="en-US" sz="2400" dirty="0">
              <a:solidFill>
                <a:schemeClr val="dk1"/>
              </a:solidFill>
              <a:latin typeface="Times New Roman"/>
              <a:ea typeface="Times New Roman"/>
              <a:cs typeface="Times New Roman"/>
              <a:sym typeface="Calibri"/>
            </a:endParaRPr>
          </a:p>
          <a:p>
            <a:r>
              <a:rPr lang="en-US" sz="2400" dirty="0" smtClean="0">
                <a:solidFill>
                  <a:schemeClr val="dk1"/>
                </a:solidFill>
                <a:latin typeface="Times New Roman"/>
                <a:ea typeface="Times New Roman"/>
                <a:cs typeface="Times New Roman"/>
                <a:sym typeface="Calibri"/>
              </a:rPr>
              <a:t>Using the with statement is a cleaner way to do File IO in Python. </a:t>
            </a:r>
            <a:r>
              <a:rPr lang="en-US" sz="2400" b="1" dirty="0" smtClean="0">
                <a:solidFill>
                  <a:srgbClr val="FF0000"/>
                </a:solidFill>
                <a:latin typeface="Times New Roman"/>
                <a:ea typeface="Times New Roman"/>
                <a:cs typeface="Times New Roman"/>
                <a:sym typeface="Calibri"/>
              </a:rPr>
              <a:t>Close()</a:t>
            </a:r>
            <a:r>
              <a:rPr lang="en-US" sz="2400" dirty="0" smtClean="0">
                <a:solidFill>
                  <a:schemeClr val="dk1"/>
                </a:solidFill>
                <a:latin typeface="Times New Roman"/>
                <a:ea typeface="Times New Roman"/>
                <a:cs typeface="Times New Roman"/>
                <a:sym typeface="Calibri"/>
              </a:rPr>
              <a:t> is called automatically:</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rotWithShape="1">
          <a:blip r:embed="rId2"/>
          <a:srcRect r="12690"/>
          <a:stretch/>
        </p:blipFill>
        <p:spPr>
          <a:xfrm>
            <a:off x="6283866" y="2376821"/>
            <a:ext cx="5289673" cy="1764413"/>
          </a:xfrm>
          <a:prstGeom prst="rect">
            <a:avLst/>
          </a:prstGeom>
        </p:spPr>
      </p:pic>
      <p:pic>
        <p:nvPicPr>
          <p:cNvPr id="5" name="Picture 4"/>
          <p:cNvPicPr>
            <a:picLocks noChangeAspect="1"/>
          </p:cNvPicPr>
          <p:nvPr/>
        </p:nvPicPr>
        <p:blipFill>
          <a:blip r:embed="rId3"/>
          <a:stretch>
            <a:fillRect/>
          </a:stretch>
        </p:blipFill>
        <p:spPr>
          <a:xfrm>
            <a:off x="6469224" y="5066599"/>
            <a:ext cx="5104315" cy="1172932"/>
          </a:xfrm>
          <a:prstGeom prst="rect">
            <a:avLst/>
          </a:prstGeom>
        </p:spPr>
      </p:pic>
    </p:spTree>
    <p:extLst>
      <p:ext uri="{BB962C8B-B14F-4D97-AF65-F5344CB8AC3E}">
        <p14:creationId xmlns:p14="http://schemas.microsoft.com/office/powerpoint/2010/main" val="405070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 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a:t>
            </a:r>
            <a:r>
              <a:rPr lang="en-US" dirty="0" smtClean="0">
                <a:latin typeface="Times New Roman" panose="02020603050405020304" pitchFamily="18" charset="0"/>
                <a:cs typeface="Times New Roman" panose="02020603050405020304" pitchFamily="18" charset="0"/>
              </a:rPr>
              <a:t>2008</a:t>
            </a: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24446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 – The Stack Trace</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p:txBody>
      </p:sp>
      <p:pic>
        <p:nvPicPr>
          <p:cNvPr id="5" name="Picture 4"/>
          <p:cNvPicPr>
            <a:picLocks noChangeAspect="1"/>
          </p:cNvPicPr>
          <p:nvPr/>
        </p:nvPicPr>
        <p:blipFill>
          <a:blip r:embed="rId2"/>
          <a:stretch>
            <a:fillRect/>
          </a:stretch>
        </p:blipFill>
        <p:spPr>
          <a:xfrm>
            <a:off x="6220666" y="2077655"/>
            <a:ext cx="5398052" cy="2965839"/>
          </a:xfrm>
          <a:prstGeom prst="rect">
            <a:avLst/>
          </a:prstGeom>
        </p:spPr>
      </p:pic>
      <p:pic>
        <p:nvPicPr>
          <p:cNvPr id="6" name="Picture 5"/>
          <p:cNvPicPr>
            <a:picLocks noChangeAspect="1"/>
          </p:cNvPicPr>
          <p:nvPr/>
        </p:nvPicPr>
        <p:blipFill>
          <a:blip r:embed="rId3"/>
          <a:stretch>
            <a:fillRect/>
          </a:stretch>
        </p:blipFill>
        <p:spPr>
          <a:xfrm>
            <a:off x="714556" y="2077655"/>
            <a:ext cx="5382466" cy="3019726"/>
          </a:xfrm>
          <a:prstGeom prst="rect">
            <a:avLst/>
          </a:prstGeom>
        </p:spPr>
      </p:pic>
    </p:spTree>
    <p:extLst>
      <p:ext uri="{BB962C8B-B14F-4D97-AF65-F5344CB8AC3E}">
        <p14:creationId xmlns:p14="http://schemas.microsoft.com/office/powerpoint/2010/main" val="171943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Protocols</a:t>
            </a:r>
            <a:endParaRPr lang="en-US" dirty="0">
              <a:latin typeface="+mn-lt"/>
            </a:endParaRPr>
          </a:p>
        </p:txBody>
      </p:sp>
      <p:sp>
        <p:nvSpPr>
          <p:cNvPr id="3" name="Content Placeholder 2"/>
          <p:cNvSpPr>
            <a:spLocks noGrp="1"/>
          </p:cNvSpPr>
          <p:nvPr>
            <p:ph idx="1"/>
          </p:nvPr>
        </p:nvSpPr>
        <p:spPr>
          <a:xfrm>
            <a:off x="629855" y="1338558"/>
            <a:ext cx="10892742" cy="1682436"/>
          </a:xfrm>
        </p:spPr>
        <p:txBody>
          <a:bodyPr>
            <a:normAutofit/>
          </a:bodyPr>
          <a:lstStyle/>
          <a:p>
            <a:r>
              <a:rPr lang="en-US" sz="2400" dirty="0" smtClean="0">
                <a:latin typeface="Times New Roman" panose="02020603050405020304" pitchFamily="18" charset="0"/>
                <a:cs typeface="Times New Roman" panose="02020603050405020304" pitchFamily="18" charset="0"/>
              </a:rPr>
              <a:t>Python does not have the </a:t>
            </a:r>
            <a:r>
              <a:rPr lang="en-US" sz="2400" b="1" dirty="0" smtClean="0">
                <a:solidFill>
                  <a:srgbClr val="FF0000"/>
                </a:solidFill>
                <a:latin typeface="Times New Roman" panose="02020603050405020304" pitchFamily="18" charset="0"/>
                <a:cs typeface="Times New Roman" panose="02020603050405020304" pitchFamily="18" charset="0"/>
              </a:rPr>
              <a:t>interface</a:t>
            </a:r>
            <a:r>
              <a:rPr lang="en-US" sz="2400" dirty="0" smtClean="0">
                <a:latin typeface="Times New Roman" panose="02020603050405020304" pitchFamily="18" charset="0"/>
                <a:cs typeface="Times New Roman" panose="02020603050405020304" pitchFamily="18" charset="0"/>
              </a:rPr>
              <a:t> keyword</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lasses can add specific behavior by implementing informal interfaces: </a:t>
            </a:r>
            <a:r>
              <a:rPr lang="en-US" sz="2400" b="1" dirty="0" smtClean="0">
                <a:solidFill>
                  <a:srgbClr val="FF0000"/>
                </a:solidFill>
                <a:latin typeface="Times New Roman" panose="02020603050405020304" pitchFamily="18" charset="0"/>
                <a:cs typeface="Times New Roman" panose="02020603050405020304" pitchFamily="18" charset="0"/>
              </a:rPr>
              <a:t>Protocols</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75058" y="3237446"/>
            <a:ext cx="5365154" cy="3105089"/>
          </a:xfrm>
          <a:prstGeom prst="rect">
            <a:avLst/>
          </a:prstGeom>
        </p:spPr>
      </p:pic>
      <p:sp>
        <p:nvSpPr>
          <p:cNvPr id="8" name="Content Placeholder 2"/>
          <p:cNvSpPr txBox="1">
            <a:spLocks/>
          </p:cNvSpPr>
          <p:nvPr/>
        </p:nvSpPr>
        <p:spPr>
          <a:xfrm>
            <a:off x="629855" y="3020993"/>
            <a:ext cx="5516301" cy="3537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Ex: </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iterable</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iter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smtClean="0">
                <a:solidFill>
                  <a:srgbClr val="FF0000"/>
                </a:solidFill>
                <a:latin typeface="Times New Roman" panose="02020603050405020304" pitchFamily="18" charset="0"/>
                <a:cs typeface="Times New Roman" panose="02020603050405020304" pitchFamily="18" charset="0"/>
              </a:rPr>
              <a:t>sized</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len</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p:txBody>
      </p:sp>
    </p:spTree>
    <p:extLst>
      <p:ext uri="{BB962C8B-B14F-4D97-AF65-F5344CB8AC3E}">
        <p14:creationId xmlns:p14="http://schemas.microsoft.com/office/powerpoint/2010/main" val="1048012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a:t>
            </a:r>
            <a:r>
              <a:rPr lang="en-US" sz="2000" dirty="0" smtClean="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Hello : ", </a:t>
            </a:r>
            <a:r>
              <a:rPr lang="en-US" sz="2000" dirty="0" smtClean="0">
                <a:solidFill>
                  <a:srgbClr val="C00000"/>
                </a:solidFill>
                <a:latin typeface="Times New Roman" panose="02020603050405020304" pitchFamily="18" charset="0"/>
                <a:cs typeface="Times New Roman" panose="02020603050405020304" pitchFamily="18" charset="0"/>
              </a:rPr>
              <a:t>par)</a:t>
            </a:r>
            <a:endParaRPr lang="en-US" sz="20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Tree>
    <p:extLst>
      <p:ext uri="{BB962C8B-B14F-4D97-AF65-F5344CB8AC3E}">
        <p14:creationId xmlns:p14="http://schemas.microsoft.com/office/powerpoint/2010/main" val="102677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US" sz="16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smtClean="0">
                <a:solidFill>
                  <a:srgbClr val="C00000"/>
                </a:solidFill>
                <a:latin typeface="Times New Roman" panose="02020603050405020304" pitchFamily="18" charset="0"/>
                <a:cs typeface="Times New Roman" panose="02020603050405020304" pitchFamily="18" charset="0"/>
              </a:rPr>
              <a:t>import re</a:t>
            </a: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endParaRPr lang="en-US" dirty="0">
              <a:latin typeface="+mn-lt"/>
            </a:endParaRP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means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following is a "</a:t>
            </a:r>
            <a:r>
              <a:rPr lang="en-US" sz="2400" dirty="0">
                <a:solidFill>
                  <a:srgbClr val="FF0000"/>
                </a:solidFill>
                <a:latin typeface="Times New Roman" panose="02020603050405020304" pitchFamily="18" charset="0"/>
                <a:cs typeface="Times New Roman" panose="02020603050405020304" pitchFamily="18" charset="0"/>
              </a:rPr>
              <a:t>raw 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backslash characters are treated literally instead of signifying special treatment of the following character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so '\n' is a single newline</a:t>
            </a:r>
          </a:p>
          <a:p>
            <a:pPr marL="457200" lvl="1" indent="0">
              <a:buNone/>
            </a:pPr>
            <a:r>
              <a:rPr lang="en-US" sz="2000" dirty="0">
                <a:latin typeface="Times New Roman" panose="02020603050405020304" pitchFamily="18" charset="0"/>
                <a:cs typeface="Times New Roman" panose="02020603050405020304" pitchFamily="18" charset="0"/>
              </a:rPr>
              <a:t>and r'\n' is two characters - a backslash and the letter 'n'</a:t>
            </a:r>
          </a:p>
          <a:p>
            <a:pPr marL="457200" lvl="1" indent="0">
              <a:buNone/>
            </a:pPr>
            <a:r>
              <a:rPr lang="en-US" sz="2000" dirty="0">
                <a:latin typeface="Times New Roman" panose="02020603050405020304" pitchFamily="18" charset="0"/>
                <a:cs typeface="Times New Roman" panose="02020603050405020304" pitchFamily="18" charset="0"/>
              </a:rPr>
              <a:t>another way to write it would be '\\n' because the first backslash escapes the </a:t>
            </a:r>
            <a:r>
              <a:rPr lang="en-US" sz="2000" dirty="0" smtClean="0">
                <a:latin typeface="Times New Roman" panose="02020603050405020304" pitchFamily="18" charset="0"/>
                <a:cs typeface="Times New Roman" panose="02020603050405020304" pitchFamily="18" charset="0"/>
              </a:rPr>
              <a:t>second</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equivalent way of writing </a:t>
            </a:r>
            <a:r>
              <a:rPr lang="en-US" sz="2400" dirty="0" smtClean="0">
                <a:latin typeface="Times New Roman" panose="02020603050405020304" pitchFamily="18" charset="0"/>
                <a:cs typeface="Times New Roman" panose="02020603050405020304" pitchFamily="18" charset="0"/>
              </a:rPr>
              <a:t>this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(r'(\b\w+)(\s+\1\b)+', r'\1', 'hello     there      there'))</a:t>
            </a:r>
          </a:p>
          <a:p>
            <a:r>
              <a:rPr lang="en-US" sz="2400" dirty="0" smtClean="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('(\\b\\w+)(\\s+\\1\\b)+', '\\1', 'hello     there      there'))</a:t>
            </a:r>
          </a:p>
        </p:txBody>
      </p:sp>
    </p:spTree>
    <p:extLst>
      <p:ext uri="{BB962C8B-B14F-4D97-AF65-F5344CB8AC3E}">
        <p14:creationId xmlns:p14="http://schemas.microsoft.com/office/powerpoint/2010/main" val="184712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a:xfrm>
            <a:off x="838200" y="1825625"/>
            <a:ext cx="10515600" cy="4739562"/>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solidFill>
                  <a:srgbClr val="FF0000"/>
                </a:solidFill>
                <a:latin typeface="Times New Roman" panose="02020603050405020304" pitchFamily="18" charset="0"/>
                <a:cs typeface="Times New Roman" panose="02020603050405020304" pitchFamily="18" charset="0"/>
              </a:rPr>
              <a:t>re.match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zero or more characters at the beginning of string match the regular expression pattern, return a corresponding match object.</a:t>
            </a:r>
            <a:endParaRPr lang="en-US" dirty="0">
              <a:latin typeface="Times New Roman" panose="02020603050405020304" pitchFamily="18" charset="0"/>
              <a:cs typeface="Times New Roman" panose="02020603050405020304" pitchFamily="18" charset="0"/>
            </a:endParaRPr>
          </a:p>
          <a:p>
            <a:pPr lvl="1"/>
            <a:r>
              <a:rPr lang="en-US" dirty="0" err="1">
                <a:solidFill>
                  <a:srgbClr val="FF0000"/>
                </a:solidFill>
                <a:latin typeface="Times New Roman" panose="02020603050405020304" pitchFamily="18" charset="0"/>
                <a:cs typeface="Times New Roman" panose="02020603050405020304" pitchFamily="18" charset="0"/>
              </a:rPr>
              <a:t>re.search</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Scan through string looking for the first location where the regular expression pattern produces a match, and return a corresponding match object</a:t>
            </a:r>
            <a:endParaRPr lang="en-US" dirty="0">
              <a:latin typeface="Times New Roman" panose="02020603050405020304" pitchFamily="18" charset="0"/>
              <a:cs typeface="Times New Roman" panose="02020603050405020304" pitchFamily="18" charset="0"/>
            </a:endParaRPr>
          </a:p>
          <a:p>
            <a:pPr lvl="1"/>
            <a:r>
              <a:rPr lang="en-US" dirty="0" err="1">
                <a:solidFill>
                  <a:srgbClr val="FF0000"/>
                </a:solidFill>
                <a:latin typeface="Times New Roman" panose="02020603050405020304" pitchFamily="18" charset="0"/>
                <a:cs typeface="Times New Roman" panose="02020603050405020304" pitchFamily="18" charset="0"/>
              </a:rPr>
              <a:t>re.findall</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all non-overlapping matches of pattern in string, as a list of strings. The string is scanned left-to-right, and matches are returned in the order found</a:t>
            </a:r>
            <a:endParaRPr lang="en-US" dirty="0">
              <a:latin typeface="Times New Roman" panose="02020603050405020304" pitchFamily="18" charset="0"/>
              <a:cs typeface="Times New Roman" panose="02020603050405020304" pitchFamily="18" charset="0"/>
            </a:endParaRPr>
          </a:p>
          <a:p>
            <a:pPr lvl="1"/>
            <a:r>
              <a:rPr lang="en-US" dirty="0" err="1">
                <a:solidFill>
                  <a:srgbClr val="FF0000"/>
                </a:solidFill>
                <a:latin typeface="Times New Roman" panose="02020603050405020304" pitchFamily="18" charset="0"/>
                <a:cs typeface="Times New Roman" panose="02020603050405020304" pitchFamily="18" charset="0"/>
              </a:rPr>
              <a:t>re.split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Split string by the occurrences of pattern. If capturing parentheses are used in pattern, then the text of all groups in the pattern are also returned as part of the resulting list </a:t>
            </a:r>
            <a:endParaRPr lang="en-US" dirty="0">
              <a:latin typeface="Times New Roman" panose="02020603050405020304" pitchFamily="18" charset="0"/>
              <a:cs typeface="Times New Roman" panose="02020603050405020304" pitchFamily="18" charset="0"/>
            </a:endParaRPr>
          </a:p>
          <a:p>
            <a:pPr lvl="1"/>
            <a:r>
              <a:rPr lang="en-US" dirty="0" err="1">
                <a:solidFill>
                  <a:srgbClr val="FF0000"/>
                </a:solidFill>
                <a:latin typeface="Times New Roman" panose="02020603050405020304" pitchFamily="18" charset="0"/>
                <a:cs typeface="Times New Roman" panose="02020603050405020304" pitchFamily="18" charset="0"/>
              </a:rPr>
              <a:t>re.sub</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the string obtained by replacing the leftmost non-overlapping occurrences of pattern in string by the replacement repl. If the pattern isn’t found, string is returned unchanged</a:t>
            </a:r>
            <a:endParaRPr lang="en-US" dirty="0">
              <a:latin typeface="Times New Roman" panose="02020603050405020304" pitchFamily="18" charset="0"/>
              <a:cs typeface="Times New Roman" panose="02020603050405020304" pitchFamily="18" charset="0"/>
            </a:endParaRPr>
          </a:p>
          <a:p>
            <a:pPr lvl="1"/>
            <a:r>
              <a:rPr lang="en-US" dirty="0" err="1">
                <a:solidFill>
                  <a:srgbClr val="FF0000"/>
                </a:solidFill>
                <a:latin typeface="Times New Roman" panose="02020603050405020304" pitchFamily="18" charset="0"/>
                <a:cs typeface="Times New Roman" panose="02020603050405020304" pitchFamily="18" charset="0"/>
              </a:rPr>
              <a:t>re.compile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Compile a regular expression pattern into a regular expression object, which can be used for matching using its match(), search() and other methods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666"/>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751745"/>
            <a:ext cx="10515600" cy="5049749"/>
          </a:xfrm>
        </p:spPr>
        <p:txBody>
          <a:bodyPr>
            <a:no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beginning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end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2000" dirty="0">
                <a:latin typeface="Times New Roman" panose="02020603050405020304" pitchFamily="18" charset="0"/>
                <a:cs typeface="Times New Roman" panose="02020603050405020304" pitchFamily="18" charset="0"/>
              </a:rPr>
              <a:t>[...]	Matches any single character in brackets.</a:t>
            </a:r>
          </a:p>
          <a:p>
            <a:r>
              <a:rPr lang="en-US" sz="2000" dirty="0">
                <a:latin typeface="Times New Roman" panose="02020603050405020304" pitchFamily="18" charset="0"/>
                <a:cs typeface="Times New Roman" panose="02020603050405020304" pitchFamily="18" charset="0"/>
              </a:rPr>
              <a:t>[^...]	Matches any single character not in brackets</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more occurrences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1 or more occurrence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1 occurrence of preceding expression.</a:t>
            </a:r>
          </a:p>
          <a:p>
            <a:r>
              <a:rPr lang="en-US" sz="2000" dirty="0">
                <a:latin typeface="Times New Roman" panose="02020603050405020304" pitchFamily="18" charset="0"/>
                <a:cs typeface="Times New Roman" panose="02020603050405020304" pitchFamily="18" charset="0"/>
              </a:rPr>
              <a:t>re{ n}	Matches exactly n number of occurrences of preceding expression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98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327912"/>
            <a:ext cx="10515600" cy="5356467"/>
          </a:xfrm>
        </p:spPr>
        <p:txBody>
          <a:bodyPr>
            <a:normAutofit/>
          </a:bodyPr>
          <a:lstStyle/>
          <a:p>
            <a:r>
              <a:rPr lang="en-US" sz="2400" dirty="0" smtClean="0">
                <a:solidFill>
                  <a:schemeClr val="dk1"/>
                </a:solidFill>
                <a:latin typeface="Times New Roman"/>
                <a:ea typeface="Times New Roman"/>
                <a:cs typeface="Times New Roman"/>
                <a:sym typeface="Calibri"/>
              </a:rPr>
              <a:t>Dynamic, Strongly typed language </a:t>
            </a:r>
          </a:p>
        </p:txBody>
      </p:sp>
      <p:graphicFrame>
        <p:nvGraphicFramePr>
          <p:cNvPr id="4" name="Table 3"/>
          <p:cNvGraphicFramePr>
            <a:graphicFrameLocks noGrp="1"/>
          </p:cNvGraphicFramePr>
          <p:nvPr>
            <p:extLst/>
          </p:nvPr>
        </p:nvGraphicFramePr>
        <p:xfrm>
          <a:off x="1131102" y="1741031"/>
          <a:ext cx="9756816" cy="2377440"/>
        </p:xfrm>
        <a:graphic>
          <a:graphicData uri="http://schemas.openxmlformats.org/drawingml/2006/table">
            <a:tbl>
              <a:tblPr firstRow="1" bandRow="1">
                <a:tableStyleId>{073A0DAA-6AF3-43AB-8588-CEC1D06C72B9}</a:tableStyleId>
              </a:tblPr>
              <a:tblGrid>
                <a:gridCol w="4777774">
                  <a:extLst>
                    <a:ext uri="{9D8B030D-6E8A-4147-A177-3AD203B41FA5}">
                      <a16:colId xmlns:a16="http://schemas.microsoft.com/office/drawing/2014/main" val="3062543620"/>
                    </a:ext>
                  </a:extLst>
                </a:gridCol>
                <a:gridCol w="4979042">
                  <a:extLst>
                    <a:ext uri="{9D8B030D-6E8A-4147-A177-3AD203B41FA5}">
                      <a16:colId xmlns:a16="http://schemas.microsoft.com/office/drawing/2014/main" val="641903889"/>
                    </a:ext>
                  </a:extLst>
                </a:gridCol>
              </a:tblGrid>
              <a:tr h="176106">
                <a:tc>
                  <a:txBody>
                    <a:bodyPr/>
                    <a:lstStyle/>
                    <a:p>
                      <a:r>
                        <a:rPr lang="en-US" dirty="0" smtClean="0"/>
                        <a:t>Dynamic Typing</a:t>
                      </a:r>
                      <a:endParaRPr lang="en-US" dirty="0"/>
                    </a:p>
                  </a:txBody>
                  <a:tcPr/>
                </a:tc>
                <a:tc>
                  <a:txBody>
                    <a:bodyPr/>
                    <a:lstStyle/>
                    <a:p>
                      <a:r>
                        <a:rPr lang="en-US" dirty="0" smtClean="0"/>
                        <a:t>Static Typing</a:t>
                      </a:r>
                    </a:p>
                  </a:txBody>
                  <a:tcPr/>
                </a:tc>
                <a:extLst>
                  <a:ext uri="{0D108BD9-81ED-4DB2-BD59-A6C34878D82A}">
                    <a16:rowId xmlns:a16="http://schemas.microsoft.com/office/drawing/2014/main" val="3235535393"/>
                  </a:ext>
                </a:extLst>
              </a:tr>
              <a:tr h="176106">
                <a:tc>
                  <a:txBody>
                    <a:bodyPr/>
                    <a:lstStyle/>
                    <a:p>
                      <a:r>
                        <a:rPr lang="en-US" dirty="0" smtClean="0"/>
                        <a:t>A variable can be bound to an object of </a:t>
                      </a:r>
                      <a:r>
                        <a:rPr lang="en-US" b="1" dirty="0" smtClean="0">
                          <a:solidFill>
                            <a:srgbClr val="C00000"/>
                          </a:solidFill>
                        </a:rPr>
                        <a:t>any</a:t>
                      </a:r>
                      <a:r>
                        <a:rPr lang="en-US" dirty="0" smtClean="0"/>
                        <a:t> type, which is inferred at runtime.</a:t>
                      </a:r>
                      <a:endParaRPr lang="en-US" dirty="0"/>
                    </a:p>
                  </a:txBody>
                  <a:tcPr/>
                </a:tc>
                <a:tc>
                  <a:txBody>
                    <a:bodyPr/>
                    <a:lstStyle/>
                    <a:p>
                      <a:r>
                        <a:rPr lang="en-US" dirty="0" smtClean="0"/>
                        <a:t>A variable is bound to a</a:t>
                      </a:r>
                      <a:r>
                        <a:rPr lang="en-US" baseline="0" dirty="0" smtClean="0"/>
                        <a:t> type and an object (optional).</a:t>
                      </a:r>
                      <a:endParaRPr lang="en-US" dirty="0" smtClean="0"/>
                    </a:p>
                  </a:txBody>
                  <a:tcPr/>
                </a:tc>
                <a:extLst>
                  <a:ext uri="{0D108BD9-81ED-4DB2-BD59-A6C34878D82A}">
                    <a16:rowId xmlns:a16="http://schemas.microsoft.com/office/drawing/2014/main" val="1248075861"/>
                  </a:ext>
                </a:extLst>
              </a:tr>
              <a:tr h="176106">
                <a:tc>
                  <a:txBody>
                    <a:bodyPr/>
                    <a:lstStyle/>
                    <a:p>
                      <a:r>
                        <a:rPr lang="en-US" dirty="0" smtClean="0"/>
                        <a:t>Ex. X = 20</a:t>
                      </a:r>
                      <a:endParaRPr lang="en-US" dirty="0"/>
                    </a:p>
                  </a:txBody>
                  <a:tcPr/>
                </a:tc>
                <a:tc>
                  <a:txBody>
                    <a:bodyPr/>
                    <a:lstStyle/>
                    <a:p>
                      <a:r>
                        <a:rPr lang="en-US" dirty="0" err="1" smtClean="0"/>
                        <a:t>int</a:t>
                      </a:r>
                      <a:r>
                        <a:rPr lang="en-US" baseline="0" dirty="0" smtClean="0"/>
                        <a:t> X = 20</a:t>
                      </a:r>
                      <a:endParaRPr lang="en-US" dirty="0" smtClean="0"/>
                    </a:p>
                  </a:txBody>
                  <a:tcPr/>
                </a:tc>
                <a:extLst>
                  <a:ext uri="{0D108BD9-81ED-4DB2-BD59-A6C34878D82A}">
                    <a16:rowId xmlns:a16="http://schemas.microsoft.com/office/drawing/2014/main" val="3994604227"/>
                  </a:ext>
                </a:extLst>
              </a:tr>
              <a:tr h="176106">
                <a:tc>
                  <a:txBody>
                    <a:bodyPr/>
                    <a:lstStyle/>
                    <a:p>
                      <a:r>
                        <a:rPr lang="en-US" dirty="0" smtClean="0"/>
                        <a:t>Once declared, an</a:t>
                      </a:r>
                      <a:r>
                        <a:rPr lang="en-US" baseline="0" dirty="0" smtClean="0"/>
                        <a:t> object of any type can be assigned at runtime</a:t>
                      </a:r>
                    </a:p>
                  </a:txBody>
                  <a:tcPr/>
                </a:tc>
                <a:tc>
                  <a:txBody>
                    <a:bodyPr/>
                    <a:lstStyle/>
                    <a:p>
                      <a:r>
                        <a:rPr lang="en-US" dirty="0" smtClean="0"/>
                        <a:t>Assignment</a:t>
                      </a:r>
                      <a:r>
                        <a:rPr lang="en-US" baseline="0" dirty="0" smtClean="0"/>
                        <a:t> of any other type of object to the variable will raise an exception</a:t>
                      </a:r>
                      <a:endParaRPr lang="en-US" dirty="0" smtClean="0"/>
                    </a:p>
                  </a:txBody>
                  <a:tcPr/>
                </a:tc>
                <a:extLst>
                  <a:ext uri="{0D108BD9-81ED-4DB2-BD59-A6C34878D82A}">
                    <a16:rowId xmlns:a16="http://schemas.microsoft.com/office/drawing/2014/main" val="1909893218"/>
                  </a:ext>
                </a:extLst>
              </a:tr>
              <a:tr h="176106">
                <a:tc>
                  <a:txBody>
                    <a:bodyPr/>
                    <a:lstStyle/>
                    <a:p>
                      <a:r>
                        <a:rPr lang="en-US" baseline="0" dirty="0" smtClean="0"/>
                        <a:t>Ex. X = “Hello!” (</a:t>
                      </a:r>
                      <a:r>
                        <a:rPr lang="en-US" b="1" baseline="0" dirty="0" smtClean="0">
                          <a:solidFill>
                            <a:srgbClr val="FF0000"/>
                          </a:solidFill>
                        </a:rPr>
                        <a:t>OK</a:t>
                      </a:r>
                      <a:r>
                        <a:rPr lang="en-US" baseline="0" dirty="0" smtClean="0"/>
                        <a:t>)</a:t>
                      </a:r>
                    </a:p>
                  </a:txBody>
                  <a:tcPr/>
                </a:tc>
                <a:tc>
                  <a:txBody>
                    <a:bodyPr/>
                    <a:lstStyle/>
                    <a:p>
                      <a:r>
                        <a:rPr lang="en-US" dirty="0" smtClean="0"/>
                        <a:t>X</a:t>
                      </a:r>
                      <a:r>
                        <a:rPr lang="en-US" baseline="0" dirty="0" smtClean="0"/>
                        <a:t> = “Hello!” (</a:t>
                      </a:r>
                      <a:r>
                        <a:rPr lang="en-US" b="1" baseline="0" dirty="0" smtClean="0">
                          <a:solidFill>
                            <a:srgbClr val="FF0000"/>
                          </a:solidFill>
                        </a:rPr>
                        <a:t>Error</a:t>
                      </a:r>
                      <a:r>
                        <a:rPr lang="en-US" baseline="0" dirty="0" smtClean="0"/>
                        <a:t>)</a:t>
                      </a:r>
                      <a:endParaRPr lang="en-US" dirty="0" smtClean="0"/>
                    </a:p>
                  </a:txBody>
                  <a:tcPr/>
                </a:tc>
                <a:extLst>
                  <a:ext uri="{0D108BD9-81ED-4DB2-BD59-A6C34878D82A}">
                    <a16:rowId xmlns:a16="http://schemas.microsoft.com/office/drawing/2014/main" val="96468094"/>
                  </a:ext>
                </a:extLst>
              </a:tr>
            </a:tbl>
          </a:graphicData>
        </a:graphic>
      </p:graphicFrame>
      <p:graphicFrame>
        <p:nvGraphicFramePr>
          <p:cNvPr id="6" name="Table 5"/>
          <p:cNvGraphicFramePr>
            <a:graphicFrameLocks noGrp="1"/>
          </p:cNvGraphicFramePr>
          <p:nvPr>
            <p:extLst/>
          </p:nvPr>
        </p:nvGraphicFramePr>
        <p:xfrm>
          <a:off x="1131102" y="4197751"/>
          <a:ext cx="9756816" cy="1920240"/>
        </p:xfrm>
        <a:graphic>
          <a:graphicData uri="http://schemas.openxmlformats.org/drawingml/2006/table">
            <a:tbl>
              <a:tblPr firstRow="1" bandRow="1">
                <a:tableStyleId>{073A0DAA-6AF3-43AB-8588-CEC1D06C72B9}</a:tableStyleId>
              </a:tblPr>
              <a:tblGrid>
                <a:gridCol w="4783561">
                  <a:extLst>
                    <a:ext uri="{9D8B030D-6E8A-4147-A177-3AD203B41FA5}">
                      <a16:colId xmlns:a16="http://schemas.microsoft.com/office/drawing/2014/main" val="3062543620"/>
                    </a:ext>
                  </a:extLst>
                </a:gridCol>
                <a:gridCol w="4973255">
                  <a:extLst>
                    <a:ext uri="{9D8B030D-6E8A-4147-A177-3AD203B41FA5}">
                      <a16:colId xmlns:a16="http://schemas.microsoft.com/office/drawing/2014/main" val="641903889"/>
                    </a:ext>
                  </a:extLst>
                </a:gridCol>
              </a:tblGrid>
              <a:tr h="176106">
                <a:tc>
                  <a:txBody>
                    <a:bodyPr/>
                    <a:lstStyle/>
                    <a:p>
                      <a:r>
                        <a:rPr lang="en-US" dirty="0" smtClean="0"/>
                        <a:t>Strong Typing</a:t>
                      </a:r>
                      <a:endParaRPr lang="en-US" dirty="0"/>
                    </a:p>
                  </a:txBody>
                  <a:tcPr/>
                </a:tc>
                <a:tc>
                  <a:txBody>
                    <a:bodyPr/>
                    <a:lstStyle/>
                    <a:p>
                      <a:r>
                        <a:rPr lang="en-US" dirty="0" smtClean="0"/>
                        <a:t>Weak Typing</a:t>
                      </a:r>
                    </a:p>
                  </a:txBody>
                  <a:tcPr/>
                </a:tc>
                <a:extLst>
                  <a:ext uri="{0D108BD9-81ED-4DB2-BD59-A6C34878D82A}">
                    <a16:rowId xmlns:a16="http://schemas.microsoft.com/office/drawing/2014/main" val="3235535393"/>
                  </a:ext>
                </a:extLst>
              </a:tr>
              <a:tr h="176106">
                <a:tc>
                  <a:txBody>
                    <a:bodyPr/>
                    <a:lstStyle/>
                    <a:p>
                      <a:r>
                        <a:rPr lang="en-US" dirty="0" smtClean="0"/>
                        <a:t>A variable cannot be coerced into unrelated types, like String to </a:t>
                      </a:r>
                      <a:r>
                        <a:rPr lang="en-US" dirty="0" err="1" smtClean="0"/>
                        <a:t>int</a:t>
                      </a:r>
                      <a:endParaRPr lang="en-US" dirty="0"/>
                    </a:p>
                  </a:txBody>
                  <a:tcPr/>
                </a:tc>
                <a:tc>
                  <a:txBody>
                    <a:bodyPr/>
                    <a:lstStyle/>
                    <a:p>
                      <a:r>
                        <a:rPr lang="en-US" dirty="0" smtClean="0"/>
                        <a:t>Variables can be implicitly coerced into unrelated types</a:t>
                      </a:r>
                    </a:p>
                  </a:txBody>
                  <a:tcPr/>
                </a:tc>
                <a:extLst>
                  <a:ext uri="{0D108BD9-81ED-4DB2-BD59-A6C34878D82A}">
                    <a16:rowId xmlns:a16="http://schemas.microsoft.com/office/drawing/2014/main" val="1248075861"/>
                  </a:ext>
                </a:extLst>
              </a:tr>
              <a:tr h="176106">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Error</a:t>
                      </a:r>
                      <a:r>
                        <a:rPr lang="en-US" baseline="0" dirty="0" smtClean="0"/>
                        <a:t>)</a:t>
                      </a:r>
                      <a:endParaRPr lang="en-US" dirty="0"/>
                    </a:p>
                  </a:txBody>
                  <a:tcPr/>
                </a:tc>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OK. Result: 30</a:t>
                      </a:r>
                      <a:r>
                        <a:rPr lang="en-US" baseline="0" dirty="0" smtClean="0"/>
                        <a:t>)</a:t>
                      </a:r>
                      <a:endParaRPr lang="en-US" dirty="0"/>
                    </a:p>
                  </a:txBody>
                  <a:tcPr/>
                </a:tc>
                <a:extLst>
                  <a:ext uri="{0D108BD9-81ED-4DB2-BD59-A6C34878D82A}">
                    <a16:rowId xmlns:a16="http://schemas.microsoft.com/office/drawing/2014/main" val="3994604227"/>
                  </a:ext>
                </a:extLst>
              </a:tr>
            </a:tbl>
          </a:graphicData>
        </a:graphic>
      </p:graphicFrame>
    </p:spTree>
    <p:extLst>
      <p:ext uri="{BB962C8B-B14F-4D97-AF65-F5344CB8AC3E}">
        <p14:creationId xmlns:p14="http://schemas.microsoft.com/office/powerpoint/2010/main" val="622397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 n,}	Matches n or more occurrences of preceding expression.</a:t>
            </a:r>
          </a:p>
          <a:p>
            <a:r>
              <a:rPr lang="en-US" dirty="0">
                <a:latin typeface="Times New Roman" panose="02020603050405020304" pitchFamily="18" charset="0"/>
                <a:cs typeface="Times New Roman" panose="02020603050405020304" pitchFamily="18" charset="0"/>
              </a:rPr>
              <a:t>re{ n, m}	Matches at least n and at most m occurrences of preceding expression.</a:t>
            </a:r>
          </a:p>
          <a:p>
            <a:r>
              <a:rPr lang="en-US" dirty="0">
                <a:latin typeface="Times New Roman" panose="02020603050405020304" pitchFamily="18" charset="0"/>
                <a:cs typeface="Times New Roman" panose="02020603050405020304" pitchFamily="18" charset="0"/>
              </a:rPr>
              <a:t>a| b	</a:t>
            </a:r>
            <a:r>
              <a:rPr lang="en-US" dirty="0" smtClean="0">
                <a:latin typeface="Times New Roman" panose="02020603050405020304" pitchFamily="18" charset="0"/>
                <a:cs typeface="Times New Roman" panose="02020603050405020304" pitchFamily="18" charset="0"/>
              </a:rPr>
              <a:t>	Matches </a:t>
            </a:r>
            <a:r>
              <a:rPr lang="en-US" dirty="0">
                <a:latin typeface="Times New Roman" panose="02020603050405020304" pitchFamily="18" charset="0"/>
                <a:cs typeface="Times New Roman" panose="02020603050405020304" pitchFamily="18" charset="0"/>
              </a:rPr>
              <a:t>either a or b.</a:t>
            </a:r>
          </a:p>
          <a:p>
            <a:r>
              <a:rPr lang="en-US" dirty="0">
                <a:latin typeface="Times New Roman" panose="02020603050405020304" pitchFamily="18" charset="0"/>
                <a:cs typeface="Times New Roman" panose="02020603050405020304" pitchFamily="18" charset="0"/>
              </a:rPr>
              <a:t>(re)	</a:t>
            </a:r>
            <a:r>
              <a:rPr lang="en-US" dirty="0" smtClean="0">
                <a:latin typeface="Times New Roman" panose="02020603050405020304" pitchFamily="18" charset="0"/>
                <a:cs typeface="Times New Roman" panose="02020603050405020304" pitchFamily="18" charset="0"/>
              </a:rPr>
              <a:t>	Groups </a:t>
            </a:r>
            <a:r>
              <a:rPr lang="en-US" dirty="0">
                <a:latin typeface="Times New Roman" panose="02020603050405020304" pitchFamily="18" charset="0"/>
                <a:cs typeface="Times New Roman" panose="02020603050405020304" pitchFamily="18" charset="0"/>
              </a:rPr>
              <a:t>regular expressions and remembers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 re) 	Groups regular expressions without remembering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	Comment.</a:t>
            </a:r>
          </a:p>
          <a:p>
            <a:endParaRPr lang="en-US" dirty="0"/>
          </a:p>
        </p:txBody>
      </p:sp>
    </p:spTree>
    <p:extLst>
      <p:ext uri="{BB962C8B-B14F-4D97-AF65-F5344CB8AC3E}">
        <p14:creationId xmlns:p14="http://schemas.microsoft.com/office/powerpoint/2010/main" val="3900006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83" y="714446"/>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891283" y="1762017"/>
            <a:ext cx="10931704" cy="4669605"/>
          </a:xfrm>
        </p:spPr>
        <p:txBody>
          <a:bodyPr>
            <a:noAutofit/>
          </a:bodyPr>
          <a:lstStyle/>
          <a:p>
            <a:r>
              <a:rPr lang="en-US" sz="2000" dirty="0">
                <a:latin typeface="Times New Roman" panose="02020603050405020304" pitchFamily="18" charset="0"/>
                <a:cs typeface="Times New Roman" panose="02020603050405020304" pitchFamily="18" charset="0"/>
              </a:rPr>
              <a:t>(?= re)		Specifies position using a pattern. Doesn't have a range.</a:t>
            </a:r>
          </a:p>
          <a:p>
            <a:r>
              <a:rPr lang="en-US" sz="2000" dirty="0">
                <a:latin typeface="Times New Roman" panose="02020603050405020304" pitchFamily="18" charset="0"/>
                <a:cs typeface="Times New Roman" panose="02020603050405020304" pitchFamily="18" charset="0"/>
              </a:rPr>
              <a:t>(?! re)		Specifies position using pattern negation. Doesn't have a range.</a:t>
            </a:r>
          </a:p>
          <a:p>
            <a:r>
              <a:rPr lang="en-US" sz="2000" dirty="0">
                <a:latin typeface="Times New Roman" panose="02020603050405020304" pitchFamily="18" charset="0"/>
                <a:cs typeface="Times New Roman" panose="02020603050405020304" pitchFamily="18" charset="0"/>
              </a:rPr>
              <a:t>(?&gt; re)		Matches independent pattern without backtracking.</a:t>
            </a:r>
          </a:p>
          <a:p>
            <a:r>
              <a:rPr lang="en-US" sz="2000" dirty="0">
                <a:latin typeface="Times New Roman" panose="02020603050405020304" pitchFamily="18" charset="0"/>
                <a:cs typeface="Times New Roman" panose="02020603050405020304" pitchFamily="18" charset="0"/>
              </a:rPr>
              <a:t>\w		Matches word characters.</a:t>
            </a:r>
          </a:p>
          <a:p>
            <a:r>
              <a:rPr lang="en-US" sz="2000" dirty="0">
                <a:latin typeface="Times New Roman" panose="02020603050405020304" pitchFamily="18" charset="0"/>
                <a:cs typeface="Times New Roman" panose="02020603050405020304" pitchFamily="18" charset="0"/>
              </a:rPr>
              <a:t>\W		Matches </a:t>
            </a:r>
            <a:r>
              <a:rPr lang="en-US" sz="2000" dirty="0" err="1">
                <a:latin typeface="Times New Roman" panose="02020603050405020304" pitchFamily="18" charset="0"/>
                <a:cs typeface="Times New Roman" panose="02020603050405020304" pitchFamily="18" charset="0"/>
              </a:rPr>
              <a:t>nonword</a:t>
            </a:r>
            <a:r>
              <a:rPr lang="en-US" sz="2000" dirty="0">
                <a:latin typeface="Times New Roman" panose="02020603050405020304" pitchFamily="18" charset="0"/>
                <a:cs typeface="Times New Roman" panose="02020603050405020304" pitchFamily="18" charset="0"/>
              </a:rPr>
              <a:t> characters.</a:t>
            </a:r>
          </a:p>
          <a:p>
            <a:r>
              <a:rPr lang="en-US" sz="2000" dirty="0">
                <a:latin typeface="Times New Roman" panose="02020603050405020304" pitchFamily="18" charset="0"/>
                <a:cs typeface="Times New Roman" panose="02020603050405020304" pitchFamily="18" charset="0"/>
              </a:rPr>
              <a:t>\s		Matches whitespace. Equivalent to [\t\n\r\f].</a:t>
            </a:r>
          </a:p>
          <a:p>
            <a:r>
              <a:rPr lang="en-US" sz="2000" dirty="0">
                <a:latin typeface="Times New Roman" panose="02020603050405020304" pitchFamily="18" charset="0"/>
                <a:cs typeface="Times New Roman" panose="02020603050405020304" pitchFamily="18" charset="0"/>
              </a:rPr>
              <a:t>\S		Matches </a:t>
            </a:r>
            <a:r>
              <a:rPr lang="en-US" sz="2000" dirty="0" err="1">
                <a:latin typeface="Times New Roman" panose="02020603050405020304" pitchFamily="18" charset="0"/>
                <a:cs typeface="Times New Roman" panose="02020603050405020304" pitchFamily="18" charset="0"/>
              </a:rPr>
              <a:t>nonwhitespace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		Matches digits. Equivalent to [0-9</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5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Matches </a:t>
            </a:r>
            <a:r>
              <a:rPr lang="en-US" dirty="0" err="1">
                <a:latin typeface="Times New Roman" panose="02020603050405020304" pitchFamily="18" charset="0"/>
                <a:cs typeface="Times New Roman" panose="02020603050405020304" pitchFamily="18" charset="0"/>
              </a:rPr>
              <a:t>nondigits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Matches beginning of string.</a:t>
            </a:r>
          </a:p>
          <a:p>
            <a:r>
              <a:rPr lang="en-US" dirty="0">
                <a:latin typeface="Times New Roman" panose="02020603050405020304" pitchFamily="18" charset="0"/>
                <a:cs typeface="Times New Roman" panose="02020603050405020304" pitchFamily="18" charset="0"/>
              </a:rPr>
              <a:t>\Z		Matches end of string. If a newline exists, it matches just before newline.</a:t>
            </a:r>
          </a:p>
          <a:p>
            <a:r>
              <a:rPr lang="en-US" dirty="0">
                <a:latin typeface="Times New Roman" panose="02020603050405020304" pitchFamily="18" charset="0"/>
                <a:cs typeface="Times New Roman" panose="02020603050405020304" pitchFamily="18" charset="0"/>
              </a:rPr>
              <a:t>\z		Matches end of string.</a:t>
            </a:r>
          </a:p>
          <a:p>
            <a:r>
              <a:rPr lang="en-US" dirty="0">
                <a:latin typeface="Times New Roman" panose="02020603050405020304" pitchFamily="18" charset="0"/>
                <a:cs typeface="Times New Roman" panose="02020603050405020304" pitchFamily="18" charset="0"/>
              </a:rPr>
              <a:t>\G		Matches point where last match finished.</a:t>
            </a:r>
          </a:p>
          <a:p>
            <a:r>
              <a:rPr lang="en-US" dirty="0">
                <a:latin typeface="Times New Roman" panose="02020603050405020304" pitchFamily="18" charset="0"/>
                <a:cs typeface="Times New Roman" panose="02020603050405020304" pitchFamily="18" charset="0"/>
              </a:rPr>
              <a:t>\b		Matches word boundaries when outside brackets. Matches backspace (0x08) when </a:t>
            </a:r>
            <a:r>
              <a:rPr lang="en-US" dirty="0" smtClean="0">
                <a:latin typeface="Times New Roman" panose="02020603050405020304" pitchFamily="18" charset="0"/>
                <a:cs typeface="Times New Roman" panose="02020603050405020304" pitchFamily="18" charset="0"/>
              </a:rPr>
              <a:t>                  inside </a:t>
            </a:r>
            <a:r>
              <a:rPr lang="en-US" dirty="0">
                <a:latin typeface="Times New Roman" panose="02020603050405020304" pitchFamily="18" charset="0"/>
                <a:cs typeface="Times New Roman" panose="02020603050405020304" pitchFamily="18" charset="0"/>
              </a:rPr>
              <a:t>brackets.</a:t>
            </a:r>
          </a:p>
          <a:p>
            <a:r>
              <a:rPr lang="en-US" dirty="0">
                <a:latin typeface="Times New Roman" panose="02020603050405020304" pitchFamily="18" charset="0"/>
                <a:cs typeface="Times New Roman" panose="02020603050405020304" pitchFamily="18" charset="0"/>
              </a:rPr>
              <a:t>\B		Matches </a:t>
            </a:r>
            <a:r>
              <a:rPr lang="en-US" dirty="0" err="1">
                <a:latin typeface="Times New Roman" panose="02020603050405020304" pitchFamily="18" charset="0"/>
                <a:cs typeface="Times New Roman" panose="02020603050405020304" pitchFamily="18" charset="0"/>
              </a:rPr>
              <a:t>nonword</a:t>
            </a:r>
            <a:r>
              <a:rPr lang="en-US" dirty="0">
                <a:latin typeface="Times New Roman" panose="02020603050405020304" pitchFamily="18" charset="0"/>
                <a:cs typeface="Times New Roman" panose="02020603050405020304" pitchFamily="18" charset="0"/>
              </a:rPr>
              <a:t> boundaries.</a:t>
            </a:r>
          </a:p>
          <a:p>
            <a:r>
              <a:rPr lang="en-US" dirty="0">
                <a:latin typeface="Times New Roman" panose="02020603050405020304" pitchFamily="18" charset="0"/>
                <a:cs typeface="Times New Roman" panose="02020603050405020304" pitchFamily="18" charset="0"/>
              </a:rPr>
              <a:t>\n, \t, etc.	Matches newlines, carriage returns, tabs, etc.</a:t>
            </a:r>
          </a:p>
          <a:p>
            <a:r>
              <a:rPr lang="en-US" dirty="0">
                <a:latin typeface="Times New Roman" panose="02020603050405020304" pitchFamily="18" charset="0"/>
                <a:cs typeface="Times New Roman" panose="02020603050405020304" pitchFamily="18" charset="0"/>
              </a:rPr>
              <a:t>\1...\9		Matches nth grouped subexpression.</a:t>
            </a:r>
          </a:p>
          <a:p>
            <a:r>
              <a:rPr lang="en-US" dirty="0">
                <a:latin typeface="Times New Roman" panose="02020603050405020304" pitchFamily="18" charset="0"/>
                <a:cs typeface="Times New Roman" panose="02020603050405020304" pitchFamily="18" charset="0"/>
              </a:rPr>
              <a:t>\10		Matches nth grouped subexpression if it matched already. Otherwise refers to the octal representation of a character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3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873126"/>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800" dirty="0" err="1">
                <a:latin typeface="Times New Roman" panose="02020603050405020304" pitchFamily="18" charset="0"/>
                <a:cs typeface="Times New Roman" panose="02020603050405020304" pitchFamily="18" charset="0"/>
              </a:rPr>
              <a:t>re.I</a:t>
            </a:r>
            <a:r>
              <a:rPr lang="en-US" sz="18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800" dirty="0" err="1">
                <a:latin typeface="Times New Roman" panose="02020603050405020304" pitchFamily="18" charset="0"/>
                <a:cs typeface="Times New Roman" panose="02020603050405020304" pitchFamily="18" charset="0"/>
              </a:rPr>
              <a:t>re.M</a:t>
            </a:r>
            <a:r>
              <a:rPr lang="en-US" sz="18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800" dirty="0" err="1">
                <a:latin typeface="Times New Roman" panose="02020603050405020304" pitchFamily="18" charset="0"/>
                <a:cs typeface="Times New Roman" panose="02020603050405020304" pitchFamily="18" charset="0"/>
              </a:rPr>
              <a:t>re.S</a:t>
            </a:r>
            <a:r>
              <a:rPr lang="en-US" sz="18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800" dirty="0" err="1">
                <a:latin typeface="Times New Roman" panose="02020603050405020304" pitchFamily="18" charset="0"/>
                <a:cs typeface="Times New Roman" panose="02020603050405020304" pitchFamily="18" charset="0"/>
              </a:rPr>
              <a:t>re.U</a:t>
            </a:r>
            <a:r>
              <a:rPr lang="en-US" sz="18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800" dirty="0" err="1">
                <a:latin typeface="Times New Roman" panose="02020603050405020304" pitchFamily="18" charset="0"/>
                <a:cs typeface="Times New Roman" panose="02020603050405020304" pitchFamily="18" charset="0"/>
              </a:rPr>
              <a:t>re.X</a:t>
            </a:r>
            <a:r>
              <a:rPr lang="en-US" sz="18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800" dirty="0" err="1">
                <a:latin typeface="Times New Roman" panose="02020603050405020304" pitchFamily="18" charset="0"/>
                <a:cs typeface="Times New Roman" panose="02020603050405020304" pitchFamily="18" charset="0"/>
              </a:rPr>
              <a:t>unescaped</a:t>
            </a:r>
            <a:r>
              <a:rPr lang="en-US" sz="18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2231"/>
          </a:xfrm>
        </p:spPr>
        <p:txBody>
          <a:bodyPr/>
          <a:lstStyle/>
          <a:p>
            <a:r>
              <a:rPr lang="en-US" dirty="0">
                <a:latin typeface="+mn-lt"/>
              </a:rPr>
              <a:t>Global Interpreter Lock (GIL)</a:t>
            </a:r>
          </a:p>
        </p:txBody>
      </p:sp>
      <p:sp>
        <p:nvSpPr>
          <p:cNvPr id="3" name="Content Placeholder 2"/>
          <p:cNvSpPr>
            <a:spLocks noGrp="1"/>
          </p:cNvSpPr>
          <p:nvPr>
            <p:ph idx="1"/>
          </p:nvPr>
        </p:nvSpPr>
        <p:spPr>
          <a:xfrm>
            <a:off x="838200" y="1746607"/>
            <a:ext cx="10515600" cy="4561726"/>
          </a:xfrm>
        </p:spPr>
        <p:txBody>
          <a:bodyPr>
            <a:normAutofit/>
          </a:bodyPr>
          <a:lstStyle/>
          <a:p>
            <a:r>
              <a:rPr lang="en-US" sz="2500" dirty="0">
                <a:latin typeface="Times New Roman" panose="02020603050405020304" pitchFamily="18" charset="0"/>
                <a:cs typeface="Times New Roman" panose="02020603050405020304" pitchFamily="18" charset="0"/>
              </a:rPr>
              <a:t>Python uses reference counting for memory management. It means that objects created in Python have a reference count variable that keeps track of the number of references that point to the object. When this count reaches zero, the memory occupied by the object is released</a:t>
            </a:r>
            <a:r>
              <a:rPr lang="en-US" sz="2500" dirty="0" smtClean="0">
                <a:latin typeface="Times New Roman" panose="02020603050405020304" pitchFamily="18" charset="0"/>
                <a:cs typeface="Times New Roman" panose="02020603050405020304" pitchFamily="18" charset="0"/>
              </a:rPr>
              <a:t>.</a:t>
            </a:r>
          </a:p>
          <a:p>
            <a:endParaRPr lang="en-US"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this reference count variable needed protection from race conditions where two threads increase or decrease its value simultaneously. If this happens, it can cause either leaked memory that is never released or, even worse, incorrectly release the memory while a reference to that object still exists. This can </a:t>
            </a:r>
            <a:r>
              <a:rPr lang="en-US" sz="2500" dirty="0" err="1">
                <a:latin typeface="Times New Roman" panose="02020603050405020304" pitchFamily="18" charset="0"/>
                <a:cs typeface="Times New Roman" panose="02020603050405020304" pitchFamily="18" charset="0"/>
              </a:rPr>
              <a:t>can</a:t>
            </a:r>
            <a:r>
              <a:rPr lang="en-US" sz="2500" dirty="0">
                <a:latin typeface="Times New Roman" panose="02020603050405020304" pitchFamily="18" charset="0"/>
                <a:cs typeface="Times New Roman" panose="02020603050405020304" pitchFamily="18" charset="0"/>
              </a:rPr>
              <a:t> cause crashes or other “weird” bugs in your Python </a:t>
            </a:r>
            <a:r>
              <a:rPr lang="en-US" sz="2500" dirty="0" smtClean="0">
                <a:latin typeface="Times New Roman" panose="02020603050405020304" pitchFamily="18" charset="0"/>
                <a:cs typeface="Times New Roman" panose="02020603050405020304" pitchFamily="18" charset="0"/>
              </a:rPr>
              <a:t>programs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4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Global Interpreter Lock (GIL)</a:t>
            </a:r>
            <a:endParaRPr lang="en-US" dirty="0">
              <a:latin typeface="+mn-lt"/>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This reference count variable can be kept safe by adding locks to all data structures that are shared across threads so that they are not modified inconsistently</a:t>
            </a:r>
            <a:r>
              <a:rPr lang="en-US" sz="2500" dirty="0" smtClean="0">
                <a:latin typeface="Times New Roman" panose="02020603050405020304" pitchFamily="18" charset="0"/>
                <a:cs typeface="Times New Roman" panose="02020603050405020304" pitchFamily="18" charset="0"/>
              </a:rPr>
              <a:t>. But </a:t>
            </a:r>
            <a:r>
              <a:rPr lang="en-US" sz="2500" dirty="0">
                <a:latin typeface="Times New Roman" panose="02020603050405020304" pitchFamily="18" charset="0"/>
                <a:cs typeface="Times New Roman" panose="02020603050405020304" pitchFamily="18" charset="0"/>
              </a:rPr>
              <a:t>adding a lock to each object or groups of objects means multiple locks will exist which can cause another problem—Deadlocks</a:t>
            </a:r>
          </a:p>
          <a:p>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GIL is a single lock on the interpreter itself which adds a rule that execution of any Python bytecode requires acquiring the interpreter lock. This prevents deadlocks (as there is only one lock) and doesn’t introduce much performance overhead. But it effectively makes any CPU-bound Python program </a:t>
            </a:r>
            <a:r>
              <a:rPr lang="en-US" sz="2500" dirty="0" smtClean="0">
                <a:latin typeface="Times New Roman" panose="02020603050405020304" pitchFamily="18" charset="0"/>
                <a:cs typeface="Times New Roman" panose="02020603050405020304" pitchFamily="18" charset="0"/>
              </a:rPr>
              <a:t>single-threaded</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3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82" y="550059"/>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981182" y="1679824"/>
            <a:ext cx="11018178" cy="5810036"/>
          </a:xfrm>
        </p:spPr>
        <p:txBody>
          <a:bodyPr>
            <a:normAutofit/>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p>
        </p:txBody>
      </p:sp>
    </p:spTree>
    <p:extLst>
      <p:ext uri="{BB962C8B-B14F-4D97-AF65-F5344CB8AC3E}">
        <p14:creationId xmlns:p14="http://schemas.microsoft.com/office/powerpoint/2010/main" val="388761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79" y="417476"/>
            <a:ext cx="10515600" cy="1120472"/>
          </a:xfrm>
        </p:spPr>
        <p:txBody>
          <a:bodyPr/>
          <a:lstStyle/>
          <a:p>
            <a:r>
              <a:rPr lang="en-US" dirty="0">
                <a:latin typeface="+mn-lt"/>
              </a:rPr>
              <a:t>Standard Libraries</a:t>
            </a:r>
          </a:p>
        </p:txBody>
      </p:sp>
      <p:sp>
        <p:nvSpPr>
          <p:cNvPr id="3" name="Content Placeholder 2"/>
          <p:cNvSpPr>
            <a:spLocks noGrp="1"/>
          </p:cNvSpPr>
          <p:nvPr>
            <p:ph idx="1"/>
          </p:nvPr>
        </p:nvSpPr>
        <p:spPr>
          <a:xfrm>
            <a:off x="946079" y="1378698"/>
            <a:ext cx="10515600" cy="4351338"/>
          </a:xfrm>
        </p:spPr>
        <p:txBody>
          <a:bodyPr>
            <a:noAutofit/>
          </a:bodyPr>
          <a:lstStyle/>
          <a:p>
            <a:pPr lvl="1"/>
            <a:r>
              <a:rPr lang="en-US" sz="2000" dirty="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Internet 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mail</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Dates and 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aware</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Data 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232943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Standard Libraries</a:t>
            </a:r>
            <a:endParaRPr lang="en-US" dirty="0">
              <a:latin typeface="+mn-lt"/>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Dates and </a:t>
            </a:r>
            <a:r>
              <a:rPr lang="en-US" dirty="0" smtClean="0">
                <a:latin typeface="Times New Roman" panose="02020603050405020304" pitchFamily="18" charset="0"/>
                <a:cs typeface="Times New Roman" panose="02020603050405020304" pitchFamily="18" charset="0"/>
              </a:rPr>
              <a:t>Times : </a:t>
            </a:r>
            <a:r>
              <a:rPr lang="en-US" dirty="0" smtClean="0"/>
              <a:t>To </a:t>
            </a:r>
            <a:r>
              <a:rPr lang="en-US" dirty="0"/>
              <a:t>make a </a:t>
            </a:r>
            <a:r>
              <a:rPr lang="en-US" dirty="0" err="1">
                <a:solidFill>
                  <a:srgbClr val="FF0000"/>
                </a:solidFill>
              </a:rPr>
              <a:t>datetime</a:t>
            </a:r>
            <a:r>
              <a:rPr lang="en-US" dirty="0">
                <a:solidFill>
                  <a:srgbClr val="FF0000"/>
                </a:solidFill>
              </a:rPr>
              <a:t> </a:t>
            </a:r>
            <a:r>
              <a:rPr lang="en-US" dirty="0"/>
              <a:t>object offset aware, you can use the </a:t>
            </a:r>
            <a:r>
              <a:rPr lang="en-US" dirty="0" err="1">
                <a:solidFill>
                  <a:srgbClr val="FF0000"/>
                </a:solidFill>
              </a:rPr>
              <a:t>pytz</a:t>
            </a:r>
            <a:r>
              <a:rPr lang="en-US" dirty="0"/>
              <a:t> library. First, you have to instantiate a </a:t>
            </a:r>
            <a:r>
              <a:rPr lang="en-US" dirty="0" err="1"/>
              <a:t>timezone</a:t>
            </a:r>
            <a:r>
              <a:rPr lang="en-US" dirty="0"/>
              <a:t> object, and then use that </a:t>
            </a:r>
            <a:r>
              <a:rPr lang="en-US" dirty="0" err="1"/>
              <a:t>timezone</a:t>
            </a:r>
            <a:r>
              <a:rPr lang="en-US" dirty="0"/>
              <a:t> object to "localize" a </a:t>
            </a:r>
            <a:r>
              <a:rPr lang="en-US" dirty="0" err="1"/>
              <a:t>datetime</a:t>
            </a:r>
            <a:r>
              <a:rPr lang="en-US" dirty="0"/>
              <a:t> object. Localizing simply gives the object </a:t>
            </a:r>
            <a:r>
              <a:rPr lang="en-US" dirty="0" err="1"/>
              <a:t>timezone</a:t>
            </a:r>
            <a:r>
              <a:rPr lang="en-US" dirty="0"/>
              <a:t> </a:t>
            </a:r>
            <a:r>
              <a:rPr lang="en-US" dirty="0" smtClean="0"/>
              <a:t>information</a:t>
            </a:r>
            <a:endParaRPr lang="en-US" dirty="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0" y="3894415"/>
            <a:ext cx="12191999" cy="2624538"/>
          </a:xfrm>
          <a:prstGeom prst="rect">
            <a:avLst/>
          </a:prstGeom>
        </p:spPr>
      </p:pic>
    </p:spTree>
    <p:extLst>
      <p:ext uri="{BB962C8B-B14F-4D97-AF65-F5344CB8AC3E}">
        <p14:creationId xmlns:p14="http://schemas.microsoft.com/office/powerpoint/2010/main" val="34911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825624"/>
            <a:ext cx="10515600" cy="3417707"/>
          </a:xfrm>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a:t>
            </a:r>
            <a:r>
              <a:rPr lang="en-US" sz="2400" dirty="0" smtClean="0">
                <a:solidFill>
                  <a:schemeClr val="dk1"/>
                </a:solidFill>
                <a:latin typeface="Times New Roman"/>
                <a:ea typeface="Times New Roman"/>
                <a:cs typeface="Times New Roman"/>
                <a:sym typeface="Calibri"/>
              </a:rPr>
              <a:t>development</a:t>
            </a:r>
          </a:p>
          <a:p>
            <a:r>
              <a:rPr lang="en-US" sz="2400" dirty="0" smtClean="0">
                <a:solidFill>
                  <a:schemeClr val="dk1"/>
                </a:solidFill>
                <a:latin typeface="Times New Roman"/>
                <a:ea typeface="Times New Roman"/>
                <a:cs typeface="Times New Roman"/>
                <a:sym typeface="Calibri"/>
              </a:rPr>
              <a:t>Code </a:t>
            </a:r>
            <a:r>
              <a:rPr lang="en-US" sz="2400" dirty="0">
                <a:solidFill>
                  <a:schemeClr val="dk1"/>
                </a:solidFill>
                <a:latin typeface="Times New Roman"/>
                <a:ea typeface="Times New Roman"/>
                <a:cs typeface="Times New Roman"/>
                <a:sym typeface="Calibri"/>
              </a:rPr>
              <a:t>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a:t>
            </a:r>
            <a:r>
              <a:rPr lang="en-US" sz="2400" dirty="0" smtClean="0">
                <a:solidFill>
                  <a:schemeClr val="dk1"/>
                </a:solidFill>
                <a:latin typeface="Times New Roman"/>
                <a:ea typeface="Times New Roman"/>
                <a:cs typeface="Times New Roman"/>
                <a:sym typeface="Calibri"/>
              </a:rPr>
              <a:t>syntax</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t>
            </a:r>
            <a:r>
              <a:rPr lang="en-US" sz="2400" dirty="0" smtClean="0">
                <a:solidFill>
                  <a:schemeClr val="dk1"/>
                </a:solidFill>
                <a:latin typeface="Times New Roman"/>
                <a:ea typeface="Times New Roman"/>
                <a:cs typeface="Times New Roman"/>
                <a:sym typeface="Calibri"/>
              </a:rPr>
              <a:t>available</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748481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Autofit/>
          </a:bodyPr>
          <a:lstStyle/>
          <a:p>
            <a:r>
              <a:rPr lang="en-US" sz="1900" dirty="0">
                <a:latin typeface="Times New Roman" panose="02020603050405020304" pitchFamily="18" charset="0"/>
                <a:cs typeface="Times New Roman" panose="02020603050405020304" pitchFamily="18" charset="0"/>
              </a:rPr>
              <a:t>Quality </a:t>
            </a:r>
            <a:r>
              <a:rPr lang="en-US" sz="1900" dirty="0" smtClean="0">
                <a:latin typeface="Times New Roman" panose="02020603050405020304" pitchFamily="18" charset="0"/>
                <a:cs typeface="Times New Roman" panose="02020603050405020304" pitchFamily="18" charset="0"/>
              </a:rPr>
              <a:t>Control</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900" dirty="0" err="1">
                <a:latin typeface="Times New Roman" panose="02020603050405020304" pitchFamily="18" charset="0"/>
                <a:cs typeface="Times New Roman" panose="02020603050405020304" pitchFamily="18" charset="0"/>
              </a:rPr>
              <a:t>docstrings</a:t>
            </a:r>
            <a:r>
              <a:rPr lang="en-US" sz="19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900" dirty="0" err="1">
                <a:latin typeface="Times New Roman" panose="02020603050405020304" pitchFamily="18" charset="0"/>
                <a:cs typeface="Times New Roman" panose="02020603050405020304" pitchFamily="18" charset="0"/>
              </a:rPr>
              <a:t>docstring</a:t>
            </a:r>
            <a:r>
              <a:rPr lang="en-US" sz="19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900" dirty="0" err="1">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to make sure the code remains true to the </a:t>
            </a:r>
            <a:r>
              <a:rPr lang="en-US" sz="1900" dirty="0" smtClean="0">
                <a:latin typeface="Times New Roman" panose="02020603050405020304" pitchFamily="18" charset="0"/>
                <a:cs typeface="Times New Roman" panose="02020603050405020304" pitchFamily="18" charset="0"/>
              </a:rPr>
              <a:t>documentation</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Output Formatting</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reprlib</a:t>
            </a:r>
            <a:r>
              <a:rPr lang="en-US" sz="1900" dirty="0">
                <a:latin typeface="Times New Roman" panose="02020603050405020304" pitchFamily="18" charset="0"/>
                <a:cs typeface="Times New Roman" panose="02020603050405020304" pitchFamily="18" charset="0"/>
              </a:rPr>
              <a:t> module provides a version of </a:t>
            </a:r>
            <a:r>
              <a:rPr lang="en-US" sz="1900" dirty="0" err="1">
                <a:solidFill>
                  <a:srgbClr val="C00000"/>
                </a:solidFill>
                <a:latin typeface="Times New Roman" panose="02020603050405020304" pitchFamily="18" charset="0"/>
                <a:cs typeface="Times New Roman" panose="02020603050405020304" pitchFamily="18" charset="0"/>
              </a:rPr>
              <a:t>repr</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customized for abbreviated displays of large or deeply nested </a:t>
            </a:r>
            <a:r>
              <a:rPr lang="en-US" sz="1900" dirty="0" smtClean="0">
                <a:latin typeface="Times New Roman" panose="02020603050405020304" pitchFamily="18" charset="0"/>
                <a:cs typeface="Times New Roman" panose="02020603050405020304" pitchFamily="18" charset="0"/>
              </a:rPr>
              <a:t>containers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pprint</a:t>
            </a:r>
            <a:r>
              <a:rPr lang="en-US" sz="19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900" dirty="0" smtClean="0">
                <a:latin typeface="Times New Roman" panose="02020603050405020304" pitchFamily="18" charset="0"/>
                <a:cs typeface="Times New Roman" panose="02020603050405020304" pitchFamily="18" charset="0"/>
              </a:rPr>
              <a:t>structure</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textwrap</a:t>
            </a:r>
            <a:r>
              <a:rPr lang="en-US" sz="1900" dirty="0">
                <a:latin typeface="Times New Roman" panose="02020603050405020304" pitchFamily="18" charset="0"/>
                <a:cs typeface="Times New Roman" panose="02020603050405020304" pitchFamily="18" charset="0"/>
              </a:rPr>
              <a:t> module formats paragraphs of text to fit a given screen </a:t>
            </a:r>
            <a:r>
              <a:rPr lang="en-US" sz="1900" dirty="0" smtClean="0">
                <a:latin typeface="Times New Roman" panose="02020603050405020304" pitchFamily="18" charset="0"/>
                <a:cs typeface="Times New Roman" panose="02020603050405020304" pitchFamily="18" charset="0"/>
              </a:rPr>
              <a:t>width</a:t>
            </a:r>
          </a:p>
          <a:p>
            <a:pPr lvl="1"/>
            <a:r>
              <a:rPr lang="en-US" sz="1900" dirty="0">
                <a:latin typeface="Times New Roman" panose="02020603050405020304" pitchFamily="18" charset="0"/>
                <a:cs typeface="Times New Roman" panose="02020603050405020304" pitchFamily="18" charset="0"/>
              </a:rPr>
              <a:t>The </a:t>
            </a:r>
            <a:r>
              <a:rPr lang="en-US" sz="1900" dirty="0">
                <a:solidFill>
                  <a:srgbClr val="C00000"/>
                </a:solidFill>
                <a:latin typeface="Times New Roman" panose="02020603050405020304" pitchFamily="18" charset="0"/>
                <a:cs typeface="Times New Roman" panose="02020603050405020304" pitchFamily="18" charset="0"/>
              </a:rPr>
              <a:t>locale</a:t>
            </a:r>
            <a:r>
              <a:rPr lang="en-US" sz="19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900" dirty="0" smtClean="0">
                <a:latin typeface="Times New Roman" panose="02020603050405020304" pitchFamily="18" charset="0"/>
                <a:cs typeface="Times New Roman" panose="02020603050405020304" pitchFamily="18" charset="0"/>
              </a:rPr>
              <a:t>separators</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Working </a:t>
            </a:r>
            <a:r>
              <a:rPr lang="en-US" sz="1900" dirty="0">
                <a:latin typeface="Times New Roman" panose="02020603050405020304" pitchFamily="18" charset="0"/>
                <a:cs typeface="Times New Roman" panose="02020603050405020304" pitchFamily="18" charset="0"/>
              </a:rPr>
              <a:t>with Binary Data Record </a:t>
            </a:r>
            <a:r>
              <a:rPr lang="en-US" sz="1900" dirty="0" smtClean="0">
                <a:latin typeface="Times New Roman" panose="02020603050405020304" pitchFamily="18" charset="0"/>
                <a:cs typeface="Times New Roman" panose="02020603050405020304" pitchFamily="18" charset="0"/>
              </a:rPr>
              <a:t>Layouts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struct</a:t>
            </a:r>
            <a:r>
              <a:rPr lang="en-US" sz="1900" dirty="0">
                <a:latin typeface="Times New Roman" panose="02020603050405020304" pitchFamily="18" charset="0"/>
                <a:cs typeface="Times New Roman" panose="02020603050405020304" pitchFamily="18" charset="0"/>
              </a:rPr>
              <a:t> module provides </a:t>
            </a:r>
            <a:r>
              <a:rPr lang="en-US" sz="1900" dirty="0">
                <a:solidFill>
                  <a:srgbClr val="C00000"/>
                </a:solidFill>
                <a:latin typeface="Times New Roman" panose="02020603050405020304" pitchFamily="18" charset="0"/>
                <a:cs typeface="Times New Roman" panose="02020603050405020304" pitchFamily="18" charset="0"/>
              </a:rPr>
              <a:t>pack() </a:t>
            </a:r>
            <a:r>
              <a:rPr lang="en-US" sz="1900" dirty="0">
                <a:latin typeface="Times New Roman" panose="02020603050405020304" pitchFamily="18" charset="0"/>
                <a:cs typeface="Times New Roman" panose="02020603050405020304" pitchFamily="18" charset="0"/>
              </a:rPr>
              <a:t>and </a:t>
            </a:r>
            <a:r>
              <a:rPr lang="en-US" sz="1900" dirty="0">
                <a:solidFill>
                  <a:srgbClr val="C00000"/>
                </a:solidFill>
                <a:latin typeface="Times New Roman" panose="02020603050405020304" pitchFamily="18" charset="0"/>
                <a:cs typeface="Times New Roman" panose="02020603050405020304" pitchFamily="18" charset="0"/>
              </a:rPr>
              <a:t>unpack()</a:t>
            </a:r>
            <a:r>
              <a:rPr lang="en-US" sz="1900" dirty="0">
                <a:latin typeface="Times New Roman" panose="02020603050405020304" pitchFamily="18" charset="0"/>
                <a:cs typeface="Times New Roman" panose="02020603050405020304" pitchFamily="18" charset="0"/>
              </a:rPr>
              <a:t> functions for working with variable length binary record </a:t>
            </a:r>
            <a:r>
              <a:rPr lang="en-US" sz="1900" dirty="0" smtClean="0">
                <a:latin typeface="Times New Roman" panose="02020603050405020304" pitchFamily="18" charset="0"/>
                <a:cs typeface="Times New Roman" panose="02020603050405020304" pitchFamily="18" charset="0"/>
              </a:rPr>
              <a:t>formats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3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Libraries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Logging</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logging</a:t>
            </a:r>
            <a:r>
              <a:rPr lang="en-US" sz="20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sys.stderr</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Tools for Working with Lists</a:t>
            </a:r>
          </a:p>
          <a:p>
            <a:pPr lvl="1"/>
            <a:r>
              <a:rPr lang="en-US" sz="20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trade-offs</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module provides an </a:t>
            </a:r>
            <a:r>
              <a:rPr lang="en-US" sz="2000" dirty="0">
                <a:solidFill>
                  <a:srgbClr val="C00000"/>
                </a:solidFill>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object that is like a list that stores only homogeneous data and stores it more compactly</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collections</a:t>
            </a:r>
            <a:r>
              <a:rPr lang="en-US" sz="2000" dirty="0">
                <a:latin typeface="Times New Roman" panose="02020603050405020304" pitchFamily="18" charset="0"/>
                <a:cs typeface="Times New Roman" panose="02020603050405020304" pitchFamily="18" charset="0"/>
              </a:rPr>
              <a:t> module provides a </a:t>
            </a:r>
            <a:r>
              <a:rPr lang="en-US" sz="2000" dirty="0" err="1">
                <a:solidFill>
                  <a:srgbClr val="C00000"/>
                </a:solidFill>
                <a:latin typeface="Times New Roman" panose="02020603050405020304" pitchFamily="18" charset="0"/>
                <a:cs typeface="Times New Roman" panose="02020603050405020304" pitchFamily="18" charset="0"/>
              </a:rPr>
              <a:t>deque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searches</a:t>
            </a:r>
          </a:p>
          <a:p>
            <a:pPr lvl="1"/>
            <a:r>
              <a:rPr lang="en-US" sz="2000" dirty="0">
                <a:latin typeface="Times New Roman" panose="02020603050405020304" pitchFamily="18" charset="0"/>
                <a:cs typeface="Times New Roman" panose="02020603050405020304" pitchFamily="18" charset="0"/>
              </a:rPr>
              <a:t>The </a:t>
            </a:r>
            <a:r>
              <a:rPr lang="en-US" sz="2000" dirty="0" err="1">
                <a:solidFill>
                  <a:srgbClr val="C00000"/>
                </a:solidFill>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a:t>
            </a:r>
            <a:r>
              <a:rPr lang="en-US" sz="2000" dirty="0" smtClean="0">
                <a:latin typeface="Times New Roman" panose="02020603050405020304" pitchFamily="18" charset="0"/>
                <a:cs typeface="Times New Roman" panose="02020603050405020304" pitchFamily="18" charset="0"/>
              </a:rPr>
              <a:t>sort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9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2206110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260701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958185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1581062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4054787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92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 Packages - pip</a:t>
            </a:r>
            <a:endParaRPr lang="en-US" dirty="0"/>
          </a:p>
        </p:txBody>
      </p:sp>
      <p:sp>
        <p:nvSpPr>
          <p:cNvPr id="3" name="Content Placeholder 2"/>
          <p:cNvSpPr>
            <a:spLocks noGrp="1"/>
          </p:cNvSpPr>
          <p:nvPr>
            <p:ph idx="1"/>
          </p:nvPr>
        </p:nvSpPr>
        <p:spPr>
          <a:xfrm>
            <a:off x="838200" y="1825625"/>
            <a:ext cx="10515600" cy="3741798"/>
          </a:xfrm>
        </p:spPr>
        <p:txBody>
          <a:bodyPr>
            <a:normAutofit lnSpcReduction="10000"/>
          </a:bodyPr>
          <a:lstStyle/>
          <a:p>
            <a:pPr marL="457200" indent="-457200">
              <a:lnSpc>
                <a:spcPct val="100000"/>
              </a:lnSpc>
              <a:buAutoNum type="arabicPeriod"/>
            </a:pPr>
            <a:r>
              <a:rPr lang="en-US" sz="2400" dirty="0" smtClean="0"/>
              <a:t>Confirm that pip is installed by typing </a:t>
            </a:r>
            <a:r>
              <a:rPr lang="en-US" sz="2400" b="1" dirty="0" smtClean="0">
                <a:solidFill>
                  <a:srgbClr val="FF0000"/>
                </a:solidFill>
              </a:rPr>
              <a:t>pip --version </a:t>
            </a:r>
            <a:r>
              <a:rPr lang="en-US" sz="2400" dirty="0" smtClean="0"/>
              <a:t>on the command line</a:t>
            </a:r>
          </a:p>
          <a:p>
            <a:pPr marL="457200" indent="-457200">
              <a:lnSpc>
                <a:spcPct val="100000"/>
              </a:lnSpc>
              <a:buAutoNum type="arabicPeriod"/>
            </a:pPr>
            <a:endParaRPr lang="en-US" sz="2400" dirty="0"/>
          </a:p>
          <a:p>
            <a:pPr marL="0" indent="0">
              <a:lnSpc>
                <a:spcPct val="100000"/>
              </a:lnSpc>
              <a:buNone/>
            </a:pPr>
            <a:endParaRPr lang="en-US" sz="2400" dirty="0" smtClean="0"/>
          </a:p>
          <a:p>
            <a:pPr marL="0" indent="0">
              <a:lnSpc>
                <a:spcPct val="100000"/>
              </a:lnSpc>
              <a:buNone/>
            </a:pPr>
            <a:r>
              <a:rPr lang="en-US" sz="2400" dirty="0" smtClean="0"/>
              <a:t>	If pip is installed, skip to step 4</a:t>
            </a:r>
          </a:p>
          <a:p>
            <a:pPr marL="0" indent="0">
              <a:lnSpc>
                <a:spcPct val="100000"/>
              </a:lnSpc>
              <a:buNone/>
            </a:pPr>
            <a:r>
              <a:rPr lang="en-US" sz="2400" dirty="0" smtClean="0"/>
              <a:t>2. If  pip is not installed, download </a:t>
            </a:r>
            <a:r>
              <a:rPr lang="en-US" sz="2400" dirty="0"/>
              <a:t>it from: </a:t>
            </a:r>
            <a:r>
              <a:rPr lang="en-US" sz="2400" dirty="0">
                <a:hlinkClick r:id="rId2"/>
              </a:rPr>
              <a:t>https://</a:t>
            </a:r>
            <a:r>
              <a:rPr lang="en-US" sz="2400" dirty="0" smtClean="0">
                <a:hlinkClick r:id="rId2"/>
              </a:rPr>
              <a:t>bootstrap.pypa.io/get-pip.py</a:t>
            </a:r>
            <a:endParaRPr lang="en-US" sz="2400" dirty="0" smtClean="0"/>
          </a:p>
          <a:p>
            <a:pPr marL="0" indent="0">
              <a:lnSpc>
                <a:spcPct val="100000"/>
              </a:lnSpc>
              <a:buNone/>
            </a:pPr>
            <a:r>
              <a:rPr lang="en-US" sz="2400" dirty="0" smtClean="0"/>
              <a:t>3. Run </a:t>
            </a:r>
            <a:r>
              <a:rPr lang="en-US" sz="2400" b="1" dirty="0" smtClean="0">
                <a:solidFill>
                  <a:srgbClr val="FF0000"/>
                </a:solidFill>
              </a:rPr>
              <a:t>python get-pip.py </a:t>
            </a:r>
            <a:r>
              <a:rPr lang="en-US" sz="2400" dirty="0" smtClean="0"/>
              <a:t>on the command line </a:t>
            </a:r>
          </a:p>
          <a:p>
            <a:pPr marL="0" indent="0">
              <a:lnSpc>
                <a:spcPct val="100000"/>
              </a:lnSpc>
              <a:buNone/>
            </a:pPr>
            <a:r>
              <a:rPr lang="en-US" sz="2400" dirty="0" smtClean="0"/>
              <a:t>4. Use pip to install latest version of any Python package (substitute </a:t>
            </a:r>
            <a:r>
              <a:rPr lang="en-US" sz="2400" dirty="0" err="1" smtClean="0"/>
              <a:t>PackageName</a:t>
            </a:r>
            <a:r>
              <a:rPr lang="en-US" sz="2400" dirty="0" smtClean="0"/>
              <a:t> with the name of the package to be installed. Ex: pandas): </a:t>
            </a:r>
            <a:r>
              <a:rPr lang="en-US" sz="2400" b="1" dirty="0" smtClean="0">
                <a:solidFill>
                  <a:srgbClr val="FF0000"/>
                </a:solidFill>
              </a:rPr>
              <a:t>pip install </a:t>
            </a:r>
            <a:r>
              <a:rPr lang="en-US" sz="2400" b="1" dirty="0" err="1" smtClean="0">
                <a:solidFill>
                  <a:srgbClr val="FF0000"/>
                </a:solidFill>
              </a:rPr>
              <a:t>PackageName</a:t>
            </a:r>
            <a:endParaRPr lang="en-US" sz="2400" b="1" dirty="0" smtClean="0">
              <a:solidFill>
                <a:srgbClr val="FF0000"/>
              </a:solidFill>
            </a:endParaRPr>
          </a:p>
          <a:p>
            <a:pPr marL="0" indent="0">
              <a:lnSpc>
                <a:spcPct val="100000"/>
              </a:lnSpc>
              <a:buNone/>
            </a:pPr>
            <a:endParaRPr lang="en-US" sz="2400" b="1" dirty="0">
              <a:solidFill>
                <a:srgbClr val="FF0000"/>
              </a:solidFill>
            </a:endParaRPr>
          </a:p>
        </p:txBody>
      </p:sp>
      <p:pic>
        <p:nvPicPr>
          <p:cNvPr id="4" name="Picture 3"/>
          <p:cNvPicPr>
            <a:picLocks noChangeAspect="1"/>
          </p:cNvPicPr>
          <p:nvPr/>
        </p:nvPicPr>
        <p:blipFill>
          <a:blip r:embed="rId3"/>
          <a:stretch>
            <a:fillRect/>
          </a:stretch>
        </p:blipFill>
        <p:spPr>
          <a:xfrm>
            <a:off x="1147196" y="2355448"/>
            <a:ext cx="8769895" cy="563602"/>
          </a:xfrm>
          <a:prstGeom prst="rect">
            <a:avLst/>
          </a:prstGeom>
        </p:spPr>
      </p:pic>
    </p:spTree>
    <p:extLst>
      <p:ext uri="{BB962C8B-B14F-4D97-AF65-F5344CB8AC3E}">
        <p14:creationId xmlns:p14="http://schemas.microsoft.com/office/powerpoint/2010/main" val="18923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dirty="0" err="1">
                <a:solidFill>
                  <a:schemeClr val="dk1"/>
                </a:solidFill>
                <a:latin typeface="Times New Roman"/>
                <a:ea typeface="Times New Roman"/>
                <a:cs typeface="Times New Roman"/>
                <a:sym typeface="Calibri"/>
              </a:rPr>
              <a:t>hasn</a:t>
            </a:r>
            <a:r>
              <a:rPr lang="en-US" sz="2400" dirty="0">
                <a:solidFill>
                  <a:schemeClr val="dk1"/>
                </a:solidFill>
                <a:latin typeface="Times New Roman"/>
                <a:ea typeface="Times New Roman"/>
                <a:cs typeface="Times New Roman"/>
                <a:sym typeface="Calibri"/>
              </a:rPr>
              <a:t>\’t’)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5043</TotalTime>
  <Words>3117</Words>
  <Application>Microsoft Office PowerPoint</Application>
  <PresentationFormat>Widescreen</PresentationFormat>
  <Paragraphs>477</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PowerPoint Presentation</vt:lpstr>
      <vt:lpstr>Python</vt:lpstr>
      <vt:lpstr>Python Features</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Errors and Exceptions – The Stack Trace</vt:lpstr>
      <vt:lpstr>Classes</vt:lpstr>
      <vt:lpstr>Protocols</vt:lpstr>
      <vt:lpstr>Modules, Packages</vt:lpstr>
      <vt:lpstr>Examples for modules</vt:lpstr>
      <vt:lpstr>Python Packages </vt:lpstr>
      <vt:lpstr>Regular Expressions</vt:lpstr>
      <vt:lpstr>Regular Expressions</vt:lpstr>
      <vt:lpstr>Regular Expressions</vt:lpstr>
      <vt:lpstr>Regular Expression Patterns</vt:lpstr>
      <vt:lpstr>Regular Expression Patterns</vt:lpstr>
      <vt:lpstr>Regular Expression Patterns</vt:lpstr>
      <vt:lpstr>Regular Expression Patterns</vt:lpstr>
      <vt:lpstr>Regular Expressions Modifiers: Option Flags</vt:lpstr>
      <vt:lpstr>Multi threading</vt:lpstr>
      <vt:lpstr>Global Interpreter Lock (GIL)</vt:lpstr>
      <vt:lpstr>Global Interpreter Lock (GIL)</vt:lpstr>
      <vt:lpstr>Standard Libraries</vt:lpstr>
      <vt:lpstr>Standard Libraries</vt:lpstr>
      <vt:lpstr>Standard Libraries</vt:lpstr>
      <vt:lpstr>Standard Libraries</vt:lpstr>
      <vt:lpstr>Standard Libraries</vt:lpstr>
      <vt:lpstr>Installation</vt:lpstr>
      <vt:lpstr>Installing Anaconda</vt:lpstr>
      <vt:lpstr>Installing Anaconda</vt:lpstr>
      <vt:lpstr>Installing Anaconda</vt:lpstr>
      <vt:lpstr>Installing Anaconda</vt:lpstr>
      <vt:lpstr>Testing your installation</vt:lpstr>
      <vt:lpstr>Installing Python Packages - pip</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Dileep Gunda</cp:lastModifiedBy>
  <cp:revision>180</cp:revision>
  <dcterms:created xsi:type="dcterms:W3CDTF">2018-08-22T18:03:13Z</dcterms:created>
  <dcterms:modified xsi:type="dcterms:W3CDTF">2018-09-13T14:55:57Z</dcterms:modified>
</cp:coreProperties>
</file>