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318" r:id="rId3"/>
    <p:sldId id="304" r:id="rId4"/>
    <p:sldId id="316" r:id="rId5"/>
    <p:sldId id="295" r:id="rId6"/>
    <p:sldId id="258" r:id="rId7"/>
    <p:sldId id="259" r:id="rId8"/>
    <p:sldId id="260" r:id="rId9"/>
    <p:sldId id="319" r:id="rId10"/>
    <p:sldId id="262" r:id="rId11"/>
    <p:sldId id="263" r:id="rId12"/>
    <p:sldId id="265" r:id="rId13"/>
    <p:sldId id="266" r:id="rId14"/>
    <p:sldId id="320" r:id="rId15"/>
    <p:sldId id="321" r:id="rId16"/>
    <p:sldId id="268" r:id="rId17"/>
    <p:sldId id="324" r:id="rId18"/>
    <p:sldId id="305" r:id="rId19"/>
    <p:sldId id="273" r:id="rId20"/>
    <p:sldId id="306" r:id="rId21"/>
    <p:sldId id="272" r:id="rId22"/>
    <p:sldId id="308" r:id="rId23"/>
    <p:sldId id="271" r:id="rId24"/>
    <p:sldId id="275" r:id="rId25"/>
    <p:sldId id="296" r:id="rId26"/>
    <p:sldId id="277" r:id="rId27"/>
    <p:sldId id="317" r:id="rId28"/>
    <p:sldId id="292" r:id="rId29"/>
    <p:sldId id="290" r:id="rId30"/>
    <p:sldId id="297" r:id="rId31"/>
    <p:sldId id="291" r:id="rId32"/>
    <p:sldId id="298" r:id="rId33"/>
    <p:sldId id="289" r:id="rId34"/>
    <p:sldId id="278" r:id="rId35"/>
    <p:sldId id="301" r:id="rId36"/>
    <p:sldId id="302" r:id="rId37"/>
    <p:sldId id="279" r:id="rId38"/>
    <p:sldId id="299" r:id="rId39"/>
    <p:sldId id="303" r:id="rId40"/>
    <p:sldId id="293" r:id="rId41"/>
    <p:sldId id="300" r:id="rId42"/>
    <p:sldId id="310" r:id="rId43"/>
    <p:sldId id="311" r:id="rId44"/>
    <p:sldId id="312" r:id="rId45"/>
    <p:sldId id="313" r:id="rId46"/>
    <p:sldId id="314" r:id="rId47"/>
    <p:sldId id="315"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6" d="100"/>
          <a:sy n="106" d="100"/>
        </p:scale>
        <p:origin x="535"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20451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57080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14585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6273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63500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1036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4730B-5D83-4DEE-A74C-D6644E055767}" type="datetimeFigureOut">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15423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4730B-5D83-4DEE-A74C-D6644E055767}" type="datetimeFigureOut">
              <a:rPr lang="en-US" smtClean="0"/>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9633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730B-5D83-4DEE-A74C-D6644E055767}" type="datetimeFigureOut">
              <a:rPr lang="en-US" smtClean="0"/>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73021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04586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27484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4730B-5D83-4DEE-A74C-D6644E055767}" type="datetimeFigureOut">
              <a:rPr lang="en-US" smtClean="0"/>
              <a:t>9/13/2018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ACFCF-8047-40CE-9AB5-85331D73E53F}" type="slidenum">
              <a:rPr lang="en-US" smtClean="0"/>
              <a:t>‹#›</a:t>
            </a:fld>
            <a:endParaRPr lang="en-US"/>
          </a:p>
        </p:txBody>
      </p:sp>
    </p:spTree>
    <p:extLst>
      <p:ext uri="{BB962C8B-B14F-4D97-AF65-F5344CB8AC3E}">
        <p14:creationId xmlns:p14="http://schemas.microsoft.com/office/powerpoint/2010/main" val="7464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tutorial/datastructures.html" TargetMode="External"/><Relationship Id="rId2" Type="http://schemas.openxmlformats.org/officeDocument/2006/relationships/hyperlink" Target="https://docs.python.org/3/library/array.html"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anaconda.com/download/#maco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anaconda.com/download/#linu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onda.io/docs/user-guide/install/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bootstrap.pypa.io/get-pip.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28"/>
          <p:cNvSpPr txBox="1"/>
          <p:nvPr/>
        </p:nvSpPr>
        <p:spPr>
          <a:xfrm>
            <a:off x="1865664" y="2747648"/>
            <a:ext cx="8104500" cy="9120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3600" b="1" dirty="0" smtClean="0">
                <a:solidFill>
                  <a:schemeClr val="dk1"/>
                </a:solidFill>
                <a:latin typeface="Calibri"/>
                <a:ea typeface="Calibri"/>
                <a:cs typeface="Calibri"/>
                <a:sym typeface="Calibri"/>
              </a:rPr>
              <a:t>Introduction </a:t>
            </a:r>
            <a:r>
              <a:rPr lang="en-US" sz="3600" b="1" dirty="0">
                <a:solidFill>
                  <a:schemeClr val="dk1"/>
                </a:solidFill>
                <a:latin typeface="Calibri"/>
                <a:ea typeface="Calibri"/>
                <a:cs typeface="Calibri"/>
                <a:sym typeface="Calibri"/>
              </a:rPr>
              <a:t>to </a:t>
            </a:r>
            <a:r>
              <a:rPr lang="en-US" sz="3600" b="1" dirty="0" smtClean="0">
                <a:solidFill>
                  <a:schemeClr val="dk1"/>
                </a:solidFill>
                <a:latin typeface="Calibri"/>
                <a:ea typeface="Calibri"/>
                <a:cs typeface="Calibri"/>
                <a:sym typeface="Calibri"/>
              </a:rPr>
              <a:t>Python Programing language</a:t>
            </a: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smtClean="0">
                <a:solidFill>
                  <a:schemeClr val="dk1"/>
                </a:solidFill>
                <a:latin typeface="Calibri"/>
                <a:ea typeface="Calibri"/>
                <a:cs typeface="Calibri"/>
                <a:sym typeface="Calibri"/>
              </a:rPr>
              <a:t>14</a:t>
            </a:r>
            <a:r>
              <a:rPr lang="en-US" sz="2400" baseline="30000" dirty="0" smtClean="0">
                <a:solidFill>
                  <a:schemeClr val="dk1"/>
                </a:solidFill>
                <a:latin typeface="Calibri"/>
                <a:ea typeface="Calibri"/>
                <a:cs typeface="Calibri"/>
                <a:sym typeface="Calibri"/>
              </a:rPr>
              <a:t>th</a:t>
            </a:r>
            <a:r>
              <a:rPr lang="en-US" sz="2400" dirty="0" smtClean="0">
                <a:solidFill>
                  <a:schemeClr val="dk1"/>
                </a:solidFill>
                <a:latin typeface="Calibri"/>
                <a:ea typeface="Calibri"/>
                <a:cs typeface="Calibri"/>
                <a:sym typeface="Calibri"/>
              </a:rPr>
              <a:t> Sep </a:t>
            </a:r>
            <a:r>
              <a:rPr lang="en-US" sz="2400" dirty="0">
                <a:solidFill>
                  <a:schemeClr val="dk1"/>
                </a:solidFill>
                <a:latin typeface="Calibri"/>
                <a:ea typeface="Calibri"/>
                <a:cs typeface="Calibri"/>
                <a:sym typeface="Calibri"/>
              </a:rPr>
              <a:t>2018</a:t>
            </a:r>
            <a:endParaRPr sz="2400" dirty="0">
              <a:solidFill>
                <a:schemeClr val="dk1"/>
              </a:solidFill>
              <a:latin typeface="Calibri"/>
              <a:ea typeface="Calibri"/>
              <a:cs typeface="Calibri"/>
              <a:sym typeface="Calibri"/>
            </a:endParaRPr>
          </a:p>
          <a:p>
            <a:pPr marL="457200" marR="0" lvl="0" indent="0" algn="ctr" rtl="0">
              <a:spcBef>
                <a:spcPts val="0"/>
              </a:spcBef>
              <a:spcAft>
                <a:spcPts val="0"/>
              </a:spcAft>
              <a:buNone/>
            </a:pPr>
            <a:endParaRPr sz="2400" b="1" dirty="0">
              <a:solidFill>
                <a:schemeClr val="dk1"/>
              </a:solidFill>
            </a:endParaRPr>
          </a:p>
        </p:txBody>
      </p:sp>
      <p:sp>
        <p:nvSpPr>
          <p:cNvPr id="5" name="Google Shape;183;p28"/>
          <p:cNvSpPr txBox="1"/>
          <p:nvPr/>
        </p:nvSpPr>
        <p:spPr>
          <a:xfrm>
            <a:off x="1987014" y="4730989"/>
            <a:ext cx="7861800" cy="17925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216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algn="ctr"/>
            <a:r>
              <a:rPr lang="en-US" sz="2160" dirty="0" smtClean="0">
                <a:solidFill>
                  <a:schemeClr val="dk1"/>
                </a:solidFill>
                <a:latin typeface="Calibri"/>
                <a:ea typeface="Calibri"/>
                <a:cs typeface="Calibri"/>
                <a:sym typeface="Calibri"/>
              </a:rPr>
              <a:t>Dr. </a:t>
            </a:r>
            <a:r>
              <a:rPr lang="en-US" sz="2160" dirty="0">
                <a:solidFill>
                  <a:schemeClr val="dk1"/>
                </a:solidFill>
                <a:latin typeface="Calibri"/>
                <a:ea typeface="Calibri"/>
                <a:cs typeface="Calibri"/>
              </a:rPr>
              <a:t>Andrew </a:t>
            </a:r>
            <a:r>
              <a:rPr lang="en-US" sz="2160" dirty="0" smtClean="0">
                <a:solidFill>
                  <a:schemeClr val="dk1"/>
                </a:solidFill>
                <a:latin typeface="Calibri"/>
                <a:ea typeface="Calibri"/>
                <a:cs typeface="Calibri"/>
              </a:rPr>
              <a:t>Post</a:t>
            </a:r>
          </a:p>
          <a:p>
            <a:pPr algn="ct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Informatics, Emory University, Atlanta, GA USA  </a:t>
            </a:r>
            <a:endParaRPr dirty="0"/>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Engineering, Georgia Institute of Technology, Atlanta, GA, USA</a:t>
            </a:r>
            <a:endParaRPr dirty="0"/>
          </a:p>
          <a:p>
            <a:pPr marL="0" marR="0" lvl="0" indent="0" algn="ctr" rtl="0">
              <a:spcBef>
                <a:spcPts val="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92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679" b="0" i="0" u="none" strike="noStrike" cap="none" dirty="0">
              <a:solidFill>
                <a:schemeClr val="dk1"/>
              </a:solidFill>
              <a:latin typeface="Calibri"/>
              <a:ea typeface="Calibri"/>
              <a:cs typeface="Calibri"/>
              <a:sym typeface="Calibri"/>
            </a:endParaRPr>
          </a:p>
        </p:txBody>
      </p:sp>
      <p:pic>
        <p:nvPicPr>
          <p:cNvPr id="6" name="Google Shape;184;p28"/>
          <p:cNvPicPr preferRelativeResize="0"/>
          <p:nvPr/>
        </p:nvPicPr>
        <p:blipFill rotWithShape="1">
          <a:blip r:embed="rId2">
            <a:alphaModFix/>
          </a:blip>
          <a:srcRect/>
          <a:stretch/>
        </p:blipFill>
        <p:spPr>
          <a:xfrm>
            <a:off x="4461739" y="210197"/>
            <a:ext cx="2912350" cy="2363600"/>
          </a:xfrm>
          <a:prstGeom prst="rect">
            <a:avLst/>
          </a:prstGeom>
          <a:noFill/>
          <a:ln>
            <a:noFill/>
          </a:ln>
        </p:spPr>
      </p:pic>
      <p:sp>
        <p:nvSpPr>
          <p:cNvPr id="7" name="Google Shape;185;p28"/>
          <p:cNvSpPr txBox="1">
            <a:spLocks noGrp="1"/>
          </p:cNvSpPr>
          <p:nvPr>
            <p:ph type="sldNum" idx="12"/>
          </p:nvPr>
        </p:nvSpPr>
        <p:spPr>
          <a:xfrm>
            <a:off x="7803864" y="6340939"/>
            <a:ext cx="2057400" cy="3651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Clr>
                <a:srgbClr val="000000"/>
              </a:buClr>
              <a:buFont typeface="Arial"/>
              <a:buNone/>
            </a:pPr>
            <a:fld id="{00000000-1234-1234-1234-123412341234}" type="slidenum">
              <a:rPr lang="en-US"/>
              <a:pPr marL="0" lvl="0" indent="0" algn="ctr">
                <a:spcBef>
                  <a:spcPts val="0"/>
                </a:spcBef>
                <a:spcAft>
                  <a:spcPts val="0"/>
                </a:spcAft>
                <a:buClr>
                  <a:srgbClr val="000000"/>
                </a:buClr>
                <a:buFont typeface="Arial"/>
                <a:buNone/>
              </a:pPr>
              <a:t>1</a:t>
            </a:fld>
            <a:endParaRPr/>
          </a:p>
        </p:txBody>
      </p:sp>
    </p:spTree>
    <p:extLst>
      <p:ext uri="{BB962C8B-B14F-4D97-AF65-F5344CB8AC3E}">
        <p14:creationId xmlns:p14="http://schemas.microsoft.com/office/powerpoint/2010/main" val="78164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More Strings</a:t>
            </a:r>
          </a:p>
        </p:txBody>
      </p:sp>
      <p:sp>
        <p:nvSpPr>
          <p:cNvPr id="3" name="Content Placeholder 2"/>
          <p:cNvSpPr>
            <a:spLocks noGrp="1"/>
          </p:cNvSpPr>
          <p:nvPr>
            <p:ph idx="1"/>
          </p:nvPr>
        </p:nvSpPr>
        <p:spPr>
          <a:xfrm>
            <a:off x="838200" y="1553624"/>
            <a:ext cx="10515600" cy="4351338"/>
          </a:xfrm>
        </p:spPr>
        <p:txBody>
          <a:bodyPr>
            <a:normAutofit/>
          </a:bodyPr>
          <a:lstStyle/>
          <a:p>
            <a:r>
              <a:rPr lang="en-US" sz="2400" dirty="0">
                <a:solidFill>
                  <a:schemeClr val="dk1"/>
                </a:solidFill>
                <a:latin typeface="Times New Roman"/>
                <a:ea typeface="Times New Roman"/>
                <a:cs typeface="Times New Roman"/>
                <a:sym typeface="Calibri"/>
              </a:rPr>
              <a:t>A character is just a string of size 1</a:t>
            </a:r>
          </a:p>
          <a:p>
            <a:r>
              <a:rPr lang="en-US" sz="2400" dirty="0">
                <a:solidFill>
                  <a:schemeClr val="dk1"/>
                </a:solidFill>
                <a:latin typeface="Times New Roman"/>
                <a:ea typeface="Times New Roman"/>
                <a:cs typeface="Times New Roman"/>
                <a:sym typeface="Calibri"/>
              </a:rPr>
              <a:t>Strings are indexed, with the first character being at position 0 (from the left)</a:t>
            </a:r>
          </a:p>
          <a:p>
            <a:r>
              <a:rPr lang="en-US" sz="2400" dirty="0">
                <a:solidFill>
                  <a:schemeClr val="dk1"/>
                </a:solidFill>
                <a:latin typeface="Times New Roman"/>
                <a:ea typeface="Times New Roman"/>
                <a:cs typeface="Times New Roman"/>
                <a:sym typeface="Calibri"/>
              </a:rPr>
              <a:t>Negative indices start with -1, from the right: ‘string’ - g is at position -1</a:t>
            </a:r>
          </a:p>
          <a:p>
            <a:r>
              <a:rPr lang="en-US" sz="2400" dirty="0">
                <a:solidFill>
                  <a:schemeClr val="dk1"/>
                </a:solidFill>
                <a:latin typeface="Times New Roman"/>
                <a:ea typeface="Times New Roman"/>
                <a:cs typeface="Times New Roman"/>
                <a:sym typeface="Calibri"/>
              </a:rPr>
              <a:t>Slicing allows creation of substrings:</a:t>
            </a:r>
          </a:p>
          <a:p>
            <a:pPr marL="0" indent="0">
              <a:buNone/>
            </a:pPr>
            <a:r>
              <a:rPr lang="en-US" sz="2400" dirty="0">
                <a:solidFill>
                  <a:schemeClr val="dk1"/>
                </a:solidFill>
                <a:latin typeface="Times New Roman"/>
                <a:ea typeface="Times New Roman"/>
                <a:cs typeface="Times New Roman"/>
                <a:sym typeface="Calibri"/>
              </a:rPr>
              <a:t> characters from position 0 to 3 (excluded)</a:t>
            </a:r>
          </a:p>
          <a:p>
            <a:r>
              <a:rPr lang="en-US" sz="2400" dirty="0">
                <a:solidFill>
                  <a:schemeClr val="dk1"/>
                </a:solidFill>
                <a:latin typeface="Times New Roman"/>
                <a:ea typeface="Times New Roman"/>
                <a:cs typeface="Times New Roman"/>
                <a:sym typeface="Calibri"/>
              </a:rPr>
              <a:t>Omitted first index defaults to 0</a:t>
            </a:r>
          </a:p>
          <a:p>
            <a:r>
              <a:rPr lang="en-US" sz="2400" dirty="0">
                <a:solidFill>
                  <a:schemeClr val="dk1"/>
                </a:solidFill>
                <a:latin typeface="Times New Roman"/>
                <a:ea typeface="Times New Roman"/>
                <a:cs typeface="Times New Roman"/>
                <a:sym typeface="Calibri"/>
              </a:rPr>
              <a:t>Omitted last index defaults to length of the string </a:t>
            </a:r>
          </a:p>
          <a:p>
            <a:r>
              <a:rPr lang="en-US" sz="2400" dirty="0">
                <a:solidFill>
                  <a:schemeClr val="dk1"/>
                </a:solidFill>
                <a:latin typeface="Times New Roman"/>
                <a:ea typeface="Times New Roman"/>
                <a:cs typeface="Times New Roman"/>
                <a:sym typeface="Calibri"/>
              </a:rPr>
              <a:t>An index larger than the size of the string results in an </a:t>
            </a:r>
            <a:r>
              <a:rPr lang="en-US" sz="2400" dirty="0">
                <a:solidFill>
                  <a:srgbClr val="FF0000"/>
                </a:solidFill>
                <a:latin typeface="Times New Roman"/>
                <a:ea typeface="Times New Roman"/>
                <a:cs typeface="Times New Roman"/>
                <a:sym typeface="Calibri"/>
              </a:rPr>
              <a:t>error</a:t>
            </a:r>
          </a:p>
          <a:p>
            <a:r>
              <a:rPr lang="en-US" sz="2400" dirty="0">
                <a:solidFill>
                  <a:schemeClr val="dk1"/>
                </a:solidFill>
                <a:latin typeface="Times New Roman"/>
                <a:ea typeface="Times New Roman"/>
                <a:cs typeface="Times New Roman"/>
                <a:sym typeface="Calibri"/>
              </a:rPr>
              <a:t>Strings are immutable </a:t>
            </a:r>
          </a:p>
          <a:p>
            <a:endParaRPr lang="en-US" sz="2400" dirty="0"/>
          </a:p>
        </p:txBody>
      </p:sp>
      <p:pic>
        <p:nvPicPr>
          <p:cNvPr id="4" name="Picture 3"/>
          <p:cNvPicPr>
            <a:picLocks noChangeAspect="1"/>
          </p:cNvPicPr>
          <p:nvPr/>
        </p:nvPicPr>
        <p:blipFill>
          <a:blip r:embed="rId2"/>
          <a:stretch>
            <a:fillRect/>
          </a:stretch>
        </p:blipFill>
        <p:spPr>
          <a:xfrm>
            <a:off x="6426768" y="2925819"/>
            <a:ext cx="2730553" cy="803474"/>
          </a:xfrm>
          <a:prstGeom prst="rect">
            <a:avLst/>
          </a:prstGeom>
        </p:spPr>
      </p:pic>
      <p:pic>
        <p:nvPicPr>
          <p:cNvPr id="5" name="Picture 4"/>
          <p:cNvPicPr>
            <a:picLocks noChangeAspect="1"/>
          </p:cNvPicPr>
          <p:nvPr/>
        </p:nvPicPr>
        <p:blipFill>
          <a:blip r:embed="rId3"/>
          <a:stretch>
            <a:fillRect/>
          </a:stretch>
        </p:blipFill>
        <p:spPr>
          <a:xfrm>
            <a:off x="7344136" y="3780440"/>
            <a:ext cx="2135529" cy="962215"/>
          </a:xfrm>
          <a:prstGeom prst="rect">
            <a:avLst/>
          </a:prstGeom>
        </p:spPr>
      </p:pic>
      <p:pic>
        <p:nvPicPr>
          <p:cNvPr id="6" name="Picture 5"/>
          <p:cNvPicPr>
            <a:picLocks noChangeAspect="1"/>
          </p:cNvPicPr>
          <p:nvPr/>
        </p:nvPicPr>
        <p:blipFill>
          <a:blip r:embed="rId4"/>
          <a:stretch>
            <a:fillRect/>
          </a:stretch>
        </p:blipFill>
        <p:spPr>
          <a:xfrm>
            <a:off x="4158130" y="5136309"/>
            <a:ext cx="4788919" cy="899871"/>
          </a:xfrm>
          <a:prstGeom prst="rect">
            <a:avLst/>
          </a:prstGeom>
        </p:spPr>
      </p:pic>
    </p:spTree>
    <p:extLst>
      <p:ext uri="{BB962C8B-B14F-4D97-AF65-F5344CB8AC3E}">
        <p14:creationId xmlns:p14="http://schemas.microsoft.com/office/powerpoint/2010/main" val="1055930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String Functions</a:t>
            </a:r>
          </a:p>
        </p:txBody>
      </p:sp>
      <p:sp>
        <p:nvSpPr>
          <p:cNvPr id="3" name="Content Placeholder 2"/>
          <p:cNvSpPr>
            <a:spLocks noGrp="1"/>
          </p:cNvSpPr>
          <p:nvPr>
            <p:ph idx="1"/>
          </p:nvPr>
        </p:nvSpPr>
        <p:spPr>
          <a:xfrm>
            <a:off x="838200" y="1530471"/>
            <a:ext cx="10515600" cy="4351338"/>
          </a:xfrm>
        </p:spPr>
        <p:txBody>
          <a:bodyPr>
            <a:normAutofit/>
          </a:bodyPr>
          <a:lstStyle/>
          <a:p>
            <a:r>
              <a:rPr lang="en-US" sz="2400" dirty="0">
                <a:solidFill>
                  <a:schemeClr val="dk1"/>
                </a:solidFill>
                <a:latin typeface="Times New Roman"/>
                <a:ea typeface="Times New Roman"/>
                <a:cs typeface="Times New Roman"/>
                <a:sym typeface="Calibri"/>
              </a:rPr>
              <a:t>All common operations are implemented as functions:</a:t>
            </a:r>
          </a:p>
          <a:p>
            <a:pPr marL="0" indent="0">
              <a:buNone/>
            </a:pPr>
            <a:r>
              <a:rPr lang="en-US" sz="2400" dirty="0">
                <a:solidFill>
                  <a:schemeClr val="dk1"/>
                </a:solidFill>
                <a:latin typeface="Times New Roman"/>
                <a:ea typeface="Times New Roman"/>
                <a:cs typeface="Times New Roman"/>
                <a:sym typeface="Calibri"/>
              </a:rPr>
              <a:t>	- </a:t>
            </a:r>
            <a:r>
              <a:rPr lang="en-US" sz="2400" dirty="0" err="1">
                <a:solidFill>
                  <a:schemeClr val="dk1"/>
                </a:solidFill>
                <a:latin typeface="Times New Roman"/>
                <a:ea typeface="Times New Roman"/>
                <a:cs typeface="Times New Roman"/>
                <a:sym typeface="Calibri"/>
              </a:rPr>
              <a:t>len</a:t>
            </a:r>
            <a:r>
              <a:rPr lang="en-US" sz="2400" dirty="0">
                <a:solidFill>
                  <a:schemeClr val="dk1"/>
                </a:solidFill>
                <a:latin typeface="Times New Roman"/>
                <a:ea typeface="Times New Roman"/>
                <a:cs typeface="Times New Roman"/>
                <a:sym typeface="Calibri"/>
              </a:rPr>
              <a:t>(), format(), capitalize(), </a:t>
            </a:r>
            <a:r>
              <a:rPr lang="en-US" sz="2400" dirty="0" err="1">
                <a:solidFill>
                  <a:schemeClr val="dk1"/>
                </a:solidFill>
                <a:latin typeface="Times New Roman"/>
                <a:ea typeface="Times New Roman"/>
                <a:cs typeface="Times New Roman"/>
                <a:sym typeface="Calibri"/>
              </a:rPr>
              <a:t>isalnum</a:t>
            </a:r>
            <a:r>
              <a:rPr lang="en-US" sz="2400" dirty="0">
                <a:solidFill>
                  <a:schemeClr val="dk1"/>
                </a:solidFill>
                <a:latin typeface="Times New Roman"/>
                <a:ea typeface="Times New Roman"/>
                <a:cs typeface="Times New Roman"/>
                <a:sym typeface="Calibri"/>
              </a:rPr>
              <a:t>() etc.</a:t>
            </a:r>
          </a:p>
          <a:p>
            <a:r>
              <a:rPr lang="en-US" sz="2400" dirty="0">
                <a:solidFill>
                  <a:schemeClr val="dk1"/>
                </a:solidFill>
                <a:latin typeface="Times New Roman"/>
                <a:ea typeface="Times New Roman"/>
                <a:cs typeface="Times New Roman"/>
                <a:sym typeface="Calibri"/>
              </a:rPr>
              <a:t>Complete listing of methods: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hlinkClick r:id="rId2"/>
              </a:rPr>
              <a:t>https://docs.python.org/3/library/stdtypes.html#string-methods</a:t>
            </a: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564280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551"/>
            <a:ext cx="10515600" cy="1325563"/>
          </a:xfrm>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199" y="1380000"/>
            <a:ext cx="11167153" cy="4991863"/>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if</a:t>
            </a:r>
            <a:r>
              <a:rPr lang="en-US" sz="2400" dirty="0">
                <a:solidFill>
                  <a:schemeClr val="dk1"/>
                </a:solidFill>
                <a:latin typeface="Times New Roman"/>
                <a:ea typeface="Times New Roman"/>
                <a:cs typeface="Times New Roman"/>
                <a:sym typeface="Calibri"/>
              </a:rPr>
              <a:t> statement:				1. There can be 0 or more ‘</a:t>
            </a:r>
            <a:r>
              <a:rPr lang="en-US" sz="2400" dirty="0" err="1">
                <a:solidFill>
                  <a:srgbClr val="FF0000"/>
                </a:solidFill>
                <a:latin typeface="Times New Roman"/>
                <a:ea typeface="Times New Roman"/>
                <a:cs typeface="Times New Roman"/>
                <a:sym typeface="Calibri"/>
              </a:rPr>
              <a:t>elif</a:t>
            </a:r>
            <a:r>
              <a:rPr lang="en-US" sz="2400" dirty="0">
                <a:solidFill>
                  <a:schemeClr val="dk1"/>
                </a:solidFill>
                <a:latin typeface="Times New Roman"/>
                <a:ea typeface="Times New Roman"/>
                <a:cs typeface="Times New Roman"/>
                <a:sym typeface="Calibri"/>
              </a:rPr>
              <a:t>’</a:t>
            </a:r>
          </a:p>
          <a:p>
            <a:pPr marL="0" indent="0">
              <a:buNone/>
            </a:pPr>
            <a:r>
              <a:rPr lang="en-US" sz="2400" dirty="0">
                <a:solidFill>
                  <a:schemeClr val="dk1"/>
                </a:solidFill>
                <a:latin typeface="Times New Roman"/>
                <a:ea typeface="Times New Roman"/>
                <a:cs typeface="Times New Roman"/>
                <a:sym typeface="Calibri"/>
              </a:rPr>
              <a:t>						2. ‘else’ is optional</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for</a:t>
            </a:r>
            <a:r>
              <a:rPr lang="en-US" sz="2400" dirty="0">
                <a:solidFill>
                  <a:schemeClr val="dk1"/>
                </a:solidFill>
                <a:latin typeface="Times New Roman"/>
                <a:ea typeface="Times New Roman"/>
                <a:cs typeface="Times New Roman"/>
                <a:sym typeface="Calibri"/>
              </a:rPr>
              <a:t> statement:</a:t>
            </a:r>
          </a:p>
          <a:p>
            <a:r>
              <a:rPr lang="en-US" sz="2400" dirty="0">
                <a:solidFill>
                  <a:schemeClr val="dk1"/>
                </a:solidFill>
                <a:latin typeface="Times New Roman"/>
                <a:ea typeface="Times New Roman"/>
                <a:cs typeface="Times New Roman"/>
                <a:sym typeface="Calibri"/>
              </a:rPr>
              <a:t>The for statement: 				</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457200" indent="-457200">
              <a:buAutoNum type="arabicPeriod"/>
            </a:pPr>
            <a:r>
              <a:rPr lang="en-US" sz="2400" dirty="0">
                <a:solidFill>
                  <a:schemeClr val="dk1"/>
                </a:solidFill>
                <a:latin typeface="Times New Roman"/>
                <a:ea typeface="Times New Roman"/>
                <a:cs typeface="Times New Roman"/>
                <a:sym typeface="Calibri"/>
              </a:rPr>
              <a:t>Can iterate over members of a list or string</a:t>
            </a:r>
          </a:p>
          <a:p>
            <a:pPr marL="457200" indent="-457200">
              <a:buAutoNum type="arabicPeriod"/>
            </a:pPr>
            <a:r>
              <a:rPr lang="en-US" sz="2400" dirty="0">
                <a:solidFill>
                  <a:schemeClr val="dk1"/>
                </a:solidFill>
                <a:latin typeface="Times New Roman"/>
                <a:ea typeface="Times New Roman"/>
                <a:cs typeface="Times New Roman"/>
                <a:sym typeface="Calibri"/>
              </a:rPr>
              <a:t>Range function in conjunction with for, can iterate over a sequence of numbers with user specified increments</a:t>
            </a:r>
          </a:p>
        </p:txBody>
      </p:sp>
      <p:pic>
        <p:nvPicPr>
          <p:cNvPr id="4" name="Picture 3"/>
          <p:cNvPicPr>
            <a:picLocks noChangeAspect="1"/>
          </p:cNvPicPr>
          <p:nvPr/>
        </p:nvPicPr>
        <p:blipFill>
          <a:blip r:embed="rId2"/>
          <a:stretch>
            <a:fillRect/>
          </a:stretch>
        </p:blipFill>
        <p:spPr>
          <a:xfrm>
            <a:off x="3349647" y="1408665"/>
            <a:ext cx="2466631" cy="1756241"/>
          </a:xfrm>
          <a:prstGeom prst="rect">
            <a:avLst/>
          </a:prstGeom>
        </p:spPr>
      </p:pic>
      <p:pic>
        <p:nvPicPr>
          <p:cNvPr id="5" name="Picture 4"/>
          <p:cNvPicPr>
            <a:picLocks noChangeAspect="1"/>
          </p:cNvPicPr>
          <p:nvPr/>
        </p:nvPicPr>
        <p:blipFill>
          <a:blip r:embed="rId3"/>
          <a:stretch>
            <a:fillRect/>
          </a:stretch>
        </p:blipFill>
        <p:spPr>
          <a:xfrm>
            <a:off x="1162005" y="3634269"/>
            <a:ext cx="3746082" cy="1319695"/>
          </a:xfrm>
          <a:prstGeom prst="rect">
            <a:avLst/>
          </a:prstGeom>
        </p:spPr>
      </p:pic>
      <p:pic>
        <p:nvPicPr>
          <p:cNvPr id="6" name="Picture 5"/>
          <p:cNvPicPr>
            <a:picLocks noChangeAspect="1"/>
          </p:cNvPicPr>
          <p:nvPr/>
        </p:nvPicPr>
        <p:blipFill>
          <a:blip r:embed="rId4"/>
          <a:stretch>
            <a:fillRect/>
          </a:stretch>
        </p:blipFill>
        <p:spPr>
          <a:xfrm>
            <a:off x="5142577" y="3634269"/>
            <a:ext cx="2080025" cy="1713235"/>
          </a:xfrm>
          <a:prstGeom prst="rect">
            <a:avLst/>
          </a:prstGeom>
        </p:spPr>
      </p:pic>
      <p:pic>
        <p:nvPicPr>
          <p:cNvPr id="7" name="Picture 6"/>
          <p:cNvPicPr>
            <a:picLocks noChangeAspect="1"/>
          </p:cNvPicPr>
          <p:nvPr/>
        </p:nvPicPr>
        <p:blipFill>
          <a:blip r:embed="rId5"/>
          <a:stretch>
            <a:fillRect/>
          </a:stretch>
        </p:blipFill>
        <p:spPr>
          <a:xfrm>
            <a:off x="7457092" y="3634269"/>
            <a:ext cx="2155445" cy="1307531"/>
          </a:xfrm>
          <a:prstGeom prst="rect">
            <a:avLst/>
          </a:prstGeom>
        </p:spPr>
      </p:pic>
    </p:spTree>
    <p:extLst>
      <p:ext uri="{BB962C8B-B14F-4D97-AF65-F5344CB8AC3E}">
        <p14:creationId xmlns:p14="http://schemas.microsoft.com/office/powerpoint/2010/main" val="1693259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200" y="1500188"/>
            <a:ext cx="10515600" cy="5000625"/>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while</a:t>
            </a:r>
            <a:r>
              <a:rPr lang="en-US" sz="2400" dirty="0">
                <a:solidFill>
                  <a:schemeClr val="dk1"/>
                </a:solidFill>
                <a:latin typeface="Times New Roman"/>
                <a:ea typeface="Times New Roman"/>
                <a:cs typeface="Times New Roman"/>
                <a:sym typeface="Calibri"/>
              </a:rPr>
              <a:t> statement: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break</a:t>
            </a:r>
            <a:r>
              <a:rPr lang="en-US" sz="2400" dirty="0">
                <a:solidFill>
                  <a:schemeClr val="dk1"/>
                </a:solidFill>
                <a:latin typeface="Times New Roman"/>
                <a:ea typeface="Times New Roman"/>
                <a:cs typeface="Times New Roman"/>
                <a:sym typeface="Calibri"/>
              </a:rPr>
              <a:t> and </a:t>
            </a:r>
            <a:r>
              <a:rPr lang="en-US" sz="2400" dirty="0">
                <a:solidFill>
                  <a:srgbClr val="FF0000"/>
                </a:solidFill>
                <a:latin typeface="Times New Roman"/>
                <a:ea typeface="Times New Roman"/>
                <a:cs typeface="Times New Roman"/>
                <a:sym typeface="Calibri"/>
              </a:rPr>
              <a:t>continue</a:t>
            </a:r>
            <a:r>
              <a:rPr lang="en-US" sz="2400" dirty="0">
                <a:solidFill>
                  <a:schemeClr val="dk1"/>
                </a:solidFill>
                <a:latin typeface="Times New Roman"/>
                <a:ea typeface="Times New Roman"/>
                <a:cs typeface="Times New Roman"/>
                <a:sym typeface="Calibri"/>
              </a:rPr>
              <a:t> statements:</a:t>
            </a:r>
          </a:p>
          <a:p>
            <a:pPr marL="0" indent="0">
              <a:buNone/>
            </a:pPr>
            <a:r>
              <a:rPr lang="en-US" sz="2400" dirty="0">
                <a:solidFill>
                  <a:schemeClr val="dk1"/>
                </a:solidFill>
                <a:latin typeface="Times New Roman"/>
                <a:ea typeface="Times New Roman"/>
                <a:cs typeface="Times New Roman"/>
                <a:sym typeface="Calibri"/>
              </a:rPr>
              <a:t>	‘break’ statement breaks out of the enclosing for/while loop</a:t>
            </a:r>
          </a:p>
          <a:p>
            <a:pPr marL="0" indent="0">
              <a:buNone/>
            </a:pPr>
            <a:r>
              <a:rPr lang="en-US" sz="2400" dirty="0">
                <a:solidFill>
                  <a:schemeClr val="dk1"/>
                </a:solidFill>
                <a:latin typeface="Times New Roman"/>
                <a:ea typeface="Times New Roman"/>
                <a:cs typeface="Times New Roman"/>
                <a:sym typeface="Calibri"/>
              </a:rPr>
              <a:t>	‘continue’ statement continues with the next iteration of the loop</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else</a:t>
            </a:r>
            <a:r>
              <a:rPr lang="en-US" sz="2400" dirty="0">
                <a:solidFill>
                  <a:schemeClr val="dk1"/>
                </a:solidFill>
                <a:latin typeface="Times New Roman"/>
                <a:ea typeface="Times New Roman"/>
                <a:cs typeface="Times New Roman"/>
                <a:sym typeface="Calibri"/>
              </a:rPr>
              <a:t> statement: Loops in Python have an else statement which is evaluated after the loop iteration completes or when loop condition becomes false</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pass</a:t>
            </a:r>
            <a:r>
              <a:rPr lang="en-US" sz="2400" dirty="0">
                <a:solidFill>
                  <a:schemeClr val="dk1"/>
                </a:solidFill>
                <a:latin typeface="Times New Roman"/>
                <a:ea typeface="Times New Roman"/>
                <a:cs typeface="Times New Roman"/>
                <a:sym typeface="Calibri"/>
              </a:rPr>
              <a:t> statement: Does nothing. Used in cases where a statement is required syntactically but no action is required</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4077845" y="1500188"/>
            <a:ext cx="1898851" cy="1873465"/>
          </a:xfrm>
          <a:prstGeom prst="rect">
            <a:avLst/>
          </a:prstGeom>
        </p:spPr>
      </p:pic>
    </p:spTree>
    <p:extLst>
      <p:ext uri="{BB962C8B-B14F-4D97-AF65-F5344CB8AC3E}">
        <p14:creationId xmlns:p14="http://schemas.microsoft.com/office/powerpoint/2010/main" val="35484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Functions</a:t>
            </a:r>
          </a:p>
        </p:txBody>
      </p:sp>
      <p:sp>
        <p:nvSpPr>
          <p:cNvPr id="3" name="Content Placeholder 2"/>
          <p:cNvSpPr>
            <a:spLocks noGrp="1"/>
          </p:cNvSpPr>
          <p:nvPr>
            <p:ph idx="1"/>
          </p:nvPr>
        </p:nvSpPr>
        <p:spPr>
          <a:xfrm>
            <a:off x="838200" y="1430337"/>
            <a:ext cx="10515600" cy="5032376"/>
          </a:xfrm>
        </p:spPr>
        <p:txBody>
          <a:bodyPr>
            <a:normAutofit/>
          </a:bodyPr>
          <a:lstStyle/>
          <a:p>
            <a:r>
              <a:rPr lang="en-US" sz="2400" dirty="0">
                <a:solidFill>
                  <a:schemeClr val="dk1"/>
                </a:solidFill>
                <a:latin typeface="Times New Roman"/>
                <a:ea typeface="Times New Roman"/>
                <a:cs typeface="Times New Roman"/>
                <a:sym typeface="Calibri"/>
              </a:rPr>
              <a:t>Functions are defined using keyword </a:t>
            </a:r>
            <a:r>
              <a:rPr lang="en-US" sz="2400" dirty="0" err="1">
                <a:solidFill>
                  <a:srgbClr val="FF0000"/>
                </a:solidFill>
                <a:latin typeface="Times New Roman"/>
                <a:ea typeface="Times New Roman"/>
                <a:cs typeface="Times New Roman"/>
                <a:sym typeface="Calibri"/>
              </a:rPr>
              <a:t>def</a:t>
            </a:r>
            <a:r>
              <a:rPr lang="en-US" sz="2400" dirty="0">
                <a:solidFill>
                  <a:schemeClr val="dk1"/>
                </a:solidFill>
                <a:latin typeface="Times New Roman"/>
                <a:ea typeface="Times New Roman"/>
                <a:cs typeface="Times New Roman"/>
                <a:sym typeface="Calibri"/>
              </a:rPr>
              <a: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Functions without a return statement are valid – they return a value ‘None’ which is suppressed by the interpreter </a:t>
            </a:r>
          </a:p>
          <a:p>
            <a:r>
              <a:rPr lang="en-US" sz="2400" dirty="0">
                <a:solidFill>
                  <a:schemeClr val="dk1"/>
                </a:solidFill>
                <a:latin typeface="Times New Roman"/>
                <a:ea typeface="Times New Roman"/>
                <a:cs typeface="Times New Roman"/>
                <a:sym typeface="Calibri"/>
              </a:rPr>
              <a:t>Arguments can be given default values:			</a:t>
            </a:r>
          </a:p>
          <a:p>
            <a:pPr marL="0" indent="0">
              <a:buNone/>
            </a:pPr>
            <a:r>
              <a:rPr lang="en-US" sz="2400" dirty="0">
                <a:solidFill>
                  <a:schemeClr val="dk1"/>
                </a:solidFill>
                <a:latin typeface="Times New Roman"/>
                <a:ea typeface="Times New Roman"/>
                <a:cs typeface="Times New Roman"/>
                <a:sym typeface="Calibri"/>
              </a:rPr>
              <a:t>	- this allows the functions to be</a:t>
            </a:r>
          </a:p>
          <a:p>
            <a:pPr marL="0" indent="0">
              <a:buNone/>
            </a:pPr>
            <a:r>
              <a:rPr lang="en-US" sz="2400" dirty="0">
                <a:solidFill>
                  <a:schemeClr val="dk1"/>
                </a:solidFill>
                <a:latin typeface="Times New Roman"/>
                <a:ea typeface="Times New Roman"/>
                <a:cs typeface="Times New Roman"/>
                <a:sym typeface="Calibri"/>
              </a:rPr>
              <a:t>	  called in several ways</a:t>
            </a:r>
          </a:p>
          <a:p>
            <a:r>
              <a:rPr lang="en-US" sz="2400" dirty="0" err="1">
                <a:solidFill>
                  <a:srgbClr val="FF0000"/>
                </a:solidFill>
                <a:latin typeface="Times New Roman"/>
                <a:ea typeface="Times New Roman"/>
                <a:cs typeface="Times New Roman"/>
                <a:sym typeface="Calibri"/>
              </a:rPr>
              <a:t>Variadic</a:t>
            </a:r>
            <a:r>
              <a:rPr lang="en-US" sz="2400" dirty="0">
                <a:solidFill>
                  <a:schemeClr val="dk1"/>
                </a:solidFill>
                <a:latin typeface="Times New Roman"/>
                <a:ea typeface="Times New Roman"/>
                <a:cs typeface="Times New Roman"/>
                <a:sym typeface="Calibri"/>
              </a:rPr>
              <a:t> arguments: functions can be defined to accept arbitrary number of arguments using </a:t>
            </a:r>
            <a:r>
              <a:rPr lang="en-US" sz="2400" dirty="0">
                <a:solidFill>
                  <a:srgbClr val="FF0000"/>
                </a:solidFill>
                <a:latin typeface="Times New Roman"/>
                <a:ea typeface="Times New Roman"/>
                <a:cs typeface="Times New Roman"/>
                <a:sym typeface="Calibri"/>
              </a:rPr>
              <a:t>*</a:t>
            </a:r>
            <a:r>
              <a:rPr lang="en-US" sz="2400" dirty="0" err="1">
                <a:solidFill>
                  <a:srgbClr val="FF0000"/>
                </a:solidFill>
                <a:latin typeface="Times New Roman"/>
                <a:ea typeface="Times New Roman"/>
                <a:cs typeface="Times New Roman"/>
                <a:sym typeface="Calibri"/>
              </a:rPr>
              <a:t>args</a:t>
            </a:r>
            <a:r>
              <a:rPr lang="en-US" sz="2400" dirty="0">
                <a:solidFill>
                  <a:srgbClr val="FF0000"/>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notation:</a:t>
            </a:r>
          </a:p>
          <a:p>
            <a:pPr marL="0" indent="0">
              <a:buNone/>
            </a:pPr>
            <a:r>
              <a:rPr lang="en-US" sz="2400" dirty="0">
                <a:solidFill>
                  <a:schemeClr val="dk1"/>
                </a:solidFill>
                <a:latin typeface="Times New Roman"/>
                <a:ea typeface="Times New Roman"/>
                <a:cs typeface="Times New Roman"/>
                <a:sym typeface="Calibri"/>
              </a:rPr>
              <a:t>These should be </a:t>
            </a:r>
            <a:r>
              <a:rPr lang="en-US" sz="2400" dirty="0">
                <a:solidFill>
                  <a:srgbClr val="FF0000"/>
                </a:solidFill>
                <a:latin typeface="Times New Roman"/>
                <a:ea typeface="Times New Roman"/>
                <a:cs typeface="Times New Roman"/>
                <a:sym typeface="Calibri"/>
              </a:rPr>
              <a:t>last</a:t>
            </a:r>
            <a:r>
              <a:rPr lang="en-US" sz="2400" dirty="0">
                <a:solidFill>
                  <a:schemeClr val="dk1"/>
                </a:solidFill>
                <a:latin typeface="Times New Roman"/>
                <a:ea typeface="Times New Roman"/>
                <a:cs typeface="Times New Roman"/>
                <a:sym typeface="Calibri"/>
              </a:rPr>
              <a:t> in the list of parameters</a:t>
            </a:r>
          </a:p>
        </p:txBody>
      </p:sp>
      <p:pic>
        <p:nvPicPr>
          <p:cNvPr id="4" name="Picture 3"/>
          <p:cNvPicPr>
            <a:picLocks noChangeAspect="1"/>
          </p:cNvPicPr>
          <p:nvPr/>
        </p:nvPicPr>
        <p:blipFill>
          <a:blip r:embed="rId2"/>
          <a:stretch>
            <a:fillRect/>
          </a:stretch>
        </p:blipFill>
        <p:spPr>
          <a:xfrm>
            <a:off x="6286044" y="1442597"/>
            <a:ext cx="1968581" cy="1077912"/>
          </a:xfrm>
          <a:prstGeom prst="rect">
            <a:avLst/>
          </a:prstGeom>
        </p:spPr>
      </p:pic>
      <p:pic>
        <p:nvPicPr>
          <p:cNvPr id="5" name="Picture 4"/>
          <p:cNvPicPr>
            <a:picLocks noChangeAspect="1"/>
          </p:cNvPicPr>
          <p:nvPr/>
        </p:nvPicPr>
        <p:blipFill>
          <a:blip r:embed="rId3"/>
          <a:stretch>
            <a:fillRect/>
          </a:stretch>
        </p:blipFill>
        <p:spPr>
          <a:xfrm>
            <a:off x="6222917" y="3350330"/>
            <a:ext cx="1938336" cy="1534173"/>
          </a:xfrm>
          <a:prstGeom prst="rect">
            <a:avLst/>
          </a:prstGeom>
        </p:spPr>
      </p:pic>
      <p:pic>
        <p:nvPicPr>
          <p:cNvPr id="7" name="Picture 6"/>
          <p:cNvPicPr>
            <a:picLocks noChangeAspect="1"/>
          </p:cNvPicPr>
          <p:nvPr/>
        </p:nvPicPr>
        <p:blipFill>
          <a:blip r:embed="rId4"/>
          <a:stretch>
            <a:fillRect/>
          </a:stretch>
        </p:blipFill>
        <p:spPr>
          <a:xfrm>
            <a:off x="6836843" y="5374207"/>
            <a:ext cx="4516957" cy="814936"/>
          </a:xfrm>
          <a:prstGeom prst="rect">
            <a:avLst/>
          </a:prstGeom>
        </p:spPr>
      </p:pic>
    </p:spTree>
    <p:extLst>
      <p:ext uri="{BB962C8B-B14F-4D97-AF65-F5344CB8AC3E}">
        <p14:creationId xmlns:p14="http://schemas.microsoft.com/office/powerpoint/2010/main" val="1578290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 and Arrays</a:t>
            </a:r>
            <a:endParaRPr lang="en-US" dirty="0"/>
          </a:p>
        </p:txBody>
      </p:sp>
      <p:graphicFrame>
        <p:nvGraphicFramePr>
          <p:cNvPr id="4" name="Content Placeholder 3"/>
          <p:cNvGraphicFramePr>
            <a:graphicFrameLocks noGrp="1"/>
          </p:cNvGraphicFramePr>
          <p:nvPr>
            <p:ph idx="1"/>
            <p:extLst/>
          </p:nvPr>
        </p:nvGraphicFramePr>
        <p:xfrm>
          <a:off x="838200" y="1275828"/>
          <a:ext cx="10515600" cy="5150437"/>
        </p:xfrm>
        <a:graphic>
          <a:graphicData uri="http://schemas.openxmlformats.org/drawingml/2006/table">
            <a:tbl>
              <a:tblPr firstRow="1" bandRow="1">
                <a:tableStyleId>{073A0DAA-6AF3-43AB-8588-CEC1D06C72B9}</a:tableStyleId>
              </a:tblPr>
              <a:tblGrid>
                <a:gridCol w="1332053">
                  <a:extLst>
                    <a:ext uri="{9D8B030D-6E8A-4147-A177-3AD203B41FA5}">
                      <a16:colId xmlns:a16="http://schemas.microsoft.com/office/drawing/2014/main" val="2322471124"/>
                    </a:ext>
                  </a:extLst>
                </a:gridCol>
                <a:gridCol w="4676172">
                  <a:extLst>
                    <a:ext uri="{9D8B030D-6E8A-4147-A177-3AD203B41FA5}">
                      <a16:colId xmlns:a16="http://schemas.microsoft.com/office/drawing/2014/main" val="3463844"/>
                    </a:ext>
                  </a:extLst>
                </a:gridCol>
                <a:gridCol w="4507375">
                  <a:extLst>
                    <a:ext uri="{9D8B030D-6E8A-4147-A177-3AD203B41FA5}">
                      <a16:colId xmlns:a16="http://schemas.microsoft.com/office/drawing/2014/main" val="1559842403"/>
                    </a:ext>
                  </a:extLst>
                </a:gridCol>
              </a:tblGrid>
              <a:tr h="370840">
                <a:tc>
                  <a:txBody>
                    <a:bodyPr/>
                    <a:lstStyle/>
                    <a:p>
                      <a:endParaRPr lang="en-US" dirty="0"/>
                    </a:p>
                  </a:txBody>
                  <a:tcPr/>
                </a:tc>
                <a:tc>
                  <a:txBody>
                    <a:bodyPr/>
                    <a:lstStyle/>
                    <a:p>
                      <a:r>
                        <a:rPr lang="en-US" dirty="0" smtClean="0"/>
                        <a:t>Arrays</a:t>
                      </a:r>
                      <a:endParaRPr lang="en-US" dirty="0"/>
                    </a:p>
                  </a:txBody>
                  <a:tcPr/>
                </a:tc>
                <a:tc>
                  <a:txBody>
                    <a:bodyPr/>
                    <a:lstStyle/>
                    <a:p>
                      <a:r>
                        <a:rPr lang="en-US" dirty="0" smtClean="0"/>
                        <a:t>Lists</a:t>
                      </a:r>
                      <a:endParaRPr lang="en-US" dirty="0"/>
                    </a:p>
                  </a:txBody>
                  <a:tcPr/>
                </a:tc>
                <a:extLst>
                  <a:ext uri="{0D108BD9-81ED-4DB2-BD59-A6C34878D82A}">
                    <a16:rowId xmlns:a16="http://schemas.microsoft.com/office/drawing/2014/main" val="1488708446"/>
                  </a:ext>
                </a:extLst>
              </a:tr>
              <a:tr h="370840">
                <a:tc>
                  <a:txBody>
                    <a:bodyPr/>
                    <a:lstStyle/>
                    <a:p>
                      <a:r>
                        <a:rPr lang="en-US" dirty="0" smtClean="0"/>
                        <a:t>Declaration</a:t>
                      </a:r>
                      <a:endParaRPr lang="en-US" dirty="0"/>
                    </a:p>
                  </a:txBody>
                  <a:tcPr/>
                </a:tc>
                <a:tc>
                  <a:txBody>
                    <a:bodyPr/>
                    <a:lstStyle/>
                    <a:p>
                      <a:endParaRPr lang="en-US" dirty="0" smtClean="0"/>
                    </a:p>
                    <a:p>
                      <a:endParaRPr lang="en-US" dirty="0" smtClean="0"/>
                    </a:p>
                    <a:p>
                      <a:endParaRPr lang="en-US" dirty="0" smtClean="0"/>
                    </a:p>
                    <a:p>
                      <a:r>
                        <a:rPr lang="en-US" dirty="0" smtClean="0"/>
                        <a:t>Type of the variable </a:t>
                      </a:r>
                      <a:r>
                        <a:rPr lang="en-US" dirty="0" smtClean="0">
                          <a:solidFill>
                            <a:srgbClr val="FF0000"/>
                          </a:solidFill>
                        </a:rPr>
                        <a:t>must</a:t>
                      </a:r>
                      <a:r>
                        <a:rPr lang="en-US" baseline="0" dirty="0" smtClean="0"/>
                        <a:t> be declared. </a:t>
                      </a:r>
                      <a:r>
                        <a:rPr lang="en-US" dirty="0" smtClean="0"/>
                        <a:t>‘</a:t>
                      </a:r>
                      <a:r>
                        <a:rPr lang="en-US" dirty="0" err="1" smtClean="0"/>
                        <a:t>i</a:t>
                      </a:r>
                      <a:r>
                        <a:rPr lang="en-US" dirty="0" smtClean="0"/>
                        <a:t>’ in the declaration</a:t>
                      </a:r>
                      <a:r>
                        <a:rPr lang="en-US" baseline="0" dirty="0" smtClean="0"/>
                        <a:t> refers to element type – </a:t>
                      </a:r>
                      <a:r>
                        <a:rPr lang="en-US" baseline="0" dirty="0" err="1" smtClean="0"/>
                        <a:t>int</a:t>
                      </a:r>
                      <a:endParaRPr lang="en-US" dirty="0"/>
                    </a:p>
                  </a:txBody>
                  <a:tcPr/>
                </a:tc>
                <a:tc>
                  <a:txBody>
                    <a:bodyPr/>
                    <a:lstStyle/>
                    <a:p>
                      <a:endParaRPr lang="en-US" dirty="0" smtClean="0"/>
                    </a:p>
                    <a:p>
                      <a:endParaRPr lang="en-US" dirty="0" smtClean="0"/>
                    </a:p>
                    <a:p>
                      <a:endParaRPr lang="en-US" dirty="0" smtClean="0"/>
                    </a:p>
                    <a:p>
                      <a:r>
                        <a:rPr lang="en-US" dirty="0" smtClean="0"/>
                        <a:t>Element of </a:t>
                      </a:r>
                      <a:r>
                        <a:rPr lang="en-US" dirty="0" smtClean="0">
                          <a:solidFill>
                            <a:srgbClr val="FF0000"/>
                          </a:solidFill>
                        </a:rPr>
                        <a:t>any</a:t>
                      </a:r>
                      <a:r>
                        <a:rPr lang="en-US" dirty="0" smtClean="0"/>
                        <a:t> type can</a:t>
                      </a:r>
                      <a:r>
                        <a:rPr lang="en-US" baseline="0" dirty="0" smtClean="0"/>
                        <a:t> be stored in a l</a:t>
                      </a:r>
                      <a:r>
                        <a:rPr lang="en-US" dirty="0" smtClean="0"/>
                        <a:t>ist</a:t>
                      </a:r>
                    </a:p>
                    <a:p>
                      <a:endParaRPr lang="en-US" dirty="0"/>
                    </a:p>
                  </a:txBody>
                  <a:tcPr/>
                </a:tc>
                <a:extLst>
                  <a:ext uri="{0D108BD9-81ED-4DB2-BD59-A6C34878D82A}">
                    <a16:rowId xmlns:a16="http://schemas.microsoft.com/office/drawing/2014/main" val="3962126012"/>
                  </a:ext>
                </a:extLst>
              </a:tr>
              <a:tr h="1213437">
                <a:tc>
                  <a:txBody>
                    <a:bodyPr/>
                    <a:lstStyle/>
                    <a:p>
                      <a:endParaRPr lang="en-US" dirty="0" smtClean="0"/>
                    </a:p>
                    <a:p>
                      <a:r>
                        <a:rPr lang="en-US" dirty="0" smtClean="0"/>
                        <a:t>Indexing</a:t>
                      </a:r>
                    </a:p>
                    <a:p>
                      <a:endParaRPr lang="en-US" dirty="0" smtClean="0"/>
                    </a:p>
                    <a:p>
                      <a:endParaRPr lang="en-US" dirty="0"/>
                    </a:p>
                  </a:txBody>
                  <a:tcPr/>
                </a:tc>
                <a:tc gridSpan="2">
                  <a:txBody>
                    <a:bodyPr/>
                    <a:lstStyle/>
                    <a:p>
                      <a:pPr algn="ctr"/>
                      <a:r>
                        <a:rPr lang="en-US" dirty="0" smtClean="0"/>
                        <a:t>Starts at 0 and elements can be accessed using the index: </a:t>
                      </a:r>
                    </a:p>
                    <a:p>
                      <a:pPr algn="ctr"/>
                      <a:r>
                        <a:rPr lang="en-US" dirty="0" err="1" smtClean="0">
                          <a:solidFill>
                            <a:srgbClr val="FF0000"/>
                          </a:solidFill>
                        </a:rPr>
                        <a:t>evenArray</a:t>
                      </a:r>
                      <a:r>
                        <a:rPr lang="en-US" dirty="0" smtClean="0">
                          <a:solidFill>
                            <a:srgbClr val="FF0000"/>
                          </a:solidFill>
                        </a:rPr>
                        <a:t>[1] = 4  OR </a:t>
                      </a:r>
                      <a:r>
                        <a:rPr lang="en-US" dirty="0" err="1" smtClean="0">
                          <a:solidFill>
                            <a:srgbClr val="FF0000"/>
                          </a:solidFill>
                        </a:rPr>
                        <a:t>evenList</a:t>
                      </a:r>
                      <a:r>
                        <a:rPr lang="en-US" dirty="0" smtClean="0">
                          <a:solidFill>
                            <a:srgbClr val="FF0000"/>
                          </a:solidFill>
                        </a:rPr>
                        <a:t>[1] = 4</a:t>
                      </a:r>
                    </a:p>
                    <a:p>
                      <a:pPr algn="ctr"/>
                      <a:r>
                        <a:rPr lang="en-US" dirty="0" smtClean="0"/>
                        <a:t>Negative indices</a:t>
                      </a:r>
                      <a:r>
                        <a:rPr lang="en-US" baseline="0" dirty="0" smtClean="0"/>
                        <a:t> </a:t>
                      </a:r>
                      <a:r>
                        <a:rPr lang="en-US" dirty="0" smtClean="0"/>
                        <a:t>access</a:t>
                      </a:r>
                      <a:r>
                        <a:rPr lang="en-US" baseline="0" dirty="0" smtClean="0"/>
                        <a:t> elements from the right: </a:t>
                      </a:r>
                    </a:p>
                    <a:p>
                      <a:pPr algn="ctr"/>
                      <a:r>
                        <a:rPr lang="en-US" baseline="0" dirty="0" err="1" smtClean="0">
                          <a:solidFill>
                            <a:srgbClr val="FF0000"/>
                          </a:solidFill>
                        </a:rPr>
                        <a:t>evenArray</a:t>
                      </a:r>
                      <a:r>
                        <a:rPr lang="en-US" baseline="0" dirty="0" smtClean="0">
                          <a:solidFill>
                            <a:srgbClr val="FF0000"/>
                          </a:solidFill>
                        </a:rPr>
                        <a:t>[-1] = 12 OR </a:t>
                      </a:r>
                      <a:r>
                        <a:rPr lang="en-US" baseline="0" dirty="0" err="1" smtClean="0">
                          <a:solidFill>
                            <a:srgbClr val="FF0000"/>
                          </a:solidFill>
                        </a:rPr>
                        <a:t>evenList</a:t>
                      </a:r>
                      <a:r>
                        <a:rPr lang="en-US" baseline="0" dirty="0" smtClean="0">
                          <a:solidFill>
                            <a:srgbClr val="FF0000"/>
                          </a:solidFill>
                        </a:rPr>
                        <a:t>[-1] = ‘twelve’</a:t>
                      </a:r>
                      <a:endParaRPr lang="en-US" dirty="0" smtClean="0"/>
                    </a:p>
                  </a:txBody>
                  <a:tcPr/>
                </a:tc>
                <a:tc hMerge="1">
                  <a:txBody>
                    <a:bodyPr/>
                    <a:lstStyle/>
                    <a:p>
                      <a:endParaRPr lang="en-US" dirty="0"/>
                    </a:p>
                  </a:txBody>
                  <a:tcPr/>
                </a:tc>
                <a:extLst>
                  <a:ext uri="{0D108BD9-81ED-4DB2-BD59-A6C34878D82A}">
                    <a16:rowId xmlns:a16="http://schemas.microsoft.com/office/drawing/2014/main" val="2483038624"/>
                  </a:ext>
                </a:extLst>
              </a:tr>
              <a:tr h="370840">
                <a:tc>
                  <a:txBody>
                    <a:bodyPr/>
                    <a:lstStyle/>
                    <a:p>
                      <a:r>
                        <a:rPr lang="en-US" dirty="0" smtClean="0"/>
                        <a:t>Methods</a:t>
                      </a:r>
                      <a:endParaRPr lang="en-US" dirty="0"/>
                    </a:p>
                  </a:txBody>
                  <a:tcPr/>
                </a:tc>
                <a:tc>
                  <a:txBody>
                    <a:bodyPr/>
                    <a:lstStyle/>
                    <a:p>
                      <a:r>
                        <a:rPr lang="en-US" dirty="0" smtClean="0"/>
                        <a:t>insert(index, value), append(value)</a:t>
                      </a:r>
                      <a:r>
                        <a:rPr lang="en-US" baseline="0" dirty="0" smtClean="0"/>
                        <a:t> etc.</a:t>
                      </a:r>
                    </a:p>
                    <a:p>
                      <a:r>
                        <a:rPr lang="en-US" baseline="0" dirty="0" smtClean="0"/>
                        <a:t>Complete list: </a:t>
                      </a:r>
                      <a:r>
                        <a:rPr lang="en-US" baseline="0" dirty="0" smtClean="0">
                          <a:hlinkClick r:id="rId2"/>
                        </a:rPr>
                        <a:t>https://docs.python.org/3/library/array.html</a:t>
                      </a:r>
                      <a:endParaRPr lang="en-US" baseline="0" dirty="0" smtClean="0"/>
                    </a:p>
                    <a:p>
                      <a:endParaRPr lang="en-US" dirty="0" smtClean="0"/>
                    </a:p>
                  </a:txBody>
                  <a:tcPr/>
                </a:tc>
                <a:tc>
                  <a:txBody>
                    <a:bodyPr/>
                    <a:lstStyle/>
                    <a:p>
                      <a:r>
                        <a:rPr lang="en-US" dirty="0" smtClean="0"/>
                        <a:t>insert(</a:t>
                      </a:r>
                      <a:r>
                        <a:rPr lang="en-US" dirty="0" err="1" smtClean="0"/>
                        <a:t>index,value</a:t>
                      </a:r>
                      <a:r>
                        <a:rPr lang="en-US" dirty="0" smtClean="0"/>
                        <a:t>),</a:t>
                      </a:r>
                      <a:r>
                        <a:rPr lang="en-US" baseline="0" dirty="0" smtClean="0"/>
                        <a:t> append(value) etc.</a:t>
                      </a:r>
                    </a:p>
                    <a:p>
                      <a:r>
                        <a:rPr lang="en-US" baseline="0" dirty="0" smtClean="0"/>
                        <a:t>Complete list:</a:t>
                      </a:r>
                    </a:p>
                    <a:p>
                      <a:r>
                        <a:rPr lang="en-US" dirty="0" smtClean="0">
                          <a:hlinkClick r:id="rId3"/>
                        </a:rPr>
                        <a:t>https://docs.python.org/3/tutorial/datastructures.html</a:t>
                      </a:r>
                      <a:endParaRPr lang="en-US" dirty="0"/>
                    </a:p>
                  </a:txBody>
                  <a:tcPr/>
                </a:tc>
                <a:extLst>
                  <a:ext uri="{0D108BD9-81ED-4DB2-BD59-A6C34878D82A}">
                    <a16:rowId xmlns:a16="http://schemas.microsoft.com/office/drawing/2014/main" val="310538165"/>
                  </a:ext>
                </a:extLst>
              </a:tr>
              <a:tr h="370840">
                <a:tc>
                  <a:txBody>
                    <a:bodyPr/>
                    <a:lstStyle/>
                    <a:p>
                      <a:r>
                        <a:rPr lang="en-US" dirty="0" smtClean="0"/>
                        <a:t>Uses</a:t>
                      </a:r>
                      <a:endParaRPr lang="en-US" dirty="0"/>
                    </a:p>
                  </a:txBody>
                  <a:tcPr/>
                </a:tc>
                <a:tc>
                  <a:txBody>
                    <a:bodyPr/>
                    <a:lstStyle/>
                    <a:p>
                      <a:r>
                        <a:rPr lang="en-US" dirty="0" smtClean="0"/>
                        <a:t>Useful to store large amounts of homogeneous data</a:t>
                      </a:r>
                    </a:p>
                  </a:txBody>
                  <a:tcPr/>
                </a:tc>
                <a:tc>
                  <a:txBody>
                    <a:bodyPr/>
                    <a:lstStyle/>
                    <a:p>
                      <a:r>
                        <a:rPr lang="en-US" dirty="0" smtClean="0"/>
                        <a:t>Useful to store heterogeneous data and in</a:t>
                      </a:r>
                      <a:r>
                        <a:rPr lang="en-US" baseline="0" dirty="0" smtClean="0"/>
                        <a:t> instances where the list needs to grow and shrink freely</a:t>
                      </a:r>
                      <a:endParaRPr lang="en-US" dirty="0"/>
                    </a:p>
                  </a:txBody>
                  <a:tcPr/>
                </a:tc>
                <a:extLst>
                  <a:ext uri="{0D108BD9-81ED-4DB2-BD59-A6C34878D82A}">
                    <a16:rowId xmlns:a16="http://schemas.microsoft.com/office/drawing/2014/main" val="633149075"/>
                  </a:ext>
                </a:extLst>
              </a:tr>
            </a:tbl>
          </a:graphicData>
        </a:graphic>
      </p:graphicFrame>
      <p:pic>
        <p:nvPicPr>
          <p:cNvPr id="5" name="Picture 4"/>
          <p:cNvPicPr>
            <a:picLocks noChangeAspect="1"/>
          </p:cNvPicPr>
          <p:nvPr/>
        </p:nvPicPr>
        <p:blipFill>
          <a:blip r:embed="rId4"/>
          <a:stretch>
            <a:fillRect/>
          </a:stretch>
        </p:blipFill>
        <p:spPr>
          <a:xfrm>
            <a:off x="2332781" y="1645919"/>
            <a:ext cx="4357386" cy="861102"/>
          </a:xfrm>
          <a:prstGeom prst="rect">
            <a:avLst/>
          </a:prstGeom>
        </p:spPr>
      </p:pic>
      <p:pic>
        <p:nvPicPr>
          <p:cNvPr id="6" name="Picture 5"/>
          <p:cNvPicPr>
            <a:picLocks noChangeAspect="1"/>
          </p:cNvPicPr>
          <p:nvPr/>
        </p:nvPicPr>
        <p:blipFill>
          <a:blip r:embed="rId5"/>
          <a:stretch>
            <a:fillRect/>
          </a:stretch>
        </p:blipFill>
        <p:spPr>
          <a:xfrm>
            <a:off x="6869574" y="1645919"/>
            <a:ext cx="4433104" cy="700554"/>
          </a:xfrm>
          <a:prstGeom prst="rect">
            <a:avLst/>
          </a:prstGeom>
        </p:spPr>
      </p:pic>
    </p:spTree>
    <p:extLst>
      <p:ext uri="{BB962C8B-B14F-4D97-AF65-F5344CB8AC3E}">
        <p14:creationId xmlns:p14="http://schemas.microsoft.com/office/powerpoint/2010/main" val="144976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Tuples and Sets</a:t>
            </a:r>
          </a:p>
        </p:txBody>
      </p:sp>
      <p:sp>
        <p:nvSpPr>
          <p:cNvPr id="3" name="Content Placeholder 2"/>
          <p:cNvSpPr>
            <a:spLocks noGrp="1"/>
          </p:cNvSpPr>
          <p:nvPr>
            <p:ph idx="1"/>
          </p:nvPr>
        </p:nvSpPr>
        <p:spPr>
          <a:xfrm>
            <a:off x="838200" y="1481002"/>
            <a:ext cx="10515600" cy="4864658"/>
          </a:xfrm>
        </p:spPr>
        <p:txBody>
          <a:bodyPr>
            <a:normAutofit/>
          </a:bodyPr>
          <a:lstStyle/>
          <a:p>
            <a:r>
              <a:rPr lang="en-US" sz="2400" dirty="0">
                <a:solidFill>
                  <a:schemeClr val="dk1"/>
                </a:solidFill>
                <a:latin typeface="Times New Roman"/>
                <a:ea typeface="Times New Roman"/>
                <a:cs typeface="Times New Roman"/>
                <a:sym typeface="Calibri"/>
              </a:rPr>
              <a:t>Tuple: is a comma separated list of homogeneous/heterogeneous values enclosed in parentheses</a:t>
            </a:r>
          </a:p>
          <a:p>
            <a:r>
              <a:rPr lang="en-US" sz="2400" dirty="0">
                <a:solidFill>
                  <a:schemeClr val="dk1"/>
                </a:solidFill>
                <a:latin typeface="Times New Roman"/>
                <a:ea typeface="Times New Roman"/>
                <a:cs typeface="Times New Roman"/>
                <a:sym typeface="Calibri"/>
              </a:rPr>
              <a:t>Unlike Lists, Tuples are </a:t>
            </a:r>
            <a:r>
              <a:rPr lang="en-US" sz="2400" dirty="0">
                <a:solidFill>
                  <a:srgbClr val="FF0000"/>
                </a:solidFill>
                <a:latin typeface="Times New Roman"/>
                <a:ea typeface="Times New Roman"/>
                <a:cs typeface="Times New Roman"/>
                <a:sym typeface="Calibri"/>
              </a:rPr>
              <a:t>immutable</a:t>
            </a:r>
            <a:r>
              <a:rPr lang="en-US" sz="2400" dirty="0">
                <a:solidFill>
                  <a:schemeClr val="dk1"/>
                </a:solidFill>
                <a:latin typeface="Times New Roman"/>
                <a:ea typeface="Times New Roman"/>
                <a:cs typeface="Times New Roman"/>
                <a:sym typeface="Calibri"/>
              </a:rPr>
              <a:t>:</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Tuple with 0 items: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Tuple with 1 item: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(1,) – the comma is </a:t>
            </a:r>
            <a:r>
              <a:rPr lang="en-US" sz="2400" dirty="0">
                <a:solidFill>
                  <a:srgbClr val="FF0000"/>
                </a:solidFill>
                <a:latin typeface="Times New Roman"/>
                <a:ea typeface="Times New Roman"/>
                <a:cs typeface="Times New Roman"/>
                <a:sym typeface="Calibri"/>
              </a:rPr>
              <a:t>required</a:t>
            </a:r>
          </a:p>
          <a:p>
            <a:r>
              <a:rPr lang="en-US" sz="2400" dirty="0">
                <a:solidFill>
                  <a:schemeClr val="dk1"/>
                </a:solidFill>
                <a:latin typeface="Times New Roman"/>
                <a:ea typeface="Times New Roman"/>
                <a:cs typeface="Times New Roman"/>
                <a:sym typeface="Calibri"/>
              </a:rPr>
              <a:t>Sets are unordered collections with no duplicate entries:</a:t>
            </a:r>
          </a:p>
          <a:p>
            <a:pPr lvl="1"/>
            <a:r>
              <a:rPr lang="en-US" dirty="0">
                <a:solidFill>
                  <a:schemeClr val="dk1"/>
                </a:solidFill>
                <a:latin typeface="Times New Roman"/>
                <a:ea typeface="Times New Roman"/>
                <a:cs typeface="Times New Roman"/>
                <a:sym typeface="Calibri"/>
              </a:rPr>
              <a:t>Declaration method 1: </a:t>
            </a:r>
          </a:p>
          <a:p>
            <a:pPr lvl="1"/>
            <a:r>
              <a:rPr lang="en-US" dirty="0">
                <a:solidFill>
                  <a:schemeClr val="dk1"/>
                </a:solidFill>
                <a:latin typeface="Times New Roman"/>
                <a:ea typeface="Times New Roman"/>
                <a:cs typeface="Times New Roman"/>
                <a:sym typeface="Calibri"/>
              </a:rPr>
              <a:t>Declaration method 2 using ‘set’ keyword</a:t>
            </a:r>
          </a:p>
          <a:p>
            <a:pPr lvl="1"/>
            <a:r>
              <a:rPr lang="en-US" dirty="0">
                <a:solidFill>
                  <a:schemeClr val="dk1"/>
                </a:solidFill>
                <a:latin typeface="Times New Roman"/>
                <a:ea typeface="Times New Roman"/>
                <a:cs typeface="Times New Roman"/>
                <a:sym typeface="Calibri"/>
              </a:rPr>
              <a:t>All set operations can be performed</a:t>
            </a:r>
          </a:p>
          <a:p>
            <a:pPr marL="0" indent="0">
              <a:buNone/>
            </a:pP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5605919" y="1994659"/>
            <a:ext cx="4994685" cy="1261861"/>
          </a:xfrm>
          <a:prstGeom prst="rect">
            <a:avLst/>
          </a:prstGeom>
        </p:spPr>
      </p:pic>
      <p:pic>
        <p:nvPicPr>
          <p:cNvPr id="5" name="Picture 4"/>
          <p:cNvPicPr>
            <a:picLocks noChangeAspect="1"/>
          </p:cNvPicPr>
          <p:nvPr/>
        </p:nvPicPr>
        <p:blipFill>
          <a:blip r:embed="rId3"/>
          <a:stretch>
            <a:fillRect/>
          </a:stretch>
        </p:blipFill>
        <p:spPr>
          <a:xfrm>
            <a:off x="5992455" y="4484207"/>
            <a:ext cx="4221611" cy="1857343"/>
          </a:xfrm>
          <a:prstGeom prst="rect">
            <a:avLst/>
          </a:prstGeom>
        </p:spPr>
      </p:pic>
    </p:spTree>
    <p:extLst>
      <p:ext uri="{BB962C8B-B14F-4D97-AF65-F5344CB8AC3E}">
        <p14:creationId xmlns:p14="http://schemas.microsoft.com/office/powerpoint/2010/main" val="3441902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Dictionaries</a:t>
            </a:r>
          </a:p>
        </p:txBody>
      </p:sp>
      <p:sp>
        <p:nvSpPr>
          <p:cNvPr id="3" name="Content Placeholder 2"/>
          <p:cNvSpPr>
            <a:spLocks noGrp="1"/>
          </p:cNvSpPr>
          <p:nvPr>
            <p:ph idx="1"/>
          </p:nvPr>
        </p:nvSpPr>
        <p:spPr>
          <a:xfrm>
            <a:off x="838200" y="1825624"/>
            <a:ext cx="10515600" cy="4702497"/>
          </a:xfrm>
        </p:spPr>
        <p:txBody>
          <a:bodyPr>
            <a:normAutofit/>
          </a:bodyPr>
          <a:lstStyle/>
          <a:p>
            <a:r>
              <a:rPr lang="en-US" sz="2400" dirty="0">
                <a:solidFill>
                  <a:schemeClr val="dk1"/>
                </a:solidFill>
                <a:latin typeface="Times New Roman"/>
                <a:ea typeface="Times New Roman"/>
                <a:cs typeface="Times New Roman"/>
                <a:sym typeface="Calibri"/>
              </a:rPr>
              <a:t>Similar to Associative arrays, these are sets of </a:t>
            </a:r>
            <a:r>
              <a:rPr lang="en-US" sz="2400" dirty="0" err="1">
                <a:solidFill>
                  <a:srgbClr val="FF0000"/>
                </a:solidFill>
                <a:latin typeface="Times New Roman"/>
                <a:ea typeface="Times New Roman"/>
                <a:cs typeface="Times New Roman"/>
                <a:sym typeface="Calibri"/>
              </a:rPr>
              <a:t>key:value</a:t>
            </a:r>
            <a:r>
              <a:rPr lang="en-US" sz="2400" dirty="0">
                <a:solidFill>
                  <a:schemeClr val="dk1"/>
                </a:solidFill>
                <a:latin typeface="Times New Roman"/>
                <a:ea typeface="Times New Roman"/>
                <a:cs typeface="Times New Roman"/>
                <a:sym typeface="Calibri"/>
              </a:rPr>
              <a:t> pairs</a:t>
            </a:r>
          </a:p>
          <a:p>
            <a:r>
              <a:rPr lang="en-US" sz="2400" dirty="0">
                <a:solidFill>
                  <a:schemeClr val="dk1"/>
                </a:solidFill>
                <a:latin typeface="Times New Roman"/>
                <a:ea typeface="Times New Roman"/>
                <a:cs typeface="Times New Roman"/>
                <a:sym typeface="Calibri"/>
              </a:rPr>
              <a:t>Keys have to be </a:t>
            </a:r>
            <a:r>
              <a:rPr lang="en-US" sz="2400" dirty="0">
                <a:solidFill>
                  <a:srgbClr val="FF0000"/>
                </a:solidFill>
                <a:latin typeface="Times New Roman"/>
                <a:ea typeface="Times New Roman"/>
                <a:cs typeface="Times New Roman"/>
                <a:sym typeface="Calibri"/>
              </a:rPr>
              <a:t>unique</a:t>
            </a:r>
          </a:p>
          <a:p>
            <a:r>
              <a:rPr lang="en-US" sz="2400" dirty="0">
                <a:solidFill>
                  <a:schemeClr val="dk1"/>
                </a:solidFill>
                <a:latin typeface="Times New Roman"/>
                <a:ea typeface="Times New Roman"/>
                <a:cs typeface="Times New Roman"/>
                <a:sym typeface="Calibri"/>
              </a:rPr>
              <a:t>Declaration: 				  OR</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Can list keys using the </a:t>
            </a:r>
            <a:r>
              <a:rPr lang="en-US" sz="2400" dirty="0">
                <a:solidFill>
                  <a:srgbClr val="FF0000"/>
                </a:solidFill>
                <a:latin typeface="Times New Roman"/>
                <a:ea typeface="Times New Roman"/>
                <a:cs typeface="Times New Roman"/>
                <a:sym typeface="Calibri"/>
              </a:rPr>
              <a:t>list() </a:t>
            </a:r>
            <a:r>
              <a:rPr lang="en-US" sz="2400" dirty="0">
                <a:solidFill>
                  <a:schemeClr val="dk1"/>
                </a:solidFill>
                <a:latin typeface="Times New Roman"/>
                <a:ea typeface="Times New Roman"/>
                <a:cs typeface="Times New Roman"/>
                <a:sym typeface="Calibri"/>
              </a:rPr>
              <a:t>method or </a:t>
            </a:r>
            <a:r>
              <a:rPr lang="en-US" sz="2400" dirty="0">
                <a:solidFill>
                  <a:srgbClr val="FF0000"/>
                </a:solidFill>
                <a:latin typeface="Times New Roman"/>
                <a:ea typeface="Times New Roman"/>
                <a:cs typeface="Times New Roman"/>
                <a:sym typeface="Calibri"/>
              </a:rPr>
              <a:t>sorted() </a:t>
            </a:r>
            <a:r>
              <a:rPr lang="en-US" sz="2400" dirty="0">
                <a:solidFill>
                  <a:schemeClr val="dk1"/>
                </a:solidFill>
                <a:latin typeface="Times New Roman"/>
                <a:ea typeface="Times New Roman"/>
                <a:cs typeface="Times New Roman"/>
                <a:sym typeface="Calibri"/>
              </a:rPr>
              <a:t>method</a:t>
            </a:r>
          </a:p>
          <a:p>
            <a:r>
              <a:rPr lang="en-US" sz="2400" dirty="0">
                <a:solidFill>
                  <a:schemeClr val="dk1"/>
                </a:solidFill>
                <a:latin typeface="Times New Roman"/>
                <a:ea typeface="Times New Roman"/>
                <a:cs typeface="Times New Roman"/>
                <a:sym typeface="Calibri"/>
              </a:rPr>
              <a:t>Keys must be of immutable type. Numbers and strings can be used as keys</a:t>
            </a:r>
          </a:p>
          <a:p>
            <a:r>
              <a:rPr lang="en-US" sz="2400" dirty="0">
                <a:solidFill>
                  <a:schemeClr val="dk1"/>
                </a:solidFill>
                <a:latin typeface="Times New Roman"/>
                <a:ea typeface="Times New Roman"/>
                <a:cs typeface="Times New Roman"/>
                <a:sym typeface="Calibri"/>
              </a:rPr>
              <a:t>Can retrieve both keys and values using </a:t>
            </a:r>
            <a:r>
              <a:rPr lang="en-US" sz="2400" dirty="0">
                <a:latin typeface="Times New Roman"/>
                <a:ea typeface="Times New Roman"/>
                <a:cs typeface="Times New Roman"/>
                <a:sym typeface="Calibri"/>
              </a:rPr>
              <a:t>the</a:t>
            </a:r>
            <a:r>
              <a:rPr lang="en-US" sz="2400" dirty="0">
                <a:solidFill>
                  <a:srgbClr val="FF0000"/>
                </a:solidFill>
                <a:latin typeface="Times New Roman"/>
                <a:ea typeface="Times New Roman"/>
                <a:cs typeface="Times New Roman"/>
                <a:sym typeface="Calibri"/>
              </a:rPr>
              <a:t> items() </a:t>
            </a:r>
            <a:r>
              <a:rPr lang="en-US" sz="2400" dirty="0">
                <a:solidFill>
                  <a:schemeClr val="dk1"/>
                </a:solidFill>
                <a:latin typeface="Times New Roman"/>
                <a:ea typeface="Times New Roman"/>
                <a:cs typeface="Times New Roman"/>
                <a:sym typeface="Calibri"/>
              </a:rPr>
              <a:t>method</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p>
        </p:txBody>
      </p:sp>
      <p:pic>
        <p:nvPicPr>
          <p:cNvPr id="4" name="Picture 3"/>
          <p:cNvPicPr>
            <a:picLocks noChangeAspect="1"/>
          </p:cNvPicPr>
          <p:nvPr/>
        </p:nvPicPr>
        <p:blipFill>
          <a:blip r:embed="rId2"/>
          <a:stretch>
            <a:fillRect/>
          </a:stretch>
        </p:blipFill>
        <p:spPr>
          <a:xfrm>
            <a:off x="2816683" y="2698160"/>
            <a:ext cx="2825754" cy="803211"/>
          </a:xfrm>
          <a:prstGeom prst="rect">
            <a:avLst/>
          </a:prstGeom>
        </p:spPr>
      </p:pic>
      <p:pic>
        <p:nvPicPr>
          <p:cNvPr id="5" name="Picture 4"/>
          <p:cNvPicPr>
            <a:picLocks noChangeAspect="1"/>
          </p:cNvPicPr>
          <p:nvPr/>
        </p:nvPicPr>
        <p:blipFill>
          <a:blip r:embed="rId3"/>
          <a:stretch>
            <a:fillRect/>
          </a:stretch>
        </p:blipFill>
        <p:spPr>
          <a:xfrm>
            <a:off x="6364040" y="2698160"/>
            <a:ext cx="4363479" cy="493397"/>
          </a:xfrm>
          <a:prstGeom prst="rect">
            <a:avLst/>
          </a:prstGeom>
        </p:spPr>
      </p:pic>
      <p:pic>
        <p:nvPicPr>
          <p:cNvPr id="6" name="Picture 5"/>
          <p:cNvPicPr>
            <a:picLocks noChangeAspect="1"/>
          </p:cNvPicPr>
          <p:nvPr/>
        </p:nvPicPr>
        <p:blipFill>
          <a:blip r:embed="rId4"/>
          <a:stretch>
            <a:fillRect/>
          </a:stretch>
        </p:blipFill>
        <p:spPr>
          <a:xfrm>
            <a:off x="3402386" y="5002331"/>
            <a:ext cx="5061417" cy="1479491"/>
          </a:xfrm>
          <a:prstGeom prst="rect">
            <a:avLst/>
          </a:prstGeom>
        </p:spPr>
      </p:pic>
    </p:spTree>
    <p:extLst>
      <p:ext uri="{BB962C8B-B14F-4D97-AF65-F5344CB8AC3E}">
        <p14:creationId xmlns:p14="http://schemas.microsoft.com/office/powerpoint/2010/main" val="2061483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Input and Output</a:t>
            </a:r>
          </a:p>
        </p:txBody>
      </p:sp>
      <p:sp>
        <p:nvSpPr>
          <p:cNvPr id="3" name="Content Placeholder 2"/>
          <p:cNvSpPr>
            <a:spLocks noGrp="1"/>
          </p:cNvSpPr>
          <p:nvPr>
            <p:ph idx="1"/>
          </p:nvPr>
        </p:nvSpPr>
        <p:spPr>
          <a:xfrm>
            <a:off x="838200" y="1554522"/>
            <a:ext cx="10515600" cy="5037260"/>
          </a:xfrm>
        </p:spPr>
        <p:txBody>
          <a:bodyPr>
            <a:norm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print() </a:t>
            </a:r>
            <a:r>
              <a:rPr lang="en-US" sz="2400" dirty="0">
                <a:solidFill>
                  <a:schemeClr val="dk1"/>
                </a:solidFill>
                <a:latin typeface="Times New Roman"/>
                <a:ea typeface="Times New Roman"/>
                <a:cs typeface="Times New Roman"/>
                <a:sym typeface="Calibri"/>
              </a:rPr>
              <a:t>function prints to standard out</a:t>
            </a:r>
          </a:p>
          <a:p>
            <a:r>
              <a:rPr lang="en-US" sz="2400" dirty="0">
                <a:solidFill>
                  <a:schemeClr val="dk1"/>
                </a:solidFill>
                <a:latin typeface="Times New Roman"/>
                <a:ea typeface="Times New Roman"/>
                <a:cs typeface="Times New Roman"/>
                <a:sym typeface="Calibri"/>
              </a:rPr>
              <a:t>To read from a file, use the </a:t>
            </a:r>
            <a:r>
              <a:rPr lang="en-US" sz="2400" dirty="0">
                <a:solidFill>
                  <a:srgbClr val="FF0000"/>
                </a:solidFill>
                <a:latin typeface="Times New Roman"/>
                <a:ea typeface="Times New Roman"/>
                <a:cs typeface="Times New Roman"/>
                <a:sym typeface="Calibri"/>
              </a:rPr>
              <a:t>open() </a:t>
            </a:r>
            <a:r>
              <a:rPr lang="en-US" sz="2400" dirty="0">
                <a:solidFill>
                  <a:schemeClr val="dk1"/>
                </a:solidFill>
                <a:latin typeface="Times New Roman"/>
                <a:ea typeface="Times New Roman"/>
                <a:cs typeface="Times New Roman"/>
                <a:sym typeface="Calibri"/>
              </a:rPr>
              <a:t>function</a:t>
            </a:r>
            <a:r>
              <a:rPr lang="en-US" sz="2400" dirty="0" smtClean="0">
                <a:solidFill>
                  <a:schemeClr val="dk1"/>
                </a:solidFill>
                <a:latin typeface="Times New Roman"/>
                <a:ea typeface="Times New Roman"/>
                <a:cs typeface="Times New Roman"/>
                <a:sym typeface="Calibri"/>
              </a:rPr>
              <a:t>:</a:t>
            </a:r>
          </a:p>
          <a:p>
            <a:pPr lvl="1"/>
            <a:r>
              <a:rPr lang="en-US" sz="2000" dirty="0">
                <a:latin typeface="Times New Roman" panose="02020603050405020304" pitchFamily="18" charset="0"/>
                <a:cs typeface="Times New Roman" panose="02020603050405020304" pitchFamily="18" charset="0"/>
              </a:rPr>
              <a:t>File can be opened in ‘r’ for read, ‘w’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write </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‘a’ for append modes</a:t>
            </a:r>
          </a:p>
          <a:p>
            <a:pPr lvl="1"/>
            <a:r>
              <a:rPr lang="en-US" sz="2000" dirty="0">
                <a:latin typeface="Times New Roman" panose="02020603050405020304" pitchFamily="18" charset="0"/>
                <a:cs typeface="Times New Roman" panose="02020603050405020304" pitchFamily="18" charset="0"/>
              </a:rPr>
              <a:t>The File must be closed after the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read/write operation </a:t>
            </a:r>
            <a:r>
              <a:rPr lang="en-US" sz="2000" dirty="0">
                <a:latin typeface="Times New Roman" panose="02020603050405020304" pitchFamily="18" charset="0"/>
                <a:cs typeface="Times New Roman" panose="02020603050405020304" pitchFamily="18" charset="0"/>
              </a:rPr>
              <a:t>using </a:t>
            </a:r>
            <a:r>
              <a:rPr lang="en-US" sz="2000" dirty="0">
                <a:solidFill>
                  <a:srgbClr val="FF0000"/>
                </a:solidFill>
                <a:latin typeface="Times New Roman" panose="02020603050405020304" pitchFamily="18" charset="0"/>
                <a:cs typeface="Times New Roman" panose="02020603050405020304" pitchFamily="18" charset="0"/>
              </a:rPr>
              <a:t>close() </a:t>
            </a:r>
            <a:r>
              <a:rPr lang="en-US" sz="2000" dirty="0">
                <a:latin typeface="Times New Roman" panose="02020603050405020304" pitchFamily="18" charset="0"/>
                <a:cs typeface="Times New Roman" panose="02020603050405020304" pitchFamily="18" charset="0"/>
              </a:rPr>
              <a:t>function</a:t>
            </a:r>
          </a:p>
          <a:p>
            <a:pPr marL="0" indent="0">
              <a:buNone/>
            </a:pPr>
            <a:endParaRPr lang="en-US" sz="2400" dirty="0">
              <a:solidFill>
                <a:schemeClr val="dk1"/>
              </a:solidFill>
              <a:latin typeface="Times New Roman"/>
              <a:ea typeface="Times New Roman"/>
              <a:cs typeface="Times New Roman"/>
              <a:sym typeface="Calibri"/>
            </a:endParaRPr>
          </a:p>
          <a:p>
            <a:r>
              <a:rPr lang="en-US" sz="2400" dirty="0" smtClean="0">
                <a:solidFill>
                  <a:schemeClr val="dk1"/>
                </a:solidFill>
                <a:latin typeface="Times New Roman"/>
                <a:ea typeface="Times New Roman"/>
                <a:cs typeface="Times New Roman"/>
                <a:sym typeface="Calibri"/>
              </a:rPr>
              <a:t>Using the with statement is a cleaner way to do File IO in Python. </a:t>
            </a:r>
            <a:r>
              <a:rPr lang="en-US" sz="2400" b="1" dirty="0" smtClean="0">
                <a:solidFill>
                  <a:srgbClr val="FF0000"/>
                </a:solidFill>
                <a:latin typeface="Times New Roman"/>
                <a:ea typeface="Times New Roman"/>
                <a:cs typeface="Times New Roman"/>
                <a:sym typeface="Calibri"/>
              </a:rPr>
              <a:t>Close()</a:t>
            </a:r>
            <a:r>
              <a:rPr lang="en-US" sz="2400" dirty="0" smtClean="0">
                <a:solidFill>
                  <a:schemeClr val="dk1"/>
                </a:solidFill>
                <a:latin typeface="Times New Roman"/>
                <a:ea typeface="Times New Roman"/>
                <a:cs typeface="Times New Roman"/>
                <a:sym typeface="Calibri"/>
              </a:rPr>
              <a:t> is called automatically:</a:t>
            </a: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rotWithShape="1">
          <a:blip r:embed="rId2"/>
          <a:srcRect r="12690"/>
          <a:stretch/>
        </p:blipFill>
        <p:spPr>
          <a:xfrm>
            <a:off x="6283866" y="2376821"/>
            <a:ext cx="5289673" cy="1764413"/>
          </a:xfrm>
          <a:prstGeom prst="rect">
            <a:avLst/>
          </a:prstGeom>
        </p:spPr>
      </p:pic>
      <p:pic>
        <p:nvPicPr>
          <p:cNvPr id="5" name="Picture 4"/>
          <p:cNvPicPr>
            <a:picLocks noChangeAspect="1"/>
          </p:cNvPicPr>
          <p:nvPr/>
        </p:nvPicPr>
        <p:blipFill>
          <a:blip r:embed="rId3"/>
          <a:stretch>
            <a:fillRect/>
          </a:stretch>
        </p:blipFill>
        <p:spPr>
          <a:xfrm>
            <a:off x="6469224" y="5066599"/>
            <a:ext cx="5104315" cy="1172932"/>
          </a:xfrm>
          <a:prstGeom prst="rect">
            <a:avLst/>
          </a:prstGeom>
        </p:spPr>
      </p:pic>
    </p:spTree>
    <p:extLst>
      <p:ext uri="{BB962C8B-B14F-4D97-AF65-F5344CB8AC3E}">
        <p14:creationId xmlns:p14="http://schemas.microsoft.com/office/powerpoint/2010/main" val="4050706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Exceptions</a:t>
            </a:r>
          </a:p>
          <a:p>
            <a:r>
              <a:rPr lang="en-US" sz="2400" dirty="0" smtClean="0">
                <a:latin typeface="Times New Roman" panose="02020603050405020304" pitchFamily="18" charset="0"/>
                <a:cs typeface="Times New Roman" panose="02020603050405020304" pitchFamily="18" charset="0"/>
              </a:rPr>
              <a:t>Syntax errors are also called parsing errors</a:t>
            </a:r>
          </a:p>
          <a:p>
            <a:r>
              <a:rPr lang="en-US" sz="2400" dirty="0" smtClean="0">
                <a:latin typeface="Times New Roman" panose="02020603050405020304" pitchFamily="18" charset="0"/>
                <a:cs typeface="Times New Roman" panose="02020603050405020304" pitchFamily="18" charset="0"/>
              </a:rPr>
              <a:t>Errors that occur during execution are called Exceptions – can be handled using ‘try-except’ statements: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try statement can have more than one except clause, but only one handler will be executed</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57523" y="2878642"/>
            <a:ext cx="5009999" cy="2226666"/>
          </a:xfrm>
          <a:prstGeom prst="rect">
            <a:avLst/>
          </a:prstGeom>
        </p:spPr>
      </p:pic>
    </p:spTree>
    <p:extLst>
      <p:ext uri="{BB962C8B-B14F-4D97-AF65-F5344CB8AC3E}">
        <p14:creationId xmlns:p14="http://schemas.microsoft.com/office/powerpoint/2010/main" val="130157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Python</a:t>
            </a:r>
          </a:p>
        </p:txBody>
      </p:sp>
      <p:sp>
        <p:nvSpPr>
          <p:cNvPr id="3" name="Content Placeholder 2"/>
          <p:cNvSpPr>
            <a:spLocks noGrp="1"/>
          </p:cNvSpPr>
          <p:nvPr>
            <p:ph idx="1"/>
          </p:nvPr>
        </p:nvSpPr>
        <p:spPr>
          <a:xfrm>
            <a:off x="3719244" y="1825625"/>
            <a:ext cx="7634555" cy="4351338"/>
          </a:xfrm>
        </p:spPr>
        <p:txBody>
          <a:bodyPr/>
          <a:lstStyle/>
          <a:p>
            <a:r>
              <a:rPr lang="en-US" dirty="0">
                <a:solidFill>
                  <a:schemeClr val="dk1"/>
                </a:solidFill>
                <a:latin typeface="Times New Roman" panose="02020603050405020304" pitchFamily="18" charset="0"/>
                <a:ea typeface="Calibri"/>
                <a:cs typeface="Times New Roman" panose="02020603050405020304" pitchFamily="18" charset="0"/>
                <a:sym typeface="Calibri"/>
              </a:rPr>
              <a:t>Python is an interpreted high-level programming language for general-purpose programming. Created by Guido van Rossum and first released in 1991</a:t>
            </a:r>
          </a:p>
          <a:p>
            <a:r>
              <a:rPr lang="en-US" dirty="0" smtClean="0">
                <a:latin typeface="Times New Roman" panose="02020603050405020304" pitchFamily="18" charset="0"/>
                <a:cs typeface="Times New Roman" panose="02020603050405020304" pitchFamily="18" charset="0"/>
              </a:rPr>
              <a:t>Python </a:t>
            </a:r>
            <a:r>
              <a:rPr lang="en-US" dirty="0">
                <a:latin typeface="Times New Roman" panose="02020603050405020304" pitchFamily="18" charset="0"/>
                <a:cs typeface="Times New Roman" panose="02020603050405020304" pitchFamily="18" charset="0"/>
              </a:rPr>
              <a:t>1: 1994</a:t>
            </a:r>
          </a:p>
          <a:p>
            <a:r>
              <a:rPr lang="en-US" dirty="0">
                <a:latin typeface="Times New Roman" panose="02020603050405020304" pitchFamily="18" charset="0"/>
                <a:cs typeface="Times New Roman" panose="02020603050405020304" pitchFamily="18" charset="0"/>
              </a:rPr>
              <a:t>Python 2: 2000</a:t>
            </a:r>
          </a:p>
          <a:p>
            <a:r>
              <a:rPr lang="en-US" dirty="0">
                <a:latin typeface="Times New Roman" panose="02020603050405020304" pitchFamily="18" charset="0"/>
                <a:cs typeface="Times New Roman" panose="02020603050405020304" pitchFamily="18" charset="0"/>
              </a:rPr>
              <a:t>Python 3: </a:t>
            </a:r>
            <a:r>
              <a:rPr lang="en-US" dirty="0" smtClean="0">
                <a:latin typeface="Times New Roman" panose="02020603050405020304" pitchFamily="18" charset="0"/>
                <a:cs typeface="Times New Roman" panose="02020603050405020304" pitchFamily="18" charset="0"/>
              </a:rPr>
              <a:t>2008</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chemeClr val="dk1"/>
                </a:solidFill>
                <a:latin typeface="Times New Roman"/>
                <a:ea typeface="Times New Roman"/>
                <a:cs typeface="Times New Roman"/>
                <a:sym typeface="Calibri"/>
              </a:rPr>
              <a:t>Python website:  </a:t>
            </a:r>
            <a:r>
              <a:rPr lang="en-US" dirty="0">
                <a:solidFill>
                  <a:schemeClr val="dk1"/>
                </a:solidFill>
                <a:latin typeface="Times New Roman"/>
                <a:ea typeface="Times New Roman"/>
                <a:cs typeface="Times New Roman"/>
                <a:sym typeface="Calibri"/>
                <a:hlinkClick r:id="rId2"/>
              </a:rPr>
              <a:t>https://www.python.org/</a:t>
            </a:r>
            <a:endParaRPr lang="en-US" dirty="0">
              <a:solidFill>
                <a:schemeClr val="dk1"/>
              </a:solidFill>
              <a:latin typeface="Times New Roman"/>
              <a:ea typeface="Times New Roman"/>
              <a:cs typeface="Times New Roman"/>
              <a:sym typeface="Calibri"/>
            </a:endParaRPr>
          </a:p>
          <a:p>
            <a:endParaRPr lang="en-US" dirty="0" smtClean="0">
              <a:latin typeface="Times New Roman" panose="02020603050405020304" pitchFamily="18" charset="0"/>
              <a:cs typeface="Times New Roman" panose="02020603050405020304" pitchFamily="18" charset="0"/>
            </a:endParaRPr>
          </a:p>
          <a:p>
            <a:pPr marL="3657600" lvl="8"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615" y="2075379"/>
            <a:ext cx="2745224" cy="2445249"/>
          </a:xfrm>
          <a:prstGeom prst="rect">
            <a:avLst/>
          </a:prstGeom>
        </p:spPr>
      </p:pic>
      <p:sp>
        <p:nvSpPr>
          <p:cNvPr id="5" name="Rectangle 4"/>
          <p:cNvSpPr/>
          <p:nvPr/>
        </p:nvSpPr>
        <p:spPr>
          <a:xfrm>
            <a:off x="1115013" y="4905319"/>
            <a:ext cx="2003049" cy="369332"/>
          </a:xfrm>
          <a:prstGeom prst="rect">
            <a:avLst/>
          </a:prstGeom>
        </p:spPr>
        <p:txBody>
          <a:bodyPr wrap="none">
            <a:spAutoFit/>
          </a:bodyPr>
          <a:lstStyle/>
          <a:p>
            <a:r>
              <a:rPr lang="en-US" b="1" dirty="0">
                <a:solidFill>
                  <a:schemeClr val="dk1"/>
                </a:solidFill>
                <a:ea typeface="Calibri"/>
                <a:cs typeface="Calibri"/>
                <a:sym typeface="Calibri"/>
              </a:rPr>
              <a:t>Guido van Rossum </a:t>
            </a:r>
            <a:endParaRPr lang="en-US" b="1" dirty="0"/>
          </a:p>
        </p:txBody>
      </p:sp>
      <p:sp>
        <p:nvSpPr>
          <p:cNvPr id="6" name="Rectangle 5"/>
          <p:cNvSpPr/>
          <p:nvPr/>
        </p:nvSpPr>
        <p:spPr>
          <a:xfrm>
            <a:off x="7767561" y="6158011"/>
            <a:ext cx="3586238" cy="307777"/>
          </a:xfrm>
          <a:prstGeom prst="rect">
            <a:avLst/>
          </a:prstGeom>
        </p:spPr>
        <p:txBody>
          <a:bodyPr wrap="none">
            <a:spAutoFit/>
          </a:bodyPr>
          <a:lstStyle/>
          <a:p>
            <a:r>
              <a:rPr lang="en-US" sz="1400" dirty="0" smtClean="0">
                <a:solidFill>
                  <a:srgbClr val="222222"/>
                </a:solidFill>
                <a:latin typeface="Arial" panose="020B0604020202020204" pitchFamily="34" charset="0"/>
              </a:rPr>
              <a:t>Recent release Python </a:t>
            </a:r>
            <a:r>
              <a:rPr lang="en-US" sz="1400" dirty="0">
                <a:solidFill>
                  <a:srgbClr val="222222"/>
                </a:solidFill>
                <a:latin typeface="Arial" panose="020B0604020202020204" pitchFamily="34" charset="0"/>
              </a:rPr>
              <a:t>3.7 - June 27, 2018</a:t>
            </a:r>
            <a:endParaRPr lang="en-US" sz="1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822144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 – The Stack Trace</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Exceptions</a:t>
            </a:r>
          </a:p>
        </p:txBody>
      </p:sp>
      <p:pic>
        <p:nvPicPr>
          <p:cNvPr id="5" name="Picture 4"/>
          <p:cNvPicPr>
            <a:picLocks noChangeAspect="1"/>
          </p:cNvPicPr>
          <p:nvPr/>
        </p:nvPicPr>
        <p:blipFill>
          <a:blip r:embed="rId2"/>
          <a:stretch>
            <a:fillRect/>
          </a:stretch>
        </p:blipFill>
        <p:spPr>
          <a:xfrm>
            <a:off x="6220666" y="2077655"/>
            <a:ext cx="5398052" cy="2965839"/>
          </a:xfrm>
          <a:prstGeom prst="rect">
            <a:avLst/>
          </a:prstGeom>
        </p:spPr>
      </p:pic>
      <p:pic>
        <p:nvPicPr>
          <p:cNvPr id="6" name="Picture 5"/>
          <p:cNvPicPr>
            <a:picLocks noChangeAspect="1"/>
          </p:cNvPicPr>
          <p:nvPr/>
        </p:nvPicPr>
        <p:blipFill>
          <a:blip r:embed="rId3"/>
          <a:stretch>
            <a:fillRect/>
          </a:stretch>
        </p:blipFill>
        <p:spPr>
          <a:xfrm>
            <a:off x="714556" y="2077655"/>
            <a:ext cx="5382466" cy="3019726"/>
          </a:xfrm>
          <a:prstGeom prst="rect">
            <a:avLst/>
          </a:prstGeom>
        </p:spPr>
      </p:pic>
    </p:spTree>
    <p:extLst>
      <p:ext uri="{BB962C8B-B14F-4D97-AF65-F5344CB8AC3E}">
        <p14:creationId xmlns:p14="http://schemas.microsoft.com/office/powerpoint/2010/main" val="1719438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Classes</a:t>
            </a:r>
            <a:endParaRPr lang="en-US" dirty="0">
              <a:latin typeface="+mn-lt"/>
            </a:endParaRPr>
          </a:p>
        </p:txBody>
      </p:sp>
      <p:sp>
        <p:nvSpPr>
          <p:cNvPr id="3" name="Content Placeholder 2"/>
          <p:cNvSpPr>
            <a:spLocks noGrp="1"/>
          </p:cNvSpPr>
          <p:nvPr>
            <p:ph idx="1"/>
          </p:nvPr>
        </p:nvSpPr>
        <p:spPr>
          <a:xfrm>
            <a:off x="838200" y="1338557"/>
            <a:ext cx="10515600" cy="5299310"/>
          </a:xfrm>
        </p:spPr>
        <p:txBody>
          <a:bodyPr>
            <a:normAutofit/>
          </a:bodyPr>
          <a:lstStyle/>
          <a:p>
            <a:r>
              <a:rPr lang="en-US" sz="2400" dirty="0" smtClean="0">
                <a:latin typeface="Times New Roman" panose="02020603050405020304" pitchFamily="18" charset="0"/>
                <a:cs typeface="Times New Roman" panose="02020603050405020304" pitchFamily="18" charset="0"/>
              </a:rPr>
              <a:t>Python classes support all standard features of Object Oriented Programming:</a:t>
            </a:r>
          </a:p>
          <a:p>
            <a:pPr lvl="1"/>
            <a:r>
              <a:rPr lang="en-US" sz="2000" dirty="0" smtClean="0">
                <a:latin typeface="Times New Roman" panose="02020603050405020304" pitchFamily="18" charset="0"/>
                <a:cs typeface="Times New Roman" panose="02020603050405020304" pitchFamily="18" charset="0"/>
              </a:rPr>
              <a:t>Class instantiation uses function notation</a:t>
            </a:r>
          </a:p>
          <a:p>
            <a:pPr lvl="1"/>
            <a:r>
              <a:rPr lang="en-US" sz="2000" dirty="0" smtClean="0">
                <a:latin typeface="Times New Roman" panose="02020603050405020304" pitchFamily="18" charset="0"/>
                <a:cs typeface="Times New Roman" panose="02020603050405020304" pitchFamily="18" charset="0"/>
              </a:rPr>
              <a:t>Object attributes and methods can be referenced</a:t>
            </a: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Derived classes can be created from the base class</a:t>
            </a:r>
          </a:p>
          <a:p>
            <a:pPr lvl="1"/>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ttributes missing in the derived class are looked</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up in the base class (ex.,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comes from the base</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class)</a:t>
            </a:r>
          </a:p>
          <a:p>
            <a:pPr lvl="1"/>
            <a:r>
              <a:rPr lang="en-US" sz="2000" dirty="0" smtClean="0">
                <a:latin typeface="Times New Roman" panose="02020603050405020304" pitchFamily="18" charset="0"/>
                <a:cs typeface="Times New Roman" panose="02020603050405020304" pitchFamily="18" charset="0"/>
              </a:rPr>
              <a:t>Methods in the derived class override the base class</a:t>
            </a:r>
          </a:p>
          <a:p>
            <a:pPr marL="457200" lvl="1" indent="0">
              <a:buNone/>
            </a:pPr>
            <a:r>
              <a:rPr lang="en-US" sz="2000" dirty="0" smtClean="0">
                <a:latin typeface="Times New Roman" panose="02020603050405020304" pitchFamily="18" charset="0"/>
                <a:cs typeface="Times New Roman" panose="02020603050405020304" pitchFamily="18" charset="0"/>
              </a:rPr>
              <a:t>    methods</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Python supports Multiple Inheritance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30311" y="1835808"/>
            <a:ext cx="3863129" cy="1854483"/>
          </a:xfrm>
          <a:prstGeom prst="rect">
            <a:avLst/>
          </a:prstGeom>
        </p:spPr>
      </p:pic>
      <p:pic>
        <p:nvPicPr>
          <p:cNvPr id="6" name="Picture 5"/>
          <p:cNvPicPr>
            <a:picLocks noChangeAspect="1"/>
          </p:cNvPicPr>
          <p:nvPr/>
        </p:nvPicPr>
        <p:blipFill>
          <a:blip r:embed="rId3"/>
          <a:stretch>
            <a:fillRect/>
          </a:stretch>
        </p:blipFill>
        <p:spPr>
          <a:xfrm>
            <a:off x="7281892" y="4050475"/>
            <a:ext cx="3990870" cy="1639421"/>
          </a:xfrm>
          <a:prstGeom prst="rect">
            <a:avLst/>
          </a:prstGeom>
        </p:spPr>
      </p:pic>
    </p:spTree>
    <p:extLst>
      <p:ext uri="{BB962C8B-B14F-4D97-AF65-F5344CB8AC3E}">
        <p14:creationId xmlns:p14="http://schemas.microsoft.com/office/powerpoint/2010/main" val="2653291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Protocols</a:t>
            </a:r>
            <a:endParaRPr lang="en-US" dirty="0">
              <a:latin typeface="+mn-lt"/>
            </a:endParaRPr>
          </a:p>
        </p:txBody>
      </p:sp>
      <p:sp>
        <p:nvSpPr>
          <p:cNvPr id="3" name="Content Placeholder 2"/>
          <p:cNvSpPr>
            <a:spLocks noGrp="1"/>
          </p:cNvSpPr>
          <p:nvPr>
            <p:ph idx="1"/>
          </p:nvPr>
        </p:nvSpPr>
        <p:spPr>
          <a:xfrm>
            <a:off x="629855" y="1338558"/>
            <a:ext cx="10892742" cy="1682436"/>
          </a:xfrm>
        </p:spPr>
        <p:txBody>
          <a:bodyPr>
            <a:normAutofit/>
          </a:bodyPr>
          <a:lstStyle/>
          <a:p>
            <a:r>
              <a:rPr lang="en-US" sz="2400" dirty="0" smtClean="0">
                <a:latin typeface="Times New Roman" panose="02020603050405020304" pitchFamily="18" charset="0"/>
                <a:cs typeface="Times New Roman" panose="02020603050405020304" pitchFamily="18" charset="0"/>
              </a:rPr>
              <a:t>Python does not have the </a:t>
            </a:r>
            <a:r>
              <a:rPr lang="en-US" sz="2400" b="1" dirty="0" smtClean="0">
                <a:solidFill>
                  <a:srgbClr val="FF0000"/>
                </a:solidFill>
                <a:latin typeface="Times New Roman" panose="02020603050405020304" pitchFamily="18" charset="0"/>
                <a:cs typeface="Times New Roman" panose="02020603050405020304" pitchFamily="18" charset="0"/>
              </a:rPr>
              <a:t>interface</a:t>
            </a:r>
            <a:r>
              <a:rPr lang="en-US" sz="2400" dirty="0" smtClean="0">
                <a:latin typeface="Times New Roman" panose="02020603050405020304" pitchFamily="18" charset="0"/>
                <a:cs typeface="Times New Roman" panose="02020603050405020304" pitchFamily="18" charset="0"/>
              </a:rPr>
              <a:t> keyword</a:t>
            </a:r>
          </a:p>
          <a:p>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lasses can add specific behavior by implementing informal interfaces: </a:t>
            </a:r>
            <a:r>
              <a:rPr lang="en-US" sz="2400" b="1" dirty="0" smtClean="0">
                <a:solidFill>
                  <a:srgbClr val="FF0000"/>
                </a:solidFill>
                <a:latin typeface="Times New Roman" panose="02020603050405020304" pitchFamily="18" charset="0"/>
                <a:cs typeface="Times New Roman" panose="02020603050405020304" pitchFamily="18" charset="0"/>
              </a:rPr>
              <a:t>Protocols</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75058" y="3237446"/>
            <a:ext cx="5365154" cy="3105089"/>
          </a:xfrm>
          <a:prstGeom prst="rect">
            <a:avLst/>
          </a:prstGeom>
        </p:spPr>
      </p:pic>
      <p:sp>
        <p:nvSpPr>
          <p:cNvPr id="8" name="Content Placeholder 2"/>
          <p:cNvSpPr txBox="1">
            <a:spLocks/>
          </p:cNvSpPr>
          <p:nvPr/>
        </p:nvSpPr>
        <p:spPr>
          <a:xfrm>
            <a:off x="629855" y="3020993"/>
            <a:ext cx="5516301" cy="35379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Ex: </a:t>
            </a:r>
          </a:p>
          <a:p>
            <a:pPr lvl="1"/>
            <a:r>
              <a:rPr lang="en-US" sz="2000" dirty="0" smtClean="0">
                <a:latin typeface="Times New Roman" panose="02020603050405020304" pitchFamily="18" charset="0"/>
                <a:cs typeface="Times New Roman" panose="02020603050405020304" pitchFamily="18" charset="0"/>
              </a:rPr>
              <a:t>The </a:t>
            </a:r>
            <a:r>
              <a:rPr lang="en-US" sz="2000" b="1" dirty="0" err="1" smtClean="0">
                <a:solidFill>
                  <a:srgbClr val="FF0000"/>
                </a:solidFill>
                <a:latin typeface="Times New Roman" panose="02020603050405020304" pitchFamily="18" charset="0"/>
                <a:cs typeface="Times New Roman" panose="02020603050405020304" pitchFamily="18" charset="0"/>
              </a:rPr>
              <a:t>iterable</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iter</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a:p>
            <a:pPr lvl="1"/>
            <a:r>
              <a:rPr lang="en-US" sz="2000" dirty="0" smtClean="0">
                <a:latin typeface="Times New Roman" panose="02020603050405020304" pitchFamily="18" charset="0"/>
                <a:cs typeface="Times New Roman" panose="02020603050405020304" pitchFamily="18" charset="0"/>
              </a:rPr>
              <a:t>The </a:t>
            </a:r>
            <a:r>
              <a:rPr lang="en-US" sz="2000" b="1" dirty="0" smtClean="0">
                <a:solidFill>
                  <a:srgbClr val="FF0000"/>
                </a:solidFill>
                <a:latin typeface="Times New Roman" panose="02020603050405020304" pitchFamily="18" charset="0"/>
                <a:cs typeface="Times New Roman" panose="02020603050405020304" pitchFamily="18" charset="0"/>
              </a:rPr>
              <a:t>sized</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len</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a:p>
            <a:pPr lvl="1"/>
            <a:r>
              <a:rPr lang="en-US" sz="2000" dirty="0" smtClean="0">
                <a:latin typeface="Times New Roman" panose="02020603050405020304" pitchFamily="18" charset="0"/>
                <a:cs typeface="Times New Roman" panose="02020603050405020304" pitchFamily="18" charset="0"/>
              </a:rPr>
              <a:t>The </a:t>
            </a:r>
            <a:r>
              <a:rPr lang="en-US" sz="2000" b="1" dirty="0" err="1" smtClean="0">
                <a:solidFill>
                  <a:srgbClr val="FF0000"/>
                </a:solidFill>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str</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p:txBody>
      </p:sp>
    </p:spTree>
    <p:extLst>
      <p:ext uri="{BB962C8B-B14F-4D97-AF65-F5344CB8AC3E}">
        <p14:creationId xmlns:p14="http://schemas.microsoft.com/office/powerpoint/2010/main" val="1048012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Modules, Packages</a:t>
            </a:r>
            <a:endParaRPr lang="en-US" dirty="0">
              <a:latin typeface="+mn-lt"/>
            </a:endParaRPr>
          </a:p>
        </p:txBody>
      </p:sp>
      <p:sp>
        <p:nvSpPr>
          <p:cNvPr id="3" name="Content Placeholder 2"/>
          <p:cNvSpPr>
            <a:spLocks noGrp="1"/>
          </p:cNvSpPr>
          <p:nvPr>
            <p:ph idx="1"/>
          </p:nvPr>
        </p:nvSpPr>
        <p:spPr>
          <a:xfrm>
            <a:off x="838200" y="1490192"/>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Long programs can be split into several files called ‘modules’ and imported</a:t>
            </a:r>
          </a:p>
          <a:p>
            <a:r>
              <a:rPr lang="en-US" sz="2400" dirty="0" smtClean="0">
                <a:latin typeface="Times New Roman" panose="02020603050405020304" pitchFamily="18" charset="0"/>
                <a:cs typeface="Times New Roman" panose="02020603050405020304" pitchFamily="18" charset="0"/>
              </a:rPr>
              <a:t>Modules can contain executable statements and functions</a:t>
            </a:r>
          </a:p>
          <a:p>
            <a:r>
              <a:rPr lang="en-US" sz="2400" dirty="0" smtClean="0">
                <a:latin typeface="Times New Roman" panose="02020603050405020304" pitchFamily="18" charset="0"/>
                <a:cs typeface="Times New Roman" panose="02020603050405020304" pitchFamily="18" charset="0"/>
              </a:rPr>
              <a:t>Modules can import other modules. The import statements are placed at the top of each module by convention</a:t>
            </a:r>
          </a:p>
          <a:p>
            <a:r>
              <a:rPr lang="en-US" sz="2400" dirty="0" smtClean="0">
                <a:latin typeface="Times New Roman" panose="02020603050405020304" pitchFamily="18" charset="0"/>
                <a:cs typeface="Times New Roman" panose="02020603050405020304" pitchFamily="18" charset="0"/>
              </a:rPr>
              <a:t>Modules can be placed into packages thereby creating a dotted namespace for the modules – developers of modules don’t have to worry about duplicate module names, as long as they are in different packages</a:t>
            </a:r>
          </a:p>
          <a:p>
            <a:r>
              <a:rPr lang="en-US" sz="2400" dirty="0" smtClean="0">
                <a:latin typeface="Times New Roman" panose="02020603050405020304" pitchFamily="18" charset="0"/>
                <a:cs typeface="Times New Roman" panose="02020603050405020304" pitchFamily="18" charset="0"/>
              </a:rPr>
              <a:t>Entire package or individual modules or single functions from a module </a:t>
            </a:r>
            <a:r>
              <a:rPr lang="en-US" sz="2400" dirty="0">
                <a:latin typeface="Times New Roman" panose="02020603050405020304" pitchFamily="18" charset="0"/>
                <a:cs typeface="Times New Roman" panose="02020603050405020304" pitchFamily="18" charset="0"/>
              </a:rPr>
              <a:t>can be </a:t>
            </a:r>
            <a:r>
              <a:rPr lang="en-US" sz="2400" dirty="0" smtClean="0">
                <a:latin typeface="Times New Roman" panose="02020603050405020304" pitchFamily="18" charset="0"/>
                <a:cs typeface="Times New Roman" panose="02020603050405020304" pitchFamily="18" charset="0"/>
              </a:rPr>
              <a:t>imported</a:t>
            </a:r>
          </a:p>
        </p:txBody>
      </p:sp>
    </p:spTree>
    <p:extLst>
      <p:ext uri="{BB962C8B-B14F-4D97-AF65-F5344CB8AC3E}">
        <p14:creationId xmlns:p14="http://schemas.microsoft.com/office/powerpoint/2010/main" val="18086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851"/>
            <a:ext cx="10515600" cy="1325563"/>
          </a:xfrm>
        </p:spPr>
        <p:txBody>
          <a:bodyPr/>
          <a:lstStyle/>
          <a:p>
            <a:r>
              <a:rPr lang="en-US" dirty="0" smtClean="0">
                <a:latin typeface="+mn-lt"/>
              </a:rPr>
              <a:t>Examples for modules</a:t>
            </a:r>
            <a:endParaRPr lang="en-US" dirty="0">
              <a:latin typeface="+mn-lt"/>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Python code for a module named </a:t>
            </a:r>
            <a:r>
              <a:rPr lang="en-US" sz="2400" i="1" dirty="0" err="1">
                <a:latin typeface="Times New Roman" panose="02020603050405020304" pitchFamily="18" charset="0"/>
                <a:cs typeface="Times New Roman" panose="02020603050405020304" pitchFamily="18" charset="0"/>
              </a:rPr>
              <a:t>mymodule</a:t>
            </a:r>
            <a:r>
              <a:rPr lang="en-US" sz="2400" dirty="0">
                <a:latin typeface="Times New Roman" panose="02020603050405020304" pitchFamily="18" charset="0"/>
                <a:cs typeface="Times New Roman" panose="02020603050405020304" pitchFamily="18" charset="0"/>
              </a:rPr>
              <a:t> normally resides in a file named </a:t>
            </a:r>
            <a:r>
              <a:rPr lang="en-US" sz="2400" i="1" dirty="0" smtClean="0">
                <a:latin typeface="Times New Roman" panose="02020603050405020304" pitchFamily="18" charset="0"/>
                <a:cs typeface="Times New Roman" panose="02020603050405020304" pitchFamily="18" charset="0"/>
              </a:rPr>
              <a:t>mymodule.py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an example of a simple module, </a:t>
            </a:r>
            <a:r>
              <a:rPr lang="en-US" sz="2400" dirty="0" smtClean="0">
                <a:latin typeface="Times New Roman" panose="02020603050405020304" pitchFamily="18" charset="0"/>
                <a:cs typeface="Times New Roman" panose="02020603050405020304" pitchFamily="18" charset="0"/>
              </a:rPr>
              <a:t>support.py</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err="1">
                <a:solidFill>
                  <a:srgbClr val="C00000"/>
                </a:solidFill>
                <a:latin typeface="Times New Roman" panose="02020603050405020304" pitchFamily="18" charset="0"/>
                <a:cs typeface="Times New Roman" panose="02020603050405020304" pitchFamily="18" charset="0"/>
              </a:rPr>
              <a:t>def</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print_func</a:t>
            </a:r>
            <a:r>
              <a:rPr lang="en-US" sz="2000" dirty="0">
                <a:solidFill>
                  <a:srgbClr val="C00000"/>
                </a:solidFill>
                <a:latin typeface="Times New Roman" panose="02020603050405020304" pitchFamily="18" charset="0"/>
                <a:cs typeface="Times New Roman" panose="02020603050405020304" pitchFamily="18" charset="0"/>
              </a:rPr>
              <a:t>( par ):</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print </a:t>
            </a:r>
            <a:r>
              <a:rPr lang="en-US" sz="2000" dirty="0" smtClean="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Hello : ", </a:t>
            </a:r>
            <a:r>
              <a:rPr lang="en-US" sz="2000" dirty="0" smtClean="0">
                <a:solidFill>
                  <a:srgbClr val="C00000"/>
                </a:solidFill>
                <a:latin typeface="Times New Roman" panose="02020603050405020304" pitchFamily="18" charset="0"/>
                <a:cs typeface="Times New Roman" panose="02020603050405020304" pitchFamily="18" charset="0"/>
              </a:rPr>
              <a:t>par)</a:t>
            </a:r>
            <a:endParaRPr lang="en-US" sz="20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return</a:t>
            </a:r>
            <a:endParaRPr lang="en-US" sz="2000" dirty="0">
              <a:solidFill>
                <a:srgbClr val="C0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Import Statement:</a:t>
            </a:r>
          </a:p>
          <a:p>
            <a:pPr lvl="1"/>
            <a:r>
              <a:rPr lang="en-US" dirty="0">
                <a:latin typeface="Times New Roman" panose="02020603050405020304" pitchFamily="18" charset="0"/>
                <a:cs typeface="Times New Roman" panose="02020603050405020304" pitchFamily="18" charset="0"/>
              </a:rPr>
              <a:t>You can use any Python source file as a module by executing an import statement in some other Python source file. The </a:t>
            </a:r>
            <a:r>
              <a:rPr lang="en-US" i="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has the following syntax </a:t>
            </a:r>
            <a:r>
              <a:rPr lang="en-US" dirty="0" smtClean="0">
                <a:latin typeface="Times New Roman" panose="02020603050405020304" pitchFamily="18" charset="0"/>
                <a:cs typeface="Times New Roman" panose="02020603050405020304" pitchFamily="18" charset="0"/>
              </a:rPr>
              <a:t>−</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import module1[, module2[,... </a:t>
            </a:r>
            <a:r>
              <a:rPr lang="en-US" sz="2000" dirty="0" err="1">
                <a:solidFill>
                  <a:srgbClr val="C00000"/>
                </a:solidFill>
                <a:latin typeface="Times New Roman" panose="02020603050405020304" pitchFamily="18" charset="0"/>
                <a:cs typeface="Times New Roman" panose="02020603050405020304" pitchFamily="18" charset="0"/>
              </a:rPr>
              <a:t>moduleN</a:t>
            </a:r>
            <a:r>
              <a:rPr lang="en-US" sz="2000" dirty="0">
                <a:solidFill>
                  <a:srgbClr val="C00000"/>
                </a:solidFill>
                <a:latin typeface="Times New Roman" panose="02020603050405020304" pitchFamily="18" charset="0"/>
                <a:cs typeface="Times New Roman" panose="02020603050405020304" pitchFamily="18" charset="0"/>
              </a:rPr>
              <a:t>]</a:t>
            </a:r>
            <a:endParaRPr lang="en-US" sz="20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964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rPr>
              <a:t>Python</a:t>
            </a:r>
            <a:r>
              <a:rPr lang="en-US" dirty="0" smtClean="0"/>
              <a:t> </a:t>
            </a:r>
            <a:r>
              <a:rPr lang="en-US" dirty="0">
                <a:solidFill>
                  <a:schemeClr val="dk1"/>
                </a:solidFill>
                <a:latin typeface="Calibri"/>
                <a:ea typeface="Calibri"/>
                <a:cs typeface="Calibri"/>
                <a:sym typeface="Calibri"/>
              </a:rPr>
              <a:t>Packages</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44" y="1690688"/>
            <a:ext cx="7348117" cy="4478626"/>
          </a:xfrm>
          <a:prstGeom prst="rect">
            <a:avLst/>
          </a:prstGeom>
        </p:spPr>
      </p:pic>
    </p:spTree>
    <p:extLst>
      <p:ext uri="{BB962C8B-B14F-4D97-AF65-F5344CB8AC3E}">
        <p14:creationId xmlns:p14="http://schemas.microsoft.com/office/powerpoint/2010/main" val="102677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2911"/>
          </a:xfrm>
        </p:spPr>
        <p:txBody>
          <a:bodyPr/>
          <a:lstStyle/>
          <a:p>
            <a:r>
              <a:rPr lang="en-US" dirty="0">
                <a:latin typeface="+mn-lt"/>
              </a:rPr>
              <a:t>Regular Expressions</a:t>
            </a:r>
          </a:p>
        </p:txBody>
      </p:sp>
      <p:sp>
        <p:nvSpPr>
          <p:cNvPr id="3" name="Content Placeholder 2"/>
          <p:cNvSpPr>
            <a:spLocks noGrp="1"/>
          </p:cNvSpPr>
          <p:nvPr>
            <p:ph idx="1"/>
          </p:nvPr>
        </p:nvSpPr>
        <p:spPr>
          <a:xfrm>
            <a:off x="838200" y="1428108"/>
            <a:ext cx="10515600" cy="5357973"/>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regular expression</a:t>
            </a:r>
            <a:r>
              <a:rPr lang="en-US" sz="2400" dirty="0">
                <a:latin typeface="Times New Roman" panose="02020603050405020304" pitchFamily="18" charset="0"/>
                <a:cs typeface="Times New Roman" panose="02020603050405020304" pitchFamily="18" charset="0"/>
              </a:rPr>
              <a:t> is a special sequence of characters that helps you match or find other strings or sets of strings, using a specialized syntax held in a </a:t>
            </a:r>
            <a:r>
              <a:rPr lang="en-US" sz="2400" dirty="0" smtClean="0">
                <a:latin typeface="Times New Roman" panose="02020603050405020304" pitchFamily="18" charset="0"/>
                <a:cs typeface="Times New Roman" panose="02020603050405020304" pitchFamily="18" charset="0"/>
              </a:rPr>
              <a:t>pattern</a:t>
            </a:r>
          </a:p>
          <a:p>
            <a:r>
              <a:rPr lang="en-US" sz="2400" dirty="0">
                <a:latin typeface="Times New Roman" panose="02020603050405020304" pitchFamily="18" charset="0"/>
                <a:cs typeface="Times New Roman" panose="02020603050405020304" pitchFamily="18" charset="0"/>
              </a:rPr>
              <a:t>The module </a:t>
            </a:r>
            <a:r>
              <a:rPr lang="en-US" sz="2400" dirty="0">
                <a:solidFill>
                  <a:srgbClr val="C00000"/>
                </a:solidFill>
                <a:latin typeface="Times New Roman" panose="02020603050405020304" pitchFamily="18" charset="0"/>
                <a:cs typeface="Times New Roman" panose="02020603050405020304" pitchFamily="18" charset="0"/>
              </a:rPr>
              <a:t>re</a:t>
            </a:r>
            <a:r>
              <a:rPr lang="en-US" sz="2400" dirty="0">
                <a:latin typeface="Times New Roman" panose="02020603050405020304" pitchFamily="18" charset="0"/>
                <a:cs typeface="Times New Roman" panose="02020603050405020304" pitchFamily="18" charset="0"/>
              </a:rPr>
              <a:t> provides full support for Perl-like regular expressions in Python</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Function</a:t>
            </a:r>
          </a:p>
          <a:p>
            <a:pPr marL="457200" lvl="1" indent="0">
              <a:buNone/>
            </a:pPr>
            <a:r>
              <a:rPr lang="en-US" sz="2000" dirty="0">
                <a:latin typeface="Times New Roman" panose="02020603050405020304" pitchFamily="18" charset="0"/>
                <a:cs typeface="Times New Roman" panose="02020603050405020304" pitchFamily="18" charset="0"/>
              </a:rPr>
              <a:t>This function attempts to match regular expression </a:t>
            </a:r>
            <a:r>
              <a:rPr lang="en-US" sz="2000" i="1" dirty="0">
                <a:latin typeface="Times New Roman" panose="02020603050405020304" pitchFamily="18" charset="0"/>
                <a:cs typeface="Times New Roman" panose="02020603050405020304" pitchFamily="18" charset="0"/>
              </a:rPr>
              <a:t>pattern</a:t>
            </a:r>
            <a:r>
              <a:rPr lang="en-US" sz="2000" dirty="0">
                <a:latin typeface="Times New Roman" panose="02020603050405020304" pitchFamily="18" charset="0"/>
                <a:cs typeface="Times New Roman" panose="02020603050405020304" pitchFamily="18" charset="0"/>
              </a:rPr>
              <a:t> to </a:t>
            </a:r>
            <a:r>
              <a:rPr lang="en-US" sz="2000" i="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with optional </a:t>
            </a:r>
            <a:r>
              <a:rPr lang="en-US" sz="2000" i="1" dirty="0">
                <a:latin typeface="Times New Roman" panose="02020603050405020304" pitchFamily="18" charset="0"/>
                <a:cs typeface="Times New Roman" panose="02020603050405020304" pitchFamily="18" charset="0"/>
              </a:rPr>
              <a:t>flags</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Here is the syntax for this function −</a:t>
            </a:r>
          </a:p>
          <a:p>
            <a:pPr marL="914400" lvl="2" indent="0">
              <a:buNone/>
            </a:pPr>
            <a:r>
              <a:rPr lang="en-US" dirty="0" err="1">
                <a:solidFill>
                  <a:srgbClr val="C00000"/>
                </a:solidFill>
                <a:latin typeface="Times New Roman" panose="02020603050405020304" pitchFamily="18" charset="0"/>
                <a:cs typeface="Times New Roman" panose="02020603050405020304" pitchFamily="18" charset="0"/>
              </a:rPr>
              <a:t>re.match</a:t>
            </a:r>
            <a:r>
              <a:rPr lang="en-US" dirty="0">
                <a:solidFill>
                  <a:srgbClr val="C00000"/>
                </a:solidFill>
                <a:latin typeface="Times New Roman" panose="02020603050405020304" pitchFamily="18" charset="0"/>
                <a:cs typeface="Times New Roman" panose="02020603050405020304" pitchFamily="18" charset="0"/>
              </a:rPr>
              <a:t>(pattern, string, flags=0</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flags</a:t>
            </a:r>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You can specify different flags using bitwise OR (|). </a:t>
            </a:r>
            <a:endParaRPr lang="en-US" sz="22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err="1">
                <a:latin typeface="Times New Roman" panose="02020603050405020304" pitchFamily="18" charset="0"/>
                <a:cs typeface="Times New Roman" panose="02020603050405020304" pitchFamily="18" charset="0"/>
              </a:rPr>
              <a:t>re.match</a:t>
            </a:r>
            <a:r>
              <a:rPr lang="en-US" sz="2400" dirty="0">
                <a:latin typeface="Times New Roman" panose="02020603050405020304" pitchFamily="18" charset="0"/>
                <a:cs typeface="Times New Roman" panose="02020603050405020304" pitchFamily="18" charset="0"/>
              </a:rPr>
              <a:t> function returns a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on success, </a:t>
            </a:r>
            <a:r>
              <a:rPr lang="en-US" sz="2400" b="1" dirty="0">
                <a:latin typeface="Times New Roman" panose="02020603050405020304" pitchFamily="18" charset="0"/>
                <a:cs typeface="Times New Roman" panose="02020603050405020304" pitchFamily="18" charset="0"/>
              </a:rPr>
              <a:t>None</a:t>
            </a:r>
            <a:r>
              <a:rPr lang="en-US" sz="2400" dirty="0">
                <a:latin typeface="Times New Roman" panose="02020603050405020304" pitchFamily="18" charset="0"/>
                <a:cs typeface="Times New Roman" panose="02020603050405020304" pitchFamily="18" charset="0"/>
              </a:rPr>
              <a:t> on failure. We </a:t>
            </a:r>
            <a:r>
              <a:rPr lang="en-US" sz="2400" dirty="0" err="1">
                <a:latin typeface="Times New Roman" panose="02020603050405020304" pitchFamily="18" charset="0"/>
                <a:cs typeface="Times New Roman" panose="02020603050405020304" pitchFamily="18" charset="0"/>
              </a:rPr>
              <a:t>use</a:t>
            </a:r>
            <a:r>
              <a:rPr lang="en-US" sz="2400" i="1" dirty="0" err="1">
                <a:latin typeface="Times New Roman" panose="02020603050405020304" pitchFamily="18" charset="0"/>
                <a:cs typeface="Times New Roman" panose="02020603050405020304" pitchFamily="18" charset="0"/>
              </a:rPr>
              <a:t>group</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num</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groups() </a:t>
            </a:r>
            <a:r>
              <a:rPr lang="en-US" sz="2400" dirty="0">
                <a:latin typeface="Times New Roman" panose="02020603050405020304" pitchFamily="18" charset="0"/>
                <a:cs typeface="Times New Roman" panose="02020603050405020304" pitchFamily="18" charset="0"/>
              </a:rPr>
              <a:t>function of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to get matched expression</a:t>
            </a:r>
            <a:r>
              <a:rPr lang="en-US" sz="2400" dirty="0" smtClean="0">
                <a:latin typeface="Times New Roman" panose="02020603050405020304" pitchFamily="18" charset="0"/>
                <a:cs typeface="Times New Roman" panose="02020603050405020304" pitchFamily="18" charset="0"/>
              </a:rPr>
              <a:t>.</a:t>
            </a:r>
          </a:p>
          <a:p>
            <a:pPr marL="457200" lvl="1" indent="0">
              <a:buNone/>
            </a:pPr>
            <a:endParaRPr lang="en-US" sz="16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smtClean="0">
                <a:solidFill>
                  <a:srgbClr val="C00000"/>
                </a:solidFill>
                <a:latin typeface="Times New Roman" panose="02020603050405020304" pitchFamily="18" charset="0"/>
                <a:cs typeface="Times New Roman" panose="02020603050405020304" pitchFamily="18" charset="0"/>
              </a:rPr>
              <a:t>import re</a:t>
            </a:r>
            <a:endParaRPr lang="en-US" sz="16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result = </a:t>
            </a:r>
            <a:r>
              <a:rPr lang="en-US" sz="1600" dirty="0" err="1">
                <a:solidFill>
                  <a:srgbClr val="C00000"/>
                </a:solidFill>
                <a:latin typeface="Times New Roman" panose="02020603050405020304" pitchFamily="18" charset="0"/>
                <a:cs typeface="Times New Roman" panose="02020603050405020304" pitchFamily="18" charset="0"/>
              </a:rPr>
              <a:t>re.match</a:t>
            </a:r>
            <a:r>
              <a:rPr lang="en-US" sz="1600" dirty="0">
                <a:solidFill>
                  <a:srgbClr val="C00000"/>
                </a:solidFill>
                <a:latin typeface="Times New Roman" panose="02020603050405020304" pitchFamily="18" charset="0"/>
                <a:cs typeface="Times New Roman" panose="02020603050405020304" pitchFamily="18" charset="0"/>
              </a:rPr>
              <a:t>(</a:t>
            </a:r>
            <a:r>
              <a:rPr lang="en-US" sz="1600" dirty="0" err="1">
                <a:solidFill>
                  <a:srgbClr val="C00000"/>
                </a:solidFill>
                <a:latin typeface="Times New Roman" panose="02020603050405020304" pitchFamily="18" charset="0"/>
                <a:cs typeface="Times New Roman" panose="02020603050405020304" pitchFamily="18" charset="0"/>
              </a:rPr>
              <a:t>r'Emory</a:t>
            </a:r>
            <a:r>
              <a:rPr lang="en-US" sz="1600" dirty="0">
                <a:solidFill>
                  <a:srgbClr val="C00000"/>
                </a:solidFill>
                <a:latin typeface="Times New Roman" panose="02020603050405020304" pitchFamily="18" charset="0"/>
                <a:cs typeface="Times New Roman" panose="02020603050405020304" pitchFamily="18" charset="0"/>
              </a:rPr>
              <a:t>', 'Emory Python Lab')</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print (</a:t>
            </a:r>
            <a:r>
              <a:rPr lang="en-US" sz="1600" dirty="0" err="1">
                <a:solidFill>
                  <a:srgbClr val="C00000"/>
                </a:solidFill>
                <a:latin typeface="Times New Roman" panose="02020603050405020304" pitchFamily="18" charset="0"/>
                <a:cs typeface="Times New Roman" panose="02020603050405020304" pitchFamily="18" charset="0"/>
              </a:rPr>
              <a:t>result.group</a:t>
            </a:r>
            <a:r>
              <a:rPr lang="en-US" sz="1600" dirty="0">
                <a:solidFill>
                  <a:srgbClr val="C0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69450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means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following is a "</a:t>
            </a:r>
            <a:r>
              <a:rPr lang="en-US" sz="2400" dirty="0">
                <a:solidFill>
                  <a:srgbClr val="FF0000"/>
                </a:solidFill>
                <a:latin typeface="Times New Roman" panose="02020603050405020304" pitchFamily="18" charset="0"/>
                <a:cs typeface="Times New Roman" panose="02020603050405020304" pitchFamily="18" charset="0"/>
              </a:rPr>
              <a:t>raw 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backslash characters are treated literally instead of signifying special treatment of the following character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so '\n' is a single newline</a:t>
            </a:r>
          </a:p>
          <a:p>
            <a:pPr marL="457200" lvl="1" indent="0">
              <a:buNone/>
            </a:pPr>
            <a:r>
              <a:rPr lang="en-US" sz="2000" dirty="0">
                <a:latin typeface="Times New Roman" panose="02020603050405020304" pitchFamily="18" charset="0"/>
                <a:cs typeface="Times New Roman" panose="02020603050405020304" pitchFamily="18" charset="0"/>
              </a:rPr>
              <a:t>and r'\n' is two characters - a backslash and the letter 'n'</a:t>
            </a:r>
          </a:p>
          <a:p>
            <a:pPr marL="457200" lvl="1" indent="0">
              <a:buNone/>
            </a:pPr>
            <a:r>
              <a:rPr lang="en-US" sz="2000" dirty="0">
                <a:latin typeface="Times New Roman" panose="02020603050405020304" pitchFamily="18" charset="0"/>
                <a:cs typeface="Times New Roman" panose="02020603050405020304" pitchFamily="18" charset="0"/>
              </a:rPr>
              <a:t>another way to write it would be '\\n' because the first backslash escapes the </a:t>
            </a:r>
            <a:r>
              <a:rPr lang="en-US" sz="2000" dirty="0" smtClean="0">
                <a:latin typeface="Times New Roman" panose="02020603050405020304" pitchFamily="18" charset="0"/>
                <a:cs typeface="Times New Roman" panose="02020603050405020304" pitchFamily="18" charset="0"/>
              </a:rPr>
              <a:t>second</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equivalent way of writing </a:t>
            </a:r>
            <a:r>
              <a:rPr lang="en-US" sz="2400" dirty="0" smtClean="0">
                <a:latin typeface="Times New Roman" panose="02020603050405020304" pitchFamily="18" charset="0"/>
                <a:cs typeface="Times New Roman" panose="02020603050405020304" pitchFamily="18" charset="0"/>
              </a:rPr>
              <a:t>this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	print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(r'(\b\w+)(\s+\1\b)+', r'\1', 'hello     there      there'))</a:t>
            </a:r>
          </a:p>
          <a:p>
            <a:r>
              <a:rPr lang="en-US" sz="2400" dirty="0" smtClean="0">
                <a:latin typeface="Times New Roman" panose="02020603050405020304" pitchFamily="18" charset="0"/>
                <a:cs typeface="Times New Roman" panose="02020603050405020304" pitchFamily="18" charset="0"/>
              </a:rPr>
              <a:t>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	print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('(\\b\\w+)(\\s+\\1\\b)+', '\\1', 'hello     there      there'))</a:t>
            </a:r>
          </a:p>
        </p:txBody>
      </p:sp>
    </p:spTree>
    <p:extLst>
      <p:ext uri="{BB962C8B-B14F-4D97-AF65-F5344CB8AC3E}">
        <p14:creationId xmlns:p14="http://schemas.microsoft.com/office/powerpoint/2010/main" val="184712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a:xfrm>
            <a:off x="838200" y="1825625"/>
            <a:ext cx="10515600" cy="4739562"/>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The ‘re’ package provides multiple methods to perform queries on an input string. Here are the most commonly used methods,</a:t>
            </a:r>
            <a:endParaRPr lang="en-US" sz="2400"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err="1" smtClean="0">
                <a:solidFill>
                  <a:srgbClr val="FF0000"/>
                </a:solidFill>
                <a:latin typeface="Times New Roman" panose="02020603050405020304" pitchFamily="18" charset="0"/>
                <a:cs typeface="Times New Roman" panose="02020603050405020304" pitchFamily="18" charset="0"/>
              </a:rPr>
              <a:t>re.match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zero or more characters at the beginning of string match the regular expression pattern, return a corresponding match object.</a:t>
            </a:r>
          </a:p>
          <a:p>
            <a:pPr lvl="1"/>
            <a:r>
              <a:rPr lang="en-US" dirty="0" err="1">
                <a:solidFill>
                  <a:srgbClr val="FF0000"/>
                </a:solidFill>
                <a:latin typeface="Times New Roman" panose="02020603050405020304" pitchFamily="18" charset="0"/>
                <a:cs typeface="Times New Roman" panose="02020603050405020304" pitchFamily="18" charset="0"/>
              </a:rPr>
              <a:t>re.search</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Scan through string looking for the first location where the regular expression pattern produces a match, and return a corresponding match object</a:t>
            </a:r>
          </a:p>
          <a:p>
            <a:pPr lvl="1"/>
            <a:r>
              <a:rPr lang="en-US" dirty="0" err="1">
                <a:solidFill>
                  <a:srgbClr val="FF0000"/>
                </a:solidFill>
                <a:latin typeface="Times New Roman" panose="02020603050405020304" pitchFamily="18" charset="0"/>
                <a:cs typeface="Times New Roman" panose="02020603050405020304" pitchFamily="18" charset="0"/>
              </a:rPr>
              <a:t>re.findall</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all non-overlapping matches of pattern in string, as a list of strings. The string is scanned left-to-right, and matches are returned in the order found</a:t>
            </a:r>
          </a:p>
          <a:p>
            <a:pPr lvl="1"/>
            <a:r>
              <a:rPr lang="en-US" dirty="0" err="1">
                <a:solidFill>
                  <a:srgbClr val="FF0000"/>
                </a:solidFill>
                <a:latin typeface="Times New Roman" panose="02020603050405020304" pitchFamily="18" charset="0"/>
                <a:cs typeface="Times New Roman" panose="02020603050405020304" pitchFamily="18" charset="0"/>
              </a:rPr>
              <a:t>re.split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Split string by the occurrences of pattern. If capturing parentheses are used in pattern, then the text of all groups in the pattern are also returned as part of the resulting list </a:t>
            </a:r>
          </a:p>
          <a:p>
            <a:pPr lvl="1"/>
            <a:r>
              <a:rPr lang="en-US" dirty="0" err="1">
                <a:solidFill>
                  <a:srgbClr val="FF0000"/>
                </a:solidFill>
                <a:latin typeface="Times New Roman" panose="02020603050405020304" pitchFamily="18" charset="0"/>
                <a:cs typeface="Times New Roman" panose="02020603050405020304" pitchFamily="18" charset="0"/>
              </a:rPr>
              <a:t>re.sub</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the string obtained by replacing the leftmost non-overlapping occurrences of pattern in string by the replacement repl. If the pattern isn’t found, string is returned unchanged</a:t>
            </a:r>
          </a:p>
          <a:p>
            <a:pPr lvl="1"/>
            <a:r>
              <a:rPr lang="en-US" dirty="0" err="1">
                <a:solidFill>
                  <a:srgbClr val="FF0000"/>
                </a:solidFill>
                <a:latin typeface="Times New Roman" panose="02020603050405020304" pitchFamily="18" charset="0"/>
                <a:cs typeface="Times New Roman" panose="02020603050405020304" pitchFamily="18" charset="0"/>
              </a:rPr>
              <a:t>re.compile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Compile a regular expression pattern into a regular expression object, which can be used for matching using its match(), search() and other methods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3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666"/>
            <a:ext cx="10515600" cy="708524"/>
          </a:xfrm>
        </p:spPr>
        <p:txBody>
          <a:bodyPr/>
          <a:lstStyle/>
          <a:p>
            <a:r>
              <a:rPr lang="en-US" dirty="0">
                <a:latin typeface="+mn-lt"/>
              </a:rPr>
              <a:t>Regular Expression </a:t>
            </a:r>
            <a:r>
              <a:rPr lang="en-US" dirty="0" smtClean="0">
                <a:latin typeface="+mn-lt"/>
              </a:rPr>
              <a:t>Patterns</a:t>
            </a:r>
            <a:endParaRPr lang="en-US" dirty="0">
              <a:latin typeface="+mn-lt"/>
            </a:endParaRPr>
          </a:p>
        </p:txBody>
      </p:sp>
      <p:sp>
        <p:nvSpPr>
          <p:cNvPr id="3" name="Content Placeholder 2"/>
          <p:cNvSpPr>
            <a:spLocks noGrp="1"/>
          </p:cNvSpPr>
          <p:nvPr>
            <p:ph idx="1"/>
          </p:nvPr>
        </p:nvSpPr>
        <p:spPr>
          <a:xfrm>
            <a:off x="838200" y="1751745"/>
            <a:ext cx="10515600" cy="5049749"/>
          </a:xfrm>
        </p:spPr>
        <p:txBody>
          <a:bodyPr>
            <a:noAutofit/>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beginning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end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any single character except newline. Using m option allows it to match newline as well.</a:t>
            </a:r>
          </a:p>
          <a:p>
            <a:r>
              <a:rPr lang="en-US" sz="2000" dirty="0">
                <a:latin typeface="Times New Roman" panose="02020603050405020304" pitchFamily="18" charset="0"/>
                <a:cs typeface="Times New Roman" panose="02020603050405020304" pitchFamily="18" charset="0"/>
              </a:rPr>
              <a:t>[...]	Matches any single character in brackets.</a:t>
            </a:r>
          </a:p>
          <a:p>
            <a:r>
              <a:rPr lang="en-US" sz="2000" dirty="0">
                <a:latin typeface="Times New Roman" panose="02020603050405020304" pitchFamily="18" charset="0"/>
                <a:cs typeface="Times New Roman" panose="02020603050405020304" pitchFamily="18" charset="0"/>
              </a:rPr>
              <a:t>[^...]	Matches any single character not in brackets</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more occurrences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1 or more occurrence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1 occurrence of preceding expression.</a:t>
            </a:r>
          </a:p>
          <a:p>
            <a:r>
              <a:rPr lang="en-US" sz="2000" dirty="0">
                <a:latin typeface="Times New Roman" panose="02020603050405020304" pitchFamily="18" charset="0"/>
                <a:cs typeface="Times New Roman" panose="02020603050405020304" pitchFamily="18" charset="0"/>
              </a:rPr>
              <a:t>re{ n}	Matches exactly n number of occurrences of preceding expression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98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327912"/>
            <a:ext cx="10515600" cy="5356467"/>
          </a:xfrm>
        </p:spPr>
        <p:txBody>
          <a:bodyPr>
            <a:normAutofit/>
          </a:bodyPr>
          <a:lstStyle/>
          <a:p>
            <a:r>
              <a:rPr lang="en-US" sz="2400" dirty="0" smtClean="0">
                <a:solidFill>
                  <a:schemeClr val="dk1"/>
                </a:solidFill>
                <a:latin typeface="Times New Roman"/>
                <a:ea typeface="Times New Roman"/>
                <a:cs typeface="Times New Roman"/>
                <a:sym typeface="Calibri"/>
              </a:rPr>
              <a:t>Dynamic, Strongly typed language </a:t>
            </a:r>
          </a:p>
        </p:txBody>
      </p:sp>
      <p:graphicFrame>
        <p:nvGraphicFramePr>
          <p:cNvPr id="4" name="Table 3"/>
          <p:cNvGraphicFramePr>
            <a:graphicFrameLocks noGrp="1"/>
          </p:cNvGraphicFramePr>
          <p:nvPr>
            <p:extLst/>
          </p:nvPr>
        </p:nvGraphicFramePr>
        <p:xfrm>
          <a:off x="1131102" y="1741031"/>
          <a:ext cx="9756816" cy="2377440"/>
        </p:xfrm>
        <a:graphic>
          <a:graphicData uri="http://schemas.openxmlformats.org/drawingml/2006/table">
            <a:tbl>
              <a:tblPr firstRow="1" bandRow="1">
                <a:tableStyleId>{073A0DAA-6AF3-43AB-8588-CEC1D06C72B9}</a:tableStyleId>
              </a:tblPr>
              <a:tblGrid>
                <a:gridCol w="4777774">
                  <a:extLst>
                    <a:ext uri="{9D8B030D-6E8A-4147-A177-3AD203B41FA5}">
                      <a16:colId xmlns:a16="http://schemas.microsoft.com/office/drawing/2014/main" val="3062543620"/>
                    </a:ext>
                  </a:extLst>
                </a:gridCol>
                <a:gridCol w="4979042">
                  <a:extLst>
                    <a:ext uri="{9D8B030D-6E8A-4147-A177-3AD203B41FA5}">
                      <a16:colId xmlns:a16="http://schemas.microsoft.com/office/drawing/2014/main" val="641903889"/>
                    </a:ext>
                  </a:extLst>
                </a:gridCol>
              </a:tblGrid>
              <a:tr h="176106">
                <a:tc>
                  <a:txBody>
                    <a:bodyPr/>
                    <a:lstStyle/>
                    <a:p>
                      <a:r>
                        <a:rPr lang="en-US" dirty="0" smtClean="0"/>
                        <a:t>Dynamic Typing</a:t>
                      </a:r>
                      <a:endParaRPr lang="en-US" dirty="0"/>
                    </a:p>
                  </a:txBody>
                  <a:tcPr/>
                </a:tc>
                <a:tc>
                  <a:txBody>
                    <a:bodyPr/>
                    <a:lstStyle/>
                    <a:p>
                      <a:r>
                        <a:rPr lang="en-US" dirty="0" smtClean="0"/>
                        <a:t>Static Typing</a:t>
                      </a:r>
                    </a:p>
                  </a:txBody>
                  <a:tcPr/>
                </a:tc>
                <a:extLst>
                  <a:ext uri="{0D108BD9-81ED-4DB2-BD59-A6C34878D82A}">
                    <a16:rowId xmlns:a16="http://schemas.microsoft.com/office/drawing/2014/main" val="3235535393"/>
                  </a:ext>
                </a:extLst>
              </a:tr>
              <a:tr h="176106">
                <a:tc>
                  <a:txBody>
                    <a:bodyPr/>
                    <a:lstStyle/>
                    <a:p>
                      <a:r>
                        <a:rPr lang="en-US" dirty="0" smtClean="0"/>
                        <a:t>A variable can be bound to an object of </a:t>
                      </a:r>
                      <a:r>
                        <a:rPr lang="en-US" b="1" dirty="0" smtClean="0">
                          <a:solidFill>
                            <a:srgbClr val="C00000"/>
                          </a:solidFill>
                        </a:rPr>
                        <a:t>any</a:t>
                      </a:r>
                      <a:r>
                        <a:rPr lang="en-US" dirty="0" smtClean="0"/>
                        <a:t> type, which is inferred at runtime.</a:t>
                      </a:r>
                      <a:endParaRPr lang="en-US" dirty="0"/>
                    </a:p>
                  </a:txBody>
                  <a:tcPr/>
                </a:tc>
                <a:tc>
                  <a:txBody>
                    <a:bodyPr/>
                    <a:lstStyle/>
                    <a:p>
                      <a:r>
                        <a:rPr lang="en-US" dirty="0" smtClean="0"/>
                        <a:t>A variable is bound to a</a:t>
                      </a:r>
                      <a:r>
                        <a:rPr lang="en-US" baseline="0" dirty="0" smtClean="0"/>
                        <a:t> type and an object (optional).</a:t>
                      </a:r>
                      <a:endParaRPr lang="en-US" dirty="0" smtClean="0"/>
                    </a:p>
                  </a:txBody>
                  <a:tcPr/>
                </a:tc>
                <a:extLst>
                  <a:ext uri="{0D108BD9-81ED-4DB2-BD59-A6C34878D82A}">
                    <a16:rowId xmlns:a16="http://schemas.microsoft.com/office/drawing/2014/main" val="1248075861"/>
                  </a:ext>
                </a:extLst>
              </a:tr>
              <a:tr h="176106">
                <a:tc>
                  <a:txBody>
                    <a:bodyPr/>
                    <a:lstStyle/>
                    <a:p>
                      <a:r>
                        <a:rPr lang="en-US" dirty="0" smtClean="0"/>
                        <a:t>Ex. X = 20</a:t>
                      </a:r>
                      <a:endParaRPr lang="en-US" dirty="0"/>
                    </a:p>
                  </a:txBody>
                  <a:tcPr/>
                </a:tc>
                <a:tc>
                  <a:txBody>
                    <a:bodyPr/>
                    <a:lstStyle/>
                    <a:p>
                      <a:r>
                        <a:rPr lang="en-US" dirty="0" err="1" smtClean="0"/>
                        <a:t>int</a:t>
                      </a:r>
                      <a:r>
                        <a:rPr lang="en-US" baseline="0" dirty="0" smtClean="0"/>
                        <a:t> X = 20</a:t>
                      </a:r>
                      <a:endParaRPr lang="en-US" dirty="0" smtClean="0"/>
                    </a:p>
                  </a:txBody>
                  <a:tcPr/>
                </a:tc>
                <a:extLst>
                  <a:ext uri="{0D108BD9-81ED-4DB2-BD59-A6C34878D82A}">
                    <a16:rowId xmlns:a16="http://schemas.microsoft.com/office/drawing/2014/main" val="3994604227"/>
                  </a:ext>
                </a:extLst>
              </a:tr>
              <a:tr h="176106">
                <a:tc>
                  <a:txBody>
                    <a:bodyPr/>
                    <a:lstStyle/>
                    <a:p>
                      <a:r>
                        <a:rPr lang="en-US" dirty="0" smtClean="0"/>
                        <a:t>Once declared, an</a:t>
                      </a:r>
                      <a:r>
                        <a:rPr lang="en-US" baseline="0" dirty="0" smtClean="0"/>
                        <a:t> object of any type can be assigned at runtime</a:t>
                      </a:r>
                    </a:p>
                  </a:txBody>
                  <a:tcPr/>
                </a:tc>
                <a:tc>
                  <a:txBody>
                    <a:bodyPr/>
                    <a:lstStyle/>
                    <a:p>
                      <a:r>
                        <a:rPr lang="en-US" dirty="0" smtClean="0"/>
                        <a:t>Assignment</a:t>
                      </a:r>
                      <a:r>
                        <a:rPr lang="en-US" baseline="0" dirty="0" smtClean="0"/>
                        <a:t> of any other type of object to the variable will raise an exception</a:t>
                      </a:r>
                      <a:endParaRPr lang="en-US" dirty="0" smtClean="0"/>
                    </a:p>
                  </a:txBody>
                  <a:tcPr/>
                </a:tc>
                <a:extLst>
                  <a:ext uri="{0D108BD9-81ED-4DB2-BD59-A6C34878D82A}">
                    <a16:rowId xmlns:a16="http://schemas.microsoft.com/office/drawing/2014/main" val="1909893218"/>
                  </a:ext>
                </a:extLst>
              </a:tr>
              <a:tr h="176106">
                <a:tc>
                  <a:txBody>
                    <a:bodyPr/>
                    <a:lstStyle/>
                    <a:p>
                      <a:r>
                        <a:rPr lang="en-US" baseline="0" dirty="0" smtClean="0"/>
                        <a:t>Ex. X = “Hello!” (</a:t>
                      </a:r>
                      <a:r>
                        <a:rPr lang="en-US" b="1" baseline="0" dirty="0" smtClean="0">
                          <a:solidFill>
                            <a:srgbClr val="FF0000"/>
                          </a:solidFill>
                        </a:rPr>
                        <a:t>OK</a:t>
                      </a:r>
                      <a:r>
                        <a:rPr lang="en-US" baseline="0" dirty="0" smtClean="0"/>
                        <a:t>)</a:t>
                      </a:r>
                    </a:p>
                  </a:txBody>
                  <a:tcPr/>
                </a:tc>
                <a:tc>
                  <a:txBody>
                    <a:bodyPr/>
                    <a:lstStyle/>
                    <a:p>
                      <a:r>
                        <a:rPr lang="en-US" dirty="0" smtClean="0"/>
                        <a:t>X</a:t>
                      </a:r>
                      <a:r>
                        <a:rPr lang="en-US" baseline="0" dirty="0" smtClean="0"/>
                        <a:t> = “Hello!” (</a:t>
                      </a:r>
                      <a:r>
                        <a:rPr lang="en-US" b="1" baseline="0" dirty="0" smtClean="0">
                          <a:solidFill>
                            <a:srgbClr val="FF0000"/>
                          </a:solidFill>
                        </a:rPr>
                        <a:t>Error</a:t>
                      </a:r>
                      <a:r>
                        <a:rPr lang="en-US" baseline="0" dirty="0" smtClean="0"/>
                        <a:t>)</a:t>
                      </a:r>
                      <a:endParaRPr lang="en-US" dirty="0" smtClean="0"/>
                    </a:p>
                  </a:txBody>
                  <a:tcPr/>
                </a:tc>
                <a:extLst>
                  <a:ext uri="{0D108BD9-81ED-4DB2-BD59-A6C34878D82A}">
                    <a16:rowId xmlns:a16="http://schemas.microsoft.com/office/drawing/2014/main" val="96468094"/>
                  </a:ext>
                </a:extLst>
              </a:tr>
            </a:tbl>
          </a:graphicData>
        </a:graphic>
      </p:graphicFrame>
      <p:graphicFrame>
        <p:nvGraphicFramePr>
          <p:cNvPr id="6" name="Table 5"/>
          <p:cNvGraphicFramePr>
            <a:graphicFrameLocks noGrp="1"/>
          </p:cNvGraphicFramePr>
          <p:nvPr>
            <p:extLst/>
          </p:nvPr>
        </p:nvGraphicFramePr>
        <p:xfrm>
          <a:off x="1131102" y="4197751"/>
          <a:ext cx="9756816" cy="1920240"/>
        </p:xfrm>
        <a:graphic>
          <a:graphicData uri="http://schemas.openxmlformats.org/drawingml/2006/table">
            <a:tbl>
              <a:tblPr firstRow="1" bandRow="1">
                <a:tableStyleId>{073A0DAA-6AF3-43AB-8588-CEC1D06C72B9}</a:tableStyleId>
              </a:tblPr>
              <a:tblGrid>
                <a:gridCol w="4783561">
                  <a:extLst>
                    <a:ext uri="{9D8B030D-6E8A-4147-A177-3AD203B41FA5}">
                      <a16:colId xmlns:a16="http://schemas.microsoft.com/office/drawing/2014/main" val="3062543620"/>
                    </a:ext>
                  </a:extLst>
                </a:gridCol>
                <a:gridCol w="4973255">
                  <a:extLst>
                    <a:ext uri="{9D8B030D-6E8A-4147-A177-3AD203B41FA5}">
                      <a16:colId xmlns:a16="http://schemas.microsoft.com/office/drawing/2014/main" val="641903889"/>
                    </a:ext>
                  </a:extLst>
                </a:gridCol>
              </a:tblGrid>
              <a:tr h="176106">
                <a:tc>
                  <a:txBody>
                    <a:bodyPr/>
                    <a:lstStyle/>
                    <a:p>
                      <a:r>
                        <a:rPr lang="en-US" dirty="0" smtClean="0"/>
                        <a:t>Strong Typing</a:t>
                      </a:r>
                      <a:endParaRPr lang="en-US" dirty="0"/>
                    </a:p>
                  </a:txBody>
                  <a:tcPr/>
                </a:tc>
                <a:tc>
                  <a:txBody>
                    <a:bodyPr/>
                    <a:lstStyle/>
                    <a:p>
                      <a:r>
                        <a:rPr lang="en-US" dirty="0" smtClean="0"/>
                        <a:t>Weak Typing</a:t>
                      </a:r>
                    </a:p>
                  </a:txBody>
                  <a:tcPr/>
                </a:tc>
                <a:extLst>
                  <a:ext uri="{0D108BD9-81ED-4DB2-BD59-A6C34878D82A}">
                    <a16:rowId xmlns:a16="http://schemas.microsoft.com/office/drawing/2014/main" val="3235535393"/>
                  </a:ext>
                </a:extLst>
              </a:tr>
              <a:tr h="176106">
                <a:tc>
                  <a:txBody>
                    <a:bodyPr/>
                    <a:lstStyle/>
                    <a:p>
                      <a:r>
                        <a:rPr lang="en-US" dirty="0" smtClean="0"/>
                        <a:t>A variable cannot be coerced into unrelated types, like String to </a:t>
                      </a:r>
                      <a:r>
                        <a:rPr lang="en-US" dirty="0" err="1" smtClean="0"/>
                        <a:t>int</a:t>
                      </a:r>
                      <a:endParaRPr lang="en-US" dirty="0"/>
                    </a:p>
                  </a:txBody>
                  <a:tcPr/>
                </a:tc>
                <a:tc>
                  <a:txBody>
                    <a:bodyPr/>
                    <a:lstStyle/>
                    <a:p>
                      <a:r>
                        <a:rPr lang="en-US" dirty="0" smtClean="0"/>
                        <a:t>Variables can be implicitly coerced into unrelated types</a:t>
                      </a:r>
                    </a:p>
                  </a:txBody>
                  <a:tcPr/>
                </a:tc>
                <a:extLst>
                  <a:ext uri="{0D108BD9-81ED-4DB2-BD59-A6C34878D82A}">
                    <a16:rowId xmlns:a16="http://schemas.microsoft.com/office/drawing/2014/main" val="1248075861"/>
                  </a:ext>
                </a:extLst>
              </a:tr>
              <a:tr h="176106">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Error</a:t>
                      </a:r>
                      <a:r>
                        <a:rPr lang="en-US" baseline="0" dirty="0" smtClean="0"/>
                        <a:t>)</a:t>
                      </a:r>
                      <a:endParaRPr lang="en-US" dirty="0"/>
                    </a:p>
                  </a:txBody>
                  <a:tcPr/>
                </a:tc>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OK. Result: 30</a:t>
                      </a:r>
                      <a:r>
                        <a:rPr lang="en-US" baseline="0" dirty="0" smtClean="0"/>
                        <a:t>)</a:t>
                      </a:r>
                      <a:endParaRPr lang="en-US" dirty="0"/>
                    </a:p>
                  </a:txBody>
                  <a:tcPr/>
                </a:tc>
                <a:extLst>
                  <a:ext uri="{0D108BD9-81ED-4DB2-BD59-A6C34878D82A}">
                    <a16:rowId xmlns:a16="http://schemas.microsoft.com/office/drawing/2014/main" val="3994604227"/>
                  </a:ext>
                </a:extLst>
              </a:tr>
            </a:tbl>
          </a:graphicData>
        </a:graphic>
      </p:graphicFrame>
    </p:spTree>
    <p:extLst>
      <p:ext uri="{BB962C8B-B14F-4D97-AF65-F5344CB8AC3E}">
        <p14:creationId xmlns:p14="http://schemas.microsoft.com/office/powerpoint/2010/main" val="622397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 n,}	Matches n or more occurrences of preceding expression.</a:t>
            </a:r>
          </a:p>
          <a:p>
            <a:r>
              <a:rPr lang="en-US" dirty="0">
                <a:latin typeface="Times New Roman" panose="02020603050405020304" pitchFamily="18" charset="0"/>
                <a:cs typeface="Times New Roman" panose="02020603050405020304" pitchFamily="18" charset="0"/>
              </a:rPr>
              <a:t>re{ n, m}	Matches at least n and at most m occurrences of preceding expression.</a:t>
            </a:r>
          </a:p>
          <a:p>
            <a:r>
              <a:rPr lang="en-US" dirty="0">
                <a:latin typeface="Times New Roman" panose="02020603050405020304" pitchFamily="18" charset="0"/>
                <a:cs typeface="Times New Roman" panose="02020603050405020304" pitchFamily="18" charset="0"/>
              </a:rPr>
              <a:t>a| b	</a:t>
            </a:r>
            <a:r>
              <a:rPr lang="en-US" dirty="0" smtClean="0">
                <a:latin typeface="Times New Roman" panose="02020603050405020304" pitchFamily="18" charset="0"/>
                <a:cs typeface="Times New Roman" panose="02020603050405020304" pitchFamily="18" charset="0"/>
              </a:rPr>
              <a:t>	Matches </a:t>
            </a:r>
            <a:r>
              <a:rPr lang="en-US" dirty="0">
                <a:latin typeface="Times New Roman" panose="02020603050405020304" pitchFamily="18" charset="0"/>
                <a:cs typeface="Times New Roman" panose="02020603050405020304" pitchFamily="18" charset="0"/>
              </a:rPr>
              <a:t>either a or b.</a:t>
            </a:r>
          </a:p>
          <a:p>
            <a:r>
              <a:rPr lang="en-US" dirty="0">
                <a:latin typeface="Times New Roman" panose="02020603050405020304" pitchFamily="18" charset="0"/>
                <a:cs typeface="Times New Roman" panose="02020603050405020304" pitchFamily="18" charset="0"/>
              </a:rPr>
              <a:t>(re)	</a:t>
            </a:r>
            <a:r>
              <a:rPr lang="en-US" dirty="0" smtClean="0">
                <a:latin typeface="Times New Roman" panose="02020603050405020304" pitchFamily="18" charset="0"/>
                <a:cs typeface="Times New Roman" panose="02020603050405020304" pitchFamily="18" charset="0"/>
              </a:rPr>
              <a:t>	Groups </a:t>
            </a:r>
            <a:r>
              <a:rPr lang="en-US" dirty="0">
                <a:latin typeface="Times New Roman" panose="02020603050405020304" pitchFamily="18" charset="0"/>
                <a:cs typeface="Times New Roman" panose="02020603050405020304" pitchFamily="18" charset="0"/>
              </a:rPr>
              <a:t>regular expressions and remembers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 re) 	Groups regular expressions without remembering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	Comment.</a:t>
            </a:r>
          </a:p>
          <a:p>
            <a:endParaRPr lang="en-US" dirty="0"/>
          </a:p>
        </p:txBody>
      </p:sp>
    </p:spTree>
    <p:extLst>
      <p:ext uri="{BB962C8B-B14F-4D97-AF65-F5344CB8AC3E}">
        <p14:creationId xmlns:p14="http://schemas.microsoft.com/office/powerpoint/2010/main" val="3900006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83" y="714446"/>
            <a:ext cx="10515600" cy="677702"/>
          </a:xfrm>
        </p:spPr>
        <p:txBody>
          <a:bodyPr>
            <a:normAutofit fontScale="90000"/>
          </a:bodyPr>
          <a:lstStyle/>
          <a:p>
            <a:r>
              <a:rPr lang="en-US" dirty="0">
                <a:latin typeface="+mn-lt"/>
              </a:rPr>
              <a:t>Regular Expression Patterns</a:t>
            </a:r>
          </a:p>
        </p:txBody>
      </p:sp>
      <p:sp>
        <p:nvSpPr>
          <p:cNvPr id="3" name="Content Placeholder 2"/>
          <p:cNvSpPr>
            <a:spLocks noGrp="1"/>
          </p:cNvSpPr>
          <p:nvPr>
            <p:ph idx="1"/>
          </p:nvPr>
        </p:nvSpPr>
        <p:spPr>
          <a:xfrm>
            <a:off x="891283" y="1762017"/>
            <a:ext cx="10931704" cy="4669605"/>
          </a:xfrm>
        </p:spPr>
        <p:txBody>
          <a:bodyPr>
            <a:noAutofit/>
          </a:bodyPr>
          <a:lstStyle/>
          <a:p>
            <a:r>
              <a:rPr lang="en-US" sz="2000" dirty="0">
                <a:latin typeface="Times New Roman" panose="02020603050405020304" pitchFamily="18" charset="0"/>
                <a:cs typeface="Times New Roman" panose="02020603050405020304" pitchFamily="18" charset="0"/>
              </a:rPr>
              <a:t>(?= re)		Specifies position using a pattern. Doesn't have a range.</a:t>
            </a:r>
          </a:p>
          <a:p>
            <a:r>
              <a:rPr lang="en-US" sz="2000" dirty="0">
                <a:latin typeface="Times New Roman" panose="02020603050405020304" pitchFamily="18" charset="0"/>
                <a:cs typeface="Times New Roman" panose="02020603050405020304" pitchFamily="18" charset="0"/>
              </a:rPr>
              <a:t>(?! re)		Specifies position using pattern negation. Doesn't have a range.</a:t>
            </a:r>
          </a:p>
          <a:p>
            <a:r>
              <a:rPr lang="en-US" sz="2000" dirty="0">
                <a:latin typeface="Times New Roman" panose="02020603050405020304" pitchFamily="18" charset="0"/>
                <a:cs typeface="Times New Roman" panose="02020603050405020304" pitchFamily="18" charset="0"/>
              </a:rPr>
              <a:t>(?&gt; re)		Matches independent pattern without backtracking.</a:t>
            </a:r>
          </a:p>
          <a:p>
            <a:r>
              <a:rPr lang="en-US" sz="2000" dirty="0">
                <a:latin typeface="Times New Roman" panose="02020603050405020304" pitchFamily="18" charset="0"/>
                <a:cs typeface="Times New Roman" panose="02020603050405020304" pitchFamily="18" charset="0"/>
              </a:rPr>
              <a:t>\w		Matches word characters.</a:t>
            </a:r>
          </a:p>
          <a:p>
            <a:r>
              <a:rPr lang="en-US" sz="2000" dirty="0">
                <a:latin typeface="Times New Roman" panose="02020603050405020304" pitchFamily="18" charset="0"/>
                <a:cs typeface="Times New Roman" panose="02020603050405020304" pitchFamily="18" charset="0"/>
              </a:rPr>
              <a:t>\W		Matches </a:t>
            </a:r>
            <a:r>
              <a:rPr lang="en-US" sz="2000" dirty="0" err="1">
                <a:latin typeface="Times New Roman" panose="02020603050405020304" pitchFamily="18" charset="0"/>
                <a:cs typeface="Times New Roman" panose="02020603050405020304" pitchFamily="18" charset="0"/>
              </a:rPr>
              <a:t>nonword</a:t>
            </a:r>
            <a:r>
              <a:rPr lang="en-US" sz="2000" dirty="0">
                <a:latin typeface="Times New Roman" panose="02020603050405020304" pitchFamily="18" charset="0"/>
                <a:cs typeface="Times New Roman" panose="02020603050405020304" pitchFamily="18" charset="0"/>
              </a:rPr>
              <a:t> characters.</a:t>
            </a:r>
          </a:p>
          <a:p>
            <a:r>
              <a:rPr lang="en-US" sz="2000" dirty="0">
                <a:latin typeface="Times New Roman" panose="02020603050405020304" pitchFamily="18" charset="0"/>
                <a:cs typeface="Times New Roman" panose="02020603050405020304" pitchFamily="18" charset="0"/>
              </a:rPr>
              <a:t>\s		Matches whitespace. Equivalent to [\t\n\r\f].</a:t>
            </a:r>
          </a:p>
          <a:p>
            <a:r>
              <a:rPr lang="en-US" sz="2000" dirty="0">
                <a:latin typeface="Times New Roman" panose="02020603050405020304" pitchFamily="18" charset="0"/>
                <a:cs typeface="Times New Roman" panose="02020603050405020304" pitchFamily="18" charset="0"/>
              </a:rPr>
              <a:t>\S		Matches </a:t>
            </a:r>
            <a:r>
              <a:rPr lang="en-US" sz="2000" dirty="0" err="1">
                <a:latin typeface="Times New Roman" panose="02020603050405020304" pitchFamily="18" charset="0"/>
                <a:cs typeface="Times New Roman" panose="02020603050405020304" pitchFamily="18" charset="0"/>
              </a:rPr>
              <a:t>nonwhitespace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		Matches digits. Equivalent to [0-9</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354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Matches </a:t>
            </a:r>
            <a:r>
              <a:rPr lang="en-US" dirty="0" err="1">
                <a:latin typeface="Times New Roman" panose="02020603050405020304" pitchFamily="18" charset="0"/>
                <a:cs typeface="Times New Roman" panose="02020603050405020304" pitchFamily="18" charset="0"/>
              </a:rPr>
              <a:t>nondigits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Matches beginning of string.</a:t>
            </a:r>
          </a:p>
          <a:p>
            <a:r>
              <a:rPr lang="en-US" dirty="0">
                <a:latin typeface="Times New Roman" panose="02020603050405020304" pitchFamily="18" charset="0"/>
                <a:cs typeface="Times New Roman" panose="02020603050405020304" pitchFamily="18" charset="0"/>
              </a:rPr>
              <a:t>\Z		Matches end of string. If a newline exists, it matches just before newline.</a:t>
            </a:r>
          </a:p>
          <a:p>
            <a:r>
              <a:rPr lang="en-US" dirty="0">
                <a:latin typeface="Times New Roman" panose="02020603050405020304" pitchFamily="18" charset="0"/>
                <a:cs typeface="Times New Roman" panose="02020603050405020304" pitchFamily="18" charset="0"/>
              </a:rPr>
              <a:t>\z		Matches end of string.</a:t>
            </a:r>
          </a:p>
          <a:p>
            <a:r>
              <a:rPr lang="en-US" dirty="0">
                <a:latin typeface="Times New Roman" panose="02020603050405020304" pitchFamily="18" charset="0"/>
                <a:cs typeface="Times New Roman" panose="02020603050405020304" pitchFamily="18" charset="0"/>
              </a:rPr>
              <a:t>\G		Matches point where last match finished.</a:t>
            </a:r>
          </a:p>
          <a:p>
            <a:r>
              <a:rPr lang="en-US" dirty="0">
                <a:latin typeface="Times New Roman" panose="02020603050405020304" pitchFamily="18" charset="0"/>
                <a:cs typeface="Times New Roman" panose="02020603050405020304" pitchFamily="18" charset="0"/>
              </a:rPr>
              <a:t>\b		Matches word boundaries when outside brackets. Matches backspace (0x08) when </a:t>
            </a:r>
            <a:r>
              <a:rPr lang="en-US" dirty="0" smtClean="0">
                <a:latin typeface="Times New Roman" panose="02020603050405020304" pitchFamily="18" charset="0"/>
                <a:cs typeface="Times New Roman" panose="02020603050405020304" pitchFamily="18" charset="0"/>
              </a:rPr>
              <a:t>                  inside </a:t>
            </a:r>
            <a:r>
              <a:rPr lang="en-US" dirty="0">
                <a:latin typeface="Times New Roman" panose="02020603050405020304" pitchFamily="18" charset="0"/>
                <a:cs typeface="Times New Roman" panose="02020603050405020304" pitchFamily="18" charset="0"/>
              </a:rPr>
              <a:t>brackets.</a:t>
            </a:r>
          </a:p>
          <a:p>
            <a:r>
              <a:rPr lang="en-US" dirty="0">
                <a:latin typeface="Times New Roman" panose="02020603050405020304" pitchFamily="18" charset="0"/>
                <a:cs typeface="Times New Roman" panose="02020603050405020304" pitchFamily="18" charset="0"/>
              </a:rPr>
              <a:t>\B		Matches </a:t>
            </a:r>
            <a:r>
              <a:rPr lang="en-US" dirty="0" err="1">
                <a:latin typeface="Times New Roman" panose="02020603050405020304" pitchFamily="18" charset="0"/>
                <a:cs typeface="Times New Roman" panose="02020603050405020304" pitchFamily="18" charset="0"/>
              </a:rPr>
              <a:t>nonword</a:t>
            </a:r>
            <a:r>
              <a:rPr lang="en-US" dirty="0">
                <a:latin typeface="Times New Roman" panose="02020603050405020304" pitchFamily="18" charset="0"/>
                <a:cs typeface="Times New Roman" panose="02020603050405020304" pitchFamily="18" charset="0"/>
              </a:rPr>
              <a:t> boundaries.</a:t>
            </a:r>
          </a:p>
          <a:p>
            <a:r>
              <a:rPr lang="en-US" dirty="0">
                <a:latin typeface="Times New Roman" panose="02020603050405020304" pitchFamily="18" charset="0"/>
                <a:cs typeface="Times New Roman" panose="02020603050405020304" pitchFamily="18" charset="0"/>
              </a:rPr>
              <a:t>\n, \t, etc.	Matches newlines, carriage returns, tabs, etc.</a:t>
            </a:r>
          </a:p>
          <a:p>
            <a:r>
              <a:rPr lang="en-US" dirty="0">
                <a:latin typeface="Times New Roman" panose="02020603050405020304" pitchFamily="18" charset="0"/>
                <a:cs typeface="Times New Roman" panose="02020603050405020304" pitchFamily="18" charset="0"/>
              </a:rPr>
              <a:t>\1...\9		Matches nth grouped subexpression.</a:t>
            </a:r>
          </a:p>
          <a:p>
            <a:r>
              <a:rPr lang="en-US" dirty="0">
                <a:latin typeface="Times New Roman" panose="02020603050405020304" pitchFamily="18" charset="0"/>
                <a:cs typeface="Times New Roman" panose="02020603050405020304" pitchFamily="18" charset="0"/>
              </a:rPr>
              <a:t>\10		Matches nth grouped subexpression if it matched already. Otherwise refers to the octal representation of a character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33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a:t>
            </a:r>
            <a:r>
              <a:rPr lang="en-US" dirty="0" smtClean="0">
                <a:latin typeface="+mn-lt"/>
              </a:rPr>
              <a:t>Expressions </a:t>
            </a:r>
            <a:r>
              <a:rPr lang="en-US" dirty="0">
                <a:latin typeface="+mn-lt"/>
              </a:rPr>
              <a:t>Modifiers: Option </a:t>
            </a:r>
            <a:r>
              <a:rPr lang="en-US" dirty="0" smtClean="0">
                <a:latin typeface="+mn-lt"/>
              </a:rPr>
              <a:t>Flags</a:t>
            </a:r>
            <a:endParaRPr lang="en-US" dirty="0">
              <a:latin typeface="+mn-lt"/>
            </a:endParaRPr>
          </a:p>
        </p:txBody>
      </p:sp>
      <p:sp>
        <p:nvSpPr>
          <p:cNvPr id="3" name="Content Placeholder 2"/>
          <p:cNvSpPr>
            <a:spLocks noGrp="1"/>
          </p:cNvSpPr>
          <p:nvPr>
            <p:ph idx="1"/>
          </p:nvPr>
        </p:nvSpPr>
        <p:spPr>
          <a:xfrm>
            <a:off x="215757" y="1825625"/>
            <a:ext cx="11656032" cy="4873126"/>
          </a:xfrm>
        </p:spPr>
        <p:txBody>
          <a:bodyPr>
            <a:normAutofit/>
          </a:bodyPr>
          <a:lstStyle/>
          <a:p>
            <a:r>
              <a:rPr lang="en-US" sz="2400" dirty="0">
                <a:latin typeface="Times New Roman" panose="02020603050405020304" pitchFamily="18" charset="0"/>
                <a:cs typeface="Times New Roman" panose="02020603050405020304" pitchFamily="18" charset="0"/>
              </a:rPr>
              <a:t>Regular expression literals may include an optional modifier to control various aspects of matching. The modifiers are specified as an optional flag. You can provide multiple modifiers using exclusive OR (|), as shown previously and may be represented by one of these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are few </a:t>
            </a:r>
            <a:r>
              <a:rPr lang="en-US" sz="2400" dirty="0">
                <a:latin typeface="Times New Roman" panose="02020603050405020304" pitchFamily="18" charset="0"/>
                <a:cs typeface="Times New Roman" panose="02020603050405020304" pitchFamily="18" charset="0"/>
              </a:rPr>
              <a:t>modifiers, which are listed in the table below</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57200" lvl="1" indent="0">
              <a:buNone/>
            </a:pPr>
            <a:r>
              <a:rPr lang="en-US" sz="1800" dirty="0" err="1">
                <a:latin typeface="Times New Roman" panose="02020603050405020304" pitchFamily="18" charset="0"/>
                <a:cs typeface="Times New Roman" panose="02020603050405020304" pitchFamily="18" charset="0"/>
              </a:rPr>
              <a:t>re.I</a:t>
            </a:r>
            <a:r>
              <a:rPr lang="en-US" sz="1800" dirty="0">
                <a:latin typeface="Times New Roman" panose="02020603050405020304" pitchFamily="18" charset="0"/>
                <a:cs typeface="Times New Roman" panose="02020603050405020304" pitchFamily="18" charset="0"/>
              </a:rPr>
              <a:t>  : Performs case-insensitive matching.</a:t>
            </a:r>
          </a:p>
          <a:p>
            <a:pPr marL="457200" lvl="1" indent="0">
              <a:buNone/>
            </a:pPr>
            <a:r>
              <a:rPr lang="en-US" sz="1800" dirty="0" err="1">
                <a:latin typeface="Times New Roman" panose="02020603050405020304" pitchFamily="18" charset="0"/>
                <a:cs typeface="Times New Roman" panose="02020603050405020304" pitchFamily="18" charset="0"/>
              </a:rPr>
              <a:t>re.L</a:t>
            </a:r>
            <a:r>
              <a:rPr lang="en-US" sz="1800" dirty="0">
                <a:latin typeface="Times New Roman" panose="02020603050405020304" pitchFamily="18" charset="0"/>
                <a:cs typeface="Times New Roman" panose="02020603050405020304" pitchFamily="18" charset="0"/>
              </a:rPr>
              <a:t>  : Interprets words according to the current locale. This interpretation affects the alphabetic group (\w and \W), as well as word boundary behavior(\b and \B).</a:t>
            </a:r>
          </a:p>
          <a:p>
            <a:pPr marL="457200" lvl="1" indent="0">
              <a:buNone/>
            </a:pPr>
            <a:r>
              <a:rPr lang="en-US" sz="1800" dirty="0" err="1">
                <a:latin typeface="Times New Roman" panose="02020603050405020304" pitchFamily="18" charset="0"/>
                <a:cs typeface="Times New Roman" panose="02020603050405020304" pitchFamily="18" charset="0"/>
              </a:rPr>
              <a:t>re.M</a:t>
            </a:r>
            <a:r>
              <a:rPr lang="en-US" sz="1800" dirty="0">
                <a:latin typeface="Times New Roman" panose="02020603050405020304" pitchFamily="18" charset="0"/>
                <a:cs typeface="Times New Roman" panose="02020603050405020304" pitchFamily="18" charset="0"/>
              </a:rPr>
              <a:t>  : Makes $ match the end of a line (not just the end of the string) and makes ^ match the start of any line (not just the start of the string).</a:t>
            </a:r>
          </a:p>
          <a:p>
            <a:pPr marL="457200" lvl="1" indent="0">
              <a:buNone/>
            </a:pPr>
            <a:r>
              <a:rPr lang="en-US" sz="1800" dirty="0" err="1">
                <a:latin typeface="Times New Roman" panose="02020603050405020304" pitchFamily="18" charset="0"/>
                <a:cs typeface="Times New Roman" panose="02020603050405020304" pitchFamily="18" charset="0"/>
              </a:rPr>
              <a:t>re.S</a:t>
            </a:r>
            <a:r>
              <a:rPr lang="en-US" sz="1800" dirty="0">
                <a:latin typeface="Times New Roman" panose="02020603050405020304" pitchFamily="18" charset="0"/>
                <a:cs typeface="Times New Roman" panose="02020603050405020304" pitchFamily="18" charset="0"/>
              </a:rPr>
              <a:t>  : Makes a period (dot) match any character, including a newline.</a:t>
            </a:r>
          </a:p>
          <a:p>
            <a:pPr marL="457200" lvl="1" indent="0">
              <a:buNone/>
            </a:pPr>
            <a:r>
              <a:rPr lang="en-US" sz="1800" dirty="0" err="1">
                <a:latin typeface="Times New Roman" panose="02020603050405020304" pitchFamily="18" charset="0"/>
                <a:cs typeface="Times New Roman" panose="02020603050405020304" pitchFamily="18" charset="0"/>
              </a:rPr>
              <a:t>re.U</a:t>
            </a:r>
            <a:r>
              <a:rPr lang="en-US" sz="1800" dirty="0">
                <a:latin typeface="Times New Roman" panose="02020603050405020304" pitchFamily="18" charset="0"/>
                <a:cs typeface="Times New Roman" panose="02020603050405020304" pitchFamily="18" charset="0"/>
              </a:rPr>
              <a:t>  : Interprets letters according to the Unicode character set. This flag affects the behavior of \w, \W, \b, \B.</a:t>
            </a:r>
          </a:p>
          <a:p>
            <a:pPr marL="457200" lvl="1" indent="0">
              <a:buNone/>
            </a:pPr>
            <a:r>
              <a:rPr lang="en-US" sz="1800" dirty="0" err="1">
                <a:latin typeface="Times New Roman" panose="02020603050405020304" pitchFamily="18" charset="0"/>
                <a:cs typeface="Times New Roman" panose="02020603050405020304" pitchFamily="18" charset="0"/>
              </a:rPr>
              <a:t>re.X</a:t>
            </a:r>
            <a:r>
              <a:rPr lang="en-US" sz="1800" dirty="0">
                <a:latin typeface="Times New Roman" panose="02020603050405020304" pitchFamily="18" charset="0"/>
                <a:cs typeface="Times New Roman" panose="02020603050405020304" pitchFamily="18" charset="0"/>
              </a:rPr>
              <a:t>  : Permits "cuter" regular expression syntax. It ignores whitespace (except inside a set [] or when escaped by a backslash) and treats </a:t>
            </a:r>
            <a:r>
              <a:rPr lang="en-US" sz="1800" dirty="0" err="1">
                <a:latin typeface="Times New Roman" panose="02020603050405020304" pitchFamily="18" charset="0"/>
                <a:cs typeface="Times New Roman" panose="02020603050405020304" pitchFamily="18" charset="0"/>
              </a:rPr>
              <a:t>unescaped</a:t>
            </a:r>
            <a:r>
              <a:rPr lang="en-US" sz="1800" dirty="0">
                <a:latin typeface="Times New Roman" panose="02020603050405020304" pitchFamily="18" charset="0"/>
                <a:cs typeface="Times New Roman" panose="02020603050405020304" pitchFamily="18" charset="0"/>
              </a:rPr>
              <a:t> # as a comment marker.</a:t>
            </a:r>
          </a:p>
        </p:txBody>
      </p:sp>
    </p:spTree>
    <p:extLst>
      <p:ext uri="{BB962C8B-B14F-4D97-AF65-F5344CB8AC3E}">
        <p14:creationId xmlns:p14="http://schemas.microsoft.com/office/powerpoint/2010/main" val="1158494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458" y="195602"/>
            <a:ext cx="10515600" cy="682839"/>
          </a:xfrm>
        </p:spPr>
        <p:txBody>
          <a:bodyPr>
            <a:normAutofit fontScale="90000"/>
          </a:bodyPr>
          <a:lstStyle/>
          <a:p>
            <a:r>
              <a:rPr lang="en-US" dirty="0" smtClean="0">
                <a:latin typeface="+mn-lt"/>
              </a:rPr>
              <a:t>Multi threading</a:t>
            </a:r>
            <a:endParaRPr lang="en-US" dirty="0">
              <a:latin typeface="+mn-lt"/>
            </a:endParaRPr>
          </a:p>
        </p:txBody>
      </p:sp>
      <p:sp>
        <p:nvSpPr>
          <p:cNvPr id="3" name="Content Placeholder 2"/>
          <p:cNvSpPr>
            <a:spLocks noGrp="1"/>
          </p:cNvSpPr>
          <p:nvPr>
            <p:ph idx="1"/>
          </p:nvPr>
        </p:nvSpPr>
        <p:spPr>
          <a:xfrm>
            <a:off x="838200" y="1114746"/>
            <a:ext cx="10515600" cy="5686746"/>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Running several threads is similar to running several different programs concurrently, but with the following benefits −</a:t>
            </a:r>
          </a:p>
          <a:p>
            <a:r>
              <a:rPr lang="en-US" sz="2000" dirty="0">
                <a:latin typeface="Times New Roman" panose="02020603050405020304" pitchFamily="18" charset="0"/>
                <a:cs typeface="Times New Roman" panose="02020603050405020304" pitchFamily="18" charset="0"/>
              </a:rPr>
              <a:t>Multiple threads within a process share the same data space with the main thread and can therefore share information or communicate with each other more easily than if they were separate processes.</a:t>
            </a:r>
          </a:p>
          <a:p>
            <a:r>
              <a:rPr lang="en-US" sz="2000" dirty="0">
                <a:latin typeface="Times New Roman" panose="02020603050405020304" pitchFamily="18" charset="0"/>
                <a:cs typeface="Times New Roman" panose="02020603050405020304" pitchFamily="18" charset="0"/>
              </a:rPr>
              <a:t>Threads sometimes called light-weight processes and they do not require much memory overhead; they are cheaper than processes.</a:t>
            </a:r>
          </a:p>
          <a:p>
            <a:r>
              <a:rPr lang="en-US" sz="2000" dirty="0">
                <a:latin typeface="Times New Roman" panose="02020603050405020304" pitchFamily="18" charset="0"/>
                <a:cs typeface="Times New Roman" panose="02020603050405020304" pitchFamily="18" charset="0"/>
              </a:rPr>
              <a:t>Example : starting new thread </a:t>
            </a:r>
          </a:p>
          <a:p>
            <a:pPr marL="914400" lvl="2" indent="0">
              <a:buNone/>
            </a:pPr>
            <a:r>
              <a:rPr lang="en-US" sz="1600" dirty="0" err="1">
                <a:solidFill>
                  <a:srgbClr val="C00000"/>
                </a:solidFill>
                <a:latin typeface="Times New Roman" panose="02020603050405020304" pitchFamily="18" charset="0"/>
                <a:cs typeface="Times New Roman" panose="02020603050405020304" pitchFamily="18" charset="0"/>
              </a:rPr>
              <a:t>thread.start_new_thread</a:t>
            </a:r>
            <a:r>
              <a:rPr lang="en-US" sz="1600" dirty="0">
                <a:solidFill>
                  <a:srgbClr val="C00000"/>
                </a:solidFill>
                <a:latin typeface="Times New Roman" panose="02020603050405020304" pitchFamily="18" charset="0"/>
                <a:cs typeface="Times New Roman" panose="02020603050405020304" pitchFamily="18" charset="0"/>
              </a:rPr>
              <a:t> ( function, </a:t>
            </a:r>
            <a:r>
              <a:rPr lang="en-US" sz="1600" dirty="0" err="1">
                <a:solidFill>
                  <a:srgbClr val="C00000"/>
                </a:solidFill>
                <a:latin typeface="Times New Roman" panose="02020603050405020304" pitchFamily="18" charset="0"/>
                <a:cs typeface="Times New Roman" panose="02020603050405020304" pitchFamily="18" charset="0"/>
              </a:rPr>
              <a:t>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kwargs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Minimal Example with </a:t>
            </a:r>
            <a:r>
              <a:rPr lang="en-US" sz="2000" dirty="0" smtClean="0">
                <a:latin typeface="Times New Roman" panose="02020603050405020304" pitchFamily="18" charset="0"/>
                <a:cs typeface="Times New Roman" panose="02020603050405020304" pitchFamily="18" charset="0"/>
              </a:rPr>
              <a:t>Object</a:t>
            </a:r>
          </a:p>
          <a:p>
            <a:pPr marL="457200" lvl="1" indent="0">
              <a:buNone/>
            </a:pPr>
            <a:endParaRPr lang="en-US" sz="12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smtClean="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usr</a:t>
            </a:r>
            <a:r>
              <a:rPr lang="en-US" sz="1200" dirty="0">
                <a:solidFill>
                  <a:srgbClr val="C00000"/>
                </a:solidFill>
                <a:latin typeface="Times New Roman" panose="02020603050405020304" pitchFamily="18" charset="0"/>
                <a:cs typeface="Times New Roman" panose="02020603050405020304" pitchFamily="18" charset="0"/>
              </a:rPr>
              <a:t>/bin/</a:t>
            </a:r>
            <a:r>
              <a:rPr lang="en-US" sz="1200" dirty="0" err="1">
                <a:solidFill>
                  <a:srgbClr val="C00000"/>
                </a:solidFill>
                <a:latin typeface="Times New Roman" panose="02020603050405020304" pitchFamily="18" charset="0"/>
                <a:cs typeface="Times New Roman" panose="02020603050405020304" pitchFamily="18" charset="0"/>
              </a:rPr>
              <a:t>env</a:t>
            </a:r>
            <a:r>
              <a:rPr lang="en-US" sz="1200" dirty="0">
                <a:solidFill>
                  <a:srgbClr val="C00000"/>
                </a:solidFill>
                <a:latin typeface="Times New Roman" panose="02020603050405020304" pitchFamily="18" charset="0"/>
                <a:cs typeface="Times New Roman" panose="02020603050405020304" pitchFamily="18" charset="0"/>
              </a:rPr>
              <a:t> python</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threading</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time</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class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threading.Thread</a:t>
            </a:r>
            <a:r>
              <a:rPr lang="en-US" sz="1200" dirty="0">
                <a:solidFill>
                  <a:srgbClr val="C00000"/>
                </a:solidFill>
                <a:latin typeface="Times New Roman" panose="02020603050405020304" pitchFamily="18" charset="0"/>
                <a:cs typeface="Times New Roman" panose="02020603050405020304" pitchFamily="18" charset="0"/>
              </a:rPr>
              <a: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def</a:t>
            </a:r>
            <a:r>
              <a:rPr lang="en-US" sz="1200" dirty="0">
                <a:solidFill>
                  <a:srgbClr val="C00000"/>
                </a:solidFill>
                <a:latin typeface="Times New Roman" panose="02020603050405020304" pitchFamily="18" charset="0"/>
                <a:cs typeface="Times New Roman" panose="02020603050405020304" pitchFamily="18" charset="0"/>
              </a:rPr>
              <a:t> run(self):</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started!".format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started!"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(1)                                      # Pretend to work for a second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finished!".format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finished!"</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if __name__ == '__main__':</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for x in range(4):                                     # Four times...</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 =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(name = "Thread-{}".format(x + 1))  # ...Instantiate a thread and pass a unique ID to it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mythread.start</a:t>
            </a:r>
            <a:r>
              <a:rPr lang="en-US" sz="1200" dirty="0">
                <a:solidFill>
                  <a:srgbClr val="C00000"/>
                </a:solidFill>
                <a:latin typeface="Times New Roman" panose="02020603050405020304" pitchFamily="18" charset="0"/>
                <a:cs typeface="Times New Roman" panose="02020603050405020304" pitchFamily="18" charset="0"/>
              </a:rPr>
              <a:t>()                                   # ...Start the thread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(.9)                                     # ...Wait 0.9 seconds before starting another</a:t>
            </a:r>
          </a:p>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9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2231"/>
          </a:xfrm>
        </p:spPr>
        <p:txBody>
          <a:bodyPr/>
          <a:lstStyle/>
          <a:p>
            <a:r>
              <a:rPr lang="en-US" dirty="0">
                <a:latin typeface="+mn-lt"/>
              </a:rPr>
              <a:t>Global Interpreter Lock (GIL)</a:t>
            </a:r>
          </a:p>
        </p:txBody>
      </p:sp>
      <p:sp>
        <p:nvSpPr>
          <p:cNvPr id="3" name="Content Placeholder 2"/>
          <p:cNvSpPr>
            <a:spLocks noGrp="1"/>
          </p:cNvSpPr>
          <p:nvPr>
            <p:ph idx="1"/>
          </p:nvPr>
        </p:nvSpPr>
        <p:spPr>
          <a:xfrm>
            <a:off x="838200" y="1746607"/>
            <a:ext cx="10515600" cy="4561726"/>
          </a:xfrm>
        </p:spPr>
        <p:txBody>
          <a:bodyPr>
            <a:normAutofit/>
          </a:bodyPr>
          <a:lstStyle/>
          <a:p>
            <a:r>
              <a:rPr lang="en-US" sz="2500" dirty="0">
                <a:latin typeface="Times New Roman" panose="02020603050405020304" pitchFamily="18" charset="0"/>
                <a:cs typeface="Times New Roman" panose="02020603050405020304" pitchFamily="18" charset="0"/>
              </a:rPr>
              <a:t>Python uses reference counting for memory management. It means that objects created in Python have a reference count variable that keeps track of the number of references that point to the object. When this count reaches zero, the memory occupied by the object is released</a:t>
            </a:r>
            <a:r>
              <a:rPr lang="en-US" sz="2500" dirty="0" smtClean="0">
                <a:latin typeface="Times New Roman" panose="02020603050405020304" pitchFamily="18" charset="0"/>
                <a:cs typeface="Times New Roman" panose="02020603050405020304" pitchFamily="18" charset="0"/>
              </a:rPr>
              <a:t>.</a:t>
            </a:r>
          </a:p>
          <a:p>
            <a:endParaRPr lang="en-US" sz="2500" dirty="0" smtClean="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this reference count variable needed protection from race conditions where two threads increase or decrease its value simultaneously. If this happens, it can cause either leaked memory that is never released or, even worse, incorrectly release the memory while a reference to that object still exists. This can </a:t>
            </a:r>
            <a:r>
              <a:rPr lang="en-US" sz="2500" dirty="0" err="1">
                <a:latin typeface="Times New Roman" panose="02020603050405020304" pitchFamily="18" charset="0"/>
                <a:cs typeface="Times New Roman" panose="02020603050405020304" pitchFamily="18" charset="0"/>
              </a:rPr>
              <a:t>can</a:t>
            </a:r>
            <a:r>
              <a:rPr lang="en-US" sz="2500" dirty="0">
                <a:latin typeface="Times New Roman" panose="02020603050405020304" pitchFamily="18" charset="0"/>
                <a:cs typeface="Times New Roman" panose="02020603050405020304" pitchFamily="18" charset="0"/>
              </a:rPr>
              <a:t> cause crashes or other “weird” bugs in your Python </a:t>
            </a:r>
            <a:r>
              <a:rPr lang="en-US" sz="2500" dirty="0" smtClean="0">
                <a:latin typeface="Times New Roman" panose="02020603050405020304" pitchFamily="18" charset="0"/>
                <a:cs typeface="Times New Roman" panose="02020603050405020304" pitchFamily="18" charset="0"/>
              </a:rPr>
              <a:t>programs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4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Global Interpreter Lock (GIL)</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This reference count variable can be kept safe by adding locks to all data structures that are shared across threads so that they are not modified inconsistently</a:t>
            </a:r>
            <a:r>
              <a:rPr lang="en-US" sz="2500" dirty="0" smtClean="0">
                <a:latin typeface="Times New Roman" panose="02020603050405020304" pitchFamily="18" charset="0"/>
                <a:cs typeface="Times New Roman" panose="02020603050405020304" pitchFamily="18" charset="0"/>
              </a:rPr>
              <a:t>. But </a:t>
            </a:r>
            <a:r>
              <a:rPr lang="en-US" sz="2500" dirty="0">
                <a:latin typeface="Times New Roman" panose="02020603050405020304" pitchFamily="18" charset="0"/>
                <a:cs typeface="Times New Roman" panose="02020603050405020304" pitchFamily="18" charset="0"/>
              </a:rPr>
              <a:t>adding a lock to each object or groups of objects means multiple locks will exist which can cause another problem—Deadlocks</a:t>
            </a:r>
          </a:p>
          <a:p>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GIL is a single lock on the interpreter itself which adds a rule that execution of any Python bytecode requires acquiring the interpreter lock. This prevents deadlocks (as there is only one lock) and doesn’t introduce much performance overhead. But it effectively makes any CPU-bound Python program </a:t>
            </a:r>
            <a:r>
              <a:rPr lang="en-US" sz="2500" dirty="0" smtClean="0">
                <a:latin typeface="Times New Roman" panose="02020603050405020304" pitchFamily="18" charset="0"/>
                <a:cs typeface="Times New Roman" panose="02020603050405020304" pitchFamily="18" charset="0"/>
              </a:rPr>
              <a:t>single-threaded</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63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182" y="550059"/>
            <a:ext cx="10515600" cy="872911"/>
          </a:xfrm>
        </p:spPr>
        <p:txBody>
          <a:bodyPr/>
          <a:lstStyle/>
          <a:p>
            <a:r>
              <a:rPr lang="en-US" dirty="0">
                <a:latin typeface="+mn-lt"/>
              </a:rPr>
              <a:t>Standard </a:t>
            </a:r>
            <a:r>
              <a:rPr lang="en-US" dirty="0" smtClean="0">
                <a:latin typeface="+mn-lt"/>
              </a:rPr>
              <a:t>Libraries</a:t>
            </a:r>
            <a:endParaRPr lang="en-US" dirty="0">
              <a:latin typeface="+mn-lt"/>
            </a:endParaRPr>
          </a:p>
        </p:txBody>
      </p:sp>
      <p:sp>
        <p:nvSpPr>
          <p:cNvPr id="3" name="Content Placeholder 2"/>
          <p:cNvSpPr>
            <a:spLocks noGrp="1"/>
          </p:cNvSpPr>
          <p:nvPr>
            <p:ph idx="1"/>
          </p:nvPr>
        </p:nvSpPr>
        <p:spPr>
          <a:xfrm>
            <a:off x="981182" y="1679824"/>
            <a:ext cx="11018178" cy="5810036"/>
          </a:xfrm>
        </p:spPr>
        <p:txBody>
          <a:bodyPr>
            <a:normAutofit/>
          </a:bodyPr>
          <a:lstStyle/>
          <a:p>
            <a:pPr lvl="1"/>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Interface</a:t>
            </a:r>
          </a:p>
          <a:p>
            <a:pPr marL="914400" lvl="2" indent="0">
              <a:buNone/>
            </a:pPr>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module provides dozens of functions for interacting with the operating </a:t>
            </a:r>
            <a:r>
              <a:rPr lang="en-US" dirty="0" smtClean="0">
                <a:latin typeface="Times New Roman" panose="02020603050405020304" pitchFamily="18" charset="0"/>
                <a:cs typeface="Times New Roman" panose="02020603050405020304" pitchFamily="18" charset="0"/>
              </a:rPr>
              <a:t>system</a:t>
            </a:r>
          </a:p>
          <a:p>
            <a:pPr marL="914400" lvl="2" indent="0">
              <a:buNone/>
            </a:pPr>
            <a:endParaRPr lang="en-US" sz="1100"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File </a:t>
            </a:r>
            <a:r>
              <a:rPr lang="en-US" dirty="0" smtClean="0">
                <a:latin typeface="Times New Roman" panose="02020603050405020304" pitchFamily="18" charset="0"/>
                <a:cs typeface="Times New Roman" panose="02020603050405020304" pitchFamily="18" charset="0"/>
              </a:rPr>
              <a:t>Wildcards</a:t>
            </a:r>
          </a:p>
          <a:p>
            <a:pPr marL="914400" lvl="2" indent="0">
              <a:buNone/>
            </a:pPr>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glob</a:t>
            </a:r>
            <a:r>
              <a:rPr lang="en-US" dirty="0">
                <a:latin typeface="Times New Roman" panose="02020603050405020304" pitchFamily="18" charset="0"/>
                <a:cs typeface="Times New Roman" panose="02020603050405020304" pitchFamily="18" charset="0"/>
              </a:rPr>
              <a:t> module provides a function for making file lists from directory wildcard </a:t>
            </a:r>
            <a:r>
              <a:rPr lang="en-US" dirty="0" smtClean="0">
                <a:latin typeface="Times New Roman" panose="02020603050405020304" pitchFamily="18" charset="0"/>
                <a:cs typeface="Times New Roman" panose="02020603050405020304" pitchFamily="18" charset="0"/>
              </a:rPr>
              <a:t>searches</a:t>
            </a:r>
          </a:p>
          <a:p>
            <a:pPr marL="914400" lvl="2" indent="0">
              <a:buNone/>
            </a:pPr>
            <a:endParaRPr lang="en-US" sz="11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Error Output Redirection and Program </a:t>
            </a:r>
            <a:r>
              <a:rPr lang="en-US" dirty="0" smtClean="0">
                <a:latin typeface="Times New Roman" panose="02020603050405020304" pitchFamily="18" charset="0"/>
                <a:cs typeface="Times New Roman" panose="02020603050405020304" pitchFamily="18" charset="0"/>
              </a:rPr>
              <a:t>Termination</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sys</a:t>
            </a:r>
            <a:r>
              <a:rPr lang="en-US" dirty="0">
                <a:latin typeface="Times New Roman" panose="02020603050405020304" pitchFamily="18" charset="0"/>
                <a:cs typeface="Times New Roman" panose="02020603050405020304" pitchFamily="18" charset="0"/>
              </a:rPr>
              <a:t> module also has attributes for </a:t>
            </a:r>
            <a:r>
              <a:rPr lang="en-US" dirty="0" err="1">
                <a:latin typeface="Times New Roman" panose="02020603050405020304" pitchFamily="18" charset="0"/>
                <a:cs typeface="Times New Roman" panose="02020603050405020304" pitchFamily="18" charset="0"/>
              </a:rPr>
              <a:t>stdin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stderr</a:t>
            </a:r>
            <a:r>
              <a:rPr lang="en-US" dirty="0">
                <a:latin typeface="Times New Roman" panose="02020603050405020304" pitchFamily="18" charset="0"/>
                <a:cs typeface="Times New Roman" panose="02020603050405020304" pitchFamily="18" charset="0"/>
              </a:rPr>
              <a:t>. The latter is useful for emitting warnings and error messages to make them visible even when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has been </a:t>
            </a:r>
            <a:r>
              <a:rPr lang="en-US" dirty="0" smtClean="0">
                <a:latin typeface="Times New Roman" panose="02020603050405020304" pitchFamily="18" charset="0"/>
                <a:cs typeface="Times New Roman" panose="02020603050405020304" pitchFamily="18" charset="0"/>
              </a:rPr>
              <a:t>redirected</a:t>
            </a:r>
          </a:p>
          <a:p>
            <a:pPr lvl="2"/>
            <a:endParaRPr lang="en-US" sz="1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String Pattern </a:t>
            </a:r>
            <a:r>
              <a:rPr lang="en-US" dirty="0" smtClean="0">
                <a:latin typeface="Times New Roman" panose="02020603050405020304" pitchFamily="18" charset="0"/>
                <a:cs typeface="Times New Roman" panose="02020603050405020304" pitchFamily="18" charset="0"/>
              </a:rPr>
              <a:t>Matching</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 module provides regular expression tools for advanced string processing. For complex matching and manipulation, regular expressions offer succinct, optimized </a:t>
            </a:r>
            <a:r>
              <a:rPr lang="en-US" dirty="0" smtClean="0">
                <a:latin typeface="Times New Roman" panose="02020603050405020304" pitchFamily="18" charset="0"/>
                <a:cs typeface="Times New Roman" panose="02020603050405020304" pitchFamily="18" charset="0"/>
              </a:rPr>
              <a:t>solutions</a:t>
            </a:r>
          </a:p>
        </p:txBody>
      </p:sp>
    </p:spTree>
    <p:extLst>
      <p:ext uri="{BB962C8B-B14F-4D97-AF65-F5344CB8AC3E}">
        <p14:creationId xmlns:p14="http://schemas.microsoft.com/office/powerpoint/2010/main" val="3887619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79" y="417476"/>
            <a:ext cx="10515600" cy="1120472"/>
          </a:xfrm>
        </p:spPr>
        <p:txBody>
          <a:bodyPr/>
          <a:lstStyle/>
          <a:p>
            <a:r>
              <a:rPr lang="en-US" dirty="0">
                <a:latin typeface="+mn-lt"/>
              </a:rPr>
              <a:t>Standard Libraries</a:t>
            </a:r>
          </a:p>
        </p:txBody>
      </p:sp>
      <p:sp>
        <p:nvSpPr>
          <p:cNvPr id="3" name="Content Placeholder 2"/>
          <p:cNvSpPr>
            <a:spLocks noGrp="1"/>
          </p:cNvSpPr>
          <p:nvPr>
            <p:ph idx="1"/>
          </p:nvPr>
        </p:nvSpPr>
        <p:spPr>
          <a:xfrm>
            <a:off x="946079" y="1378698"/>
            <a:ext cx="10515600" cy="4351338"/>
          </a:xfrm>
        </p:spPr>
        <p:txBody>
          <a:bodyPr>
            <a:noAutofit/>
          </a:bodyPr>
          <a:lstStyle/>
          <a:p>
            <a:pPr lvl="1"/>
            <a:r>
              <a:rPr lang="en-US" sz="2000" dirty="0">
                <a:latin typeface="Times New Roman" panose="02020603050405020304" pitchFamily="18" charset="0"/>
                <a:cs typeface="Times New Roman" panose="02020603050405020304" pitchFamily="18" charset="0"/>
              </a:rPr>
              <a:t>Mathematics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math</a:t>
            </a:r>
            <a:r>
              <a:rPr lang="en-US" dirty="0">
                <a:latin typeface="Times New Roman" panose="02020603050405020304" pitchFamily="18" charset="0"/>
                <a:cs typeface="Times New Roman" panose="02020603050405020304" pitchFamily="18" charset="0"/>
              </a:rPr>
              <a:t> module gives access to the underlying C library functions for floating point math</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random</a:t>
            </a:r>
            <a:r>
              <a:rPr lang="en-US" dirty="0">
                <a:latin typeface="Times New Roman" panose="02020603050405020304" pitchFamily="18" charset="0"/>
                <a:cs typeface="Times New Roman" panose="02020603050405020304" pitchFamily="18" charset="0"/>
              </a:rPr>
              <a:t> module provides tools for making random selections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statistics</a:t>
            </a:r>
            <a:r>
              <a:rPr lang="en-US" dirty="0">
                <a:latin typeface="Times New Roman" panose="02020603050405020304" pitchFamily="18" charset="0"/>
                <a:cs typeface="Times New Roman" panose="02020603050405020304" pitchFamily="18" charset="0"/>
              </a:rPr>
              <a:t> module calculates basic statistical properties (the mean, median, variance, etc.) of numeric data</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Internet Access</a:t>
            </a:r>
          </a:p>
          <a:p>
            <a:pPr lvl="2"/>
            <a:r>
              <a:rPr lang="en-US" dirty="0">
                <a:latin typeface="Times New Roman" panose="02020603050405020304" pitchFamily="18" charset="0"/>
                <a:cs typeface="Times New Roman" panose="02020603050405020304" pitchFamily="18" charset="0"/>
              </a:rPr>
              <a:t>There are a number of modules for accessing the internet and processing internet protocols. Two of the simplest are </a:t>
            </a:r>
            <a:r>
              <a:rPr lang="en-US" dirty="0" err="1">
                <a:solidFill>
                  <a:srgbClr val="C00000"/>
                </a:solidFill>
                <a:latin typeface="Times New Roman" panose="02020603050405020304" pitchFamily="18" charset="0"/>
                <a:cs typeface="Times New Roman" panose="02020603050405020304" pitchFamily="18" charset="0"/>
              </a:rPr>
              <a:t>urllib.request</a:t>
            </a:r>
            <a:r>
              <a:rPr lang="en-US" dirty="0">
                <a:latin typeface="Times New Roman" panose="02020603050405020304" pitchFamily="18" charset="0"/>
                <a:cs typeface="Times New Roman" panose="02020603050405020304" pitchFamily="18" charset="0"/>
              </a:rPr>
              <a:t> for retrieving data from URLs and </a:t>
            </a:r>
            <a:r>
              <a:rPr lang="en-US" dirty="0" err="1">
                <a:solidFill>
                  <a:srgbClr val="C00000"/>
                </a:solidFill>
                <a:latin typeface="Times New Roman" panose="02020603050405020304" pitchFamily="18" charset="0"/>
                <a:cs typeface="Times New Roman" panose="02020603050405020304" pitchFamily="18" charset="0"/>
              </a:rPr>
              <a:t>smtplib</a:t>
            </a:r>
            <a:r>
              <a:rPr lang="en-US" dirty="0">
                <a:latin typeface="Times New Roman" panose="02020603050405020304" pitchFamily="18" charset="0"/>
                <a:cs typeface="Times New Roman" panose="02020603050405020304" pitchFamily="18" charset="0"/>
              </a:rPr>
              <a:t> for sending mail</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Dates and Times</a:t>
            </a:r>
          </a:p>
          <a:p>
            <a:pPr lvl="2"/>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module supplies classes for manipulating dates and times in both simple and complex ways. While date and time arithmetic is supported, the focus of the implementation is on efficient member extraction for output formatting and manipulation. The module also supports objects that are </a:t>
            </a:r>
            <a:r>
              <a:rPr lang="en-US" dirty="0" err="1">
                <a:latin typeface="Times New Roman" panose="02020603050405020304" pitchFamily="18" charset="0"/>
                <a:cs typeface="Times New Roman" panose="02020603050405020304" pitchFamily="18" charset="0"/>
              </a:rPr>
              <a:t>timezone</a:t>
            </a:r>
            <a:r>
              <a:rPr lang="en-US" dirty="0">
                <a:latin typeface="Times New Roman" panose="02020603050405020304" pitchFamily="18" charset="0"/>
                <a:cs typeface="Times New Roman" panose="02020603050405020304" pitchFamily="18" charset="0"/>
              </a:rPr>
              <a:t> aware</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Data Compression</a:t>
            </a:r>
          </a:p>
          <a:p>
            <a:pPr lvl="2"/>
            <a:r>
              <a:rPr lang="en-US" dirty="0">
                <a:latin typeface="Times New Roman" panose="02020603050405020304" pitchFamily="18" charset="0"/>
                <a:cs typeface="Times New Roman" panose="02020603050405020304" pitchFamily="18" charset="0"/>
              </a:rPr>
              <a:t>Common data archiving and compression formats are directly supported by modules including: </a:t>
            </a:r>
            <a:r>
              <a:rPr lang="en-US" dirty="0" err="1">
                <a:solidFill>
                  <a:srgbClr val="C00000"/>
                </a:solidFill>
                <a:latin typeface="Times New Roman" panose="02020603050405020304" pitchFamily="18" charset="0"/>
                <a:cs typeface="Times New Roman" panose="02020603050405020304" pitchFamily="18" charset="0"/>
              </a:rPr>
              <a:t>zlib</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bz2</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lzma</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zipfile</a:t>
            </a:r>
            <a:r>
              <a:rPr lang="en-US" dirty="0">
                <a:latin typeface="Times New Roman" panose="02020603050405020304" pitchFamily="18" charset="0"/>
                <a:cs typeface="Times New Roman" panose="02020603050405020304" pitchFamily="18" charset="0"/>
              </a:rPr>
              <a:t> and </a:t>
            </a:r>
            <a:r>
              <a:rPr lang="en-US" dirty="0" err="1">
                <a:solidFill>
                  <a:srgbClr val="C00000"/>
                </a:solidFill>
                <a:latin typeface="Times New Roman" panose="02020603050405020304" pitchFamily="18" charset="0"/>
                <a:cs typeface="Times New Roman" panose="02020603050405020304" pitchFamily="18" charset="0"/>
              </a:rPr>
              <a:t>tarfile</a:t>
            </a:r>
            <a:r>
              <a:rPr lang="en-US" dirty="0">
                <a:latin typeface="Times New Roman" panose="02020603050405020304" pitchFamily="18" charset="0"/>
                <a:cs typeface="Times New Roman" panose="02020603050405020304" pitchFamily="18" charset="0"/>
              </a:rPr>
              <a:t>.</a:t>
            </a:r>
          </a:p>
          <a:p>
            <a:endParaRPr lang="en-US" sz="2000" dirty="0"/>
          </a:p>
        </p:txBody>
      </p:sp>
    </p:spTree>
    <p:extLst>
      <p:ext uri="{BB962C8B-B14F-4D97-AF65-F5344CB8AC3E}">
        <p14:creationId xmlns:p14="http://schemas.microsoft.com/office/powerpoint/2010/main" val="232943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Standard Libraries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Dates and </a:t>
            </a:r>
            <a:r>
              <a:rPr lang="en-US" dirty="0" smtClean="0">
                <a:latin typeface="Times New Roman" panose="02020603050405020304" pitchFamily="18" charset="0"/>
                <a:cs typeface="Times New Roman" panose="02020603050405020304" pitchFamily="18" charset="0"/>
              </a:rPr>
              <a:t>Times : </a:t>
            </a:r>
            <a:r>
              <a:rPr lang="en-US" dirty="0" smtClean="0"/>
              <a:t>To </a:t>
            </a:r>
            <a:r>
              <a:rPr lang="en-US" dirty="0"/>
              <a:t>make a </a:t>
            </a:r>
            <a:r>
              <a:rPr lang="en-US" dirty="0" err="1">
                <a:solidFill>
                  <a:srgbClr val="FF0000"/>
                </a:solidFill>
              </a:rPr>
              <a:t>datetime</a:t>
            </a:r>
            <a:r>
              <a:rPr lang="en-US" dirty="0">
                <a:solidFill>
                  <a:srgbClr val="FF0000"/>
                </a:solidFill>
              </a:rPr>
              <a:t> </a:t>
            </a:r>
            <a:r>
              <a:rPr lang="en-US" dirty="0"/>
              <a:t>object offset aware, you can use the </a:t>
            </a:r>
            <a:r>
              <a:rPr lang="en-US" dirty="0" err="1">
                <a:solidFill>
                  <a:srgbClr val="FF0000"/>
                </a:solidFill>
              </a:rPr>
              <a:t>pytz</a:t>
            </a:r>
            <a:r>
              <a:rPr lang="en-US" dirty="0"/>
              <a:t> library. First, you have to instantiate a </a:t>
            </a:r>
            <a:r>
              <a:rPr lang="en-US" dirty="0" err="1"/>
              <a:t>timezone</a:t>
            </a:r>
            <a:r>
              <a:rPr lang="en-US" dirty="0"/>
              <a:t> object, and then use that </a:t>
            </a:r>
            <a:r>
              <a:rPr lang="en-US" dirty="0" err="1"/>
              <a:t>timezone</a:t>
            </a:r>
            <a:r>
              <a:rPr lang="en-US" dirty="0"/>
              <a:t> object to "localize" a </a:t>
            </a:r>
            <a:r>
              <a:rPr lang="en-US" dirty="0" err="1"/>
              <a:t>datetime</a:t>
            </a:r>
            <a:r>
              <a:rPr lang="en-US" dirty="0"/>
              <a:t> object. Localizing simply gives the object </a:t>
            </a:r>
            <a:r>
              <a:rPr lang="en-US" dirty="0" err="1"/>
              <a:t>timezone</a:t>
            </a:r>
            <a:r>
              <a:rPr lang="en-US" dirty="0"/>
              <a:t> </a:t>
            </a:r>
            <a:r>
              <a:rPr lang="en-US" dirty="0" smtClean="0"/>
              <a:t>information</a:t>
            </a:r>
            <a:endParaRPr lang="en-US" dirty="0"/>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0" y="3894415"/>
            <a:ext cx="12191999" cy="2624538"/>
          </a:xfrm>
          <a:prstGeom prst="rect">
            <a:avLst/>
          </a:prstGeom>
        </p:spPr>
      </p:pic>
    </p:spTree>
    <p:extLst>
      <p:ext uri="{BB962C8B-B14F-4D97-AF65-F5344CB8AC3E}">
        <p14:creationId xmlns:p14="http://schemas.microsoft.com/office/powerpoint/2010/main" val="349115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825624"/>
            <a:ext cx="10515600" cy="3417707"/>
          </a:xfrm>
        </p:spPr>
        <p:txBody>
          <a:bodyPr>
            <a:normAutofit/>
          </a:bodyPr>
          <a:lstStyle/>
          <a:p>
            <a:r>
              <a:rPr lang="en-US" sz="2400" dirty="0">
                <a:solidFill>
                  <a:schemeClr val="dk1"/>
                </a:solidFill>
                <a:latin typeface="Times New Roman"/>
                <a:ea typeface="Times New Roman"/>
                <a:cs typeface="Times New Roman"/>
                <a:sym typeface="Calibri"/>
              </a:rPr>
              <a:t>Python is interpreted – enabling rapid </a:t>
            </a:r>
            <a:r>
              <a:rPr lang="en-US" sz="2400" dirty="0" smtClean="0">
                <a:solidFill>
                  <a:schemeClr val="dk1"/>
                </a:solidFill>
                <a:latin typeface="Times New Roman"/>
                <a:ea typeface="Times New Roman"/>
                <a:cs typeface="Times New Roman"/>
                <a:sym typeface="Calibri"/>
              </a:rPr>
              <a:t>development</a:t>
            </a:r>
          </a:p>
          <a:p>
            <a:r>
              <a:rPr lang="en-US" sz="2400" dirty="0" smtClean="0">
                <a:solidFill>
                  <a:schemeClr val="dk1"/>
                </a:solidFill>
                <a:latin typeface="Times New Roman"/>
                <a:ea typeface="Times New Roman"/>
                <a:cs typeface="Times New Roman"/>
                <a:sym typeface="Calibri"/>
              </a:rPr>
              <a:t>Code </a:t>
            </a:r>
            <a:r>
              <a:rPr lang="en-US" sz="2400" dirty="0">
                <a:solidFill>
                  <a:schemeClr val="dk1"/>
                </a:solidFill>
                <a:latin typeface="Times New Roman"/>
                <a:ea typeface="Times New Roman"/>
                <a:cs typeface="Times New Roman"/>
                <a:sym typeface="Calibri"/>
              </a:rPr>
              <a:t>written in Python is compact compared to C/C++/Java </a:t>
            </a:r>
          </a:p>
          <a:p>
            <a:r>
              <a:rPr lang="en-US" sz="2400" dirty="0">
                <a:solidFill>
                  <a:schemeClr val="dk1"/>
                </a:solidFill>
                <a:latin typeface="Times New Roman"/>
                <a:ea typeface="Times New Roman"/>
                <a:cs typeface="Times New Roman"/>
                <a:sym typeface="Calibri"/>
              </a:rPr>
              <a:t>Provides efficient high level data structures</a:t>
            </a:r>
          </a:p>
          <a:p>
            <a:r>
              <a:rPr lang="en-US" sz="2400" dirty="0">
                <a:solidFill>
                  <a:schemeClr val="dk1"/>
                </a:solidFill>
                <a:latin typeface="Times New Roman"/>
                <a:ea typeface="Times New Roman"/>
                <a:cs typeface="Times New Roman"/>
                <a:sym typeface="Calibri"/>
              </a:rPr>
              <a:t>Minimalistic </a:t>
            </a:r>
            <a:r>
              <a:rPr lang="en-US" sz="2400" dirty="0" smtClean="0">
                <a:solidFill>
                  <a:schemeClr val="dk1"/>
                </a:solidFill>
                <a:latin typeface="Times New Roman"/>
                <a:ea typeface="Times New Roman"/>
                <a:cs typeface="Times New Roman"/>
                <a:sym typeface="Calibri"/>
              </a:rPr>
              <a:t>syntax</a:t>
            </a: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Free extensive standard library available for all major platforms</a:t>
            </a:r>
          </a:p>
          <a:p>
            <a:r>
              <a:rPr lang="en-US" sz="2400" dirty="0">
                <a:solidFill>
                  <a:schemeClr val="dk1"/>
                </a:solidFill>
                <a:latin typeface="Times New Roman"/>
                <a:ea typeface="Times New Roman"/>
                <a:cs typeface="Times New Roman"/>
                <a:sym typeface="Calibri"/>
              </a:rPr>
              <a:t>Free third party Python modules, programs and tools </a:t>
            </a:r>
            <a:r>
              <a:rPr lang="en-US" sz="2400" dirty="0" smtClean="0">
                <a:solidFill>
                  <a:schemeClr val="dk1"/>
                </a:solidFill>
                <a:latin typeface="Times New Roman"/>
                <a:ea typeface="Times New Roman"/>
                <a:cs typeface="Times New Roman"/>
                <a:sym typeface="Calibri"/>
              </a:rPr>
              <a:t>available</a:t>
            </a: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748481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61" y="267520"/>
            <a:ext cx="10515600" cy="693113"/>
          </a:xfrm>
        </p:spPr>
        <p:txBody>
          <a:bodyPr>
            <a:normAutofit fontScale="90000"/>
          </a:bodyPr>
          <a:lstStyle/>
          <a:p>
            <a:r>
              <a:rPr lang="en-US" dirty="0">
                <a:latin typeface="+mn-lt"/>
              </a:rPr>
              <a:t>Standard Libraries</a:t>
            </a:r>
          </a:p>
        </p:txBody>
      </p:sp>
      <p:sp>
        <p:nvSpPr>
          <p:cNvPr id="3" name="Content Placeholder 2"/>
          <p:cNvSpPr>
            <a:spLocks noGrp="1"/>
          </p:cNvSpPr>
          <p:nvPr>
            <p:ph idx="1"/>
          </p:nvPr>
        </p:nvSpPr>
        <p:spPr>
          <a:xfrm>
            <a:off x="637854" y="888715"/>
            <a:ext cx="10792146" cy="5969285"/>
          </a:xfrm>
        </p:spPr>
        <p:txBody>
          <a:bodyPr>
            <a:noAutofit/>
          </a:bodyPr>
          <a:lstStyle/>
          <a:p>
            <a:r>
              <a:rPr lang="en-US" sz="1900" dirty="0">
                <a:latin typeface="Times New Roman" panose="02020603050405020304" pitchFamily="18" charset="0"/>
                <a:cs typeface="Times New Roman" panose="02020603050405020304" pitchFamily="18" charset="0"/>
              </a:rPr>
              <a:t>Quality </a:t>
            </a:r>
            <a:r>
              <a:rPr lang="en-US" sz="1900" dirty="0" smtClean="0">
                <a:latin typeface="Times New Roman" panose="02020603050405020304" pitchFamily="18" charset="0"/>
                <a:cs typeface="Times New Roman" panose="02020603050405020304" pitchFamily="18" charset="0"/>
              </a:rPr>
              <a:t>Control</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provides a tool for scanning a module and validating tests embedded in a program’s </a:t>
            </a:r>
            <a:r>
              <a:rPr lang="en-US" sz="1900" dirty="0" err="1">
                <a:latin typeface="Times New Roman" panose="02020603050405020304" pitchFamily="18" charset="0"/>
                <a:cs typeface="Times New Roman" panose="02020603050405020304" pitchFamily="18" charset="0"/>
              </a:rPr>
              <a:t>docstrings</a:t>
            </a:r>
            <a:r>
              <a:rPr lang="en-US" sz="1900" dirty="0">
                <a:latin typeface="Times New Roman" panose="02020603050405020304" pitchFamily="18" charset="0"/>
                <a:cs typeface="Times New Roman" panose="02020603050405020304" pitchFamily="18" charset="0"/>
              </a:rPr>
              <a:t>. Test construction is as simple as cutting-and-pasting a typical call along with its results into the </a:t>
            </a:r>
            <a:r>
              <a:rPr lang="en-US" sz="1900" dirty="0" err="1">
                <a:latin typeface="Times New Roman" panose="02020603050405020304" pitchFamily="18" charset="0"/>
                <a:cs typeface="Times New Roman" panose="02020603050405020304" pitchFamily="18" charset="0"/>
              </a:rPr>
              <a:t>docstring</a:t>
            </a:r>
            <a:r>
              <a:rPr lang="en-US" sz="1900" dirty="0">
                <a:latin typeface="Times New Roman" panose="02020603050405020304" pitchFamily="18" charset="0"/>
                <a:cs typeface="Times New Roman" panose="02020603050405020304" pitchFamily="18" charset="0"/>
              </a:rPr>
              <a:t>. This improves the documentation by providing the user with an example and it allows the </a:t>
            </a:r>
            <a:r>
              <a:rPr lang="en-US" sz="1900" dirty="0" err="1">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to make sure the code remains true to the </a:t>
            </a:r>
            <a:r>
              <a:rPr lang="en-US" sz="1900" dirty="0" smtClean="0">
                <a:latin typeface="Times New Roman" panose="02020603050405020304" pitchFamily="18" charset="0"/>
                <a:cs typeface="Times New Roman" panose="02020603050405020304" pitchFamily="18" charset="0"/>
              </a:rPr>
              <a:t>documentation</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Output Formatting</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reprlib</a:t>
            </a:r>
            <a:r>
              <a:rPr lang="en-US" sz="1900" dirty="0">
                <a:latin typeface="Times New Roman" panose="02020603050405020304" pitchFamily="18" charset="0"/>
                <a:cs typeface="Times New Roman" panose="02020603050405020304" pitchFamily="18" charset="0"/>
              </a:rPr>
              <a:t> module provides a version of </a:t>
            </a:r>
            <a:r>
              <a:rPr lang="en-US" sz="1900" dirty="0" err="1">
                <a:solidFill>
                  <a:srgbClr val="C00000"/>
                </a:solidFill>
                <a:latin typeface="Times New Roman" panose="02020603050405020304" pitchFamily="18" charset="0"/>
                <a:cs typeface="Times New Roman" panose="02020603050405020304" pitchFamily="18" charset="0"/>
              </a:rPr>
              <a:t>repr</a:t>
            </a:r>
            <a:r>
              <a:rPr lang="en-US" sz="1900" dirty="0">
                <a:solidFill>
                  <a:srgbClr val="C00000"/>
                </a:solidFill>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customized for abbreviated displays of large or deeply nested </a:t>
            </a:r>
            <a:r>
              <a:rPr lang="en-US" sz="1900" dirty="0" smtClean="0">
                <a:latin typeface="Times New Roman" panose="02020603050405020304" pitchFamily="18" charset="0"/>
                <a:cs typeface="Times New Roman" panose="02020603050405020304" pitchFamily="18" charset="0"/>
              </a:rPr>
              <a:t>containers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pprint</a:t>
            </a:r>
            <a:r>
              <a:rPr lang="en-US" sz="1900" dirty="0">
                <a:latin typeface="Times New Roman" panose="02020603050405020304" pitchFamily="18" charset="0"/>
                <a:cs typeface="Times New Roman" panose="02020603050405020304" pitchFamily="18" charset="0"/>
              </a:rPr>
              <a:t> module offers more sophisticated control over printing both built-in and user defined objects in a way that is readable by the interpreter. When the result is longer than one line, the “pretty printer” adds line breaks and indentation to more clearly reveal data </a:t>
            </a:r>
            <a:r>
              <a:rPr lang="en-US" sz="1900" dirty="0" smtClean="0">
                <a:latin typeface="Times New Roman" panose="02020603050405020304" pitchFamily="18" charset="0"/>
                <a:cs typeface="Times New Roman" panose="02020603050405020304" pitchFamily="18" charset="0"/>
              </a:rPr>
              <a:t>structure</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textwrap</a:t>
            </a:r>
            <a:r>
              <a:rPr lang="en-US" sz="1900" dirty="0">
                <a:latin typeface="Times New Roman" panose="02020603050405020304" pitchFamily="18" charset="0"/>
                <a:cs typeface="Times New Roman" panose="02020603050405020304" pitchFamily="18" charset="0"/>
              </a:rPr>
              <a:t> module formats paragraphs of text to fit a given screen </a:t>
            </a:r>
            <a:r>
              <a:rPr lang="en-US" sz="1900" dirty="0" smtClean="0">
                <a:latin typeface="Times New Roman" panose="02020603050405020304" pitchFamily="18" charset="0"/>
                <a:cs typeface="Times New Roman" panose="02020603050405020304" pitchFamily="18" charset="0"/>
              </a:rPr>
              <a:t>width</a:t>
            </a:r>
          </a:p>
          <a:p>
            <a:pPr lvl="1"/>
            <a:r>
              <a:rPr lang="en-US" sz="1900" dirty="0">
                <a:latin typeface="Times New Roman" panose="02020603050405020304" pitchFamily="18" charset="0"/>
                <a:cs typeface="Times New Roman" panose="02020603050405020304" pitchFamily="18" charset="0"/>
              </a:rPr>
              <a:t>The </a:t>
            </a:r>
            <a:r>
              <a:rPr lang="en-US" sz="1900" dirty="0">
                <a:solidFill>
                  <a:srgbClr val="C00000"/>
                </a:solidFill>
                <a:latin typeface="Times New Roman" panose="02020603050405020304" pitchFamily="18" charset="0"/>
                <a:cs typeface="Times New Roman" panose="02020603050405020304" pitchFamily="18" charset="0"/>
              </a:rPr>
              <a:t>locale</a:t>
            </a:r>
            <a:r>
              <a:rPr lang="en-US" sz="1900" dirty="0">
                <a:latin typeface="Times New Roman" panose="02020603050405020304" pitchFamily="18" charset="0"/>
                <a:cs typeface="Times New Roman" panose="02020603050405020304" pitchFamily="18" charset="0"/>
              </a:rPr>
              <a:t> module accesses a database of culture specific data formats. The grouping attribute of locale’s format function provides a direct way of formatting numbers with group </a:t>
            </a:r>
            <a:r>
              <a:rPr lang="en-US" sz="1900" dirty="0" smtClean="0">
                <a:latin typeface="Times New Roman" panose="02020603050405020304" pitchFamily="18" charset="0"/>
                <a:cs typeface="Times New Roman" panose="02020603050405020304" pitchFamily="18" charset="0"/>
              </a:rPr>
              <a:t>separators</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Working </a:t>
            </a:r>
            <a:r>
              <a:rPr lang="en-US" sz="1900" dirty="0">
                <a:latin typeface="Times New Roman" panose="02020603050405020304" pitchFamily="18" charset="0"/>
                <a:cs typeface="Times New Roman" panose="02020603050405020304" pitchFamily="18" charset="0"/>
              </a:rPr>
              <a:t>with Binary Data Record </a:t>
            </a:r>
            <a:r>
              <a:rPr lang="en-US" sz="1900" dirty="0" smtClean="0">
                <a:latin typeface="Times New Roman" panose="02020603050405020304" pitchFamily="18" charset="0"/>
                <a:cs typeface="Times New Roman" panose="02020603050405020304" pitchFamily="18" charset="0"/>
              </a:rPr>
              <a:t>Layouts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struct</a:t>
            </a:r>
            <a:r>
              <a:rPr lang="en-US" sz="1900" dirty="0">
                <a:latin typeface="Times New Roman" panose="02020603050405020304" pitchFamily="18" charset="0"/>
                <a:cs typeface="Times New Roman" panose="02020603050405020304" pitchFamily="18" charset="0"/>
              </a:rPr>
              <a:t> module provides </a:t>
            </a:r>
            <a:r>
              <a:rPr lang="en-US" sz="1900" dirty="0">
                <a:solidFill>
                  <a:srgbClr val="C00000"/>
                </a:solidFill>
                <a:latin typeface="Times New Roman" panose="02020603050405020304" pitchFamily="18" charset="0"/>
                <a:cs typeface="Times New Roman" panose="02020603050405020304" pitchFamily="18" charset="0"/>
              </a:rPr>
              <a:t>pack() </a:t>
            </a:r>
            <a:r>
              <a:rPr lang="en-US" sz="1900" dirty="0">
                <a:latin typeface="Times New Roman" panose="02020603050405020304" pitchFamily="18" charset="0"/>
                <a:cs typeface="Times New Roman" panose="02020603050405020304" pitchFamily="18" charset="0"/>
              </a:rPr>
              <a:t>and </a:t>
            </a:r>
            <a:r>
              <a:rPr lang="en-US" sz="1900" dirty="0">
                <a:solidFill>
                  <a:srgbClr val="C00000"/>
                </a:solidFill>
                <a:latin typeface="Times New Roman" panose="02020603050405020304" pitchFamily="18" charset="0"/>
                <a:cs typeface="Times New Roman" panose="02020603050405020304" pitchFamily="18" charset="0"/>
              </a:rPr>
              <a:t>unpack()</a:t>
            </a:r>
            <a:r>
              <a:rPr lang="en-US" sz="1900" dirty="0">
                <a:latin typeface="Times New Roman" panose="02020603050405020304" pitchFamily="18" charset="0"/>
                <a:cs typeface="Times New Roman" panose="02020603050405020304" pitchFamily="18" charset="0"/>
              </a:rPr>
              <a:t> functions for working with variable length binary record </a:t>
            </a:r>
            <a:r>
              <a:rPr lang="en-US" sz="1900" dirty="0" smtClean="0">
                <a:latin typeface="Times New Roman" panose="02020603050405020304" pitchFamily="18" charset="0"/>
                <a:cs typeface="Times New Roman" panose="02020603050405020304" pitchFamily="18" charset="0"/>
              </a:rPr>
              <a:t>formats</a:t>
            </a: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63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Libraries</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Logging</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logging</a:t>
            </a:r>
            <a:r>
              <a:rPr lang="en-US" sz="2000" dirty="0">
                <a:latin typeface="Times New Roman" panose="02020603050405020304" pitchFamily="18" charset="0"/>
                <a:cs typeface="Times New Roman" panose="02020603050405020304" pitchFamily="18" charset="0"/>
              </a:rPr>
              <a:t> module offers a full featured and flexible logging system. At its simplest, log messages are sent to a file or to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sys.stderr</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Tools for Working with Lists</a:t>
            </a:r>
          </a:p>
          <a:p>
            <a:pPr lvl="1"/>
            <a:r>
              <a:rPr lang="en-US" sz="2000" dirty="0">
                <a:latin typeface="Times New Roman" panose="02020603050405020304" pitchFamily="18" charset="0"/>
                <a:cs typeface="Times New Roman" panose="02020603050405020304" pitchFamily="18" charset="0"/>
              </a:rPr>
              <a:t>Many data structure needs can be met with the built-in list type. However, sometimes there is a need for alternative implementations with different performance trade-offs</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array</a:t>
            </a:r>
            <a:r>
              <a:rPr lang="en-US" sz="2000" dirty="0">
                <a:latin typeface="Times New Roman" panose="02020603050405020304" pitchFamily="18" charset="0"/>
                <a:cs typeface="Times New Roman" panose="02020603050405020304" pitchFamily="18" charset="0"/>
              </a:rPr>
              <a:t> module provides an </a:t>
            </a:r>
            <a:r>
              <a:rPr lang="en-US" sz="2000" dirty="0">
                <a:solidFill>
                  <a:srgbClr val="C00000"/>
                </a:solidFill>
                <a:latin typeface="Times New Roman" panose="02020603050405020304" pitchFamily="18" charset="0"/>
                <a:cs typeface="Times New Roman" panose="02020603050405020304" pitchFamily="18" charset="0"/>
              </a:rPr>
              <a:t>array() </a:t>
            </a:r>
            <a:r>
              <a:rPr lang="en-US" sz="2000" dirty="0">
                <a:latin typeface="Times New Roman" panose="02020603050405020304" pitchFamily="18" charset="0"/>
                <a:cs typeface="Times New Roman" panose="02020603050405020304" pitchFamily="18" charset="0"/>
              </a:rPr>
              <a:t>object that is like a list that stores only homogeneous data and stores it more compactly</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collections</a:t>
            </a:r>
            <a:r>
              <a:rPr lang="en-US" sz="2000" dirty="0">
                <a:latin typeface="Times New Roman" panose="02020603050405020304" pitchFamily="18" charset="0"/>
                <a:cs typeface="Times New Roman" panose="02020603050405020304" pitchFamily="18" charset="0"/>
              </a:rPr>
              <a:t> module provides a </a:t>
            </a:r>
            <a:r>
              <a:rPr lang="en-US" sz="2000" dirty="0" err="1">
                <a:solidFill>
                  <a:srgbClr val="C00000"/>
                </a:solidFill>
                <a:latin typeface="Times New Roman" panose="02020603050405020304" pitchFamily="18" charset="0"/>
                <a:cs typeface="Times New Roman" panose="02020603050405020304" pitchFamily="18" charset="0"/>
              </a:rPr>
              <a:t>deque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object that is like a list with faster appends and pops from the left side but slower lookups in the middle. These objects are well suited for implementing queues and breadth first tree searches</a:t>
            </a:r>
          </a:p>
          <a:p>
            <a:pPr lvl="1"/>
            <a:r>
              <a:rPr lang="en-US" sz="2000" dirty="0">
                <a:latin typeface="Times New Roman" panose="02020603050405020304" pitchFamily="18" charset="0"/>
                <a:cs typeface="Times New Roman" panose="02020603050405020304" pitchFamily="18" charset="0"/>
              </a:rPr>
              <a:t>The </a:t>
            </a:r>
            <a:r>
              <a:rPr lang="en-US" sz="2000" dirty="0" err="1">
                <a:solidFill>
                  <a:srgbClr val="C00000"/>
                </a:solidFill>
                <a:latin typeface="Times New Roman" panose="02020603050405020304" pitchFamily="18" charset="0"/>
                <a:cs typeface="Times New Roman" panose="02020603050405020304" pitchFamily="18" charset="0"/>
              </a:rPr>
              <a:t>heapq</a:t>
            </a:r>
            <a:r>
              <a:rPr lang="en-US" sz="2000" dirty="0">
                <a:latin typeface="Times New Roman" panose="02020603050405020304" pitchFamily="18" charset="0"/>
                <a:cs typeface="Times New Roman" panose="02020603050405020304" pitchFamily="18" charset="0"/>
              </a:rPr>
              <a:t> module provides functions for implementing heaps based on regular lists. The lowest valued entry is always kept at position zero. This is useful for applications which repeatedly access the smallest element but do not want to run a full list </a:t>
            </a:r>
            <a:r>
              <a:rPr lang="en-US" sz="2000" dirty="0" smtClean="0">
                <a:latin typeface="Times New Roman" panose="02020603050405020304" pitchFamily="18" charset="0"/>
                <a:cs typeface="Times New Roman" panose="02020603050405020304" pitchFamily="18" charset="0"/>
              </a:rPr>
              <a:t>sort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890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Installation</a:t>
            </a:r>
          </a:p>
        </p:txBody>
      </p:sp>
      <p:sp>
        <p:nvSpPr>
          <p:cNvPr id="3" name="Content Placeholder 2"/>
          <p:cNvSpPr>
            <a:spLocks noGrp="1"/>
          </p:cNvSpPr>
          <p:nvPr>
            <p:ph idx="1"/>
          </p:nvPr>
        </p:nvSpPr>
        <p:spPr/>
        <p:txBody>
          <a:bodyPr>
            <a:noAutofit/>
          </a:bodyPr>
          <a:lstStyle/>
          <a:p>
            <a:r>
              <a:rPr lang="en-US" sz="2400" dirty="0">
                <a:solidFill>
                  <a:schemeClr val="dk1"/>
                </a:solidFill>
                <a:latin typeface="Times New Roman"/>
                <a:ea typeface="Times New Roman"/>
                <a:cs typeface="Times New Roman"/>
                <a:sym typeface="Calibri"/>
              </a:rPr>
              <a:t>Python can be obtained from the </a:t>
            </a:r>
            <a:r>
              <a:rPr lang="en-US" sz="2400" b="1" dirty="0">
                <a:solidFill>
                  <a:schemeClr val="dk1"/>
                </a:solidFill>
                <a:latin typeface="Times New Roman"/>
                <a:ea typeface="Times New Roman"/>
                <a:cs typeface="Times New Roman"/>
                <a:sym typeface="Calibri"/>
              </a:rPr>
              <a:t>Python Software Foundation</a:t>
            </a:r>
            <a:r>
              <a:rPr lang="en-US" sz="2400" dirty="0">
                <a:solidFill>
                  <a:schemeClr val="dk1"/>
                </a:solidFill>
                <a:latin typeface="Times New Roman"/>
                <a:ea typeface="Times New Roman"/>
                <a:cs typeface="Times New Roman"/>
                <a:sym typeface="Calibri"/>
              </a:rPr>
              <a:t> website at </a:t>
            </a:r>
            <a:r>
              <a:rPr lang="en-US" sz="2400" dirty="0">
                <a:solidFill>
                  <a:schemeClr val="dk1"/>
                </a:solidFill>
                <a:latin typeface="Times New Roman"/>
                <a:ea typeface="Times New Roman"/>
                <a:cs typeface="Times New Roman"/>
                <a:sym typeface="Calibri"/>
                <a:hlinkClick r:id="rId2"/>
              </a:rPr>
              <a:t>python.org</a:t>
            </a:r>
            <a:r>
              <a:rPr lang="en-US" sz="2400" dirty="0">
                <a:solidFill>
                  <a:schemeClr val="dk1"/>
                </a:solidFill>
                <a:latin typeface="Times New Roman"/>
                <a:ea typeface="Times New Roman"/>
                <a:cs typeface="Times New Roman"/>
                <a:sym typeface="Calibri"/>
              </a:rPr>
              <a:t>. Typically, that involves downloading the appropriate installer for your operating system and running it on your machine.</a:t>
            </a:r>
          </a:p>
          <a:p>
            <a:r>
              <a:rPr lang="en-US" sz="2400" dirty="0">
                <a:solidFill>
                  <a:schemeClr val="dk1"/>
                </a:solidFill>
                <a:latin typeface="Times New Roman"/>
                <a:ea typeface="Times New Roman"/>
                <a:cs typeface="Times New Roman"/>
              </a:rPr>
              <a:t>Some operating systems, notably Linux, provide a </a:t>
            </a:r>
            <a:r>
              <a:rPr lang="en-US" sz="2400" b="1" dirty="0">
                <a:solidFill>
                  <a:schemeClr val="dk1"/>
                </a:solidFill>
                <a:latin typeface="Times New Roman"/>
                <a:ea typeface="Times New Roman"/>
                <a:cs typeface="Times New Roman"/>
              </a:rPr>
              <a:t>package manager</a:t>
            </a:r>
            <a:r>
              <a:rPr lang="en-US" sz="2400" dirty="0">
                <a:solidFill>
                  <a:schemeClr val="dk1"/>
                </a:solidFill>
                <a:latin typeface="Times New Roman"/>
                <a:ea typeface="Times New Roman"/>
                <a:cs typeface="Times New Roman"/>
              </a:rPr>
              <a:t> that can be run to install Python</a:t>
            </a:r>
            <a:r>
              <a:rPr lang="en-US" sz="2400" dirty="0"/>
              <a:t>.</a:t>
            </a:r>
          </a:p>
          <a:p>
            <a:r>
              <a:rPr lang="en-US" sz="2400" dirty="0">
                <a:solidFill>
                  <a:schemeClr val="dk1"/>
                </a:solidFill>
                <a:latin typeface="Times New Roman"/>
                <a:ea typeface="Times New Roman"/>
                <a:cs typeface="Times New Roman"/>
              </a:rPr>
              <a:t>On </a:t>
            </a:r>
            <a:r>
              <a:rPr lang="en-US" sz="2400" dirty="0" err="1">
                <a:solidFill>
                  <a:schemeClr val="dk1"/>
                </a:solidFill>
                <a:latin typeface="Times New Roman"/>
                <a:ea typeface="Times New Roman"/>
                <a:cs typeface="Times New Roman"/>
              </a:rPr>
              <a:t>macOS</a:t>
            </a:r>
            <a:r>
              <a:rPr lang="en-US" sz="2400" dirty="0">
                <a:solidFill>
                  <a:schemeClr val="dk1"/>
                </a:solidFill>
                <a:latin typeface="Times New Roman"/>
                <a:ea typeface="Times New Roman"/>
                <a:cs typeface="Times New Roman"/>
              </a:rPr>
              <a:t>, the best way to install Python 3 involves installing a package manager called </a:t>
            </a:r>
            <a:r>
              <a:rPr lang="en-US" sz="2400" b="1" dirty="0">
                <a:solidFill>
                  <a:schemeClr val="dk1"/>
                </a:solidFill>
                <a:latin typeface="Times New Roman"/>
                <a:ea typeface="Times New Roman"/>
                <a:cs typeface="Times New Roman"/>
              </a:rPr>
              <a:t>Homebrew</a:t>
            </a:r>
            <a:r>
              <a:rPr lang="en-US" sz="2400" dirty="0">
                <a:solidFill>
                  <a:schemeClr val="dk1"/>
                </a:solidFill>
                <a:latin typeface="Times New Roman"/>
                <a:ea typeface="Times New Roman"/>
                <a:cs typeface="Times New Roman"/>
              </a:rPr>
              <a:t>.</a:t>
            </a:r>
          </a:p>
          <a:p>
            <a:r>
              <a:rPr lang="en-US" sz="2400" dirty="0">
                <a:solidFill>
                  <a:schemeClr val="dk1"/>
                </a:solidFill>
                <a:latin typeface="Times New Roman"/>
                <a:ea typeface="Times New Roman"/>
                <a:cs typeface="Times New Roman"/>
              </a:rPr>
              <a:t>On mobile operating systems like Android and iOS, you can install apps that provide a Python programming environment. This can be a great way to practice your coding skills on the go (I recommend </a:t>
            </a:r>
            <a:r>
              <a:rPr lang="en-US" sz="2400" b="1" dirty="0" err="1">
                <a:solidFill>
                  <a:schemeClr val="dk1"/>
                </a:solidFill>
                <a:latin typeface="Times New Roman"/>
                <a:ea typeface="Times New Roman"/>
                <a:cs typeface="Times New Roman"/>
              </a:rPr>
              <a:t>Pythonista</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iOS , </a:t>
            </a:r>
            <a:r>
              <a:rPr lang="en-US" sz="2400" b="1" dirty="0" err="1">
                <a:solidFill>
                  <a:schemeClr val="dk1"/>
                </a:solidFill>
                <a:latin typeface="Times New Roman"/>
                <a:ea typeface="Times New Roman"/>
                <a:cs typeface="Times New Roman"/>
              </a:rPr>
              <a:t>Pydroid</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Android)</a:t>
            </a:r>
          </a:p>
          <a:p>
            <a:r>
              <a:rPr lang="en-US" sz="2400" dirty="0">
                <a:solidFill>
                  <a:schemeClr val="dk1"/>
                </a:solidFill>
                <a:latin typeface="Times New Roman"/>
                <a:ea typeface="Times New Roman"/>
                <a:cs typeface="Times New Roman"/>
              </a:rPr>
              <a:t>For todays lab work we are going to install </a:t>
            </a:r>
            <a:r>
              <a:rPr lang="en-US" sz="2400" b="1" dirty="0">
                <a:solidFill>
                  <a:schemeClr val="dk1"/>
                </a:solidFill>
                <a:latin typeface="Times New Roman"/>
                <a:ea typeface="Times New Roman"/>
                <a:cs typeface="Times New Roman"/>
              </a:rPr>
              <a:t>Python with Anaconda</a:t>
            </a:r>
            <a:r>
              <a:rPr lang="en-US" sz="2400" dirty="0">
                <a:solidFill>
                  <a:schemeClr val="dk1"/>
                </a:solidFill>
                <a:latin typeface="Times New Roman"/>
                <a:ea typeface="Times New Roman"/>
                <a:cs typeface="Times New Roman"/>
              </a:rPr>
              <a:t>.</a:t>
            </a:r>
          </a:p>
        </p:txBody>
      </p:sp>
    </p:spTree>
    <p:extLst>
      <p:ext uri="{BB962C8B-B14F-4D97-AF65-F5344CB8AC3E}">
        <p14:creationId xmlns:p14="http://schemas.microsoft.com/office/powerpoint/2010/main" val="2206110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endParaRPr lang="en-US" dirty="0" smtClean="0"/>
          </a:p>
          <a:p>
            <a:r>
              <a:rPr lang="en-US" sz="2400" dirty="0">
                <a:solidFill>
                  <a:schemeClr val="dk1"/>
                </a:solidFill>
                <a:latin typeface="Times New Roman"/>
                <a:ea typeface="Times New Roman"/>
                <a:cs typeface="Times New Roman"/>
              </a:rPr>
              <a:t>System requirements</a:t>
            </a:r>
          </a:p>
          <a:p>
            <a:pPr lvl="1"/>
            <a:r>
              <a:rPr lang="en-US" dirty="0">
                <a:solidFill>
                  <a:schemeClr val="dk1"/>
                </a:solidFill>
                <a:latin typeface="Times New Roman"/>
                <a:ea typeface="Times New Roman"/>
                <a:cs typeface="Times New Roman"/>
                <a:sym typeface="Calibri"/>
              </a:rPr>
              <a:t>32- or 64-bit computer.</a:t>
            </a:r>
          </a:p>
          <a:p>
            <a:pPr lvl="1"/>
            <a:r>
              <a:rPr lang="en-US" dirty="0">
                <a:solidFill>
                  <a:schemeClr val="dk1"/>
                </a:solidFill>
                <a:latin typeface="Times New Roman"/>
                <a:ea typeface="Times New Roman"/>
                <a:cs typeface="Times New Roman"/>
                <a:sym typeface="Calibri"/>
              </a:rPr>
              <a:t> For Anaconda—Minimum 3 GB disk space to download and install.</a:t>
            </a:r>
          </a:p>
          <a:p>
            <a:pPr lvl="1"/>
            <a:r>
              <a:rPr lang="en-US" dirty="0">
                <a:solidFill>
                  <a:schemeClr val="dk1"/>
                </a:solidFill>
                <a:latin typeface="Times New Roman"/>
                <a:ea typeface="Times New Roman"/>
                <a:cs typeface="Times New Roman"/>
                <a:sym typeface="Calibri"/>
              </a:rPr>
              <a:t>Windows, </a:t>
            </a:r>
            <a:r>
              <a:rPr lang="en-US" dirty="0" err="1">
                <a:solidFill>
                  <a:schemeClr val="dk1"/>
                </a:solidFill>
                <a:latin typeface="Times New Roman"/>
                <a:ea typeface="Times New Roman"/>
                <a:cs typeface="Times New Roman"/>
                <a:sym typeface="Calibri"/>
              </a:rPr>
              <a:t>macOS</a:t>
            </a:r>
            <a:r>
              <a:rPr lang="en-US" dirty="0">
                <a:solidFill>
                  <a:schemeClr val="dk1"/>
                </a:solidFill>
                <a:latin typeface="Times New Roman"/>
                <a:ea typeface="Times New Roman"/>
                <a:cs typeface="Times New Roman"/>
                <a:sym typeface="Calibri"/>
              </a:rPr>
              <a:t> or Linux.</a:t>
            </a:r>
          </a:p>
          <a:p>
            <a:pPr marL="0" indent="0">
              <a:buNone/>
            </a:pPr>
            <a:endParaRPr lang="en-US" dirty="0" smtClean="0"/>
          </a:p>
          <a:p>
            <a:pPr marL="0" indent="0">
              <a:buNone/>
            </a:pPr>
            <a:endParaRPr lang="en-US" dirty="0"/>
          </a:p>
          <a:p>
            <a:r>
              <a:rPr lang="en-US" sz="2400" dirty="0">
                <a:solidFill>
                  <a:schemeClr val="dk1"/>
                </a:solidFill>
                <a:latin typeface="Times New Roman"/>
                <a:ea typeface="Times New Roman"/>
                <a:cs typeface="Times New Roman"/>
              </a:rPr>
              <a:t>NOTE: You do not need administrative or root permissions to install Anaconda if you select a user-writable install location.</a:t>
            </a:r>
          </a:p>
          <a:p>
            <a:endParaRPr lang="en-US" sz="2400" dirty="0"/>
          </a:p>
        </p:txBody>
      </p:sp>
    </p:spTree>
    <p:extLst>
      <p:ext uri="{BB962C8B-B14F-4D97-AF65-F5344CB8AC3E}">
        <p14:creationId xmlns:p14="http://schemas.microsoft.com/office/powerpoint/2010/main" val="260701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r>
              <a:rPr lang="en-US" sz="3200" dirty="0" smtClean="0">
                <a:solidFill>
                  <a:schemeClr val="dk1"/>
                </a:solidFill>
                <a:latin typeface="Calibri"/>
                <a:ea typeface="Calibri"/>
                <a:cs typeface="Calibri"/>
              </a:rPr>
              <a:t>On </a:t>
            </a:r>
            <a:r>
              <a:rPr lang="en-US" sz="3200" dirty="0">
                <a:solidFill>
                  <a:schemeClr val="dk1"/>
                </a:solidFill>
                <a:latin typeface="Calibri"/>
                <a:ea typeface="Calibri"/>
                <a:cs typeface="Calibri"/>
              </a:rPr>
              <a:t>Windows</a:t>
            </a: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Windows</a:t>
            </a:r>
            <a:r>
              <a:rPr lang="en-US" dirty="0">
                <a:solidFill>
                  <a:schemeClr val="dk1"/>
                </a:solidFill>
                <a:latin typeface="Times New Roman"/>
                <a:ea typeface="Times New Roman"/>
                <a:cs typeface="Times New Roman"/>
                <a:sym typeface="Calibri"/>
              </a:rPr>
              <a:t>. (https://www.anaconda.com/download/)</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Double-click the .exe file.</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instructions on the screen.</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When installation is finished, from the Start menu, open the Anaconda Prompt.</a:t>
            </a:r>
          </a:p>
        </p:txBody>
      </p:sp>
    </p:spTree>
    <p:extLst>
      <p:ext uri="{BB962C8B-B14F-4D97-AF65-F5344CB8AC3E}">
        <p14:creationId xmlns:p14="http://schemas.microsoft.com/office/powerpoint/2010/main" val="958185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a:xfrm>
            <a:off x="838199" y="1825625"/>
            <a:ext cx="10884613" cy="4351338"/>
          </a:xfrm>
        </p:spPr>
        <p:txBody>
          <a:bodyPr>
            <a:normAutofit/>
          </a:bodyPr>
          <a:lstStyle/>
          <a:p>
            <a:r>
              <a:rPr lang="en-US" sz="3200" dirty="0" smtClean="0">
                <a:solidFill>
                  <a:schemeClr val="dk1"/>
                </a:solidFill>
                <a:latin typeface="Calibri"/>
                <a:ea typeface="Calibri"/>
                <a:cs typeface="Calibri"/>
              </a:rPr>
              <a:t>On </a:t>
            </a:r>
            <a:r>
              <a:rPr lang="en-US" sz="3200" dirty="0" err="1">
                <a:solidFill>
                  <a:schemeClr val="dk1"/>
                </a:solidFill>
                <a:latin typeface="Calibri"/>
                <a:ea typeface="Calibri"/>
                <a:cs typeface="Calibri"/>
              </a:rPr>
              <a:t>macOS</a:t>
            </a:r>
            <a:endParaRPr lang="en-US" sz="3200" dirty="0">
              <a:solidFill>
                <a:schemeClr val="dk1"/>
              </a:solidFill>
              <a:latin typeface="Calibri"/>
              <a:ea typeface="Calibri"/>
              <a:cs typeface="Calibri"/>
            </a:endParaRP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rPr>
              <a:t>Download the installer:</a:t>
            </a:r>
          </a:p>
          <a:p>
            <a:pPr lvl="1"/>
            <a:r>
              <a:rPr lang="en-US" dirty="0">
                <a:solidFill>
                  <a:schemeClr val="dk1"/>
                </a:solidFill>
                <a:latin typeface="Times New Roman"/>
                <a:ea typeface="Times New Roman"/>
                <a:cs typeface="Times New Roman"/>
                <a:hlinkClick r:id="rId2"/>
              </a:rPr>
              <a:t>Anaconda installer for </a:t>
            </a:r>
            <a:r>
              <a:rPr lang="en-US" dirty="0" err="1">
                <a:solidFill>
                  <a:schemeClr val="dk1"/>
                </a:solidFill>
                <a:latin typeface="Times New Roman"/>
                <a:ea typeface="Times New Roman"/>
                <a:cs typeface="Times New Roman"/>
                <a:hlinkClick r:id="rId2"/>
              </a:rPr>
              <a:t>macOS</a:t>
            </a:r>
            <a:r>
              <a:rPr lang="en-US" dirty="0">
                <a:solidFill>
                  <a:schemeClr val="dk1"/>
                </a:solidFill>
                <a:latin typeface="Times New Roman"/>
                <a:ea typeface="Times New Roman"/>
                <a:cs typeface="Times New Roman"/>
              </a:rPr>
              <a:t>. (https://www.anaconda.com/download/#macos)</a:t>
            </a:r>
          </a:p>
          <a:p>
            <a:pPr marL="457200" indent="-457200">
              <a:buFont typeface="+mj-lt"/>
              <a:buAutoNum type="arabicPeriod"/>
            </a:pPr>
            <a:r>
              <a:rPr lang="en-US" sz="2400" dirty="0">
                <a:solidFill>
                  <a:schemeClr val="dk1"/>
                </a:solidFill>
                <a:latin typeface="Times New Roman"/>
                <a:ea typeface="Times New Roman"/>
                <a:cs typeface="Times New Roman"/>
              </a:rPr>
              <a:t>Install:</a:t>
            </a:r>
          </a:p>
          <a:p>
            <a:pPr lvl="1"/>
            <a:r>
              <a:rPr lang="en-US" dirty="0">
                <a:solidFill>
                  <a:schemeClr val="dk1"/>
                </a:solidFill>
                <a:latin typeface="Times New Roman"/>
                <a:ea typeface="Times New Roman"/>
                <a:cs typeface="Times New Roman"/>
              </a:rPr>
              <a:t>Anaconda—Double-click the .</a:t>
            </a:r>
            <a:r>
              <a:rPr lang="en-US" dirty="0" err="1">
                <a:solidFill>
                  <a:schemeClr val="dk1"/>
                </a:solidFill>
                <a:latin typeface="Times New Roman"/>
                <a:ea typeface="Times New Roman"/>
                <a:cs typeface="Times New Roman"/>
              </a:rPr>
              <a:t>pkg</a:t>
            </a:r>
            <a:r>
              <a:rPr lang="en-US" dirty="0">
                <a:solidFill>
                  <a:schemeClr val="dk1"/>
                </a:solidFill>
                <a:latin typeface="Times New Roman"/>
                <a:ea typeface="Times New Roman"/>
                <a:cs typeface="Times New Roman"/>
              </a:rPr>
              <a:t> file.</a:t>
            </a:r>
          </a:p>
          <a:p>
            <a:pPr marL="457200" indent="-457200">
              <a:buFont typeface="+mj-lt"/>
              <a:buAutoNum type="arabicPeriod"/>
            </a:pPr>
            <a:r>
              <a:rPr lang="en-US" sz="2400" dirty="0">
                <a:solidFill>
                  <a:schemeClr val="dk1"/>
                </a:solidFill>
                <a:latin typeface="Times New Roman"/>
                <a:ea typeface="Times New Roman"/>
                <a:cs typeface="Times New Roman"/>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rPr>
              <a:t>To make the changes take effect, close and then re-open your Terminal window.</a:t>
            </a:r>
          </a:p>
        </p:txBody>
      </p:sp>
    </p:spTree>
    <p:extLst>
      <p:ext uri="{BB962C8B-B14F-4D97-AF65-F5344CB8AC3E}">
        <p14:creationId xmlns:p14="http://schemas.microsoft.com/office/powerpoint/2010/main" val="1581062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lnSpcReduction="10000"/>
          </a:bodyPr>
          <a:lstStyle/>
          <a:p>
            <a:r>
              <a:rPr lang="en-US" sz="3200" dirty="0" smtClean="0">
                <a:solidFill>
                  <a:schemeClr val="dk1"/>
                </a:solidFill>
                <a:latin typeface="Calibri"/>
                <a:ea typeface="Calibri"/>
                <a:cs typeface="Calibri"/>
              </a:rPr>
              <a:t>On Linux</a:t>
            </a:r>
            <a:endParaRPr lang="en-US" sz="3200" dirty="0">
              <a:solidFill>
                <a:schemeClr val="dk1"/>
              </a:solidFill>
              <a:latin typeface="Calibri"/>
              <a:ea typeface="Calibri"/>
              <a:cs typeface="Calibri"/>
            </a:endParaRPr>
          </a:p>
          <a:p>
            <a:pPr marL="0" indent="0">
              <a:buNone/>
            </a:pPr>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Linux.</a:t>
            </a:r>
            <a:r>
              <a:rPr lang="en-US" dirty="0">
                <a:solidFill>
                  <a:schemeClr val="dk1"/>
                </a:solidFill>
                <a:latin typeface="Times New Roman"/>
                <a:ea typeface="Times New Roman"/>
                <a:cs typeface="Times New Roman"/>
                <a:sym typeface="Calibri"/>
              </a:rPr>
              <a:t> (https://www.anaconda.com/download/#linux)</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In your Terminal window, run:</a:t>
            </a:r>
          </a:p>
          <a:p>
            <a:pPr lvl="1"/>
            <a:r>
              <a:rPr lang="en-US" dirty="0">
                <a:solidFill>
                  <a:schemeClr val="dk1"/>
                </a:solidFill>
                <a:latin typeface="Times New Roman"/>
                <a:ea typeface="Times New Roman"/>
                <a:cs typeface="Times New Roman"/>
                <a:sym typeface="Calibri"/>
              </a:rPr>
              <a:t>bash Anaconda-latest-Linux-x86_64.sh </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To make the changes take effect, close and then re-open your Terminal window.</a:t>
            </a:r>
          </a:p>
        </p:txBody>
      </p:sp>
    </p:spTree>
    <p:extLst>
      <p:ext uri="{BB962C8B-B14F-4D97-AF65-F5344CB8AC3E}">
        <p14:creationId xmlns:p14="http://schemas.microsoft.com/office/powerpoint/2010/main" val="4054787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rPr>
              <a:t>Testing</a:t>
            </a:r>
            <a:r>
              <a:rPr lang="en-US" b="1" dirty="0"/>
              <a:t> </a:t>
            </a:r>
            <a:r>
              <a:rPr lang="en-US" dirty="0">
                <a:solidFill>
                  <a:schemeClr val="dk1"/>
                </a:solidFill>
                <a:latin typeface="Calibri"/>
                <a:ea typeface="Calibri"/>
                <a:cs typeface="Calibri"/>
                <a:sym typeface="Calibri"/>
              </a:rPr>
              <a:t>your installation</a:t>
            </a:r>
          </a:p>
        </p:txBody>
      </p:sp>
      <p:sp>
        <p:nvSpPr>
          <p:cNvPr id="3" name="Content Placeholder 2"/>
          <p:cNvSpPr>
            <a:spLocks noGrp="1"/>
          </p:cNvSpPr>
          <p:nvPr>
            <p:ph idx="1"/>
          </p:nvPr>
        </p:nvSpPr>
        <p:spPr/>
        <p:txBody>
          <a:bodyPr>
            <a:normAutofit/>
          </a:bodyPr>
          <a:lstStyle/>
          <a:p>
            <a:endParaRPr lang="en-US" sz="2400" dirty="0" smtClean="0"/>
          </a:p>
          <a:p>
            <a:endParaRPr lang="en-US" sz="2400" dirty="0"/>
          </a:p>
          <a:p>
            <a:r>
              <a:rPr lang="en-US" sz="2400" dirty="0">
                <a:solidFill>
                  <a:schemeClr val="dk1"/>
                </a:solidFill>
                <a:latin typeface="Times New Roman"/>
                <a:ea typeface="Times New Roman"/>
                <a:cs typeface="Times New Roman"/>
              </a:rPr>
              <a:t>To test your installation, in your Terminal window or Anaconda Prompt, run the command </a:t>
            </a:r>
          </a:p>
          <a:p>
            <a:pPr lvl="1"/>
            <a:r>
              <a:rPr lang="en-US" dirty="0" err="1">
                <a:solidFill>
                  <a:schemeClr val="dk1"/>
                </a:solidFill>
                <a:latin typeface="Times New Roman"/>
                <a:ea typeface="Times New Roman"/>
                <a:cs typeface="Times New Roman"/>
              </a:rPr>
              <a:t>conda</a:t>
            </a:r>
            <a:r>
              <a:rPr lang="en-US" dirty="0">
                <a:solidFill>
                  <a:schemeClr val="dk1"/>
                </a:solidFill>
                <a:latin typeface="Times New Roman"/>
                <a:ea typeface="Times New Roman"/>
                <a:cs typeface="Times New Roman"/>
              </a:rPr>
              <a:t> list</a:t>
            </a:r>
          </a:p>
          <a:p>
            <a:r>
              <a:rPr lang="en-US" sz="2400" dirty="0">
                <a:solidFill>
                  <a:schemeClr val="dk1"/>
                </a:solidFill>
                <a:latin typeface="Times New Roman"/>
                <a:ea typeface="Times New Roman"/>
                <a:cs typeface="Times New Roman"/>
              </a:rPr>
              <a:t>For a successful installation, a list of installed packages appears.</a:t>
            </a:r>
          </a:p>
          <a:p>
            <a:endParaRPr lang="en-US" sz="2400" dirty="0"/>
          </a:p>
          <a:p>
            <a:r>
              <a:rPr lang="en-US" sz="1100" dirty="0" smtClean="0">
                <a:latin typeface="Times New Roman" panose="02020603050405020304" pitchFamily="18" charset="0"/>
                <a:cs typeface="Times New Roman" panose="02020603050405020304" pitchFamily="18" charset="0"/>
              </a:rPr>
              <a:t>Reference for Anaconda installation :</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2"/>
              </a:rPr>
              <a:t>https://</a:t>
            </a:r>
            <a:r>
              <a:rPr lang="en-US" sz="1100" dirty="0" smtClean="0">
                <a:latin typeface="Times New Roman" panose="02020603050405020304" pitchFamily="18" charset="0"/>
                <a:cs typeface="Times New Roman" panose="02020603050405020304" pitchFamily="18" charset="0"/>
                <a:hlinkClick r:id="rId2"/>
              </a:rPr>
              <a:t>conda.io/docs/user-guide/install/index.html</a:t>
            </a:r>
            <a:r>
              <a:rPr lang="en-US" sz="1100"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92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Python Packages - pip</a:t>
            </a:r>
            <a:endParaRPr lang="en-US" dirty="0"/>
          </a:p>
        </p:txBody>
      </p:sp>
      <p:sp>
        <p:nvSpPr>
          <p:cNvPr id="3" name="Content Placeholder 2"/>
          <p:cNvSpPr>
            <a:spLocks noGrp="1"/>
          </p:cNvSpPr>
          <p:nvPr>
            <p:ph idx="1"/>
          </p:nvPr>
        </p:nvSpPr>
        <p:spPr>
          <a:xfrm>
            <a:off x="838200" y="1825625"/>
            <a:ext cx="10515600" cy="3741798"/>
          </a:xfrm>
        </p:spPr>
        <p:txBody>
          <a:bodyPr>
            <a:normAutofit lnSpcReduction="10000"/>
          </a:bodyPr>
          <a:lstStyle/>
          <a:p>
            <a:pPr marL="457200" indent="-457200">
              <a:lnSpc>
                <a:spcPct val="100000"/>
              </a:lnSpc>
              <a:buAutoNum type="arabicPeriod"/>
            </a:pPr>
            <a:r>
              <a:rPr lang="en-US" sz="2400" dirty="0" smtClean="0"/>
              <a:t>Confirm that pip is installed by typing </a:t>
            </a:r>
            <a:r>
              <a:rPr lang="en-US" sz="2400" b="1" dirty="0" smtClean="0">
                <a:solidFill>
                  <a:srgbClr val="FF0000"/>
                </a:solidFill>
              </a:rPr>
              <a:t>pip --version </a:t>
            </a:r>
            <a:r>
              <a:rPr lang="en-US" sz="2400" dirty="0" smtClean="0"/>
              <a:t>on the command line</a:t>
            </a:r>
          </a:p>
          <a:p>
            <a:pPr marL="457200" indent="-457200">
              <a:lnSpc>
                <a:spcPct val="100000"/>
              </a:lnSpc>
              <a:buAutoNum type="arabicPeriod"/>
            </a:pPr>
            <a:endParaRPr lang="en-US" sz="2400" dirty="0"/>
          </a:p>
          <a:p>
            <a:pPr marL="0" indent="0">
              <a:lnSpc>
                <a:spcPct val="100000"/>
              </a:lnSpc>
              <a:buNone/>
            </a:pPr>
            <a:endParaRPr lang="en-US" sz="2400" dirty="0" smtClean="0"/>
          </a:p>
          <a:p>
            <a:pPr marL="0" indent="0">
              <a:lnSpc>
                <a:spcPct val="100000"/>
              </a:lnSpc>
              <a:buNone/>
            </a:pPr>
            <a:r>
              <a:rPr lang="en-US" sz="2400" dirty="0" smtClean="0"/>
              <a:t>	If pip is installed, skip to step 4</a:t>
            </a:r>
          </a:p>
          <a:p>
            <a:pPr marL="0" indent="0">
              <a:lnSpc>
                <a:spcPct val="100000"/>
              </a:lnSpc>
              <a:buNone/>
            </a:pPr>
            <a:r>
              <a:rPr lang="en-US" sz="2400" dirty="0" smtClean="0"/>
              <a:t>2. If  pip is not installed, download </a:t>
            </a:r>
            <a:r>
              <a:rPr lang="en-US" sz="2400" dirty="0"/>
              <a:t>it from: </a:t>
            </a:r>
            <a:r>
              <a:rPr lang="en-US" sz="2400" dirty="0">
                <a:hlinkClick r:id="rId2"/>
              </a:rPr>
              <a:t>https://</a:t>
            </a:r>
            <a:r>
              <a:rPr lang="en-US" sz="2400" dirty="0" smtClean="0">
                <a:hlinkClick r:id="rId2"/>
              </a:rPr>
              <a:t>bootstrap.pypa.io/get-pip.py</a:t>
            </a:r>
            <a:endParaRPr lang="en-US" sz="2400" dirty="0" smtClean="0"/>
          </a:p>
          <a:p>
            <a:pPr marL="0" indent="0">
              <a:lnSpc>
                <a:spcPct val="100000"/>
              </a:lnSpc>
              <a:buNone/>
            </a:pPr>
            <a:r>
              <a:rPr lang="en-US" sz="2400" dirty="0" smtClean="0"/>
              <a:t>3. Run </a:t>
            </a:r>
            <a:r>
              <a:rPr lang="en-US" sz="2400" b="1" dirty="0" smtClean="0">
                <a:solidFill>
                  <a:srgbClr val="FF0000"/>
                </a:solidFill>
              </a:rPr>
              <a:t>python get-pip.py </a:t>
            </a:r>
            <a:r>
              <a:rPr lang="en-US" sz="2400" dirty="0" smtClean="0"/>
              <a:t>on the command line </a:t>
            </a:r>
          </a:p>
          <a:p>
            <a:pPr marL="0" indent="0">
              <a:lnSpc>
                <a:spcPct val="100000"/>
              </a:lnSpc>
              <a:buNone/>
            </a:pPr>
            <a:r>
              <a:rPr lang="en-US" sz="2400" dirty="0" smtClean="0"/>
              <a:t>4. Use pip to install latest version of any Python package (substitute </a:t>
            </a:r>
            <a:r>
              <a:rPr lang="en-US" sz="2400" dirty="0" err="1" smtClean="0"/>
              <a:t>PackageName</a:t>
            </a:r>
            <a:r>
              <a:rPr lang="en-US" sz="2400" dirty="0" smtClean="0"/>
              <a:t> with the name of the package to be installed. Ex: pandas): </a:t>
            </a:r>
            <a:r>
              <a:rPr lang="en-US" sz="2400" b="1" dirty="0" smtClean="0">
                <a:solidFill>
                  <a:srgbClr val="FF0000"/>
                </a:solidFill>
              </a:rPr>
              <a:t>pip install </a:t>
            </a:r>
            <a:r>
              <a:rPr lang="en-US" sz="2400" b="1" dirty="0" err="1" smtClean="0">
                <a:solidFill>
                  <a:srgbClr val="FF0000"/>
                </a:solidFill>
              </a:rPr>
              <a:t>PackageName</a:t>
            </a:r>
            <a:endParaRPr lang="en-US" sz="2400" b="1" dirty="0" smtClean="0">
              <a:solidFill>
                <a:srgbClr val="FF0000"/>
              </a:solidFill>
            </a:endParaRPr>
          </a:p>
          <a:p>
            <a:pPr marL="0" indent="0">
              <a:lnSpc>
                <a:spcPct val="100000"/>
              </a:lnSpc>
              <a:buNone/>
            </a:pPr>
            <a:endParaRPr lang="en-US" sz="2400" b="1" dirty="0">
              <a:solidFill>
                <a:srgbClr val="FF0000"/>
              </a:solidFill>
            </a:endParaRPr>
          </a:p>
        </p:txBody>
      </p:sp>
      <p:pic>
        <p:nvPicPr>
          <p:cNvPr id="4" name="Picture 3"/>
          <p:cNvPicPr>
            <a:picLocks noChangeAspect="1"/>
          </p:cNvPicPr>
          <p:nvPr/>
        </p:nvPicPr>
        <p:blipFill>
          <a:blip r:embed="rId3"/>
          <a:stretch>
            <a:fillRect/>
          </a:stretch>
        </p:blipFill>
        <p:spPr>
          <a:xfrm>
            <a:off x="1147196" y="2355448"/>
            <a:ext cx="8769895" cy="563602"/>
          </a:xfrm>
          <a:prstGeom prst="rect">
            <a:avLst/>
          </a:prstGeom>
        </p:spPr>
      </p:pic>
    </p:spTree>
    <p:extLst>
      <p:ext uri="{BB962C8B-B14F-4D97-AF65-F5344CB8AC3E}">
        <p14:creationId xmlns:p14="http://schemas.microsoft.com/office/powerpoint/2010/main" val="189231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Applications</a:t>
            </a:r>
          </a:p>
        </p:txBody>
      </p:sp>
      <p:sp>
        <p:nvSpPr>
          <p:cNvPr id="3" name="Content Placeholder 2"/>
          <p:cNvSpPr>
            <a:spLocks noGrp="1"/>
          </p:cNvSpPr>
          <p:nvPr>
            <p:ph idx="1"/>
          </p:nvPr>
        </p:nvSpPr>
        <p:spPr>
          <a:xfrm>
            <a:off x="1901574" y="2200631"/>
            <a:ext cx="4042025" cy="2653907"/>
          </a:xfrm>
        </p:spPr>
        <p:txBody>
          <a:bodyPr>
            <a:normAutofit/>
          </a:bodyPr>
          <a:lstStyle/>
          <a:p>
            <a:r>
              <a:rPr lang="en-US" sz="2400" dirty="0">
                <a:solidFill>
                  <a:schemeClr val="dk1"/>
                </a:solidFill>
                <a:latin typeface="Times New Roman"/>
                <a:ea typeface="Times New Roman"/>
                <a:cs typeface="Times New Roman"/>
                <a:sym typeface="Calibri"/>
              </a:rPr>
              <a:t>Web Development</a:t>
            </a:r>
          </a:p>
          <a:p>
            <a:r>
              <a:rPr lang="en-US" sz="2400" dirty="0">
                <a:solidFill>
                  <a:schemeClr val="dk1"/>
                </a:solidFill>
                <a:latin typeface="Times New Roman"/>
                <a:ea typeface="Times New Roman"/>
                <a:cs typeface="Times New Roman"/>
                <a:sym typeface="Calibri"/>
              </a:rPr>
              <a:t>Games</a:t>
            </a:r>
          </a:p>
          <a:p>
            <a:r>
              <a:rPr lang="en-US" sz="2400" dirty="0">
                <a:solidFill>
                  <a:schemeClr val="dk1"/>
                </a:solidFill>
                <a:latin typeface="Times New Roman"/>
                <a:ea typeface="Times New Roman"/>
                <a:cs typeface="Times New Roman"/>
                <a:sym typeface="Calibri"/>
              </a:rPr>
              <a:t>Graphics</a:t>
            </a:r>
          </a:p>
          <a:p>
            <a:r>
              <a:rPr lang="en-US" sz="2400" dirty="0">
                <a:solidFill>
                  <a:schemeClr val="dk1"/>
                </a:solidFill>
                <a:latin typeface="Times New Roman"/>
                <a:ea typeface="Times New Roman"/>
                <a:cs typeface="Times New Roman"/>
                <a:sym typeface="Calibri"/>
              </a:rPr>
              <a:t>Financial</a:t>
            </a:r>
          </a:p>
          <a:p>
            <a:r>
              <a:rPr lang="en-US" sz="2400" dirty="0">
                <a:solidFill>
                  <a:schemeClr val="dk1"/>
                </a:solidFill>
                <a:latin typeface="Times New Roman"/>
                <a:ea typeface="Times New Roman"/>
                <a:cs typeface="Times New Roman"/>
                <a:sym typeface="Calibri"/>
              </a:rPr>
              <a:t>Science</a:t>
            </a:r>
          </a:p>
        </p:txBody>
      </p:sp>
      <p:sp>
        <p:nvSpPr>
          <p:cNvPr id="4" name="Rectangle 3"/>
          <p:cNvSpPr/>
          <p:nvPr/>
        </p:nvSpPr>
        <p:spPr>
          <a:xfrm>
            <a:off x="8327204" y="6311901"/>
            <a:ext cx="3765438" cy="276999"/>
          </a:xfrm>
          <a:prstGeom prst="rect">
            <a:avLst/>
          </a:prstGeom>
        </p:spPr>
        <p:txBody>
          <a:bodyPr wrap="square">
            <a:spAutoFit/>
          </a:bodyPr>
          <a:lstStyle/>
          <a:p>
            <a:r>
              <a:rPr lang="en-US" sz="1200" dirty="0"/>
              <a:t>https://wiki.python.org/moin/OrganizationsUsingPython</a:t>
            </a:r>
          </a:p>
        </p:txBody>
      </p:sp>
      <p:sp>
        <p:nvSpPr>
          <p:cNvPr id="5" name="Content Placeholder 2"/>
          <p:cNvSpPr txBox="1">
            <a:spLocks/>
          </p:cNvSpPr>
          <p:nvPr/>
        </p:nvSpPr>
        <p:spPr>
          <a:xfrm>
            <a:off x="6306191" y="2072204"/>
            <a:ext cx="4042025" cy="291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Electronic Design Automation</a:t>
            </a:r>
          </a:p>
          <a:p>
            <a:r>
              <a:rPr lang="en-US" sz="2400" dirty="0">
                <a:solidFill>
                  <a:schemeClr val="dk1"/>
                </a:solidFill>
                <a:latin typeface="Times New Roman"/>
                <a:ea typeface="Times New Roman"/>
                <a:cs typeface="Times New Roman"/>
                <a:sym typeface="Calibri"/>
              </a:rPr>
              <a:t>Software Development</a:t>
            </a:r>
          </a:p>
          <a:p>
            <a:r>
              <a:rPr lang="en-US" sz="2400" dirty="0">
                <a:solidFill>
                  <a:schemeClr val="dk1"/>
                </a:solidFill>
                <a:latin typeface="Times New Roman"/>
                <a:ea typeface="Times New Roman"/>
                <a:cs typeface="Times New Roman"/>
                <a:sym typeface="Calibri"/>
              </a:rPr>
              <a:t>Education</a:t>
            </a:r>
          </a:p>
          <a:p>
            <a:r>
              <a:rPr lang="en-US" sz="2400" dirty="0">
                <a:solidFill>
                  <a:schemeClr val="dk1"/>
                </a:solidFill>
                <a:latin typeface="Times New Roman"/>
                <a:ea typeface="Times New Roman"/>
                <a:cs typeface="Times New Roman"/>
                <a:sym typeface="Calibri"/>
              </a:rPr>
              <a:t>Business Software</a:t>
            </a:r>
          </a:p>
          <a:p>
            <a:r>
              <a:rPr lang="en-US" sz="2400" dirty="0">
                <a:solidFill>
                  <a:schemeClr val="dk1"/>
                </a:solidFill>
                <a:latin typeface="Times New Roman"/>
                <a:ea typeface="Times New Roman"/>
                <a:cs typeface="Times New Roman"/>
                <a:sym typeface="Calibri"/>
              </a:rPr>
              <a:t>Government</a:t>
            </a:r>
          </a:p>
        </p:txBody>
      </p:sp>
    </p:spTree>
    <p:extLst>
      <p:ext uri="{BB962C8B-B14F-4D97-AF65-F5344CB8AC3E}">
        <p14:creationId xmlns:p14="http://schemas.microsoft.com/office/powerpoint/2010/main" val="105699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229"/>
            <a:ext cx="10515600" cy="1325563"/>
          </a:xfrm>
        </p:spPr>
        <p:txBody>
          <a:bodyPr/>
          <a:lstStyle/>
          <a:p>
            <a:r>
              <a:rPr lang="en-US" dirty="0">
                <a:solidFill>
                  <a:schemeClr val="dk1"/>
                </a:solidFill>
                <a:latin typeface="Calibri"/>
                <a:ea typeface="Calibri"/>
                <a:cs typeface="Calibri"/>
                <a:sym typeface="Calibri"/>
              </a:rPr>
              <a:t>Interpreter</a:t>
            </a:r>
            <a:r>
              <a:rPr lang="en-US" dirty="0" smtClean="0"/>
              <a:t> </a:t>
            </a:r>
            <a:r>
              <a:rPr lang="en-US" dirty="0">
                <a:solidFill>
                  <a:schemeClr val="dk1"/>
                </a:solidFill>
                <a:latin typeface="Calibri"/>
                <a:ea typeface="Calibri"/>
                <a:cs typeface="Calibri"/>
              </a:rPr>
              <a:t>Basics</a:t>
            </a:r>
          </a:p>
        </p:txBody>
      </p:sp>
      <p:sp>
        <p:nvSpPr>
          <p:cNvPr id="3" name="Content Placeholder 2"/>
          <p:cNvSpPr>
            <a:spLocks noGrp="1"/>
          </p:cNvSpPr>
          <p:nvPr>
            <p:ph idx="1"/>
          </p:nvPr>
        </p:nvSpPr>
        <p:spPr>
          <a:xfrm>
            <a:off x="838200" y="1348452"/>
            <a:ext cx="10515600" cy="5135242"/>
          </a:xfrm>
        </p:spPr>
        <p:txBody>
          <a:bodyPr>
            <a:noAutofit/>
          </a:bodyPr>
          <a:lstStyle/>
          <a:p>
            <a:r>
              <a:rPr lang="en-US" sz="2400" dirty="0">
                <a:solidFill>
                  <a:schemeClr val="dk1"/>
                </a:solidFill>
                <a:latin typeface="Times New Roman"/>
                <a:ea typeface="Times New Roman"/>
                <a:cs typeface="Times New Roman"/>
                <a:sym typeface="Calibri"/>
              </a:rPr>
              <a:t>Interpreter can be launched from the </a:t>
            </a:r>
            <a:r>
              <a:rPr lang="en-US" sz="2400" dirty="0" smtClean="0">
                <a:solidFill>
                  <a:schemeClr val="dk1"/>
                </a:solidFill>
                <a:latin typeface="Times New Roman"/>
                <a:ea typeface="Times New Roman"/>
                <a:cs typeface="Times New Roman"/>
                <a:sym typeface="Calibri"/>
              </a:rPr>
              <a:t>command line </a:t>
            </a:r>
            <a:r>
              <a:rPr lang="en-US" sz="2400" dirty="0">
                <a:solidFill>
                  <a:schemeClr val="dk1"/>
                </a:solidFill>
                <a:latin typeface="Times New Roman"/>
                <a:ea typeface="Times New Roman"/>
                <a:cs typeface="Times New Roman"/>
                <a:sym typeface="Calibri"/>
              </a:rPr>
              <a:t>by typing: python</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interpreter waits for a command to be typed with the primary prompt (&gt;&gt;&gt;) in the interactive mode</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When a statement is incomplete, the interpreter waits for completion with a secondary prompt (…)</a:t>
            </a:r>
          </a:p>
          <a:p>
            <a:r>
              <a:rPr lang="en-US" sz="2400" dirty="0">
                <a:solidFill>
                  <a:schemeClr val="dk1"/>
                </a:solidFill>
                <a:latin typeface="Times New Roman"/>
                <a:ea typeface="Times New Roman"/>
                <a:cs typeface="Times New Roman"/>
                <a:sym typeface="Calibri"/>
              </a:rPr>
              <a:t>Output lines ( </a:t>
            </a:r>
            <a:r>
              <a:rPr lang="en-US" sz="2400" dirty="0">
                <a:solidFill>
                  <a:srgbClr val="FF0000"/>
                </a:solidFill>
                <a:latin typeface="Times New Roman"/>
                <a:ea typeface="Times New Roman"/>
                <a:cs typeface="Times New Roman"/>
                <a:sym typeface="Calibri"/>
              </a:rPr>
              <a:t>*</a:t>
            </a:r>
            <a:r>
              <a:rPr lang="en-US" sz="2400" dirty="0">
                <a:solidFill>
                  <a:schemeClr val="dk1"/>
                </a:solidFill>
                <a:latin typeface="Times New Roman"/>
                <a:ea typeface="Times New Roman"/>
                <a:cs typeface="Times New Roman"/>
                <a:sym typeface="Calibri"/>
              </a:rPr>
              <a:t> ) are recognized by the absence of the prompts (&gt;&gt;&gt; OR …)</a:t>
            </a:r>
          </a:p>
        </p:txBody>
      </p:sp>
      <p:pic>
        <p:nvPicPr>
          <p:cNvPr id="4" name="Picture 3"/>
          <p:cNvPicPr>
            <a:picLocks noChangeAspect="1"/>
          </p:cNvPicPr>
          <p:nvPr/>
        </p:nvPicPr>
        <p:blipFill>
          <a:blip r:embed="rId2"/>
          <a:stretch>
            <a:fillRect/>
          </a:stretch>
        </p:blipFill>
        <p:spPr>
          <a:xfrm>
            <a:off x="1158809" y="1742775"/>
            <a:ext cx="9743054" cy="1339983"/>
          </a:xfrm>
          <a:prstGeom prst="rect">
            <a:avLst/>
          </a:prstGeom>
        </p:spPr>
      </p:pic>
      <p:pic>
        <p:nvPicPr>
          <p:cNvPr id="5" name="Picture 4"/>
          <p:cNvPicPr>
            <a:picLocks noChangeAspect="1"/>
          </p:cNvPicPr>
          <p:nvPr/>
        </p:nvPicPr>
        <p:blipFill>
          <a:blip r:embed="rId3"/>
          <a:stretch>
            <a:fillRect/>
          </a:stretch>
        </p:blipFill>
        <p:spPr>
          <a:xfrm>
            <a:off x="4434446" y="3916073"/>
            <a:ext cx="3465277" cy="1008081"/>
          </a:xfrm>
          <a:prstGeom prst="rect">
            <a:avLst/>
          </a:prstGeom>
        </p:spPr>
      </p:pic>
      <p:sp>
        <p:nvSpPr>
          <p:cNvPr id="6" name="TextBox 5"/>
          <p:cNvSpPr txBox="1"/>
          <p:nvPr/>
        </p:nvSpPr>
        <p:spPr>
          <a:xfrm flipH="1">
            <a:off x="4080076" y="4386805"/>
            <a:ext cx="4572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4041208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1348452"/>
            <a:ext cx="10515600" cy="5135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Comments begin with # (hash), and include all the text till the end of the line</a:t>
            </a: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No end of statement semicolons are required. </a:t>
            </a:r>
          </a:p>
          <a:p>
            <a:r>
              <a:rPr lang="en-US" sz="2400" dirty="0">
                <a:solidFill>
                  <a:schemeClr val="dk1"/>
                </a:solidFill>
                <a:latin typeface="Times New Roman"/>
                <a:ea typeface="Times New Roman"/>
                <a:cs typeface="Times New Roman"/>
                <a:sym typeface="Calibri"/>
              </a:rPr>
              <a:t>No braces are required to enclose blocks. Statements are grouped by indentation and when indented inappropriately, an error is thrown:</a:t>
            </a:r>
          </a:p>
          <a:p>
            <a:pPr marL="0" indent="0">
              <a:buNone/>
            </a:pPr>
            <a:r>
              <a:rPr lang="en-US" sz="2400" dirty="0">
                <a:solidFill>
                  <a:schemeClr val="dk1"/>
                </a:solidFill>
                <a:latin typeface="Times New Roman"/>
                <a:ea typeface="Times New Roman"/>
                <a:cs typeface="Times New Roman"/>
                <a:sym typeface="Calibri"/>
              </a:rPr>
              <a:t>	</a:t>
            </a:r>
            <a:r>
              <a:rPr lang="en-US" sz="2400" dirty="0" err="1">
                <a:solidFill>
                  <a:srgbClr val="FF0000"/>
                </a:solidFill>
                <a:latin typeface="Times New Roman"/>
                <a:ea typeface="Times New Roman"/>
                <a:cs typeface="Times New Roman"/>
                <a:sym typeface="Calibri"/>
              </a:rPr>
              <a:t>IndentationError</a:t>
            </a:r>
            <a:r>
              <a:rPr lang="en-US" sz="2400" dirty="0">
                <a:solidFill>
                  <a:schemeClr val="dk1"/>
                </a:solidFill>
                <a:latin typeface="Times New Roman"/>
                <a:ea typeface="Times New Roman"/>
                <a:cs typeface="Times New Roman"/>
                <a:sym typeface="Calibri"/>
              </a:rPr>
              <a:t>: unexpected indent</a:t>
            </a:r>
          </a:p>
        </p:txBody>
      </p:sp>
      <p:sp>
        <p:nvSpPr>
          <p:cNvPr id="2" name="Title 1"/>
          <p:cNvSpPr>
            <a:spLocks noGrp="1"/>
          </p:cNvSpPr>
          <p:nvPr>
            <p:ph type="title"/>
          </p:nvPr>
        </p:nvSpPr>
        <p:spPr>
          <a:xfrm>
            <a:off x="838200" y="220441"/>
            <a:ext cx="10515600" cy="1325563"/>
          </a:xfrm>
        </p:spPr>
        <p:txBody>
          <a:bodyPr>
            <a:normAutofit/>
          </a:bodyPr>
          <a:lstStyle/>
          <a:p>
            <a:r>
              <a:rPr lang="en-US" dirty="0">
                <a:solidFill>
                  <a:schemeClr val="dk1"/>
                </a:solidFill>
                <a:latin typeface="Calibri"/>
                <a:ea typeface="Calibri"/>
                <a:cs typeface="Calibri"/>
                <a:sym typeface="Calibri"/>
              </a:rPr>
              <a:t>Language Basics</a:t>
            </a:r>
          </a:p>
        </p:txBody>
      </p:sp>
      <p:pic>
        <p:nvPicPr>
          <p:cNvPr id="4" name="Content Placeholder 3"/>
          <p:cNvPicPr>
            <a:picLocks noGrp="1" noChangeAspect="1"/>
          </p:cNvPicPr>
          <p:nvPr>
            <p:ph idx="1"/>
          </p:nvPr>
        </p:nvPicPr>
        <p:blipFill>
          <a:blip r:embed="rId2"/>
          <a:stretch>
            <a:fillRect/>
          </a:stretch>
        </p:blipFill>
        <p:spPr>
          <a:xfrm>
            <a:off x="2899459" y="1978968"/>
            <a:ext cx="3311022" cy="961264"/>
          </a:xfrm>
          <a:prstGeom prst="rect">
            <a:avLst/>
          </a:prstGeom>
        </p:spPr>
      </p:pic>
    </p:spTree>
    <p:extLst>
      <p:ext uri="{BB962C8B-B14F-4D97-AF65-F5344CB8AC3E}">
        <p14:creationId xmlns:p14="http://schemas.microsoft.com/office/powerpoint/2010/main" val="402624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Numbers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Number addition, subtraction and multiplication similar to other languages: +/-/*</a:t>
            </a:r>
          </a:p>
          <a:p>
            <a:r>
              <a:rPr lang="en-US" sz="2400" dirty="0">
                <a:solidFill>
                  <a:schemeClr val="dk1"/>
                </a:solidFill>
                <a:latin typeface="Times New Roman"/>
                <a:ea typeface="Times New Roman"/>
                <a:cs typeface="Times New Roman"/>
                <a:sym typeface="Calibri"/>
              </a:rPr>
              <a:t>Division operator always returns a float value: / (</a:t>
            </a:r>
            <a:r>
              <a:rPr lang="en-US" sz="2400" dirty="0">
                <a:solidFill>
                  <a:srgbClr val="FF0000"/>
                </a:solidFill>
                <a:latin typeface="Times New Roman"/>
                <a:ea typeface="Times New Roman"/>
                <a:cs typeface="Times New Roman"/>
                <a:sym typeface="Calibri"/>
              </a:rPr>
              <a:t>7/5 = 1.4</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To discard the fractional part and get an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result, use // (</a:t>
            </a:r>
            <a:r>
              <a:rPr lang="en-US" sz="2400" dirty="0">
                <a:solidFill>
                  <a:srgbClr val="FF0000"/>
                </a:solidFill>
                <a:latin typeface="Times New Roman"/>
                <a:ea typeface="Times New Roman"/>
                <a:cs typeface="Times New Roman"/>
                <a:sym typeface="Calibri"/>
              </a:rPr>
              <a:t>7//5 = 1</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Remainder: % (</a:t>
            </a:r>
            <a:r>
              <a:rPr lang="en-US" sz="2400" dirty="0">
                <a:solidFill>
                  <a:srgbClr val="FF0000"/>
                </a:solidFill>
                <a:latin typeface="Times New Roman"/>
                <a:ea typeface="Times New Roman"/>
                <a:cs typeface="Times New Roman"/>
                <a:sym typeface="Calibri"/>
              </a:rPr>
              <a:t>7%5 = 2</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Calculate powers using ** (</a:t>
            </a:r>
            <a:r>
              <a:rPr lang="en-US" sz="2400" dirty="0">
                <a:solidFill>
                  <a:srgbClr val="FF0000"/>
                </a:solidFill>
                <a:latin typeface="Times New Roman"/>
                <a:ea typeface="Times New Roman"/>
                <a:cs typeface="Times New Roman"/>
                <a:sym typeface="Calibri"/>
              </a:rPr>
              <a:t>2**3 = 8</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When mixed type operands are used,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is converted to float</a:t>
            </a:r>
          </a:p>
          <a:p>
            <a:r>
              <a:rPr lang="en-US" sz="2400" dirty="0">
                <a:solidFill>
                  <a:schemeClr val="dk1"/>
                </a:solidFill>
                <a:latin typeface="Times New Roman"/>
                <a:ea typeface="Times New Roman"/>
                <a:cs typeface="Times New Roman"/>
                <a:sym typeface="Calibri"/>
              </a:rPr>
              <a:t>Python also supports complex numbers (imaginary part denoted by suffix j or J: 5+7j)</a:t>
            </a:r>
          </a:p>
        </p:txBody>
      </p:sp>
    </p:spTree>
    <p:extLst>
      <p:ext uri="{BB962C8B-B14F-4D97-AF65-F5344CB8AC3E}">
        <p14:creationId xmlns:p14="http://schemas.microsoft.com/office/powerpoint/2010/main" val="297759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Strings</a:t>
            </a:r>
          </a:p>
        </p:txBody>
      </p:sp>
      <p:sp>
        <p:nvSpPr>
          <p:cNvPr id="3" name="Content Placeholder 2"/>
          <p:cNvSpPr>
            <a:spLocks noGrp="1"/>
          </p:cNvSpPr>
          <p:nvPr>
            <p:ph idx="1"/>
          </p:nvPr>
        </p:nvSpPr>
        <p:spPr>
          <a:xfrm>
            <a:off x="838200" y="1484171"/>
            <a:ext cx="10515600" cy="4351338"/>
          </a:xfrm>
        </p:spPr>
        <p:txBody>
          <a:bodyPr>
            <a:normAutofit/>
          </a:bodyPr>
          <a:lstStyle/>
          <a:p>
            <a:r>
              <a:rPr lang="en-US" sz="2400" dirty="0">
                <a:solidFill>
                  <a:schemeClr val="dk1"/>
                </a:solidFill>
                <a:latin typeface="Times New Roman"/>
                <a:ea typeface="Times New Roman"/>
                <a:cs typeface="Times New Roman"/>
                <a:sym typeface="Calibri"/>
              </a:rPr>
              <a:t>Strings are enclosed in single or double quotes. \ is used to escape quotes (</a:t>
            </a:r>
            <a:r>
              <a:rPr lang="en-US" sz="2400" b="1" dirty="0">
                <a:solidFill>
                  <a:srgbClr val="FF0000"/>
                </a:solidFill>
                <a:latin typeface="Times New Roman"/>
                <a:ea typeface="Times New Roman"/>
                <a:cs typeface="Times New Roman"/>
                <a:sym typeface="Calibri"/>
              </a:rPr>
              <a:t>‘</a:t>
            </a:r>
            <a:r>
              <a:rPr lang="en-US" sz="2400" b="1" dirty="0" err="1">
                <a:solidFill>
                  <a:srgbClr val="FF0000"/>
                </a:solidFill>
                <a:latin typeface="Times New Roman"/>
                <a:ea typeface="Times New Roman"/>
                <a:cs typeface="Times New Roman"/>
                <a:sym typeface="Calibri"/>
              </a:rPr>
              <a:t>hasn</a:t>
            </a:r>
            <a:r>
              <a:rPr lang="en-US" sz="2400" b="1" dirty="0">
                <a:solidFill>
                  <a:srgbClr val="FF0000"/>
                </a:solidFill>
                <a:latin typeface="Times New Roman"/>
                <a:ea typeface="Times New Roman"/>
                <a:cs typeface="Times New Roman"/>
                <a:sym typeface="Calibri"/>
              </a:rPr>
              <a:t>\’t’</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Strings can span multiple lines when enclosed in triple quotes. New line characters \n can be eliminated by ending each line with a \</a:t>
            </a: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Adjacent String literals are concatenated: ‘con’ ‘</a:t>
            </a:r>
            <a:r>
              <a:rPr lang="en-US" sz="2400" dirty="0" err="1">
                <a:solidFill>
                  <a:schemeClr val="dk1"/>
                </a:solidFill>
                <a:latin typeface="Times New Roman"/>
                <a:ea typeface="Times New Roman"/>
                <a:cs typeface="Times New Roman"/>
                <a:sym typeface="Calibri"/>
              </a:rPr>
              <a:t>catenated</a:t>
            </a:r>
            <a:r>
              <a:rPr lang="en-US" sz="2400" dirty="0">
                <a:solidFill>
                  <a:schemeClr val="dk1"/>
                </a:solidFill>
                <a:latin typeface="Times New Roman"/>
                <a:ea typeface="Times New Roman"/>
                <a:cs typeface="Times New Roman"/>
                <a:sym typeface="Calibri"/>
              </a:rPr>
              <a:t>’ = ‘concatenated’</a:t>
            </a:r>
          </a:p>
          <a:p>
            <a:r>
              <a:rPr lang="en-US" sz="2400" dirty="0">
                <a:solidFill>
                  <a:schemeClr val="dk1"/>
                </a:solidFill>
                <a:latin typeface="Times New Roman"/>
                <a:ea typeface="Times New Roman"/>
                <a:cs typeface="Times New Roman"/>
                <a:sym typeface="Calibri"/>
              </a:rPr>
              <a:t>Variables can be concatenated using + operator</a:t>
            </a:r>
          </a:p>
          <a:p>
            <a:r>
              <a:rPr lang="en-US" sz="2400" dirty="0">
                <a:solidFill>
                  <a:schemeClr val="dk1"/>
                </a:solidFill>
                <a:latin typeface="Times New Roman"/>
                <a:ea typeface="Times New Roman"/>
                <a:cs typeface="Times New Roman"/>
                <a:sym typeface="Calibri"/>
              </a:rPr>
              <a:t>Strings can be repeated using * operator: 4*’run’ = ‘</a:t>
            </a:r>
            <a:r>
              <a:rPr lang="en-US" sz="2400" dirty="0" err="1">
                <a:solidFill>
                  <a:schemeClr val="dk1"/>
                </a:solidFill>
                <a:latin typeface="Times New Roman"/>
                <a:ea typeface="Times New Roman"/>
                <a:cs typeface="Times New Roman"/>
                <a:sym typeface="Calibri"/>
              </a:rPr>
              <a:t>runrunrunrun</a:t>
            </a:r>
            <a:r>
              <a:rPr lang="en-US" sz="2400" dirty="0">
                <a:solidFill>
                  <a:schemeClr val="dk1"/>
                </a:solidFill>
                <a:latin typeface="Times New Roman"/>
                <a:ea typeface="Times New Roman"/>
                <a:cs typeface="Times New Roman"/>
                <a:sym typeface="Calibri"/>
              </a:rPr>
              <a:t>’</a:t>
            </a:r>
          </a:p>
        </p:txBody>
      </p:sp>
      <p:pic>
        <p:nvPicPr>
          <p:cNvPr id="4" name="Picture 3"/>
          <p:cNvPicPr>
            <a:picLocks noChangeAspect="1"/>
          </p:cNvPicPr>
          <p:nvPr/>
        </p:nvPicPr>
        <p:blipFill>
          <a:blip r:embed="rId2"/>
          <a:stretch>
            <a:fillRect/>
          </a:stretch>
        </p:blipFill>
        <p:spPr>
          <a:xfrm>
            <a:off x="3588152" y="2980666"/>
            <a:ext cx="3912542" cy="1358348"/>
          </a:xfrm>
          <a:prstGeom prst="rect">
            <a:avLst/>
          </a:prstGeom>
        </p:spPr>
      </p:pic>
      <p:pic>
        <p:nvPicPr>
          <p:cNvPr id="6" name="Picture 5"/>
          <p:cNvPicPr>
            <a:picLocks noChangeAspect="1"/>
          </p:cNvPicPr>
          <p:nvPr/>
        </p:nvPicPr>
        <p:blipFill>
          <a:blip r:embed="rId3"/>
          <a:stretch>
            <a:fillRect/>
          </a:stretch>
        </p:blipFill>
        <p:spPr>
          <a:xfrm>
            <a:off x="7118430" y="4785116"/>
            <a:ext cx="1615994" cy="553545"/>
          </a:xfrm>
          <a:prstGeom prst="rect">
            <a:avLst/>
          </a:prstGeom>
        </p:spPr>
      </p:pic>
    </p:spTree>
    <p:extLst>
      <p:ext uri="{BB962C8B-B14F-4D97-AF65-F5344CB8AC3E}">
        <p14:creationId xmlns:p14="http://schemas.microsoft.com/office/powerpoint/2010/main" val="2269748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5047</TotalTime>
  <Words>3125</Words>
  <Application>Microsoft Office PowerPoint</Application>
  <PresentationFormat>Widescreen</PresentationFormat>
  <Paragraphs>478</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PowerPoint Presentation</vt:lpstr>
      <vt:lpstr>Python</vt:lpstr>
      <vt:lpstr>Python Features</vt:lpstr>
      <vt:lpstr>Python Features</vt:lpstr>
      <vt:lpstr>Python Applications</vt:lpstr>
      <vt:lpstr>Interpreter Basics</vt:lpstr>
      <vt:lpstr>Language Basics</vt:lpstr>
      <vt:lpstr>Numbers</vt:lpstr>
      <vt:lpstr>Strings</vt:lpstr>
      <vt:lpstr>More Strings</vt:lpstr>
      <vt:lpstr>String Functions</vt:lpstr>
      <vt:lpstr>Control Flow</vt:lpstr>
      <vt:lpstr>Control Flow</vt:lpstr>
      <vt:lpstr>Functions</vt:lpstr>
      <vt:lpstr>Data Structures - Lists and Arrays</vt:lpstr>
      <vt:lpstr>Data Structures – Tuples and Sets</vt:lpstr>
      <vt:lpstr>Data Structures - Dictionaries</vt:lpstr>
      <vt:lpstr>Input and Output</vt:lpstr>
      <vt:lpstr>Errors and Exceptions</vt:lpstr>
      <vt:lpstr>Errors and Exceptions – The Stack Trace</vt:lpstr>
      <vt:lpstr>Classes</vt:lpstr>
      <vt:lpstr>Protocols</vt:lpstr>
      <vt:lpstr>Modules, Packages</vt:lpstr>
      <vt:lpstr>Examples for modules</vt:lpstr>
      <vt:lpstr>Python Packages </vt:lpstr>
      <vt:lpstr>Regular Expressions</vt:lpstr>
      <vt:lpstr>Regular Expressions</vt:lpstr>
      <vt:lpstr>Regular Expressions</vt:lpstr>
      <vt:lpstr>Regular Expression Patterns</vt:lpstr>
      <vt:lpstr>Regular Expression Patterns</vt:lpstr>
      <vt:lpstr>Regular Expression Patterns</vt:lpstr>
      <vt:lpstr>Regular Expression Patterns</vt:lpstr>
      <vt:lpstr>Regular Expressions Modifiers: Option Flags</vt:lpstr>
      <vt:lpstr>Multi threading</vt:lpstr>
      <vt:lpstr>Global Interpreter Lock (GIL)</vt:lpstr>
      <vt:lpstr>Global Interpreter Lock (GIL)</vt:lpstr>
      <vt:lpstr>Standard Libraries</vt:lpstr>
      <vt:lpstr>Standard Libraries</vt:lpstr>
      <vt:lpstr>Standard Libraries</vt:lpstr>
      <vt:lpstr>Standard Libraries</vt:lpstr>
      <vt:lpstr>Standard Libraries</vt:lpstr>
      <vt:lpstr>Installation</vt:lpstr>
      <vt:lpstr>Installing Anaconda</vt:lpstr>
      <vt:lpstr>Installing Anaconda</vt:lpstr>
      <vt:lpstr>Installing Anaconda</vt:lpstr>
      <vt:lpstr>Installing Anaconda</vt:lpstr>
      <vt:lpstr>Testing your installation</vt:lpstr>
      <vt:lpstr>Installing Python Packages - pip</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Nita Deshpande</dc:creator>
  <cp:lastModifiedBy>Dileep Gunda</cp:lastModifiedBy>
  <cp:revision>184</cp:revision>
  <dcterms:created xsi:type="dcterms:W3CDTF">2018-08-22T18:03:13Z</dcterms:created>
  <dcterms:modified xsi:type="dcterms:W3CDTF">2018-09-13T15:19:23Z</dcterms:modified>
</cp:coreProperties>
</file>