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88" r:id="rId3"/>
    <p:sldId id="280" r:id="rId4"/>
    <p:sldId id="281" r:id="rId5"/>
    <p:sldId id="283" r:id="rId6"/>
    <p:sldId id="284" r:id="rId7"/>
    <p:sldId id="286" r:id="rId8"/>
    <p:sldId id="287" r:id="rId9"/>
    <p:sldId id="257" r:id="rId10"/>
    <p:sldId id="295" r:id="rId11"/>
    <p:sldId id="258" r:id="rId12"/>
    <p:sldId id="259" r:id="rId13"/>
    <p:sldId id="260" r:id="rId14"/>
    <p:sldId id="261" r:id="rId15"/>
    <p:sldId id="262" r:id="rId16"/>
    <p:sldId id="263" r:id="rId17"/>
    <p:sldId id="265" r:id="rId18"/>
    <p:sldId id="266" r:id="rId19"/>
    <p:sldId id="267" r:id="rId20"/>
    <p:sldId id="264" r:id="rId21"/>
    <p:sldId id="268" r:id="rId22"/>
    <p:sldId id="269" r:id="rId23"/>
    <p:sldId id="270" r:id="rId24"/>
    <p:sldId id="273" r:id="rId25"/>
    <p:sldId id="272" r:id="rId26"/>
    <p:sldId id="271" r:id="rId27"/>
    <p:sldId id="275" r:id="rId28"/>
    <p:sldId id="296" r:id="rId29"/>
    <p:sldId id="277" r:id="rId30"/>
    <p:sldId id="292" r:id="rId31"/>
    <p:sldId id="290" r:id="rId32"/>
    <p:sldId id="291" r:id="rId33"/>
    <p:sldId id="289" r:id="rId34"/>
    <p:sldId id="278" r:id="rId35"/>
    <p:sldId id="279"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6" d="100"/>
          <a:sy n="106"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endParaRPr lang="en-US" dirty="0">
              <a:solidFill>
                <a:schemeClr val="dk1"/>
              </a:solidFill>
              <a:latin typeface="Calibri"/>
              <a:ea typeface="Calibri"/>
              <a:cs typeface="Calibri"/>
            </a:endParaRP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endParaRPr lang="en-US" sz="2400" dirty="0">
              <a:solidFill>
                <a:schemeClr val="dk1"/>
              </a:solidFill>
              <a:latin typeface="Times New Roman"/>
              <a:ea typeface="Times New Roman"/>
              <a:cs typeface="Times New Roman"/>
              <a:sym typeface="Calibri"/>
            </a:endParaRP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endParaRPr lang="en-US" dirty="0">
              <a:solidFill>
                <a:schemeClr val="dk1"/>
              </a:solidFill>
              <a:latin typeface="Calibri"/>
              <a:ea typeface="Calibri"/>
              <a:cs typeface="Calibri"/>
              <a:sym typeface="Calibri"/>
            </a:endParaRP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dirty="0" err="1">
                <a:solidFill>
                  <a:schemeClr val="dk1"/>
                </a:solidFill>
                <a:latin typeface="Times New Roman"/>
                <a:ea typeface="Times New Roman"/>
                <a:cs typeface="Times New Roman"/>
                <a:sym typeface="Calibri"/>
              </a:rPr>
              <a:t>hasn</a:t>
            </a:r>
            <a:r>
              <a:rPr lang="en-US" sz="2400" dirty="0">
                <a:solidFill>
                  <a:schemeClr val="dk1"/>
                </a:solidFill>
                <a:latin typeface="Times New Roman"/>
                <a:ea typeface="Times New Roman"/>
                <a:cs typeface="Times New Roman"/>
                <a:sym typeface="Calibri"/>
              </a:rPr>
              <a:t>\’t</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 this allows the functions to be</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  called in several ways</a:t>
            </a:r>
          </a:p>
          <a:p>
            <a:r>
              <a:rPr lang="en-US" sz="2400" dirty="0" err="1">
                <a:solidFill>
                  <a:schemeClr val="dk1"/>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6274469" y="1375246"/>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Calibri"/>
                <a:ea typeface="Calibri"/>
                <a:cs typeface="Calibri"/>
                <a:sym typeface="Calibri"/>
              </a:rPr>
              <a:t>Python is an interpreted high-level programming language for general-purpose programming. Created by Guido van Rossum and first released in </a:t>
            </a:r>
            <a:r>
              <a:rPr lang="en-US" dirty="0">
                <a:solidFill>
                  <a:schemeClr val="dk1"/>
                </a:solidFill>
                <a:latin typeface="Calibri"/>
                <a:ea typeface="Calibri"/>
                <a:cs typeface="Calibri"/>
                <a:sym typeface="Calibri"/>
              </a:rPr>
              <a:t>1991</a:t>
            </a:r>
            <a:endParaRPr lang="en-US" dirty="0">
              <a:solidFill>
                <a:schemeClr val="dk1"/>
              </a:solidFill>
              <a:latin typeface="Calibri"/>
              <a:ea typeface="Calibri"/>
              <a:cs typeface="Calibri"/>
              <a:sym typeface="Calibri"/>
            </a:endParaRPr>
          </a:p>
          <a:p>
            <a:endParaRPr lang="en-US" dirty="0" smtClean="0"/>
          </a:p>
          <a:p>
            <a:r>
              <a:rPr lang="en-US" dirty="0"/>
              <a:t>Python 1: 1994</a:t>
            </a:r>
          </a:p>
          <a:p>
            <a:r>
              <a:rPr lang="en-US" dirty="0"/>
              <a:t>Python 2: 2000</a:t>
            </a:r>
          </a:p>
          <a:p>
            <a:r>
              <a:rPr lang="en-US" dirty="0"/>
              <a:t>Python 3: </a:t>
            </a:r>
            <a:r>
              <a:rPr lang="en-US" dirty="0" smtClean="0"/>
              <a:t>2008</a:t>
            </a:r>
          </a:p>
          <a:p>
            <a:pPr marL="3657600" lvl="8"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24446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3426537"/>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a:t>
                      </a:r>
                      <a:r>
                        <a:rPr lang="en-US" dirty="0" err="1" smtClean="0"/>
                        <a:t>i</a:t>
                      </a:r>
                      <a:r>
                        <a:rPr lang="en-US" dirty="0" smtClean="0"/>
                        <a:t>’ in the declaration</a:t>
                      </a:r>
                      <a:r>
                        <a:rPr lang="en-US" baseline="0" dirty="0" smtClean="0"/>
                        <a:t> refers to element type – </a:t>
                      </a:r>
                      <a:r>
                        <a:rPr lang="en-US" baseline="0" dirty="0" err="1" smtClean="0"/>
                        <a:t>int</a:t>
                      </a:r>
                      <a:r>
                        <a:rPr lang="en-US" baseline="0" dirty="0" smtClean="0"/>
                        <a:t> in this case</a:t>
                      </a:r>
                      <a:endParaRPr lang="en-US" dirty="0"/>
                    </a:p>
                  </a:txBody>
                  <a:tcPr/>
                </a:tc>
                <a:tc>
                  <a:txBody>
                    <a:bodyPr/>
                    <a:lstStyle/>
                    <a:p>
                      <a:endParaRPr lang="en-US" dirty="0" smtClean="0"/>
                    </a:p>
                    <a:p>
                      <a:endParaRPr lang="en-US" dirty="0" smtClean="0"/>
                    </a:p>
                    <a:p>
                      <a:endParaRPr lang="en-US" dirty="0" smtClean="0"/>
                    </a:p>
                    <a:p>
                      <a:r>
                        <a:rPr lang="en-US" dirty="0" smtClean="0"/>
                        <a:t>Element of any type can</a:t>
                      </a:r>
                      <a:r>
                        <a:rPr lang="en-US" baseline="0" dirty="0" smtClean="0"/>
                        <a:t> be stored in the l</a:t>
                      </a:r>
                      <a:r>
                        <a:rPr lang="en-US" dirty="0" smtClean="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https://docs.python.org/3/library/array.html</a:t>
                      </a:r>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2"/>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3"/>
          <a:stretch>
            <a:fillRect/>
          </a:stretch>
        </p:blipFill>
        <p:spPr>
          <a:xfrm>
            <a:off x="2332781" y="1645919"/>
            <a:ext cx="4357386" cy="861102"/>
          </a:xfrm>
          <a:prstGeom prst="rect">
            <a:avLst/>
          </a:prstGeom>
        </p:spPr>
      </p:pic>
      <p:pic>
        <p:nvPicPr>
          <p:cNvPr id="6" name="Picture 5"/>
          <p:cNvPicPr>
            <a:picLocks noChangeAspect="1"/>
          </p:cNvPicPr>
          <p:nvPr/>
        </p:nvPicPr>
        <p:blipFill>
          <a:blip r:embed="rId4"/>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5992455" y="448420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chemeClr val="dk1"/>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list() method or sorted() 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the items() 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2"/>
            <a:ext cx="4480101" cy="1309568"/>
          </a:xfrm>
          <a:prstGeom prst="rect">
            <a:avLst/>
          </a:prstGeom>
        </p:spPr>
      </p:pic>
    </p:spTree>
    <p:extLst>
      <p:ext uri="{BB962C8B-B14F-4D97-AF65-F5344CB8AC3E}">
        <p14:creationId xmlns:p14="http://schemas.microsoft.com/office/powerpoint/2010/main" val="2255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a:xfrm>
            <a:off x="838200" y="1554522"/>
            <a:ext cx="10515600" cy="4351338"/>
          </a:xfrm>
        </p:spPr>
        <p:txBody>
          <a:bodyPr>
            <a:normAutofit/>
          </a:bodyPr>
          <a:lstStyle/>
          <a:p>
            <a:r>
              <a:rPr lang="en-US" sz="2400" dirty="0">
                <a:solidFill>
                  <a:schemeClr val="dk1"/>
                </a:solidFill>
                <a:latin typeface="Times New Roman"/>
                <a:ea typeface="Times New Roman"/>
                <a:cs typeface="Times New Roman"/>
                <a:sym typeface="Calibri"/>
              </a:rPr>
              <a:t>The print() function prints to standard out</a:t>
            </a:r>
          </a:p>
          <a:p>
            <a:r>
              <a:rPr lang="en-US" sz="2400" dirty="0">
                <a:solidFill>
                  <a:schemeClr val="dk1"/>
                </a:solidFill>
                <a:latin typeface="Times New Roman"/>
                <a:ea typeface="Times New Roman"/>
                <a:cs typeface="Times New Roman"/>
                <a:sym typeface="Calibri"/>
              </a:rPr>
              <a:t>To read from a file, use the open() function:</a:t>
            </a:r>
          </a:p>
          <a:p>
            <a:pPr lvl="1"/>
            <a:r>
              <a:rPr lang="en-US" sz="2000" dirty="0" smtClean="0">
                <a:latin typeface="Times New Roman" panose="02020603050405020304" pitchFamily="18" charset="0"/>
                <a:cs typeface="Times New Roman" panose="02020603050405020304" pitchFamily="18" charset="0"/>
              </a:rPr>
              <a:t>File can be opened in ‘r’ for read, </a:t>
            </a:r>
          </a:p>
          <a:p>
            <a:pPr marL="457200" lvl="1" indent="0">
              <a:buNone/>
            </a:pPr>
            <a:r>
              <a:rPr lang="en-US" sz="2000" dirty="0" smtClean="0">
                <a:latin typeface="Times New Roman" panose="02020603050405020304" pitchFamily="18" charset="0"/>
                <a:cs typeface="Times New Roman" panose="02020603050405020304" pitchFamily="18" charset="0"/>
              </a:rPr>
              <a:t>‘w’ for write or ‘a’ for append modes</a:t>
            </a:r>
          </a:p>
          <a:p>
            <a:pPr marL="457200" lvl="1" indent="0">
              <a:buNone/>
            </a:pPr>
            <a:r>
              <a:rPr lang="en-US" sz="2000" dirty="0" smtClean="0"/>
              <a:t> </a:t>
            </a:r>
          </a:p>
        </p:txBody>
      </p:sp>
      <p:pic>
        <p:nvPicPr>
          <p:cNvPr id="4" name="Picture 3"/>
          <p:cNvPicPr>
            <a:picLocks noChangeAspect="1"/>
          </p:cNvPicPr>
          <p:nvPr/>
        </p:nvPicPr>
        <p:blipFill>
          <a:blip r:embed="rId2"/>
          <a:stretch>
            <a:fillRect/>
          </a:stretch>
        </p:blipFill>
        <p:spPr>
          <a:xfrm>
            <a:off x="2419202" y="3271679"/>
            <a:ext cx="6058526" cy="1764413"/>
          </a:xfrm>
          <a:prstGeom prst="rect">
            <a:avLst/>
          </a:prstGeom>
        </p:spPr>
      </p:pic>
    </p:spTree>
    <p:extLst>
      <p:ext uri="{BB962C8B-B14F-4D97-AF65-F5344CB8AC3E}">
        <p14:creationId xmlns:p14="http://schemas.microsoft.com/office/powerpoint/2010/main" val="173600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a:t>
            </a:r>
            <a:r>
              <a:rPr lang="en-US" dirty="0" smtClean="0">
                <a:latin typeface="+mn-lt"/>
              </a:rPr>
              <a:t>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"Hello : ", par</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Tree>
    <p:extLst>
      <p:ext uri="{BB962C8B-B14F-4D97-AF65-F5344CB8AC3E}">
        <p14:creationId xmlns:p14="http://schemas.microsoft.com/office/powerpoint/2010/main" val="1026774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import re</a:t>
            </a:r>
          </a:p>
          <a:p>
            <a:pPr marL="457200" lvl="1" indent="0">
              <a:buNone/>
            </a:pP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a:t>
            </a:r>
            <a:r>
              <a:rPr lang="en-US" sz="2400" b="1" dirty="0">
                <a:solidFill>
                  <a:schemeClr val="dk1"/>
                </a:solidFill>
                <a:latin typeface="Times New Roman"/>
                <a:ea typeface="Times New Roman"/>
                <a:cs typeface="Times New Roman"/>
              </a:rPr>
              <a:t>with </a:t>
            </a:r>
            <a:r>
              <a:rPr lang="en-US" sz="2400" b="1" dirty="0">
                <a:solidFill>
                  <a:schemeClr val="dk1"/>
                </a:solidFill>
                <a:latin typeface="Times New Roman"/>
                <a:ea typeface="Times New Roman"/>
                <a:cs typeface="Times New Roman"/>
              </a:rPr>
              <a:t>Anaconda</a:t>
            </a:r>
            <a:r>
              <a:rPr lang="en-US" sz="2400" dirty="0">
                <a:solidFill>
                  <a:schemeClr val="dk1"/>
                </a:solidFill>
                <a:latin typeface="Times New Roman"/>
                <a:ea typeface="Times New Roman"/>
                <a:cs typeface="Times New Roman"/>
              </a:rPr>
              <a:t>.</a:t>
            </a:r>
            <a:endParaRPr lang="en-US" sz="2400" dirty="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317140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re.match</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re.search</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re.findall</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re.split</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re.sub</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re.compile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7"/>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104473"/>
            <a:ext cx="10515600" cy="5049749"/>
          </a:xfrm>
        </p:spPr>
        <p:txBody>
          <a:bodyPr>
            <a:noAutofit/>
          </a:bodyPr>
          <a:lstStyle/>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beginning of line.</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end of line.</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1200" dirty="0">
                <a:latin typeface="Times New Roman" panose="02020603050405020304" pitchFamily="18" charset="0"/>
                <a:cs typeface="Times New Roman" panose="02020603050405020304" pitchFamily="18" charset="0"/>
              </a:rPr>
              <a:t>[...]	Matches any single character in brackets.</a:t>
            </a:r>
          </a:p>
          <a:p>
            <a:r>
              <a:rPr lang="en-US" sz="1200" dirty="0">
                <a:latin typeface="Times New Roman" panose="02020603050405020304" pitchFamily="18" charset="0"/>
                <a:cs typeface="Times New Roman" panose="02020603050405020304" pitchFamily="18" charset="0"/>
              </a:rPr>
              <a:t>[^...]	Matches any single character not in brackets</a:t>
            </a:r>
          </a:p>
          <a:p>
            <a:r>
              <a:rPr lang="en-US" sz="1200" dirty="0">
                <a:latin typeface="Times New Roman" panose="02020603050405020304" pitchFamily="18" charset="0"/>
                <a:cs typeface="Times New Roman" panose="02020603050405020304" pitchFamily="18" charset="0"/>
              </a:rPr>
              <a:t>re*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0 or more occurrences of preceding expression.</a:t>
            </a:r>
          </a:p>
          <a:p>
            <a:r>
              <a:rPr lang="en-US" sz="1200" dirty="0">
                <a:latin typeface="Times New Roman" panose="02020603050405020304" pitchFamily="18" charset="0"/>
                <a:cs typeface="Times New Roman" panose="02020603050405020304" pitchFamily="18" charset="0"/>
              </a:rPr>
              <a:t>re+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1 or more occurrence of preceding expression.</a:t>
            </a:r>
          </a:p>
          <a:p>
            <a:r>
              <a:rPr lang="en-US" sz="1200" dirty="0">
                <a:latin typeface="Times New Roman" panose="02020603050405020304" pitchFamily="18" charset="0"/>
                <a:cs typeface="Times New Roman" panose="02020603050405020304" pitchFamily="18" charset="0"/>
              </a:rPr>
              <a:t>re?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0 or 1 occurrence of preceding expression.</a:t>
            </a:r>
          </a:p>
          <a:p>
            <a:r>
              <a:rPr lang="en-US" sz="1200" dirty="0">
                <a:latin typeface="Times New Roman" panose="02020603050405020304" pitchFamily="18" charset="0"/>
                <a:cs typeface="Times New Roman" panose="02020603050405020304" pitchFamily="18" charset="0"/>
              </a:rPr>
              <a:t>re{ n}	Matches exactly n number of occurrences of preceding expression.</a:t>
            </a:r>
          </a:p>
          <a:p>
            <a:r>
              <a:rPr lang="en-US" sz="1200" dirty="0">
                <a:latin typeface="Times New Roman" panose="02020603050405020304" pitchFamily="18" charset="0"/>
                <a:cs typeface="Times New Roman" panose="02020603050405020304" pitchFamily="18" charset="0"/>
              </a:rPr>
              <a:t>re{ n,}	Matches n or more occurrences of preceding expression.</a:t>
            </a:r>
          </a:p>
          <a:p>
            <a:r>
              <a:rPr lang="en-US" sz="1200" dirty="0">
                <a:latin typeface="Times New Roman" panose="02020603050405020304" pitchFamily="18" charset="0"/>
                <a:cs typeface="Times New Roman" panose="02020603050405020304" pitchFamily="18" charset="0"/>
              </a:rPr>
              <a:t>re{ n, m}	Matches at least n and at most m occurrences of preceding expression.</a:t>
            </a:r>
          </a:p>
          <a:p>
            <a:r>
              <a:rPr lang="en-US" sz="1200" dirty="0">
                <a:latin typeface="Times New Roman" panose="02020603050405020304" pitchFamily="18" charset="0"/>
                <a:cs typeface="Times New Roman" panose="02020603050405020304" pitchFamily="18" charset="0"/>
              </a:rPr>
              <a:t>a| b	Matches either a or b.</a:t>
            </a:r>
          </a:p>
          <a:p>
            <a:r>
              <a:rPr lang="en-US" sz="1200" dirty="0">
                <a:latin typeface="Times New Roman" panose="02020603050405020304" pitchFamily="18" charset="0"/>
                <a:cs typeface="Times New Roman" panose="02020603050405020304" pitchFamily="18" charset="0"/>
              </a:rPr>
              <a:t>(re)	Groups regular expressions and remembers matched text.</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Temporarily toggles on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Temporarily toggles off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sz="1200" dirty="0">
                <a:latin typeface="Times New Roman" panose="02020603050405020304" pitchFamily="18" charset="0"/>
                <a:cs typeface="Times New Roman" panose="02020603050405020304" pitchFamily="18" charset="0"/>
              </a:rPr>
              <a:t>(?: re) 	Groups regular expressions without remembering matched text.</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re)	Temporarily toggles on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parentheses.</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re)	Temporarily toggles off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parentheses.</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Comment</a:t>
            </a: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09982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13" y="123683"/>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750013" y="1012004"/>
            <a:ext cx="10931704" cy="5352837"/>
          </a:xfrm>
        </p:spPr>
        <p:txBody>
          <a:bodyPr>
            <a:noAutofit/>
          </a:bodyPr>
          <a:lstStyle/>
          <a:p>
            <a:r>
              <a:rPr lang="en-US" sz="1400" dirty="0">
                <a:latin typeface="Times New Roman" panose="02020603050405020304" pitchFamily="18" charset="0"/>
                <a:cs typeface="Times New Roman" panose="02020603050405020304" pitchFamily="18" charset="0"/>
              </a:rPr>
              <a:t>(?= re)		Specifies position using a pattern. Doesn't have a range.</a:t>
            </a:r>
          </a:p>
          <a:p>
            <a:r>
              <a:rPr lang="en-US" sz="1400" dirty="0">
                <a:latin typeface="Times New Roman" panose="02020603050405020304" pitchFamily="18" charset="0"/>
                <a:cs typeface="Times New Roman" panose="02020603050405020304" pitchFamily="18" charset="0"/>
              </a:rPr>
              <a:t>(?! re)		Specifies position using pattern negation. Doesn't have a range.</a:t>
            </a:r>
          </a:p>
          <a:p>
            <a:r>
              <a:rPr lang="en-US" sz="1400" dirty="0">
                <a:latin typeface="Times New Roman" panose="02020603050405020304" pitchFamily="18" charset="0"/>
                <a:cs typeface="Times New Roman" panose="02020603050405020304" pitchFamily="18" charset="0"/>
              </a:rPr>
              <a:t>(?&gt; re)		Matches independent pattern without backtracking.</a:t>
            </a:r>
          </a:p>
          <a:p>
            <a:r>
              <a:rPr lang="en-US" sz="1400" dirty="0">
                <a:latin typeface="Times New Roman" panose="02020603050405020304" pitchFamily="18" charset="0"/>
                <a:cs typeface="Times New Roman" panose="02020603050405020304" pitchFamily="18" charset="0"/>
              </a:rPr>
              <a:t>\w		Matches word characters.</a:t>
            </a:r>
          </a:p>
          <a:p>
            <a:r>
              <a:rPr lang="en-US" sz="1400" dirty="0">
                <a:latin typeface="Times New Roman" panose="02020603050405020304" pitchFamily="18" charset="0"/>
                <a:cs typeface="Times New Roman" panose="02020603050405020304" pitchFamily="18" charset="0"/>
              </a:rPr>
              <a:t>\W		Matches </a:t>
            </a:r>
            <a:r>
              <a:rPr lang="en-US" sz="1400" dirty="0" err="1">
                <a:latin typeface="Times New Roman" panose="02020603050405020304" pitchFamily="18" charset="0"/>
                <a:cs typeface="Times New Roman" panose="02020603050405020304" pitchFamily="18" charset="0"/>
              </a:rPr>
              <a:t>nonword</a:t>
            </a:r>
            <a:r>
              <a:rPr lang="en-US" sz="1400" dirty="0">
                <a:latin typeface="Times New Roman" panose="02020603050405020304" pitchFamily="18" charset="0"/>
                <a:cs typeface="Times New Roman" panose="02020603050405020304" pitchFamily="18" charset="0"/>
              </a:rPr>
              <a:t> characters.</a:t>
            </a:r>
          </a:p>
          <a:p>
            <a:r>
              <a:rPr lang="en-US" sz="1400" dirty="0">
                <a:latin typeface="Times New Roman" panose="02020603050405020304" pitchFamily="18" charset="0"/>
                <a:cs typeface="Times New Roman" panose="02020603050405020304" pitchFamily="18" charset="0"/>
              </a:rPr>
              <a:t>\s		Matches whitespace. Equivalent to [\t\n\r\f].</a:t>
            </a:r>
          </a:p>
          <a:p>
            <a:r>
              <a:rPr lang="en-US" sz="1400" dirty="0">
                <a:latin typeface="Times New Roman" panose="02020603050405020304" pitchFamily="18" charset="0"/>
                <a:cs typeface="Times New Roman" panose="02020603050405020304" pitchFamily="18" charset="0"/>
              </a:rPr>
              <a:t>\S		Matches </a:t>
            </a:r>
            <a:r>
              <a:rPr lang="en-US" sz="1400" dirty="0" err="1">
                <a:latin typeface="Times New Roman" panose="02020603050405020304" pitchFamily="18" charset="0"/>
                <a:cs typeface="Times New Roman" panose="02020603050405020304" pitchFamily="18" charset="0"/>
              </a:rPr>
              <a:t>nonwhitespace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\d		Matches digits. Equivalent to [0-9].</a:t>
            </a:r>
          </a:p>
          <a:p>
            <a:r>
              <a:rPr lang="en-US" sz="1400" dirty="0">
                <a:latin typeface="Times New Roman" panose="02020603050405020304" pitchFamily="18" charset="0"/>
                <a:cs typeface="Times New Roman" panose="02020603050405020304" pitchFamily="18" charset="0"/>
              </a:rPr>
              <a:t>\D		Matches </a:t>
            </a:r>
            <a:r>
              <a:rPr lang="en-US" sz="1400" dirty="0" err="1">
                <a:latin typeface="Times New Roman" panose="02020603050405020304" pitchFamily="18" charset="0"/>
                <a:cs typeface="Times New Roman" panose="02020603050405020304" pitchFamily="18" charset="0"/>
              </a:rPr>
              <a:t>nondigits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		Matches beginning of string.</a:t>
            </a:r>
          </a:p>
          <a:p>
            <a:r>
              <a:rPr lang="en-US" sz="1400" dirty="0">
                <a:latin typeface="Times New Roman" panose="02020603050405020304" pitchFamily="18" charset="0"/>
                <a:cs typeface="Times New Roman" panose="02020603050405020304" pitchFamily="18" charset="0"/>
              </a:rPr>
              <a:t>\Z		Matches end of string. If a newline exists, it matches just before newline.</a:t>
            </a:r>
          </a:p>
          <a:p>
            <a:r>
              <a:rPr lang="en-US" sz="1400" dirty="0">
                <a:latin typeface="Times New Roman" panose="02020603050405020304" pitchFamily="18" charset="0"/>
                <a:cs typeface="Times New Roman" panose="02020603050405020304" pitchFamily="18" charset="0"/>
              </a:rPr>
              <a:t>\z		Matches end of string.</a:t>
            </a:r>
          </a:p>
          <a:p>
            <a:r>
              <a:rPr lang="en-US" sz="1400" dirty="0">
                <a:latin typeface="Times New Roman" panose="02020603050405020304" pitchFamily="18" charset="0"/>
                <a:cs typeface="Times New Roman" panose="02020603050405020304" pitchFamily="18" charset="0"/>
              </a:rPr>
              <a:t>\G		Matches point where last match finished.</a:t>
            </a:r>
          </a:p>
          <a:p>
            <a:r>
              <a:rPr lang="en-US" sz="1400" dirty="0">
                <a:latin typeface="Times New Roman" panose="02020603050405020304" pitchFamily="18" charset="0"/>
                <a:cs typeface="Times New Roman" panose="02020603050405020304" pitchFamily="18" charset="0"/>
              </a:rPr>
              <a:t>\b		Matches word boundaries when outside brackets. Matches backspace (0x08) when inside brackets.</a:t>
            </a:r>
          </a:p>
          <a:p>
            <a:r>
              <a:rPr lang="en-US" sz="1400" dirty="0">
                <a:latin typeface="Times New Roman" panose="02020603050405020304" pitchFamily="18" charset="0"/>
                <a:cs typeface="Times New Roman" panose="02020603050405020304" pitchFamily="18" charset="0"/>
              </a:rPr>
              <a:t>\B		Matches </a:t>
            </a:r>
            <a:r>
              <a:rPr lang="en-US" sz="1400" dirty="0" err="1">
                <a:latin typeface="Times New Roman" panose="02020603050405020304" pitchFamily="18" charset="0"/>
                <a:cs typeface="Times New Roman" panose="02020603050405020304" pitchFamily="18" charset="0"/>
              </a:rPr>
              <a:t>nonword</a:t>
            </a:r>
            <a:r>
              <a:rPr lang="en-US" sz="1400" dirty="0">
                <a:latin typeface="Times New Roman" panose="02020603050405020304" pitchFamily="18" charset="0"/>
                <a:cs typeface="Times New Roman" panose="02020603050405020304" pitchFamily="18" charset="0"/>
              </a:rPr>
              <a:t> boundaries.</a:t>
            </a:r>
          </a:p>
          <a:p>
            <a:r>
              <a:rPr lang="en-US" sz="1400" dirty="0">
                <a:latin typeface="Times New Roman" panose="02020603050405020304" pitchFamily="18" charset="0"/>
                <a:cs typeface="Times New Roman" panose="02020603050405020304" pitchFamily="18" charset="0"/>
              </a:rPr>
              <a:t>\n, \t, etc.	Matches newlines, carriage returns, tabs, etc.</a:t>
            </a:r>
          </a:p>
          <a:p>
            <a:r>
              <a:rPr lang="en-US" sz="1400" dirty="0">
                <a:latin typeface="Times New Roman" panose="02020603050405020304" pitchFamily="18" charset="0"/>
                <a:cs typeface="Times New Roman" panose="02020603050405020304" pitchFamily="18" charset="0"/>
              </a:rPr>
              <a:t>\1...\9		</a:t>
            </a:r>
            <a:r>
              <a:rPr lang="en-US" sz="1400" dirty="0" smtClean="0">
                <a:latin typeface="Times New Roman" panose="02020603050405020304" pitchFamily="18" charset="0"/>
                <a:cs typeface="Times New Roman" panose="02020603050405020304" pitchFamily="18" charset="0"/>
              </a:rPr>
              <a:t>Matches </a:t>
            </a:r>
            <a:r>
              <a:rPr lang="en-US" sz="1400" dirty="0">
                <a:latin typeface="Times New Roman" panose="02020603050405020304" pitchFamily="18" charset="0"/>
                <a:cs typeface="Times New Roman" panose="02020603050405020304" pitchFamily="18" charset="0"/>
              </a:rPr>
              <a:t>nth grouped subexpression.</a:t>
            </a:r>
          </a:p>
          <a:p>
            <a:r>
              <a:rPr lang="en-US" sz="1400" dirty="0">
                <a:latin typeface="Times New Roman" panose="02020603050405020304" pitchFamily="18" charset="0"/>
                <a:cs typeface="Times New Roman" panose="02020603050405020304" pitchFamily="18" charset="0"/>
              </a:rPr>
              <a:t>\10		</a:t>
            </a:r>
            <a:r>
              <a:rPr lang="en-US" sz="1400" dirty="0" smtClean="0">
                <a:latin typeface="Times New Roman" panose="02020603050405020304" pitchFamily="18" charset="0"/>
                <a:cs typeface="Times New Roman" panose="02020603050405020304" pitchFamily="18" charset="0"/>
              </a:rPr>
              <a:t>Matches </a:t>
            </a:r>
            <a:r>
              <a:rPr lang="en-US" sz="1400" dirty="0">
                <a:latin typeface="Times New Roman" panose="02020603050405020304" pitchFamily="18" charset="0"/>
                <a:cs typeface="Times New Roman" panose="02020603050405020304" pitchFamily="18" charset="0"/>
              </a:rPr>
              <a:t>nth grouped subexpression if it matched already. Otherwise refers to the octal representation of a character code.</a:t>
            </a:r>
          </a:p>
        </p:txBody>
      </p:sp>
    </p:spTree>
    <p:extLst>
      <p:ext uri="{BB962C8B-B14F-4D97-AF65-F5344CB8AC3E}">
        <p14:creationId xmlns:p14="http://schemas.microsoft.com/office/powerpoint/2010/main" val="273235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351338"/>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200" dirty="0" err="1">
                <a:latin typeface="Times New Roman" panose="02020603050405020304" pitchFamily="18" charset="0"/>
                <a:cs typeface="Times New Roman" panose="02020603050405020304" pitchFamily="18" charset="0"/>
              </a:rPr>
              <a:t>re.I</a:t>
            </a:r>
            <a:r>
              <a:rPr lang="en-US" sz="12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200" dirty="0" err="1">
                <a:latin typeface="Times New Roman" panose="02020603050405020304" pitchFamily="18" charset="0"/>
                <a:cs typeface="Times New Roman" panose="02020603050405020304" pitchFamily="18" charset="0"/>
              </a:rPr>
              <a:t>re.L</a:t>
            </a:r>
            <a:r>
              <a:rPr lang="en-US" sz="12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200" dirty="0" err="1">
                <a:latin typeface="Times New Roman" panose="02020603050405020304" pitchFamily="18" charset="0"/>
                <a:cs typeface="Times New Roman" panose="02020603050405020304" pitchFamily="18" charset="0"/>
              </a:rPr>
              <a:t>re.M</a:t>
            </a:r>
            <a:r>
              <a:rPr lang="en-US" sz="12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200" dirty="0" err="1">
                <a:latin typeface="Times New Roman" panose="02020603050405020304" pitchFamily="18" charset="0"/>
                <a:cs typeface="Times New Roman" panose="02020603050405020304" pitchFamily="18" charset="0"/>
              </a:rPr>
              <a:t>re.S</a:t>
            </a:r>
            <a:r>
              <a:rPr lang="en-US" sz="12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200" dirty="0" err="1">
                <a:latin typeface="Times New Roman" panose="02020603050405020304" pitchFamily="18" charset="0"/>
                <a:cs typeface="Times New Roman" panose="02020603050405020304" pitchFamily="18" charset="0"/>
              </a:rPr>
              <a:t>re.U</a:t>
            </a:r>
            <a:r>
              <a:rPr lang="en-US" sz="12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200" dirty="0" err="1">
                <a:latin typeface="Times New Roman" panose="02020603050405020304" pitchFamily="18" charset="0"/>
                <a:cs typeface="Times New Roman" panose="02020603050405020304" pitchFamily="18" charset="0"/>
              </a:rPr>
              <a:t>re.X</a:t>
            </a:r>
            <a:r>
              <a:rPr lang="en-US" sz="12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200" dirty="0" err="1">
                <a:latin typeface="Times New Roman" panose="02020603050405020304" pitchFamily="18" charset="0"/>
                <a:cs typeface="Times New Roman" panose="02020603050405020304" pitchFamily="18" charset="0"/>
              </a:rPr>
              <a:t>unescaped</a:t>
            </a:r>
            <a:r>
              <a:rPr lang="en-US" sz="12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103" y="175053"/>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458056" y="1047964"/>
            <a:ext cx="11018178" cy="5810036"/>
          </a:xfrm>
        </p:spPr>
        <p:txBody>
          <a:bodyPr>
            <a:normAutofit fontScale="62500" lnSpcReduction="20000"/>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p>
          <a:p>
            <a:pPr lvl="2"/>
            <a:endParaRPr lang="en-US" sz="1300"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a:t>
            </a:r>
            <a:r>
              <a:rPr lang="en-US" dirty="0" smtClean="0">
                <a:latin typeface="Times New Roman" panose="02020603050405020304" pitchFamily="18" charset="0"/>
                <a:cs typeface="Times New Roman" panose="02020603050405020304" pitchFamily="18" charset="0"/>
              </a:rPr>
              <a:t>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a:t>
            </a:r>
            <a:r>
              <a:rPr lang="en-US" dirty="0" smtClean="0">
                <a:latin typeface="Times New Roman" panose="02020603050405020304" pitchFamily="18" charset="0"/>
                <a:cs typeface="Times New Roman" panose="02020603050405020304" pitchFamily="18" charset="0"/>
              </a:rPr>
              <a:t>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endParaRPr lang="en-US" dirty="0" smtClean="0">
              <a:latin typeface="Times New Roman" panose="02020603050405020304" pitchFamily="18" charset="0"/>
              <a:cs typeface="Times New Roman" panose="02020603050405020304" pitchFamily="18" charset="0"/>
            </a:endParaRPr>
          </a:p>
          <a:p>
            <a:pPr lvl="2"/>
            <a:endParaRPr lang="en-US" sz="1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Internet </a:t>
            </a:r>
            <a:r>
              <a:rPr lang="en-US" dirty="0" smtClean="0">
                <a:latin typeface="Times New Roman" panose="02020603050405020304" pitchFamily="18" charset="0"/>
                <a:cs typeface="Times New Roman" panose="02020603050405020304" pitchFamily="18" charset="0"/>
              </a:rPr>
              <a:t>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a:t>
            </a:r>
            <a:r>
              <a:rPr lang="en-US" dirty="0" smtClean="0">
                <a:latin typeface="Times New Roman" panose="02020603050405020304" pitchFamily="18" charset="0"/>
                <a:cs typeface="Times New Roman" panose="02020603050405020304" pitchFamily="18" charset="0"/>
              </a:rPr>
              <a:t>mail</a:t>
            </a:r>
          </a:p>
          <a:p>
            <a:pPr lvl="2"/>
            <a:endParaRPr lang="en-US" sz="16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Dates and </a:t>
            </a:r>
            <a:r>
              <a:rPr lang="en-US" dirty="0" smtClean="0">
                <a:latin typeface="Times New Roman" panose="02020603050405020304" pitchFamily="18" charset="0"/>
                <a:cs typeface="Times New Roman" panose="02020603050405020304" pitchFamily="18" charset="0"/>
              </a:rPr>
              <a:t>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aware</a:t>
            </a:r>
          </a:p>
          <a:p>
            <a:pPr lvl="2"/>
            <a:endParaRPr lang="en-US" sz="18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smtClean="0">
                <a:latin typeface="Times New Roman" panose="02020603050405020304" pitchFamily="18" charset="0"/>
                <a:cs typeface="Times New Roman" panose="02020603050405020304" pitchFamily="18" charset="0"/>
              </a:rPr>
              <a:t>.</a:t>
            </a:r>
          </a:p>
          <a:p>
            <a:pPr lvl="2"/>
            <a:endParaRPr lang="en-US" sz="1800" dirty="0">
              <a:latin typeface="Times New Roman" panose="02020603050405020304" pitchFamily="18" charset="0"/>
              <a:cs typeface="Times New Roman" panose="02020603050405020304" pitchFamily="18" charset="0"/>
            </a:endParaRPr>
          </a:p>
          <a:p>
            <a:pPr marL="914400" lvl="2"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61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rmAutofit/>
          </a:bodyPr>
          <a:lstStyle/>
          <a:p>
            <a:r>
              <a:rPr lang="en-US" sz="1500" dirty="0">
                <a:latin typeface="Times New Roman" panose="02020603050405020304" pitchFamily="18" charset="0"/>
                <a:cs typeface="Times New Roman" panose="02020603050405020304" pitchFamily="18" charset="0"/>
              </a:rPr>
              <a:t>Quality </a:t>
            </a:r>
            <a:r>
              <a:rPr lang="en-US" sz="1500" dirty="0" smtClean="0">
                <a:latin typeface="Times New Roman" panose="02020603050405020304" pitchFamily="18" charset="0"/>
                <a:cs typeface="Times New Roman" panose="02020603050405020304" pitchFamily="18" charset="0"/>
              </a:rPr>
              <a:t>Control</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doctest</a:t>
            </a:r>
            <a:r>
              <a:rPr lang="en-US" sz="11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100" dirty="0" err="1">
                <a:latin typeface="Times New Roman" panose="02020603050405020304" pitchFamily="18" charset="0"/>
                <a:cs typeface="Times New Roman" panose="02020603050405020304" pitchFamily="18" charset="0"/>
              </a:rPr>
              <a:t>docstrings</a:t>
            </a:r>
            <a:r>
              <a:rPr lang="en-US" sz="11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100" dirty="0" err="1">
                <a:latin typeface="Times New Roman" panose="02020603050405020304" pitchFamily="18" charset="0"/>
                <a:cs typeface="Times New Roman" panose="02020603050405020304" pitchFamily="18" charset="0"/>
              </a:rPr>
              <a:t>docstring</a:t>
            </a:r>
            <a:r>
              <a:rPr lang="en-US" sz="11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100" dirty="0" err="1">
                <a:latin typeface="Times New Roman" panose="02020603050405020304" pitchFamily="18" charset="0"/>
                <a:cs typeface="Times New Roman" panose="02020603050405020304" pitchFamily="18" charset="0"/>
              </a:rPr>
              <a:t>doctest</a:t>
            </a:r>
            <a:r>
              <a:rPr lang="en-US" sz="1100" dirty="0">
                <a:latin typeface="Times New Roman" panose="02020603050405020304" pitchFamily="18" charset="0"/>
                <a:cs typeface="Times New Roman" panose="02020603050405020304" pitchFamily="18" charset="0"/>
              </a:rPr>
              <a:t> module to make sure the code remains true to the </a:t>
            </a:r>
            <a:r>
              <a:rPr lang="en-US" sz="1100" dirty="0" smtClean="0">
                <a:latin typeface="Times New Roman" panose="02020603050405020304" pitchFamily="18" charset="0"/>
                <a:cs typeface="Times New Roman" panose="02020603050405020304" pitchFamily="18" charset="0"/>
              </a:rPr>
              <a:t>documentation</a:t>
            </a:r>
          </a:p>
          <a:p>
            <a:pPr lvl="1"/>
            <a:endParaRPr lang="en-US" sz="10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Output Formatting</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reprlib</a:t>
            </a:r>
            <a:r>
              <a:rPr lang="en-US" sz="1100" dirty="0">
                <a:latin typeface="Times New Roman" panose="02020603050405020304" pitchFamily="18" charset="0"/>
                <a:cs typeface="Times New Roman" panose="02020603050405020304" pitchFamily="18" charset="0"/>
              </a:rPr>
              <a:t> module provides a version of </a:t>
            </a:r>
            <a:r>
              <a:rPr lang="en-US" sz="1100" dirty="0" err="1">
                <a:solidFill>
                  <a:srgbClr val="C00000"/>
                </a:solidFill>
                <a:latin typeface="Times New Roman" panose="02020603050405020304" pitchFamily="18" charset="0"/>
                <a:cs typeface="Times New Roman" panose="02020603050405020304" pitchFamily="18" charset="0"/>
              </a:rPr>
              <a:t>repr</a:t>
            </a:r>
            <a:r>
              <a:rPr lang="en-US" sz="1100" dirty="0">
                <a:solidFill>
                  <a:srgbClr val="C00000"/>
                </a:solidFill>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 customized for abbreviated displays of large or deeply nested </a:t>
            </a:r>
            <a:r>
              <a:rPr lang="en-US" sz="1100" dirty="0" smtClean="0">
                <a:latin typeface="Times New Roman" panose="02020603050405020304" pitchFamily="18" charset="0"/>
                <a:cs typeface="Times New Roman" panose="02020603050405020304" pitchFamily="18" charset="0"/>
              </a:rPr>
              <a:t>containers</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pprint</a:t>
            </a:r>
            <a:r>
              <a:rPr lang="en-US" sz="11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100" dirty="0" smtClean="0">
                <a:latin typeface="Times New Roman" panose="02020603050405020304" pitchFamily="18" charset="0"/>
                <a:cs typeface="Times New Roman" panose="02020603050405020304" pitchFamily="18" charset="0"/>
              </a:rPr>
              <a:t>structure</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textwrap</a:t>
            </a:r>
            <a:r>
              <a:rPr lang="en-US" sz="1100" dirty="0">
                <a:latin typeface="Times New Roman" panose="02020603050405020304" pitchFamily="18" charset="0"/>
                <a:cs typeface="Times New Roman" panose="02020603050405020304" pitchFamily="18" charset="0"/>
              </a:rPr>
              <a:t> module formats paragraphs of text to fit a given screen </a:t>
            </a:r>
            <a:r>
              <a:rPr lang="en-US" sz="1100" dirty="0" smtClean="0">
                <a:latin typeface="Times New Roman" panose="02020603050405020304" pitchFamily="18" charset="0"/>
                <a:cs typeface="Times New Roman" panose="02020603050405020304" pitchFamily="18" charset="0"/>
              </a:rPr>
              <a:t>width</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locale</a:t>
            </a:r>
            <a:r>
              <a:rPr lang="en-US" sz="11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100" dirty="0" smtClean="0">
                <a:latin typeface="Times New Roman" panose="02020603050405020304" pitchFamily="18" charset="0"/>
                <a:cs typeface="Times New Roman" panose="02020603050405020304" pitchFamily="18" charset="0"/>
              </a:rPr>
              <a:t>separators</a:t>
            </a:r>
          </a:p>
          <a:p>
            <a:pPr lvl="1"/>
            <a:endParaRPr lang="en-US" sz="11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Working </a:t>
            </a:r>
            <a:r>
              <a:rPr lang="en-US" sz="1500" dirty="0">
                <a:latin typeface="Times New Roman" panose="02020603050405020304" pitchFamily="18" charset="0"/>
                <a:cs typeface="Times New Roman" panose="02020603050405020304" pitchFamily="18" charset="0"/>
              </a:rPr>
              <a:t>with Binary Data Record </a:t>
            </a:r>
            <a:r>
              <a:rPr lang="en-US" sz="1500" dirty="0" smtClean="0">
                <a:latin typeface="Times New Roman" panose="02020603050405020304" pitchFamily="18" charset="0"/>
                <a:cs typeface="Times New Roman" panose="02020603050405020304" pitchFamily="18" charset="0"/>
              </a:rPr>
              <a:t>Layouts</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struct</a:t>
            </a:r>
            <a:r>
              <a:rPr lang="en-US" sz="1100" dirty="0">
                <a:latin typeface="Times New Roman" panose="02020603050405020304" pitchFamily="18" charset="0"/>
                <a:cs typeface="Times New Roman" panose="02020603050405020304" pitchFamily="18" charset="0"/>
              </a:rPr>
              <a:t> module provides </a:t>
            </a:r>
            <a:r>
              <a:rPr lang="en-US" sz="1100" dirty="0">
                <a:solidFill>
                  <a:srgbClr val="C00000"/>
                </a:solidFill>
                <a:latin typeface="Times New Roman" panose="02020603050405020304" pitchFamily="18" charset="0"/>
                <a:cs typeface="Times New Roman" panose="02020603050405020304" pitchFamily="18" charset="0"/>
              </a:rPr>
              <a:t>pack() </a:t>
            </a:r>
            <a:r>
              <a:rPr lang="en-US" sz="1100" dirty="0">
                <a:latin typeface="Times New Roman" panose="02020603050405020304" pitchFamily="18" charset="0"/>
                <a:cs typeface="Times New Roman" panose="02020603050405020304" pitchFamily="18" charset="0"/>
              </a:rPr>
              <a:t>and </a:t>
            </a:r>
            <a:r>
              <a:rPr lang="en-US" sz="1100" dirty="0">
                <a:solidFill>
                  <a:srgbClr val="C00000"/>
                </a:solidFill>
                <a:latin typeface="Times New Roman" panose="02020603050405020304" pitchFamily="18" charset="0"/>
                <a:cs typeface="Times New Roman" panose="02020603050405020304" pitchFamily="18" charset="0"/>
              </a:rPr>
              <a:t>unpack()</a:t>
            </a:r>
            <a:r>
              <a:rPr lang="en-US" sz="1100" dirty="0">
                <a:latin typeface="Times New Roman" panose="02020603050405020304" pitchFamily="18" charset="0"/>
                <a:cs typeface="Times New Roman" panose="02020603050405020304" pitchFamily="18" charset="0"/>
              </a:rPr>
              <a:t> functions for working with variable length binary record </a:t>
            </a:r>
            <a:r>
              <a:rPr lang="en-US" sz="1100" dirty="0" smtClean="0">
                <a:latin typeface="Times New Roman" panose="02020603050405020304" pitchFamily="18" charset="0"/>
                <a:cs typeface="Times New Roman" panose="02020603050405020304" pitchFamily="18" charset="0"/>
              </a:rPr>
              <a:t>formats</a:t>
            </a:r>
          </a:p>
          <a:p>
            <a:pPr lvl="1"/>
            <a:endParaRPr lang="en-US" sz="10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Logging</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logging</a:t>
            </a:r>
            <a:r>
              <a:rPr lang="en-US" sz="11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1100" dirty="0" err="1" smtClean="0">
                <a:solidFill>
                  <a:schemeClr val="accent2">
                    <a:lumMod val="75000"/>
                  </a:schemeClr>
                </a:solidFill>
                <a:latin typeface="Times New Roman" panose="02020603050405020304" pitchFamily="18" charset="0"/>
                <a:cs typeface="Times New Roman" panose="02020603050405020304" pitchFamily="18" charset="0"/>
              </a:rPr>
              <a:t>sys.stderr</a:t>
            </a:r>
            <a:endParaRPr lang="en-US" sz="1100" dirty="0" smtClean="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Tools for Working with </a:t>
            </a:r>
            <a:r>
              <a:rPr lang="en-US" sz="1500" dirty="0" smtClean="0">
                <a:latin typeface="Times New Roman" panose="02020603050405020304" pitchFamily="18" charset="0"/>
                <a:cs typeface="Times New Roman" panose="02020603050405020304" pitchFamily="18" charset="0"/>
              </a:rPr>
              <a:t>Lists</a:t>
            </a:r>
          </a:p>
          <a:p>
            <a:pPr lvl="1"/>
            <a:r>
              <a:rPr lang="en-US" sz="11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a:t>
            </a:r>
            <a:r>
              <a:rPr lang="en-US" sz="1100" dirty="0" smtClean="0">
                <a:latin typeface="Times New Roman" panose="02020603050405020304" pitchFamily="18" charset="0"/>
                <a:cs typeface="Times New Roman" panose="02020603050405020304" pitchFamily="18" charset="0"/>
              </a:rPr>
              <a:t>trade-offs</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array</a:t>
            </a:r>
            <a:r>
              <a:rPr lang="en-US" sz="1100" dirty="0">
                <a:latin typeface="Times New Roman" panose="02020603050405020304" pitchFamily="18" charset="0"/>
                <a:cs typeface="Times New Roman" panose="02020603050405020304" pitchFamily="18" charset="0"/>
              </a:rPr>
              <a:t> module provides an </a:t>
            </a:r>
            <a:r>
              <a:rPr lang="en-US" sz="1100" dirty="0">
                <a:solidFill>
                  <a:srgbClr val="C00000"/>
                </a:solidFill>
                <a:latin typeface="Times New Roman" panose="02020603050405020304" pitchFamily="18" charset="0"/>
                <a:cs typeface="Times New Roman" panose="02020603050405020304" pitchFamily="18" charset="0"/>
              </a:rPr>
              <a:t>array() </a:t>
            </a:r>
            <a:r>
              <a:rPr lang="en-US" sz="1100" dirty="0">
                <a:latin typeface="Times New Roman" panose="02020603050405020304" pitchFamily="18" charset="0"/>
                <a:cs typeface="Times New Roman" panose="02020603050405020304" pitchFamily="18" charset="0"/>
              </a:rPr>
              <a:t>object that is like a list that stores only homogeneous data and stores it more </a:t>
            </a:r>
            <a:r>
              <a:rPr lang="en-US" sz="1100" dirty="0" smtClean="0">
                <a:latin typeface="Times New Roman" panose="02020603050405020304" pitchFamily="18" charset="0"/>
                <a:cs typeface="Times New Roman" panose="02020603050405020304" pitchFamily="18" charset="0"/>
              </a:rPr>
              <a:t>compactly</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collections</a:t>
            </a:r>
            <a:r>
              <a:rPr lang="en-US" sz="1100" dirty="0">
                <a:latin typeface="Times New Roman" panose="02020603050405020304" pitchFamily="18" charset="0"/>
                <a:cs typeface="Times New Roman" panose="02020603050405020304" pitchFamily="18" charset="0"/>
              </a:rPr>
              <a:t> module provides a </a:t>
            </a:r>
            <a:r>
              <a:rPr lang="en-US" sz="1100" dirty="0" err="1">
                <a:solidFill>
                  <a:srgbClr val="C00000"/>
                </a:solidFill>
                <a:latin typeface="Times New Roman" panose="02020603050405020304" pitchFamily="18" charset="0"/>
                <a:cs typeface="Times New Roman" panose="02020603050405020304" pitchFamily="18" charset="0"/>
              </a:rPr>
              <a:t>deque</a:t>
            </a:r>
            <a:r>
              <a:rPr lang="en-US" sz="1100" dirty="0">
                <a:solidFill>
                  <a:srgbClr val="C00000"/>
                </a:solidFill>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a:t>
            </a:r>
            <a:r>
              <a:rPr lang="en-US" sz="1100" dirty="0" smtClean="0">
                <a:latin typeface="Times New Roman" panose="02020603050405020304" pitchFamily="18" charset="0"/>
                <a:cs typeface="Times New Roman" panose="02020603050405020304" pitchFamily="18" charset="0"/>
              </a:rPr>
              <a:t>searches</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heapq</a:t>
            </a:r>
            <a:r>
              <a:rPr lang="en-US" sz="11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sort</a:t>
            </a:r>
          </a:p>
        </p:txBody>
      </p:sp>
    </p:spTree>
    <p:extLst>
      <p:ext uri="{BB962C8B-B14F-4D97-AF65-F5344CB8AC3E}">
        <p14:creationId xmlns:p14="http://schemas.microsoft.com/office/powerpoint/2010/main" val="20766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a:t>
            </a:r>
            <a:r>
              <a:rPr lang="en-US" dirty="0">
                <a:solidFill>
                  <a:schemeClr val="dk1"/>
                </a:solidFill>
                <a:latin typeface="Calibri"/>
                <a:ea typeface="Calibri"/>
                <a:cs typeface="Calibri"/>
                <a:sym typeface="Calibri"/>
              </a:rPr>
              <a:t>nstalling </a:t>
            </a:r>
            <a:r>
              <a:rPr lang="en-US" dirty="0">
                <a:solidFill>
                  <a:schemeClr val="dk1"/>
                </a:solidFill>
                <a:latin typeface="Calibri"/>
                <a:ea typeface="Calibri"/>
                <a:cs typeface="Calibri"/>
                <a:sym typeface="Calibri"/>
              </a:rPr>
              <a:t>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a:t>
            </a:r>
            <a:r>
              <a:rPr lang="en-US" sz="2400" dirty="0">
                <a:solidFill>
                  <a:schemeClr val="dk1"/>
                </a:solidFill>
                <a:latin typeface="Times New Roman"/>
                <a:ea typeface="Times New Roman"/>
                <a:cs typeface="Times New Roman"/>
              </a:rPr>
              <a:t>requirements</a:t>
            </a:r>
          </a:p>
          <a:p>
            <a:pPr lvl="1"/>
            <a:r>
              <a:rPr lang="en-US" dirty="0">
                <a:solidFill>
                  <a:schemeClr val="dk1"/>
                </a:solidFill>
                <a:latin typeface="Times New Roman"/>
                <a:ea typeface="Times New Roman"/>
                <a:cs typeface="Times New Roman"/>
                <a:sym typeface="Calibri"/>
              </a:rPr>
              <a:t>32- or 64-bit computer</a:t>
            </a:r>
            <a:r>
              <a:rPr lang="en-US" dirty="0">
                <a:solidFill>
                  <a:schemeClr val="dk1"/>
                </a:solidFill>
                <a:latin typeface="Times New Roman"/>
                <a:ea typeface="Times New Roman"/>
                <a:cs typeface="Times New Roman"/>
                <a:sym typeface="Calibri"/>
              </a:rPr>
              <a:t>.</a:t>
            </a:r>
          </a:p>
          <a:p>
            <a:pPr lvl="1"/>
            <a:r>
              <a:rPr lang="en-US" dirty="0">
                <a:solidFill>
                  <a:schemeClr val="dk1"/>
                </a:solidFill>
                <a:latin typeface="Times New Roman"/>
                <a:ea typeface="Times New Roman"/>
                <a:cs typeface="Times New Roman"/>
                <a:sym typeface="Calibri"/>
              </a:rPr>
              <a:t> For </a:t>
            </a:r>
            <a:r>
              <a:rPr lang="en-US" dirty="0">
                <a:solidFill>
                  <a:schemeClr val="dk1"/>
                </a:solidFill>
                <a:latin typeface="Times New Roman"/>
                <a:ea typeface="Times New Roman"/>
                <a:cs typeface="Times New Roman"/>
                <a:sym typeface="Calibri"/>
              </a:rPr>
              <a:t>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r>
              <a:rPr lang="en-US" dirty="0">
                <a:solidFill>
                  <a:schemeClr val="dk1"/>
                </a:solidFill>
                <a:latin typeface="Times New Roman"/>
                <a:ea typeface="Times New Roman"/>
                <a:cs typeface="Times New Roman"/>
                <a:sym typeface="Calibri"/>
              </a:rPr>
              <a:t>.</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r>
              <a:rPr lang="en-US" sz="2400" dirty="0">
                <a:solidFill>
                  <a:schemeClr val="dk1"/>
                </a:solidFill>
                <a:latin typeface="Times New Roman"/>
                <a:ea typeface="Times New Roman"/>
                <a:cs typeface="Times New Roman"/>
              </a:rPr>
              <a:t>.</a:t>
            </a:r>
            <a:endParaRPr lang="en-US" sz="2400" dirty="0">
              <a:solidFill>
                <a:schemeClr val="dk1"/>
              </a:solidFill>
              <a:latin typeface="Times New Roman"/>
              <a:ea typeface="Times New Roman"/>
              <a:cs typeface="Times New Roman"/>
            </a:endParaRPr>
          </a:p>
          <a:p>
            <a:endParaRPr lang="en-US" sz="2400" dirty="0"/>
          </a:p>
        </p:txBody>
      </p:sp>
    </p:spTree>
    <p:extLst>
      <p:ext uri="{BB962C8B-B14F-4D97-AF65-F5344CB8AC3E}">
        <p14:creationId xmlns:p14="http://schemas.microsoft.com/office/powerpoint/2010/main" val="56399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a:t>
            </a:r>
            <a:r>
              <a:rPr lang="en-US" dirty="0">
                <a:solidFill>
                  <a:schemeClr val="dk1"/>
                </a:solidFill>
                <a:latin typeface="Calibri"/>
                <a:ea typeface="Calibri"/>
                <a:cs typeface="Calibri"/>
                <a:sym typeface="Calibri"/>
              </a:rPr>
              <a:t>nstalling </a:t>
            </a:r>
            <a:r>
              <a:rPr lang="en-US" dirty="0">
                <a:solidFill>
                  <a:schemeClr val="dk1"/>
                </a:solidFill>
                <a:latin typeface="Calibri"/>
                <a:ea typeface="Calibri"/>
                <a:cs typeface="Calibri"/>
                <a:sym typeface="Calibri"/>
              </a:rPr>
              <a:t>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a:t>
            </a:r>
            <a:r>
              <a:rPr lang="en-US" dirty="0">
                <a:solidFill>
                  <a:schemeClr val="dk1"/>
                </a:solidFill>
                <a:latin typeface="Times New Roman"/>
                <a:ea typeface="Times New Roman"/>
                <a:cs typeface="Times New Roman"/>
                <a:sym typeface="Calibri"/>
                <a:hlinkClick r:id="rId2"/>
              </a:rPr>
              <a:t>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r>
              <a:rPr lang="en-US" sz="2400" dirty="0">
                <a:solidFill>
                  <a:schemeClr val="dk1"/>
                </a:solidFill>
                <a:latin typeface="Times New Roman"/>
                <a:ea typeface="Times New Roman"/>
                <a:cs typeface="Times New Roman"/>
                <a:sym typeface="Calibri"/>
              </a:rPr>
              <a:t>.</a:t>
            </a:r>
            <a:endParaRPr lang="en-US" sz="2400" dirty="0">
              <a:solidFill>
                <a:schemeClr val="dk1"/>
              </a:solidFill>
              <a:latin typeface="Times New Roman"/>
              <a:ea typeface="Times New Roman"/>
              <a:cs typeface="Times New Roman"/>
              <a:sym typeface="Calibri"/>
            </a:endParaRP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r>
              <a:rPr lang="en-US" sz="2400" dirty="0">
                <a:solidFill>
                  <a:schemeClr val="dk1"/>
                </a:solidFill>
                <a:latin typeface="Times New Roman"/>
                <a:ea typeface="Times New Roman"/>
                <a:cs typeface="Times New Roman"/>
                <a:sym typeface="Calibri"/>
              </a:rPr>
              <a:t>.</a:t>
            </a:r>
            <a:endParaRPr lang="en-US" sz="2400" dirty="0">
              <a:solidFill>
                <a:schemeClr val="dk1"/>
              </a:solidFill>
              <a:latin typeface="Times New Roman"/>
              <a:ea typeface="Times New Roman"/>
              <a:cs typeface="Times New Roman"/>
              <a:sym typeface="Calibri"/>
            </a:endParaRP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r>
              <a:rPr lang="en-US" sz="2400" dirty="0">
                <a:solidFill>
                  <a:schemeClr val="dk1"/>
                </a:solidFill>
                <a:latin typeface="Times New Roman"/>
                <a:ea typeface="Times New Roman"/>
                <a:cs typeface="Times New Roman"/>
                <a:sym typeface="Calibri"/>
              </a:rPr>
              <a:t>.</a:t>
            </a:r>
            <a:endParaRPr lang="en-US" sz="2400" dirty="0">
              <a:solidFill>
                <a:schemeClr val="dk1"/>
              </a:solidFill>
              <a:latin typeface="Times New Roman"/>
              <a:ea typeface="Times New Roman"/>
              <a:cs typeface="Times New Roman"/>
              <a:sym typeface="Calibri"/>
            </a:endParaRP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370841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a:t>
            </a:r>
            <a:r>
              <a:rPr lang="en-US" dirty="0">
                <a:solidFill>
                  <a:schemeClr val="dk1"/>
                </a:solidFill>
                <a:latin typeface="Calibri"/>
                <a:ea typeface="Calibri"/>
                <a:cs typeface="Calibri"/>
                <a:sym typeface="Calibri"/>
              </a:rPr>
              <a:t>nstalling </a:t>
            </a:r>
            <a:r>
              <a:rPr lang="en-US" dirty="0">
                <a:solidFill>
                  <a:schemeClr val="dk1"/>
                </a:solidFill>
                <a:latin typeface="Calibri"/>
                <a:ea typeface="Calibri"/>
                <a:cs typeface="Calibri"/>
                <a:sym typeface="Calibri"/>
              </a:rPr>
              <a:t>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r>
              <a:rPr lang="en-US" sz="2400" dirty="0">
                <a:solidFill>
                  <a:schemeClr val="dk1"/>
                </a:solidFill>
                <a:latin typeface="Times New Roman"/>
                <a:ea typeface="Times New Roman"/>
                <a:cs typeface="Times New Roman"/>
              </a:rPr>
              <a:t>:</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a:t>
            </a:r>
            <a:r>
              <a:rPr lang="en-US" dirty="0">
                <a:solidFill>
                  <a:schemeClr val="dk1"/>
                </a:solidFill>
                <a:latin typeface="Times New Roman"/>
                <a:ea typeface="Times New Roman"/>
                <a:cs typeface="Times New Roman"/>
              </a:rPr>
              <a:t>(https://www.anaconda.com/download/#</a:t>
            </a:r>
            <a:r>
              <a:rPr lang="en-US" dirty="0">
                <a:solidFill>
                  <a:schemeClr val="dk1"/>
                </a:solidFill>
                <a:latin typeface="Times New Roman"/>
                <a:ea typeface="Times New Roman"/>
                <a:cs typeface="Times New Roman"/>
              </a:rPr>
              <a:t>macos)</a:t>
            </a:r>
            <a:endParaRPr lang="en-US" dirty="0">
              <a:solidFill>
                <a:schemeClr val="dk1"/>
              </a:solidFill>
              <a:latin typeface="Times New Roman"/>
              <a:ea typeface="Times New Roman"/>
              <a:cs typeface="Times New Roman"/>
            </a:endParaRPr>
          </a:p>
          <a:p>
            <a:pPr marL="457200" indent="-457200">
              <a:buFont typeface="+mj-lt"/>
              <a:buAutoNum type="arabicPeriod"/>
            </a:pPr>
            <a:r>
              <a:rPr lang="en-US" sz="2400" dirty="0">
                <a:solidFill>
                  <a:schemeClr val="dk1"/>
                </a:solidFill>
                <a:latin typeface="Times New Roman"/>
                <a:ea typeface="Times New Roman"/>
                <a:cs typeface="Times New Roman"/>
              </a:rPr>
              <a:t>Install:</a:t>
            </a:r>
            <a:endParaRPr lang="en-US" sz="2400" dirty="0">
              <a:solidFill>
                <a:schemeClr val="dk1"/>
              </a:solidFill>
              <a:latin typeface="Times New Roman"/>
              <a:ea typeface="Times New Roman"/>
              <a:cs typeface="Times New Roman"/>
            </a:endParaRPr>
          </a:p>
          <a:p>
            <a:pPr lvl="1"/>
            <a:r>
              <a:rPr lang="en-US" dirty="0">
                <a:solidFill>
                  <a:schemeClr val="dk1"/>
                </a:solidFill>
                <a:latin typeface="Times New Roman"/>
                <a:ea typeface="Times New Roman"/>
                <a:cs typeface="Times New Roman"/>
              </a:rPr>
              <a:t>Anaconda—Double-click </a:t>
            </a:r>
            <a:r>
              <a:rPr lang="en-US" dirty="0">
                <a:solidFill>
                  <a:schemeClr val="dk1"/>
                </a:solidFill>
                <a:latin typeface="Times New Roman"/>
                <a:ea typeface="Times New Roman"/>
                <a:cs typeface="Times New Roman"/>
              </a:rPr>
              <a:t>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r>
              <a:rPr lang="en-US" dirty="0">
                <a:solidFill>
                  <a:schemeClr val="dk1"/>
                </a:solidFill>
                <a:latin typeface="Times New Roman"/>
                <a:ea typeface="Times New Roman"/>
                <a:cs typeface="Times New Roman"/>
              </a:rPr>
              <a:t>.</a:t>
            </a:r>
            <a:endParaRPr lang="en-US" dirty="0">
              <a:solidFill>
                <a:schemeClr val="dk1"/>
              </a:solidFill>
              <a:latin typeface="Times New Roman"/>
              <a:ea typeface="Times New Roman"/>
              <a:cs typeface="Times New Roman"/>
            </a:endParaRP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r>
              <a:rPr lang="en-US" sz="2400" dirty="0">
                <a:solidFill>
                  <a:schemeClr val="dk1"/>
                </a:solidFill>
                <a:latin typeface="Times New Roman"/>
                <a:ea typeface="Times New Roman"/>
                <a:cs typeface="Times New Roman"/>
              </a:rPr>
              <a:t>.</a:t>
            </a:r>
            <a:endParaRPr lang="en-US" sz="2400" dirty="0">
              <a:solidFill>
                <a:schemeClr val="dk1"/>
              </a:solidFill>
              <a:latin typeface="Times New Roman"/>
              <a:ea typeface="Times New Roman"/>
              <a:cs typeface="Times New Roman"/>
            </a:endParaRP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r>
              <a:rPr lang="en-US" sz="2400" dirty="0">
                <a:solidFill>
                  <a:schemeClr val="dk1"/>
                </a:solidFill>
                <a:latin typeface="Times New Roman"/>
                <a:ea typeface="Times New Roman"/>
                <a:cs typeface="Times New Roman"/>
              </a:rPr>
              <a:t>.</a:t>
            </a:r>
            <a:endParaRPr lang="en-US" sz="2400" dirty="0">
              <a:solidFill>
                <a:schemeClr val="dk1"/>
              </a:solidFill>
              <a:latin typeface="Times New Roman"/>
              <a:ea typeface="Times New Roman"/>
              <a:cs typeface="Times New Roman"/>
            </a:endParaRP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endParaRPr lang="en-US" sz="2400" dirty="0">
              <a:solidFill>
                <a:schemeClr val="dk1"/>
              </a:solidFill>
              <a:latin typeface="Times New Roman"/>
              <a:ea typeface="Times New Roman"/>
              <a:cs typeface="Times New Roman"/>
            </a:endParaRPr>
          </a:p>
        </p:txBody>
      </p:sp>
    </p:spTree>
    <p:extLst>
      <p:ext uri="{BB962C8B-B14F-4D97-AF65-F5344CB8AC3E}">
        <p14:creationId xmlns:p14="http://schemas.microsoft.com/office/powerpoint/2010/main" val="429393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a:t>
            </a:r>
            <a:r>
              <a:rPr lang="en-US" dirty="0">
                <a:solidFill>
                  <a:schemeClr val="dk1"/>
                </a:solidFill>
                <a:latin typeface="Calibri"/>
                <a:ea typeface="Calibri"/>
                <a:cs typeface="Calibri"/>
                <a:sym typeface="Calibri"/>
              </a:rPr>
              <a:t>nstalling </a:t>
            </a:r>
            <a:r>
              <a:rPr lang="en-US" dirty="0">
                <a:solidFill>
                  <a:schemeClr val="dk1"/>
                </a:solidFill>
                <a:latin typeface="Calibri"/>
                <a:ea typeface="Calibri"/>
                <a:cs typeface="Calibri"/>
                <a:sym typeface="Calibri"/>
              </a:rPr>
              <a:t>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r>
              <a:rPr lang="en-US" sz="2400" dirty="0">
                <a:solidFill>
                  <a:schemeClr val="dk1"/>
                </a:solidFill>
                <a:latin typeface="Times New Roman"/>
                <a:ea typeface="Times New Roman"/>
                <a:cs typeface="Times New Roman"/>
                <a:sym typeface="Calibri"/>
              </a:rPr>
              <a:t>:</a:t>
            </a:r>
          </a:p>
          <a:p>
            <a:pPr lvl="1"/>
            <a:r>
              <a:rPr lang="en-US" dirty="0">
                <a:solidFill>
                  <a:schemeClr val="dk1"/>
                </a:solidFill>
                <a:latin typeface="Times New Roman"/>
                <a:ea typeface="Times New Roman"/>
                <a:cs typeface="Times New Roman"/>
                <a:sym typeface="Calibri"/>
                <a:hlinkClick r:id="rId2"/>
              </a:rPr>
              <a:t>Anaconda installer for </a:t>
            </a:r>
            <a:r>
              <a:rPr lang="en-US" dirty="0">
                <a:solidFill>
                  <a:schemeClr val="dk1"/>
                </a:solidFill>
                <a:latin typeface="Times New Roman"/>
                <a:ea typeface="Times New Roman"/>
                <a:cs typeface="Times New Roman"/>
                <a:sym typeface="Calibri"/>
                <a:hlinkClick r:id="rId2"/>
              </a:rPr>
              <a:t>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t>
            </a:r>
            <a:r>
              <a:rPr lang="en-US" dirty="0">
                <a:solidFill>
                  <a:schemeClr val="dk1"/>
                </a:solidFill>
                <a:latin typeface="Times New Roman"/>
                <a:ea typeface="Times New Roman"/>
                <a:cs typeface="Times New Roman"/>
                <a:sym typeface="Calibri"/>
              </a:rPr>
              <a:t>Anaconda-latest-Linux-x86_64.sh </a:t>
            </a:r>
            <a:endParaRPr lang="en-US" dirty="0">
              <a:solidFill>
                <a:schemeClr val="dk1"/>
              </a:solidFill>
              <a:latin typeface="Times New Roman"/>
              <a:ea typeface="Times New Roman"/>
              <a:cs typeface="Times New Roman"/>
              <a:sym typeface="Calibri"/>
            </a:endParaRP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r>
              <a:rPr lang="en-US" sz="2400" dirty="0">
                <a:solidFill>
                  <a:schemeClr val="dk1"/>
                </a:solidFill>
                <a:latin typeface="Times New Roman"/>
                <a:ea typeface="Times New Roman"/>
                <a:cs typeface="Times New Roman"/>
                <a:sym typeface="Calibri"/>
              </a:rPr>
              <a:t>.</a:t>
            </a:r>
            <a:endParaRPr lang="en-US" sz="2400" dirty="0">
              <a:solidFill>
                <a:schemeClr val="dk1"/>
              </a:solidFill>
              <a:latin typeface="Times New Roman"/>
              <a:ea typeface="Times New Roman"/>
              <a:cs typeface="Times New Roman"/>
              <a:sym typeface="Calibri"/>
            </a:endParaRP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r>
              <a:rPr lang="en-US" sz="2400" dirty="0">
                <a:solidFill>
                  <a:schemeClr val="dk1"/>
                </a:solidFill>
                <a:latin typeface="Times New Roman"/>
                <a:ea typeface="Times New Roman"/>
                <a:cs typeface="Times New Roman"/>
                <a:sym typeface="Calibri"/>
              </a:rPr>
              <a:t>.</a:t>
            </a:r>
            <a:endParaRPr lang="en-US" sz="2400" dirty="0">
              <a:solidFill>
                <a:schemeClr val="dk1"/>
              </a:solidFill>
              <a:latin typeface="Times New Roman"/>
              <a:ea typeface="Times New Roman"/>
              <a:cs typeface="Times New Roman"/>
              <a:sym typeface="Calibri"/>
            </a:endParaRP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237705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a:t>
            </a:r>
            <a:r>
              <a:rPr lang="en-US" sz="2400" dirty="0">
                <a:solidFill>
                  <a:schemeClr val="dk1"/>
                </a:solidFill>
                <a:latin typeface="Times New Roman"/>
                <a:ea typeface="Times New Roman"/>
                <a:cs typeface="Times New Roman"/>
              </a:rPr>
              <a:t>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endParaRPr lang="en-US" dirty="0">
              <a:solidFill>
                <a:schemeClr val="dk1"/>
              </a:solidFill>
              <a:latin typeface="Times New Roman"/>
              <a:ea typeface="Times New Roman"/>
              <a:cs typeface="Times New Roman"/>
            </a:endParaRPr>
          </a:p>
          <a:p>
            <a:r>
              <a:rPr lang="en-US" sz="2400" dirty="0">
                <a:solidFill>
                  <a:schemeClr val="dk1"/>
                </a:solidFill>
                <a:latin typeface="Times New Roman"/>
                <a:ea typeface="Times New Roman"/>
                <a:cs typeface="Times New Roman"/>
              </a:rPr>
              <a:t>For a successful installation, a list of installed packages appears</a:t>
            </a:r>
            <a:r>
              <a:rPr lang="en-US" sz="2400" dirty="0">
                <a:solidFill>
                  <a:schemeClr val="dk1"/>
                </a:solidFill>
                <a:latin typeface="Times New Roman"/>
                <a:ea typeface="Times New Roman"/>
                <a:cs typeface="Times New Roman"/>
              </a:rPr>
              <a:t>.</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82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endParaRPr lang="en-US" dirty="0">
              <a:solidFill>
                <a:schemeClr val="dk1"/>
              </a:solidFill>
              <a:latin typeface="Calibri"/>
              <a:ea typeface="Calibri"/>
              <a:cs typeface="Calibri"/>
              <a:sym typeface="Calibri"/>
            </a:endParaRP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development</a:t>
            </a:r>
          </a:p>
          <a:p>
            <a:r>
              <a:rPr lang="en-US" sz="2400" dirty="0">
                <a:solidFill>
                  <a:schemeClr val="dk1"/>
                </a:solidFill>
                <a:latin typeface="Times New Roman"/>
                <a:ea typeface="Times New Roman"/>
                <a:cs typeface="Times New Roman"/>
                <a:sym typeface="Calibri"/>
              </a:rPr>
              <a:t>Code 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syntax and dynamic typing</a:t>
            </a: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available</a:t>
            </a:r>
          </a:p>
          <a:p>
            <a:r>
              <a:rPr lang="en-US" sz="2400" dirty="0">
                <a:solidFill>
                  <a:schemeClr val="dk1"/>
                </a:solidFill>
                <a:latin typeface="Times New Roman"/>
                <a:ea typeface="Times New Roman"/>
                <a:cs typeface="Times New Roman"/>
                <a:sym typeface="Calibri"/>
              </a:rPr>
              <a:t>Python website: </a:t>
            </a: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https://www.python.org</a:t>
            </a:r>
            <a:r>
              <a:rPr lang="en-US" sz="2400" dirty="0">
                <a:solidFill>
                  <a:schemeClr val="dk1"/>
                </a:solidFill>
                <a:latin typeface="Times New Roman"/>
                <a:ea typeface="Times New Roman"/>
                <a:cs typeface="Times New Roman"/>
                <a:sym typeface="Calibri"/>
                <a:hlinkClick r:id="rId2"/>
              </a:rPr>
              <a:t>/</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712574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4891</TotalTime>
  <Words>2482</Words>
  <Application>Microsoft Office PowerPoint</Application>
  <PresentationFormat>Widescreen</PresentationFormat>
  <Paragraphs>413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PowerPoint Presentation</vt:lpstr>
      <vt:lpstr>Python</vt:lpstr>
      <vt:lpstr>Installation</vt:lpstr>
      <vt:lpstr>Installing Anaconda</vt:lpstr>
      <vt:lpstr>Installing Anaconda</vt:lpstr>
      <vt:lpstr>Installing Anaconda</vt:lpstr>
      <vt:lpstr>Installing Anaconda</vt:lpstr>
      <vt:lpstr>Testing your installation</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Classes</vt:lpstr>
      <vt:lpstr>Modules, Packages</vt:lpstr>
      <vt:lpstr>Examples for modules</vt:lpstr>
      <vt:lpstr>Python Packages </vt:lpstr>
      <vt:lpstr>Regular Expressions</vt:lpstr>
      <vt:lpstr>Regular Expressions</vt:lpstr>
      <vt:lpstr>Regular Expression Patterns</vt:lpstr>
      <vt:lpstr>Regular Expression Patterns</vt:lpstr>
      <vt:lpstr>Regular Expressions Modifiers: Option Flags</vt:lpstr>
      <vt:lpstr>Multi threading</vt:lpstr>
      <vt:lpstr>Standard Libraries</vt:lpstr>
      <vt:lpstr>Standard Libraries</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Dileep Gunda</cp:lastModifiedBy>
  <cp:revision>159</cp:revision>
  <dcterms:created xsi:type="dcterms:W3CDTF">2018-08-22T18:03:13Z</dcterms:created>
  <dcterms:modified xsi:type="dcterms:W3CDTF">2018-09-12T14:25:34Z</dcterms:modified>
</cp:coreProperties>
</file>