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72" r:id="rId5"/>
    <p:sldId id="258" r:id="rId6"/>
    <p:sldId id="261" r:id="rId7"/>
    <p:sldId id="264" r:id="rId8"/>
    <p:sldId id="270" r:id="rId9"/>
    <p:sldId id="271" r:id="rId10"/>
    <p:sldId id="267" r:id="rId11"/>
    <p:sldId id="265" r:id="rId12"/>
    <p:sldId id="268" r:id="rId13"/>
    <p:sldId id="269" r:id="rId14"/>
    <p:sldId id="26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n" initials="s" lastIdx="1" clrIdx="0">
    <p:extLst>
      <p:ext uri="{19B8F6BF-5375-455C-9EA6-DF929625EA0E}">
        <p15:presenceInfo xmlns:p15="http://schemas.microsoft.com/office/powerpoint/2012/main" userId="sh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B3C4E2"/>
    <a:srgbClr val="2C3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5D78-1289-48BE-860B-6630C8065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B1C2C-D4C3-41CC-942D-C5C45BD0E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A702F-E5D6-4F89-9751-21E7F849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7619-7F9E-41CD-9606-3C97C4056562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D225D-0F3F-4DF5-8359-F4EF18A1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4F826-888B-4E12-95C1-F559823A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83D5-D1B8-4C0E-9D4E-237873A9F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7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6DF3-ACE3-40F4-A2E7-D3879B8D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5AAFA-1D5B-4E95-A2A8-EAAEF26DF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2CE88-18A6-4FF9-B776-2CC759D0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7619-7F9E-41CD-9606-3C97C4056562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12B96-66C8-4DBB-AF1C-B6083A43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C6161-BAA8-410C-B1E9-33193CA3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83D5-D1B8-4C0E-9D4E-237873A9F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53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26530-F041-45D8-8C22-A58F16F17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C6174-14AE-40D5-B79D-8483E3502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EE24C-2103-48FD-B23A-2EB570A0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7619-7F9E-41CD-9606-3C97C4056562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CB4F1-2B74-4F07-9E70-9C1CEB19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1EC6-F3F5-46E7-9F54-B527946B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83D5-D1B8-4C0E-9D4E-237873A9F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5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F2BD-3BB4-438E-BEDB-2DE94F7D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DCA37-B38E-48C7-ADED-0B05FF980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ED5AF-CA95-4AD8-9E46-A3ADE766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7619-7F9E-41CD-9606-3C97C4056562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D9C61-BEE7-4625-89AE-6BC109081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1422F-C148-4C1B-AB87-024FAA28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83D5-D1B8-4C0E-9D4E-237873A9F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42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F362-EB82-4EAD-867B-1E582DA64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EBCF0-BD0B-425B-9249-DE6607BCC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563B6-C71F-48EB-8945-6F497A7B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7619-7F9E-41CD-9606-3C97C4056562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B891B-48A6-4DD7-B333-AF8DE128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B2DFC-733C-4840-92D3-8556D15D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83D5-D1B8-4C0E-9D4E-237873A9F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66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A3C8-2ED0-4BD5-9AA4-BDA32B19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1AF41-52A7-4BF9-ADDD-9A331CA3A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5CC21-604C-4D71-AAF1-AA96D2C2F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74203-A99A-4C9E-94D3-BF3D139B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7619-7F9E-41CD-9606-3C97C4056562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9192A-92AA-423C-A79C-961D1970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60FDD-BF84-4CD1-8216-0AF3F8FE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83D5-D1B8-4C0E-9D4E-237873A9F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98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AD6F-7710-437D-94D0-BA55BF467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120C8-6097-480E-9429-E62831F43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1B581-B1A9-4BF6-A44E-8E0CFEC5F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EC8F4-4350-4B69-818D-F2DBC5A8B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0A8BF-995B-4332-AE28-C01062264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FCFD2-3EAD-4022-8137-FF4A9DC7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7619-7F9E-41CD-9606-3C97C4056562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8AA76-A346-4955-B136-9AA4B599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45B092-C00F-4682-A74A-917AF01B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83D5-D1B8-4C0E-9D4E-237873A9F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04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274E-B813-45CA-AA10-E11ACF540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93C5D-9F43-490D-A631-F8E47B9F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7619-7F9E-41CD-9606-3C97C4056562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4A02A-A2FA-4412-B2D2-243C6EB7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02379-DEBE-4077-BF4E-0182B23B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83D5-D1B8-4C0E-9D4E-237873A9F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1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58137-B922-4D9D-AC07-14656383C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7619-7F9E-41CD-9606-3C97C4056562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3F499-EF92-41C6-BE0E-15FEC948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81C0C-A895-4A2A-BBED-60244BC1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83D5-D1B8-4C0E-9D4E-237873A9F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3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5F8A-62D1-455C-9AE8-6E6E1D02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6F06-FE9F-45D0-8547-A30784714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BC998-84C1-412F-9B6B-FC30693B3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955E4-43B3-4D1D-BF6F-7861B432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7619-7F9E-41CD-9606-3C97C4056562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DABB8-FC6F-4C91-8DDA-A29728A3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2E6FA-D1A9-4123-96B1-A8B40CBD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83D5-D1B8-4C0E-9D4E-237873A9F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56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12DD1-6FF6-4AF3-AE5E-A90F8A63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A642A-5BE7-430C-B2D5-1F86899FB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EF1A2-0D6C-4A7B-B6D2-966D0B9D1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7547F-D053-4B80-A257-4CDD9794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7619-7F9E-41CD-9606-3C97C4056562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396F6-ACC3-4B50-B7EB-F35BDDA3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59635-7B1E-446C-A44C-311FFA41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83D5-D1B8-4C0E-9D4E-237873A9F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13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E2A65-326F-4DF1-AB74-CA9BAC66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6AB11-A3C9-44D4-9CD9-02F478524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485D8-7D9E-48B5-A078-FF712F7D7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47619-7F9E-41CD-9606-3C97C4056562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3FED6-145D-4F70-B585-355BB5AF8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9F527-651D-42AD-9C52-49DE3B49E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383D5-D1B8-4C0E-9D4E-237873A9F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14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dmix.blogspot.com/2015/06/cppalgo-27-regression-spline.html" TargetMode="External"/><Relationship Id="rId7" Type="http://schemas.openxmlformats.org/officeDocument/2006/relationships/hyperlink" Target="https://www.depends-on-the-definition.com/multivariate-adaptive-regression-splin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ntrib.scikit-learn.org/py-earth/content.html" TargetMode="External"/><Relationship Id="rId5" Type="http://schemas.openxmlformats.org/officeDocument/2006/relationships/hyperlink" Target="https://bradleyboehmke.github.io/HOML/mars.html#fitting-a-basic-mars-model" TargetMode="External"/><Relationship Id="rId4" Type="http://schemas.openxmlformats.org/officeDocument/2006/relationships/hyperlink" Target="https://en.wikipedia.org/wiki/Multivariate_adaptive_regression_splin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a-tour-of-machine-learning-algorithms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65D09D1-7750-45C8-80F8-C6DDC01C90B2}"/>
              </a:ext>
            </a:extLst>
          </p:cNvPr>
          <p:cNvGrpSpPr/>
          <p:nvPr/>
        </p:nvGrpSpPr>
        <p:grpSpPr>
          <a:xfrm>
            <a:off x="3127261" y="2033833"/>
            <a:ext cx="5937478" cy="2790334"/>
            <a:chOff x="2840900" y="1148840"/>
            <a:chExt cx="5937478" cy="279033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4CD5CFE-FC28-4939-81D5-7ED3F9DF53B4}"/>
                </a:ext>
              </a:extLst>
            </p:cNvPr>
            <p:cNvSpPr txBox="1"/>
            <p:nvPr/>
          </p:nvSpPr>
          <p:spPr>
            <a:xfrm>
              <a:off x="3127260" y="3231288"/>
              <a:ext cx="52341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한 손으로 하는 머신러닝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4AA34FE-0330-4AF8-B570-AFA82D521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11341">
              <a:off x="2840900" y="1148840"/>
              <a:ext cx="5937478" cy="27069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1588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DBA3AB-7AEB-4094-9764-8F0714534E72}"/>
              </a:ext>
            </a:extLst>
          </p:cNvPr>
          <p:cNvSpPr txBox="1"/>
          <p:nvPr/>
        </p:nvSpPr>
        <p:spPr>
          <a:xfrm>
            <a:off x="518223" y="455112"/>
            <a:ext cx="55615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3200" dirty="0">
                <a:solidFill>
                  <a:srgbClr val="222222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Instance-based Algorithms</a:t>
            </a:r>
          </a:p>
          <a:p>
            <a:pPr fontAlgn="base"/>
            <a:r>
              <a:rPr lang="en-US" altLang="ko-KR" sz="2800" b="0" i="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k-Nearest Neighbor (</a:t>
            </a:r>
            <a:r>
              <a:rPr lang="en-US" altLang="ko-KR" sz="2800" b="0" i="0" dirty="0" err="1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kNN</a:t>
            </a:r>
            <a:r>
              <a:rPr lang="en-US" altLang="ko-KR" sz="2800" b="0" i="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en-US" altLang="ko-KR" sz="2800" dirty="0">
                <a:solidFill>
                  <a:srgbClr val="222222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257A53-EC98-4DEC-A835-8985B3D54E02}"/>
              </a:ext>
            </a:extLst>
          </p:cNvPr>
          <p:cNvSpPr txBox="1"/>
          <p:nvPr/>
        </p:nvSpPr>
        <p:spPr>
          <a:xfrm>
            <a:off x="518223" y="1841500"/>
            <a:ext cx="1051441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직관적 이해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사회생활 잘하는 알고리즘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주위에 어떤 데이터들이 있는지 눈치를 보고 결정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실제로는 이렇지 않지만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사각형과 원으로 데이터를 분류할 때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?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무엇인가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(k=2)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5FAC372-E47C-4430-8A0B-09A30706BAAA}"/>
              </a:ext>
            </a:extLst>
          </p:cNvPr>
          <p:cNvGrpSpPr/>
          <p:nvPr/>
        </p:nvGrpSpPr>
        <p:grpSpPr>
          <a:xfrm>
            <a:off x="3520579" y="3273796"/>
            <a:ext cx="5150841" cy="3129092"/>
            <a:chOff x="1149290" y="3273796"/>
            <a:chExt cx="5150841" cy="312909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0B6527-9AE4-46F1-907C-C9443E5CEA22}"/>
                </a:ext>
              </a:extLst>
            </p:cNvPr>
            <p:cNvGrpSpPr/>
            <p:nvPr/>
          </p:nvGrpSpPr>
          <p:grpSpPr>
            <a:xfrm>
              <a:off x="1149290" y="3273796"/>
              <a:ext cx="5150841" cy="3129092"/>
              <a:chOff x="528505" y="3313653"/>
              <a:chExt cx="5150841" cy="312909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EE8BF2A-AF01-4F80-946D-4F6A58093A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505" y="6207853"/>
                <a:ext cx="51508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62F2193-0CD7-4B5D-AFC8-34AC9F067D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8351" y="3313653"/>
                <a:ext cx="0" cy="3129092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F96E88-8FDB-418E-A0BF-ECC07A2084A3}"/>
                </a:ext>
              </a:extLst>
            </p:cNvPr>
            <p:cNvSpPr/>
            <p:nvPr/>
          </p:nvSpPr>
          <p:spPr>
            <a:xfrm>
              <a:off x="1976062" y="3565916"/>
              <a:ext cx="360726" cy="36072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FCC412A-3DC9-4F2B-BD13-FFED7FA17BC6}"/>
                </a:ext>
              </a:extLst>
            </p:cNvPr>
            <p:cNvSpPr/>
            <p:nvPr/>
          </p:nvSpPr>
          <p:spPr>
            <a:xfrm>
              <a:off x="2713350" y="3316844"/>
              <a:ext cx="360726" cy="36072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AE0C796-5F1F-428C-8D90-D68E87BF939C}"/>
                </a:ext>
              </a:extLst>
            </p:cNvPr>
            <p:cNvSpPr/>
            <p:nvPr/>
          </p:nvSpPr>
          <p:spPr>
            <a:xfrm>
              <a:off x="1957100" y="4353056"/>
              <a:ext cx="360726" cy="36072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F989E1F-596F-4B6E-8911-3078B1BAECF7}"/>
                </a:ext>
              </a:extLst>
            </p:cNvPr>
            <p:cNvSpPr/>
            <p:nvPr/>
          </p:nvSpPr>
          <p:spPr>
            <a:xfrm>
              <a:off x="2484252" y="3929351"/>
              <a:ext cx="360726" cy="36072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1D2E162-F02A-42E9-9AA5-FBE2F05BA107}"/>
                </a:ext>
              </a:extLst>
            </p:cNvPr>
            <p:cNvSpPr/>
            <p:nvPr/>
          </p:nvSpPr>
          <p:spPr>
            <a:xfrm>
              <a:off x="3128020" y="3780838"/>
              <a:ext cx="360726" cy="36072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B2A7617-4B41-48FB-903A-AB58227BEFD5}"/>
                </a:ext>
              </a:extLst>
            </p:cNvPr>
            <p:cNvSpPr/>
            <p:nvPr/>
          </p:nvSpPr>
          <p:spPr>
            <a:xfrm>
              <a:off x="2632411" y="4527611"/>
              <a:ext cx="360726" cy="36072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4FFB658-3E05-489F-855B-DD0CDE32DEF2}"/>
                </a:ext>
              </a:extLst>
            </p:cNvPr>
            <p:cNvSpPr/>
            <p:nvPr/>
          </p:nvSpPr>
          <p:spPr>
            <a:xfrm>
              <a:off x="3997952" y="4694500"/>
              <a:ext cx="393547" cy="3894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CA697E3-A1FE-42D4-9E1A-FFED7B464A63}"/>
                </a:ext>
              </a:extLst>
            </p:cNvPr>
            <p:cNvSpPr/>
            <p:nvPr/>
          </p:nvSpPr>
          <p:spPr>
            <a:xfrm>
              <a:off x="5195217" y="4734353"/>
              <a:ext cx="393547" cy="3894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929961C-CDB2-44D0-B9C6-054C33E4992D}"/>
                </a:ext>
              </a:extLst>
            </p:cNvPr>
            <p:cNvSpPr/>
            <p:nvPr/>
          </p:nvSpPr>
          <p:spPr>
            <a:xfrm>
              <a:off x="4481841" y="4678859"/>
              <a:ext cx="393547" cy="3894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0F3F56C-4879-4CB5-BF4A-E2CBBD812E99}"/>
                </a:ext>
              </a:extLst>
            </p:cNvPr>
            <p:cNvSpPr/>
            <p:nvPr/>
          </p:nvSpPr>
          <p:spPr>
            <a:xfrm>
              <a:off x="4553861" y="4012959"/>
              <a:ext cx="393547" cy="3894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25785D7-374E-4B93-B8C7-493300B6B858}"/>
                </a:ext>
              </a:extLst>
            </p:cNvPr>
            <p:cNvSpPr/>
            <p:nvPr/>
          </p:nvSpPr>
          <p:spPr>
            <a:xfrm>
              <a:off x="3591569" y="4838342"/>
              <a:ext cx="393547" cy="3894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D9397C4-14D3-4C16-AE57-35CE463ACAD2}"/>
                </a:ext>
              </a:extLst>
            </p:cNvPr>
            <p:cNvSpPr/>
            <p:nvPr/>
          </p:nvSpPr>
          <p:spPr>
            <a:xfrm>
              <a:off x="3330163" y="4225674"/>
              <a:ext cx="1092188" cy="1085371"/>
            </a:xfrm>
            <a:prstGeom prst="ellipse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75E263-2D3A-4CF9-8526-D1385CBC88E4}"/>
                </a:ext>
              </a:extLst>
            </p:cNvPr>
            <p:cNvSpPr txBox="1"/>
            <p:nvPr/>
          </p:nvSpPr>
          <p:spPr>
            <a:xfrm>
              <a:off x="3649834" y="4399027"/>
              <a:ext cx="309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?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34B584D-04E7-4CCD-8CC6-1040DAF59B7C}"/>
                </a:ext>
              </a:extLst>
            </p:cNvPr>
            <p:cNvSpPr txBox="1"/>
            <p:nvPr/>
          </p:nvSpPr>
          <p:spPr>
            <a:xfrm>
              <a:off x="3597871" y="5311045"/>
              <a:ext cx="662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K=2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805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DBA3AB-7AEB-4094-9764-8F0714534E72}"/>
              </a:ext>
            </a:extLst>
          </p:cNvPr>
          <p:cNvSpPr txBox="1"/>
          <p:nvPr/>
        </p:nvSpPr>
        <p:spPr>
          <a:xfrm>
            <a:off x="518223" y="455112"/>
            <a:ext cx="55615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3200" dirty="0">
                <a:solidFill>
                  <a:srgbClr val="222222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Instance-based Algorithms</a:t>
            </a:r>
          </a:p>
          <a:p>
            <a:pPr fontAlgn="base"/>
            <a:r>
              <a:rPr lang="en-US" altLang="ko-KR" sz="2800" b="0" i="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k-Nearest Neighbor (</a:t>
            </a:r>
            <a:r>
              <a:rPr lang="en-US" altLang="ko-KR" sz="2800" b="0" i="0" dirty="0" err="1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kNN</a:t>
            </a:r>
            <a:r>
              <a:rPr lang="en-US" altLang="ko-KR" sz="2800" b="0" i="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en-US" altLang="ko-KR" sz="2800" dirty="0">
                <a:solidFill>
                  <a:srgbClr val="222222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257A53-EC98-4DEC-A835-8985B3D54E02}"/>
              </a:ext>
            </a:extLst>
          </p:cNvPr>
          <p:cNvSpPr txBox="1"/>
          <p:nvPr/>
        </p:nvSpPr>
        <p:spPr>
          <a:xfrm>
            <a:off x="520985" y="2681255"/>
            <a:ext cx="1167101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동작방식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Choose the number of k and a distance metric. </a:t>
            </a:r>
          </a:p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Find the k-nearest neighbors of the sample that we want to classify. </a:t>
            </a:r>
          </a:p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Assign the class label by majority vote.</a:t>
            </a:r>
          </a:p>
          <a:p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거리 계산을 통해 가까운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샘플을 선정하고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이를 기반으로 분류한다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07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DBA3AB-7AEB-4094-9764-8F0714534E72}"/>
              </a:ext>
            </a:extLst>
          </p:cNvPr>
          <p:cNvSpPr txBox="1"/>
          <p:nvPr/>
        </p:nvSpPr>
        <p:spPr>
          <a:xfrm>
            <a:off x="518223" y="455112"/>
            <a:ext cx="55615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3200" dirty="0">
                <a:solidFill>
                  <a:srgbClr val="222222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Instance-based Algorithms</a:t>
            </a:r>
          </a:p>
          <a:p>
            <a:pPr fontAlgn="base"/>
            <a:r>
              <a:rPr lang="en-US" altLang="ko-KR" sz="2800" b="0" i="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k-Nearest Neighbor (</a:t>
            </a:r>
            <a:r>
              <a:rPr lang="en-US" altLang="ko-KR" sz="2800" b="0" i="0" dirty="0" err="1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kNN</a:t>
            </a:r>
            <a:r>
              <a:rPr lang="en-US" altLang="ko-KR" sz="2800" b="0" i="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en-US" altLang="ko-KR" sz="2800" dirty="0">
                <a:solidFill>
                  <a:srgbClr val="222222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257A53-EC98-4DEC-A835-8985B3D54E02}"/>
              </a:ext>
            </a:extLst>
          </p:cNvPr>
          <p:cNvSpPr txBox="1"/>
          <p:nvPr/>
        </p:nvSpPr>
        <p:spPr>
          <a:xfrm>
            <a:off x="658182" y="1506364"/>
            <a:ext cx="27158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#2 </a:t>
            </a:r>
            <a:r>
              <a:rPr lang="en-US" altLang="ko-KR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scikit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-Learn</a:t>
            </a:r>
          </a:p>
          <a:p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CA2B9C-6A83-469F-9FC3-1E02C5CD3CD8}"/>
              </a:ext>
            </a:extLst>
          </p:cNvPr>
          <p:cNvGrpSpPr/>
          <p:nvPr/>
        </p:nvGrpSpPr>
        <p:grpSpPr>
          <a:xfrm>
            <a:off x="1535155" y="2317632"/>
            <a:ext cx="10254759" cy="4159795"/>
            <a:chOff x="969968" y="455112"/>
            <a:chExt cx="10254759" cy="551991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BD8A288-026B-45DB-88B4-F099B89748FA}"/>
                </a:ext>
              </a:extLst>
            </p:cNvPr>
            <p:cNvSpPr/>
            <p:nvPr/>
          </p:nvSpPr>
          <p:spPr>
            <a:xfrm>
              <a:off x="969968" y="455112"/>
              <a:ext cx="9046288" cy="5519917"/>
            </a:xfrm>
            <a:prstGeom prst="roundRect">
              <a:avLst>
                <a:gd name="adj" fmla="val 2199"/>
              </a:avLst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5A0996D-CAB7-44EC-9697-FFE7CA86C65C}"/>
                </a:ext>
              </a:extLst>
            </p:cNvPr>
            <p:cNvSpPr/>
            <p:nvPr/>
          </p:nvSpPr>
          <p:spPr>
            <a:xfrm>
              <a:off x="1081934" y="502337"/>
              <a:ext cx="10142793" cy="54726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0" i="1" dirty="0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from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b="0" dirty="0" err="1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sklearn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b="0" i="1" dirty="0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import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datasets</a:t>
              </a:r>
            </a:p>
            <a:p>
              <a:r>
                <a:rPr lang="en-US" altLang="ko-KR" sz="1600" b="0" i="1" dirty="0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from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b="0" dirty="0" err="1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sklearn</a:t>
              </a:r>
              <a:r>
                <a:rPr lang="en-US" altLang="ko-KR" sz="1600" b="0" dirty="0" err="1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  <a:r>
                <a:rPr lang="en-US" altLang="ko-KR" sz="1600" b="0" dirty="0" err="1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model_selection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b="0" i="1" dirty="0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import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b="0" dirty="0" err="1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train_test_split</a:t>
              </a:r>
              <a:endParaRPr lang="en-US" altLang="ko-KR" sz="1600" b="0" dirty="0">
                <a:solidFill>
                  <a:srgbClr val="EEFF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600" b="0" i="1" dirty="0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from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b="0" dirty="0" err="1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sklearn</a:t>
              </a:r>
              <a:r>
                <a:rPr lang="en-US" altLang="ko-KR" sz="1600" b="0" dirty="0" err="1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  <a:r>
                <a:rPr lang="en-US" altLang="ko-KR" sz="1600" b="0" dirty="0" err="1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neighbors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b="0" i="1" dirty="0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import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b="0" dirty="0" err="1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KNeighborsClassifier</a:t>
              </a:r>
              <a:endParaRPr lang="en-US" altLang="ko-KR" sz="1600" b="0" dirty="0">
                <a:solidFill>
                  <a:srgbClr val="EEFF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600" b="0" i="1" dirty="0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from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b="0" dirty="0" err="1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sklearn</a:t>
              </a:r>
              <a:r>
                <a:rPr lang="en-US" altLang="ko-KR" sz="1600" b="0" dirty="0" err="1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  <a:r>
                <a:rPr lang="en-US" altLang="ko-KR" sz="1600" b="0" dirty="0" err="1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model_selection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b="0" i="1" dirty="0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import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b="0" dirty="0" err="1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cross_val_score</a:t>
              </a:r>
              <a:endParaRPr lang="en-US" altLang="ko-KR" sz="1600" b="0" dirty="0">
                <a:solidFill>
                  <a:srgbClr val="EEFF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b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</a:b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iris </a:t>
              </a:r>
              <a:r>
                <a:rPr lang="en-US" altLang="ko-KR" sz="1600" b="0" dirty="0">
                  <a:solidFill>
                    <a:srgbClr val="C792EA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=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b="0" dirty="0" err="1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datasets</a:t>
              </a:r>
              <a:r>
                <a:rPr lang="en-US" altLang="ko-KR" sz="1600" b="0" dirty="0" err="1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  <a:r>
                <a:rPr lang="en-US" altLang="ko-KR" sz="1600" b="0" dirty="0" err="1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load_iris</a:t>
              </a:r>
              <a:r>
                <a:rPr lang="en-US" altLang="ko-KR" sz="1600" b="0" dirty="0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()</a:t>
              </a:r>
              <a:endParaRPr lang="en-US" altLang="ko-KR" sz="1600" b="0" dirty="0">
                <a:solidFill>
                  <a:srgbClr val="EEFF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X </a:t>
              </a:r>
              <a:r>
                <a:rPr lang="en-US" altLang="ko-KR" sz="1600" b="0" dirty="0">
                  <a:solidFill>
                    <a:srgbClr val="C792EA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=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b="0" dirty="0" err="1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iris</a:t>
              </a:r>
              <a:r>
                <a:rPr lang="en-US" altLang="ko-KR" sz="1600" b="0" dirty="0" err="1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  <a:r>
                <a:rPr lang="en-US" altLang="ko-KR" sz="1600" b="0" dirty="0" err="1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data</a:t>
              </a:r>
              <a:r>
                <a:rPr lang="en-US" altLang="ko-KR" sz="1600" b="0" dirty="0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[:,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b="0" dirty="0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600" b="0" dirty="0">
                  <a:solidFill>
                    <a:srgbClr val="F78C6C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r>
                <a:rPr lang="en-US" altLang="ko-KR" sz="1600" b="0" dirty="0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]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</a:p>
            <a:p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y </a:t>
              </a:r>
              <a:r>
                <a:rPr lang="en-US" altLang="ko-KR" sz="1600" b="0" dirty="0">
                  <a:solidFill>
                    <a:srgbClr val="C792EA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=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b="0" dirty="0" err="1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iris</a:t>
              </a:r>
              <a:r>
                <a:rPr lang="en-US" altLang="ko-KR" sz="1600" b="0" dirty="0" err="1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  <a:r>
                <a:rPr lang="en-US" altLang="ko-KR" sz="1600" b="0" dirty="0" err="1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target</a:t>
              </a:r>
              <a:endParaRPr lang="en-US" altLang="ko-KR" sz="1600" b="0" dirty="0">
                <a:solidFill>
                  <a:srgbClr val="EEFF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600" b="0" dirty="0" err="1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X_train</a:t>
              </a:r>
              <a:r>
                <a:rPr lang="en-US" altLang="ko-KR" sz="1600" b="0" dirty="0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b="0" dirty="0" err="1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X_test</a:t>
              </a:r>
              <a:r>
                <a:rPr lang="en-US" altLang="ko-KR" sz="1600" b="0" dirty="0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b="0" dirty="0" err="1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y_train</a:t>
              </a:r>
              <a:r>
                <a:rPr lang="en-US" altLang="ko-KR" sz="1600" b="0" dirty="0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b="0" dirty="0" err="1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y_test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b="0" dirty="0">
                  <a:solidFill>
                    <a:srgbClr val="C792EA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=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b="0" dirty="0" err="1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train_test_split</a:t>
              </a:r>
              <a:r>
                <a:rPr lang="en-US" altLang="ko-KR" sz="1600" b="0" dirty="0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X</a:t>
              </a:r>
              <a:r>
                <a:rPr lang="en-US" altLang="ko-KR" sz="1600" b="0" dirty="0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b="0" dirty="0" err="1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y</a:t>
              </a:r>
              <a:r>
                <a:rPr lang="en-US" altLang="ko-KR" sz="1600" b="0" dirty="0" err="1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lang="en-US" altLang="ko-KR" sz="1600" b="0" dirty="0" err="1">
                  <a:solidFill>
                    <a:srgbClr val="FF5370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stratify</a:t>
              </a:r>
              <a:r>
                <a:rPr lang="en-US" altLang="ko-KR" sz="1600" b="0" dirty="0">
                  <a:solidFill>
                    <a:srgbClr val="C792EA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=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y</a:t>
              </a:r>
              <a:r>
                <a:rPr lang="en-US" altLang="ko-KR" sz="1600" b="0" dirty="0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b="0" dirty="0" err="1">
                  <a:solidFill>
                    <a:srgbClr val="FF5370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random_state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b="0" dirty="0">
                  <a:solidFill>
                    <a:srgbClr val="C792EA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=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b="0" dirty="0">
                  <a:solidFill>
                    <a:srgbClr val="F78C6C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r>
                <a:rPr lang="en-US" altLang="ko-KR" sz="1600" b="0" dirty="0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lang="en-US" altLang="ko-KR" sz="1600" b="0" dirty="0">
                <a:solidFill>
                  <a:srgbClr val="EEFF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b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</a:b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knn_3_clf </a:t>
              </a:r>
              <a:r>
                <a:rPr lang="en-US" altLang="ko-KR" sz="1600" b="0" dirty="0">
                  <a:solidFill>
                    <a:srgbClr val="C792EA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=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b="0" dirty="0" err="1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KNeighborsClassifier</a:t>
              </a:r>
              <a:r>
                <a:rPr lang="en-US" altLang="ko-KR" sz="1600" b="0" dirty="0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lang="en-US" altLang="ko-KR" sz="1600" b="0" dirty="0" err="1">
                  <a:solidFill>
                    <a:srgbClr val="FF5370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n_neighbors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b="0" dirty="0">
                  <a:solidFill>
                    <a:srgbClr val="C792EA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=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b="0" dirty="0">
                  <a:solidFill>
                    <a:srgbClr val="F78C6C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r>
                <a:rPr lang="en-US" altLang="ko-KR" sz="1600" b="0" dirty="0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lang="en-US" altLang="ko-KR" sz="1600" b="0" dirty="0">
                <a:solidFill>
                  <a:srgbClr val="EEFF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knn_5_clf </a:t>
              </a:r>
              <a:r>
                <a:rPr lang="en-US" altLang="ko-KR" sz="1600" b="0" dirty="0">
                  <a:solidFill>
                    <a:srgbClr val="C792EA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=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b="0" dirty="0" err="1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KNeighborsClassifier</a:t>
              </a:r>
              <a:r>
                <a:rPr lang="en-US" altLang="ko-KR" sz="1600" b="0" dirty="0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lang="en-US" altLang="ko-KR" sz="1600" b="0" dirty="0" err="1">
                  <a:solidFill>
                    <a:srgbClr val="FF5370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n_neighbors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b="0" dirty="0">
                  <a:solidFill>
                    <a:srgbClr val="C792EA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=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b="0" dirty="0">
                  <a:solidFill>
                    <a:srgbClr val="F78C6C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5</a:t>
              </a:r>
              <a:r>
                <a:rPr lang="en-US" altLang="ko-KR" sz="1600" b="0" dirty="0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lang="en-US" altLang="ko-KR" sz="1600" b="0" dirty="0">
                <a:solidFill>
                  <a:srgbClr val="EEFF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knn_3_scores </a:t>
              </a:r>
              <a:r>
                <a:rPr lang="en-US" altLang="ko-KR" sz="1600" b="0" dirty="0">
                  <a:solidFill>
                    <a:srgbClr val="C792EA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=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b="0" dirty="0" err="1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cross_val_score</a:t>
              </a:r>
              <a:r>
                <a:rPr lang="en-US" altLang="ko-KR" sz="1600" b="0" dirty="0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knn_3_clf</a:t>
              </a:r>
              <a:r>
                <a:rPr lang="en-US" altLang="ko-KR" sz="1600" b="0" dirty="0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b="0" dirty="0" err="1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X_train</a:t>
              </a:r>
              <a:r>
                <a:rPr lang="en-US" altLang="ko-KR" sz="1600" b="0" dirty="0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b="0" dirty="0" err="1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y_train</a:t>
              </a:r>
              <a:r>
                <a:rPr lang="en-US" altLang="ko-KR" sz="1600" b="0" dirty="0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b="0" dirty="0">
                  <a:solidFill>
                    <a:srgbClr val="FF5370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cv</a:t>
              </a:r>
              <a:r>
                <a:rPr lang="en-US" altLang="ko-KR" sz="1600" b="0" dirty="0">
                  <a:solidFill>
                    <a:srgbClr val="C792EA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=</a:t>
              </a:r>
              <a:r>
                <a:rPr lang="en-US" altLang="ko-KR" sz="1600" b="0" dirty="0">
                  <a:solidFill>
                    <a:srgbClr val="F78C6C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10</a:t>
              </a:r>
              <a:r>
                <a:rPr lang="en-US" altLang="ko-KR" sz="1600" b="0" dirty="0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lang="en-US" altLang="ko-KR" sz="1600" b="0" dirty="0">
                <a:solidFill>
                  <a:srgbClr val="EEFF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knn_5_scores </a:t>
              </a:r>
              <a:r>
                <a:rPr lang="en-US" altLang="ko-KR" sz="1600" b="0" dirty="0">
                  <a:solidFill>
                    <a:srgbClr val="C792EA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=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b="0" dirty="0" err="1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cross_val_score</a:t>
              </a:r>
              <a:r>
                <a:rPr lang="en-US" altLang="ko-KR" sz="1600" b="0" dirty="0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knn_5_clf</a:t>
              </a:r>
              <a:r>
                <a:rPr lang="en-US" altLang="ko-KR" sz="1600" b="0" dirty="0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b="0" dirty="0" err="1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X_train</a:t>
              </a:r>
              <a:r>
                <a:rPr lang="en-US" altLang="ko-KR" sz="1600" b="0" dirty="0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b="0" dirty="0" err="1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y_train</a:t>
              </a:r>
              <a:r>
                <a:rPr lang="en-US" altLang="ko-KR" sz="1600" b="0" dirty="0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b="0" dirty="0">
                  <a:solidFill>
                    <a:srgbClr val="FF5370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cv</a:t>
              </a:r>
              <a:r>
                <a:rPr lang="en-US" altLang="ko-KR" sz="1600" b="0" dirty="0">
                  <a:solidFill>
                    <a:srgbClr val="C792EA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=</a:t>
              </a:r>
              <a:r>
                <a:rPr lang="en-US" altLang="ko-KR" sz="1600" b="0" dirty="0">
                  <a:solidFill>
                    <a:srgbClr val="F78C6C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10</a:t>
              </a:r>
              <a:r>
                <a:rPr lang="en-US" altLang="ko-KR" sz="1600" b="0" dirty="0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lang="en-US" altLang="ko-KR" sz="1600" b="0" dirty="0">
                <a:solidFill>
                  <a:srgbClr val="EEFF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600" b="0" dirty="0">
                  <a:solidFill>
                    <a:srgbClr val="82AA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print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b="0" dirty="0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knn_3_scores</a:t>
              </a:r>
              <a:r>
                <a:rPr lang="en-US" altLang="ko-KR" sz="1600" b="0" dirty="0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mean</a:t>
              </a:r>
              <a:r>
                <a:rPr lang="en-US" altLang="ko-KR" sz="1600" b="0" dirty="0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(),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knn_3_scores</a:t>
              </a:r>
              <a:r>
                <a:rPr lang="en-US" altLang="ko-KR" sz="1600" b="0" dirty="0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std</a:t>
              </a:r>
              <a:r>
                <a:rPr lang="en-US" altLang="ko-KR" sz="1600" b="0" dirty="0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())</a:t>
              </a:r>
              <a:endParaRPr lang="en-US" altLang="ko-KR" sz="1600" b="0" dirty="0">
                <a:solidFill>
                  <a:srgbClr val="EEFF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600" b="0" dirty="0">
                  <a:solidFill>
                    <a:srgbClr val="82AA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print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b="0" dirty="0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knn_5_scores</a:t>
              </a:r>
              <a:r>
                <a:rPr lang="en-US" altLang="ko-KR" sz="1600" b="0" dirty="0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mean</a:t>
              </a:r>
              <a:r>
                <a:rPr lang="en-US" altLang="ko-KR" sz="1600" b="0" dirty="0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(),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knn_5_scores</a:t>
              </a:r>
              <a:r>
                <a:rPr lang="en-US" altLang="ko-KR" sz="1600" b="0" dirty="0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  <a:r>
                <a:rPr lang="en-US" altLang="ko-KR" sz="1600" b="0" dirty="0">
                  <a:solidFill>
                    <a:srgbClr val="EEFF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std</a:t>
              </a:r>
              <a:r>
                <a:rPr lang="en-US" altLang="ko-KR" sz="1600" b="0" dirty="0">
                  <a:solidFill>
                    <a:srgbClr val="89DD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())</a:t>
              </a:r>
              <a:endParaRPr lang="en-US" altLang="ko-KR" b="0" dirty="0">
                <a:solidFill>
                  <a:srgbClr val="EEFF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6091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DBA3AB-7AEB-4094-9764-8F0714534E72}"/>
              </a:ext>
            </a:extLst>
          </p:cNvPr>
          <p:cNvSpPr txBox="1"/>
          <p:nvPr/>
        </p:nvSpPr>
        <p:spPr>
          <a:xfrm>
            <a:off x="518223" y="455112"/>
            <a:ext cx="55615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3200" dirty="0">
                <a:solidFill>
                  <a:srgbClr val="222222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Instance-based Algorithms</a:t>
            </a:r>
          </a:p>
          <a:p>
            <a:pPr fontAlgn="base"/>
            <a:r>
              <a:rPr lang="en-US" altLang="ko-KR" sz="2800" b="0" i="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k-Nearest Neighbor (</a:t>
            </a:r>
            <a:r>
              <a:rPr lang="en-US" altLang="ko-KR" sz="2800" b="0" i="0" dirty="0" err="1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kNN</a:t>
            </a:r>
            <a:r>
              <a:rPr lang="en-US" altLang="ko-KR" sz="2800" b="0" i="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en-US" altLang="ko-KR" sz="2800" dirty="0">
                <a:solidFill>
                  <a:srgbClr val="222222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257A53-EC98-4DEC-A835-8985B3D54E02}"/>
              </a:ext>
            </a:extLst>
          </p:cNvPr>
          <p:cNvSpPr txBox="1"/>
          <p:nvPr/>
        </p:nvSpPr>
        <p:spPr>
          <a:xfrm>
            <a:off x="518223" y="1470775"/>
            <a:ext cx="67361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응용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반복문 돌리면서 최적의 해를 구해보기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여러가지 거리 계산 알고리즘 적용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인자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7714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74EBE5E-9FA2-4140-B153-76278E5235B2}"/>
              </a:ext>
            </a:extLst>
          </p:cNvPr>
          <p:cNvSpPr txBox="1"/>
          <p:nvPr/>
        </p:nvSpPr>
        <p:spPr>
          <a:xfrm>
            <a:off x="557939" y="579098"/>
            <a:ext cx="9498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Multivariate adaptive regression spline (MARS)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2EF60E-8821-497C-9FF7-AA25D41586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7" t="6666" r="3967" b="11638"/>
          <a:stretch/>
        </p:blipFill>
        <p:spPr>
          <a:xfrm>
            <a:off x="291883" y="1163873"/>
            <a:ext cx="4262035" cy="56026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A3DACD-7536-4BBF-B008-0FB565C9E2FE}"/>
              </a:ext>
            </a:extLst>
          </p:cNvPr>
          <p:cNvSpPr/>
          <p:nvPr/>
        </p:nvSpPr>
        <p:spPr>
          <a:xfrm>
            <a:off x="6588294" y="1008893"/>
            <a:ext cx="3375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Jerome H. Friedman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199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745DDE-E11B-4A14-83CD-81A31A91E46D}"/>
              </a:ext>
            </a:extLst>
          </p:cNvPr>
          <p:cNvSpPr/>
          <p:nvPr/>
        </p:nvSpPr>
        <p:spPr>
          <a:xfrm>
            <a:off x="5228032" y="2206933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3"/>
              </a:rPr>
              <a:t>http://ddmix.blogspot.com/2015/06/cppalgo-27-regression-spline.html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https://en.wikipedia.org/wiki/Multivariate_adaptive_regression_spline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5"/>
              </a:rPr>
              <a:t>https://bradleyboehmke.github.io/HOML/mars.html#fitting-a-basic-mars-model</a:t>
            </a:r>
            <a:endParaRPr lang="en-US" altLang="ko-KR" dirty="0"/>
          </a:p>
          <a:p>
            <a:endParaRPr lang="en-US" altLang="ko-KR" dirty="0">
              <a:hlinkClick r:id="rId6"/>
            </a:endParaRPr>
          </a:p>
          <a:p>
            <a:r>
              <a:rPr lang="en-US" altLang="ko-KR" dirty="0">
                <a:hlinkClick r:id="rId6"/>
              </a:rPr>
              <a:t>https://contrib.scikit-learn.org/py-earth/content.html</a:t>
            </a:r>
            <a:endParaRPr lang="en-US" altLang="ko-KR" dirty="0"/>
          </a:p>
          <a:p>
            <a:endParaRPr lang="en-US" altLang="ko-KR" dirty="0">
              <a:hlinkClick r:id="rId7"/>
            </a:endParaRPr>
          </a:p>
          <a:p>
            <a:r>
              <a:rPr lang="en-US" altLang="ko-KR" dirty="0">
                <a:hlinkClick r:id="rId7"/>
              </a:rPr>
              <a:t>https://www.depends-on-the-definition.com/multivariate-adaptive-regression-splines/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593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2D0A8AE-C23F-4831-AF7C-CAA75411EDB3}"/>
              </a:ext>
            </a:extLst>
          </p:cNvPr>
          <p:cNvSpPr txBox="1"/>
          <p:nvPr/>
        </p:nvSpPr>
        <p:spPr>
          <a:xfrm>
            <a:off x="776170" y="523756"/>
            <a:ext cx="2050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참고문헌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FD2042-3A11-47F2-BE36-D4DE725A3D2D}"/>
              </a:ext>
            </a:extLst>
          </p:cNvPr>
          <p:cNvSpPr/>
          <p:nvPr/>
        </p:nvSpPr>
        <p:spPr>
          <a:xfrm>
            <a:off x="776169" y="1559872"/>
            <a:ext cx="10821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11111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 Machine Learning: Machine Learning and Deep Learning with Python, </a:t>
            </a:r>
            <a:r>
              <a:rPr lang="en-US" altLang="ko-KR" b="1" i="0" dirty="0" err="1">
                <a:solidFill>
                  <a:srgbClr val="11111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scikit</a:t>
            </a:r>
            <a:r>
              <a:rPr lang="en-US" altLang="ko-KR" b="1" i="0" dirty="0">
                <a:solidFill>
                  <a:srgbClr val="11111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-learn, </a:t>
            </a:r>
          </a:p>
          <a:p>
            <a:r>
              <a:rPr lang="en-US" altLang="ko-KR" b="1" i="0" dirty="0">
                <a:solidFill>
                  <a:srgbClr val="11111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and TensorFlow, 2nd Edition </a:t>
            </a:r>
            <a:r>
              <a:rPr lang="en-US" altLang="ko-KR" b="0" i="0" u="none" strike="noStrike" dirty="0">
                <a:solidFill>
                  <a:srgbClr val="555555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Paperback</a:t>
            </a:r>
            <a:r>
              <a:rPr lang="en-US" altLang="ko-KR" b="1" i="0" dirty="0">
                <a:solidFill>
                  <a:srgbClr val="11111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 </a:t>
            </a:r>
            <a:r>
              <a:rPr lang="en-US" altLang="ko-KR" b="0" i="0" u="none" strike="noStrike" dirty="0">
                <a:solidFill>
                  <a:srgbClr val="555555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September 20, 2017</a:t>
            </a:r>
            <a:endParaRPr lang="en-US" altLang="ko-KR" b="1" i="0" dirty="0">
              <a:solidFill>
                <a:srgbClr val="11111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48CB8E-7FD9-41A4-AA87-87AC77C0DB7B}"/>
              </a:ext>
            </a:extLst>
          </p:cNvPr>
          <p:cNvSpPr/>
          <p:nvPr/>
        </p:nvSpPr>
        <p:spPr>
          <a:xfrm>
            <a:off x="776168" y="2232936"/>
            <a:ext cx="10047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11111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 Machine Learning By Example: The easiest way to get into machine learning </a:t>
            </a:r>
            <a:r>
              <a:rPr lang="en-US" altLang="ko-KR" b="0" i="0" u="none" strike="noStrike" dirty="0">
                <a:solidFill>
                  <a:srgbClr val="555555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Paperback</a:t>
            </a:r>
            <a:r>
              <a:rPr lang="en-US" altLang="ko-KR" b="1" i="0" dirty="0">
                <a:solidFill>
                  <a:srgbClr val="11111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 </a:t>
            </a:r>
            <a:r>
              <a:rPr lang="en-US" altLang="ko-KR" b="0" i="0" u="none" strike="noStrike" dirty="0">
                <a:solidFill>
                  <a:srgbClr val="555555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May 31, 2017</a:t>
            </a:r>
            <a:endParaRPr lang="en-US" altLang="ko-KR" b="1" i="0" dirty="0">
              <a:solidFill>
                <a:srgbClr val="11111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F5DEE1-EA66-43E3-BEF6-FA663065C363}"/>
              </a:ext>
            </a:extLst>
          </p:cNvPr>
          <p:cNvSpPr/>
          <p:nvPr/>
        </p:nvSpPr>
        <p:spPr>
          <a:xfrm>
            <a:off x="776167" y="2906000"/>
            <a:ext cx="10821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11111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Statistics for Machine Learning: Techniques for exploring supervised, unsupervised, </a:t>
            </a:r>
          </a:p>
          <a:p>
            <a:r>
              <a:rPr lang="en-US" altLang="ko-KR" b="1" i="0" dirty="0">
                <a:solidFill>
                  <a:srgbClr val="11111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and reinforcement learning models with Python and 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B1D99D-1890-456A-A253-A4895B3EA471}"/>
              </a:ext>
            </a:extLst>
          </p:cNvPr>
          <p:cNvSpPr/>
          <p:nvPr/>
        </p:nvSpPr>
        <p:spPr>
          <a:xfrm>
            <a:off x="776166" y="3552331"/>
            <a:ext cx="104112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0" dirty="0" err="1">
                <a:solidFill>
                  <a:srgbClr val="11111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scikit</a:t>
            </a:r>
            <a:r>
              <a:rPr lang="en-US" altLang="ko-KR" b="1" i="0" dirty="0">
                <a:solidFill>
                  <a:srgbClr val="11111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-learn Cookbook - Second Edition: Over 80 recipes for machine learning in Python with </a:t>
            </a:r>
            <a:r>
              <a:rPr lang="en-US" altLang="ko-KR" b="1" i="0" dirty="0" err="1">
                <a:solidFill>
                  <a:srgbClr val="11111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scikit</a:t>
            </a:r>
            <a:r>
              <a:rPr lang="en-US" altLang="ko-KR" b="1" i="0" dirty="0">
                <a:solidFill>
                  <a:srgbClr val="11111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-learn </a:t>
            </a:r>
            <a:r>
              <a:rPr lang="en-US" altLang="ko-KR" b="0" i="0" u="none" strike="noStrike" dirty="0">
                <a:solidFill>
                  <a:srgbClr val="555555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2nd Revised edition </a:t>
            </a:r>
            <a:r>
              <a:rPr lang="en-US" altLang="ko-KR" b="0" i="0" u="none" strike="noStrike" dirty="0" err="1">
                <a:solidFill>
                  <a:srgbClr val="555555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Edition</a:t>
            </a:r>
            <a:endParaRPr lang="en-US" altLang="ko-KR" b="1" i="0" dirty="0">
              <a:solidFill>
                <a:srgbClr val="11111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6F83DD-B3B4-457E-87A0-E8E6FE2EB7DA}"/>
              </a:ext>
            </a:extLst>
          </p:cNvPr>
          <p:cNvSpPr/>
          <p:nvPr/>
        </p:nvSpPr>
        <p:spPr>
          <a:xfrm>
            <a:off x="776166" y="4223438"/>
            <a:ext cx="9297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https://machinelearningmastery.com/a-tour-of-machine-learning-algorithms/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20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2D0A8AE-C23F-4831-AF7C-CAA75411EDB3}"/>
              </a:ext>
            </a:extLst>
          </p:cNvPr>
          <p:cNvSpPr txBox="1"/>
          <p:nvPr/>
        </p:nvSpPr>
        <p:spPr>
          <a:xfrm>
            <a:off x="776170" y="523756"/>
            <a:ext cx="3863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왜 머신러닝인가</a:t>
            </a:r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842D3F7-B298-4090-B022-2DFB0CFAEFD6}"/>
              </a:ext>
            </a:extLst>
          </p:cNvPr>
          <p:cNvGrpSpPr/>
          <p:nvPr/>
        </p:nvGrpSpPr>
        <p:grpSpPr>
          <a:xfrm>
            <a:off x="1917700" y="1909494"/>
            <a:ext cx="7047042" cy="3166011"/>
            <a:chOff x="1917700" y="1845994"/>
            <a:chExt cx="7047042" cy="316601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9F94FEE-DC2F-4029-B735-063F25BC66D8}"/>
                </a:ext>
              </a:extLst>
            </p:cNvPr>
            <p:cNvSpPr/>
            <p:nvPr/>
          </p:nvSpPr>
          <p:spPr>
            <a:xfrm>
              <a:off x="2868742" y="2717413"/>
              <a:ext cx="6096000" cy="19389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2400" b="0" i="1" dirty="0">
                  <a:solidFill>
                    <a:srgbClr val="333333"/>
                  </a:solidFill>
                  <a:effectLst/>
                  <a:latin typeface="georgia" panose="02040502050405020303" pitchFamily="18" charset="0"/>
                </a:rPr>
                <a:t>Google’s self-driving cars and robots get a lot of press, but the company’s real future is in machine learning, the technology that enables computers to get smarter and more personal.</a:t>
              </a:r>
              <a:endParaRPr lang="ko-KR" altLang="en-US" sz="2400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FC7E80B-4484-4F77-902C-24DAAAB8D92D}"/>
                </a:ext>
              </a:extLst>
            </p:cNvPr>
            <p:cNvSpPr/>
            <p:nvPr/>
          </p:nvSpPr>
          <p:spPr>
            <a:xfrm>
              <a:off x="3788325" y="4550340"/>
              <a:ext cx="51764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orgia" panose="02040502050405020303" pitchFamily="18" charset="0"/>
                </a:rPr>
                <a:t> – Eric Schmidt, Google Chairman  –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BC48FA1-4010-4CA3-BB83-1778FB0F4FDB}"/>
                </a:ext>
              </a:extLst>
            </p:cNvPr>
            <p:cNvSpPr txBox="1"/>
            <p:nvPr/>
          </p:nvSpPr>
          <p:spPr>
            <a:xfrm>
              <a:off x="1917700" y="1845994"/>
              <a:ext cx="889756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900" dirty="0">
                  <a:latin typeface="Arial" panose="020B0604020202020204" pitchFamily="34" charset="0"/>
                  <a:cs typeface="Arial" panose="020B0604020202020204" pitchFamily="34" charset="0"/>
                </a:rPr>
                <a:t>“</a:t>
              </a:r>
              <a:endParaRPr lang="ko-KR" altLang="en-US" sz="19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85FF22-AB84-4EFB-9ACD-2C744E9B38E2}"/>
                </a:ext>
              </a:extLst>
            </p:cNvPr>
            <p:cNvSpPr txBox="1"/>
            <p:nvPr/>
          </p:nvSpPr>
          <p:spPr>
            <a:xfrm>
              <a:off x="3403600" y="2130980"/>
              <a:ext cx="45512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대충 인공지능이 중요하다는 내용</a:t>
              </a:r>
              <a:r>
                <a:rPr lang="en-US" altLang="ko-KR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endPara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712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2D0A8AE-C23F-4831-AF7C-CAA75411EDB3}"/>
              </a:ext>
            </a:extLst>
          </p:cNvPr>
          <p:cNvSpPr txBox="1"/>
          <p:nvPr/>
        </p:nvSpPr>
        <p:spPr>
          <a:xfrm>
            <a:off x="776170" y="523756"/>
            <a:ext cx="3863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왜 머신러닝인가</a:t>
            </a:r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521B5-761A-43B3-AD65-680646A8138B}"/>
              </a:ext>
            </a:extLst>
          </p:cNvPr>
          <p:cNvSpPr txBox="1"/>
          <p:nvPr/>
        </p:nvSpPr>
        <p:spPr>
          <a:xfrm>
            <a:off x="1574800" y="1854200"/>
            <a:ext cx="5649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근데 왜 머신러닝이 아니라 딥러닝을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421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74EBE5E-9FA2-4140-B153-76278E5235B2}"/>
              </a:ext>
            </a:extLst>
          </p:cNvPr>
          <p:cNvSpPr txBox="1"/>
          <p:nvPr/>
        </p:nvSpPr>
        <p:spPr>
          <a:xfrm>
            <a:off x="557939" y="579098"/>
            <a:ext cx="6111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지도학습 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(supervised Learning)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4FE614-A823-4D82-927C-7F7E91715B7A}"/>
              </a:ext>
            </a:extLst>
          </p:cNvPr>
          <p:cNvSpPr txBox="1"/>
          <p:nvPr/>
        </p:nvSpPr>
        <p:spPr>
          <a:xfrm>
            <a:off x="1051302" y="1163873"/>
            <a:ext cx="7670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Labeled Data :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라벨링 된 데이터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Direct feedback :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 답을 알기에 바로 오차를 측정 가능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Predict outcome/future :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미래를 예측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40506F-F9CB-48EA-86EE-F7DE86B54488}"/>
              </a:ext>
            </a:extLst>
          </p:cNvPr>
          <p:cNvGrpSpPr/>
          <p:nvPr/>
        </p:nvGrpSpPr>
        <p:grpSpPr>
          <a:xfrm>
            <a:off x="2167179" y="2948977"/>
            <a:ext cx="7433875" cy="2936477"/>
            <a:chOff x="1779722" y="2627337"/>
            <a:chExt cx="7433875" cy="2936477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0609EF7-F71F-4E61-90D8-311F0220D0F2}"/>
                </a:ext>
              </a:extLst>
            </p:cNvPr>
            <p:cNvSpPr/>
            <p:nvPr/>
          </p:nvSpPr>
          <p:spPr>
            <a:xfrm>
              <a:off x="4324027" y="3704095"/>
              <a:ext cx="2345265" cy="813622"/>
            </a:xfrm>
            <a:prstGeom prst="roundRect">
              <a:avLst>
                <a:gd name="adj" fmla="val 762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Machine Learning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BBE44C3-AF33-43B9-826D-DE57C6D48452}"/>
                </a:ext>
              </a:extLst>
            </p:cNvPr>
            <p:cNvSpPr/>
            <p:nvPr/>
          </p:nvSpPr>
          <p:spPr>
            <a:xfrm>
              <a:off x="4324027" y="2627337"/>
              <a:ext cx="2345265" cy="813622"/>
            </a:xfrm>
            <a:prstGeom prst="roundRect">
              <a:avLst>
                <a:gd name="adj" fmla="val 762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Training Data 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And Labels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C94AD54-D1F9-4B7E-8EB1-6925322ADDBF}"/>
                </a:ext>
              </a:extLst>
            </p:cNvPr>
            <p:cNvSpPr/>
            <p:nvPr/>
          </p:nvSpPr>
          <p:spPr>
            <a:xfrm>
              <a:off x="4324027" y="4750192"/>
              <a:ext cx="2345265" cy="813622"/>
            </a:xfrm>
            <a:prstGeom prst="roundRect">
              <a:avLst>
                <a:gd name="adj" fmla="val 762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Model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CE3A69C-60A9-4242-9EE3-2320AB6D2BA3}"/>
                </a:ext>
              </a:extLst>
            </p:cNvPr>
            <p:cNvSpPr/>
            <p:nvPr/>
          </p:nvSpPr>
          <p:spPr>
            <a:xfrm>
              <a:off x="1779722" y="4750192"/>
              <a:ext cx="2345265" cy="813622"/>
            </a:xfrm>
            <a:prstGeom prst="roundRect">
              <a:avLst>
                <a:gd name="adj" fmla="val 762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Test Data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16A8A97-2B02-4DBC-AF00-A44E3A8AB677}"/>
                </a:ext>
              </a:extLst>
            </p:cNvPr>
            <p:cNvSpPr/>
            <p:nvPr/>
          </p:nvSpPr>
          <p:spPr>
            <a:xfrm>
              <a:off x="6868332" y="4750192"/>
              <a:ext cx="2345265" cy="813622"/>
            </a:xfrm>
            <a:prstGeom prst="roundRect">
              <a:avLst>
                <a:gd name="adj" fmla="val 762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Prediction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68DFEE-8614-4669-86CC-A009A272276F}"/>
              </a:ext>
            </a:extLst>
          </p:cNvPr>
          <p:cNvCxnSpPr>
            <a:stCxn id="20" idx="2"/>
            <a:endCxn id="14" idx="0"/>
          </p:cNvCxnSpPr>
          <p:nvPr/>
        </p:nvCxnSpPr>
        <p:spPr>
          <a:xfrm>
            <a:off x="5884117" y="3762599"/>
            <a:ext cx="0" cy="2631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1045B3-4102-4D35-90C7-9338D2D78AA9}"/>
              </a:ext>
            </a:extLst>
          </p:cNvPr>
          <p:cNvCxnSpPr>
            <a:stCxn id="14" idx="2"/>
            <a:endCxn id="21" idx="0"/>
          </p:cNvCxnSpPr>
          <p:nvPr/>
        </p:nvCxnSpPr>
        <p:spPr>
          <a:xfrm>
            <a:off x="5884117" y="4839357"/>
            <a:ext cx="0" cy="232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109D4B-CCFC-4E0D-95E0-EADCB638E594}"/>
              </a:ext>
            </a:extLst>
          </p:cNvPr>
          <p:cNvCxnSpPr>
            <a:stCxn id="22" idx="3"/>
            <a:endCxn id="21" idx="1"/>
          </p:cNvCxnSpPr>
          <p:nvPr/>
        </p:nvCxnSpPr>
        <p:spPr>
          <a:xfrm>
            <a:off x="4512444" y="5478643"/>
            <a:ext cx="1990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99BD9E-9A41-476A-9DBF-CE208C18AFB6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>
            <a:off x="7056749" y="5478643"/>
            <a:ext cx="1990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1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74EBE5E-9FA2-4140-B153-76278E5235B2}"/>
              </a:ext>
            </a:extLst>
          </p:cNvPr>
          <p:cNvSpPr txBox="1"/>
          <p:nvPr/>
        </p:nvSpPr>
        <p:spPr>
          <a:xfrm>
            <a:off x="557939" y="579098"/>
            <a:ext cx="6111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지도학습 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(supervised Learning)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B879AE-1574-45C9-AC61-952222C84811}"/>
              </a:ext>
            </a:extLst>
          </p:cNvPr>
          <p:cNvSpPr/>
          <p:nvPr/>
        </p:nvSpPr>
        <p:spPr>
          <a:xfrm>
            <a:off x="1220269" y="1307046"/>
            <a:ext cx="3754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40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Regression Algorithms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654A6B-E20B-4BAB-923A-090B5143731D}"/>
              </a:ext>
            </a:extLst>
          </p:cNvPr>
          <p:cNvSpPr/>
          <p:nvPr/>
        </p:nvSpPr>
        <p:spPr>
          <a:xfrm>
            <a:off x="1620642" y="1758805"/>
            <a:ext cx="2774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Linear Regression</a:t>
            </a:r>
            <a:endParaRPr lang="en-US" altLang="ko-KR" sz="2400" dirty="0"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8F401F-C757-488A-84AF-A1EB919D9DE1}"/>
              </a:ext>
            </a:extLst>
          </p:cNvPr>
          <p:cNvSpPr/>
          <p:nvPr/>
        </p:nvSpPr>
        <p:spPr>
          <a:xfrm>
            <a:off x="1620642" y="2210564"/>
            <a:ext cx="2993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Logistic Regression</a:t>
            </a:r>
            <a:endParaRPr lang="en-US" altLang="ko-KR" sz="2400" dirty="0"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5F07A3-3E90-49F3-9AF2-ADC79EC313CF}"/>
              </a:ext>
            </a:extLst>
          </p:cNvPr>
          <p:cNvSpPr/>
          <p:nvPr/>
        </p:nvSpPr>
        <p:spPr>
          <a:xfrm>
            <a:off x="1620641" y="2672229"/>
            <a:ext cx="3088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Softmax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Regression</a:t>
            </a:r>
            <a:endParaRPr lang="en-US" altLang="ko-KR" sz="2400" dirty="0"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4CC692-E666-4D4C-B38E-B6E96E901875}"/>
              </a:ext>
            </a:extLst>
          </p:cNvPr>
          <p:cNvSpPr/>
          <p:nvPr/>
        </p:nvSpPr>
        <p:spPr>
          <a:xfrm>
            <a:off x="1220269" y="3262442"/>
            <a:ext cx="4290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400" dirty="0">
                <a:solidFill>
                  <a:srgbClr val="222222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Instance-based Algorithms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847298-6CBD-419B-8301-294D9EFB4E3D}"/>
              </a:ext>
            </a:extLst>
          </p:cNvPr>
          <p:cNvSpPr/>
          <p:nvPr/>
        </p:nvSpPr>
        <p:spPr>
          <a:xfrm>
            <a:off x="1620641" y="3714201"/>
            <a:ext cx="47650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4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k-Nearest Neighbor (</a:t>
            </a:r>
            <a:r>
              <a:rPr lang="en-US" altLang="ko-KR" sz="2400" b="0" i="0" dirty="0" err="1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kNN</a:t>
            </a:r>
            <a:r>
              <a:rPr lang="en-US" altLang="ko-KR" sz="24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fontAlgn="base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Support Vector Machines (SVM)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427F47-F537-4DEB-A27C-4B4E02F3F27B}"/>
              </a:ext>
            </a:extLst>
          </p:cNvPr>
          <p:cNvSpPr/>
          <p:nvPr/>
        </p:nvSpPr>
        <p:spPr>
          <a:xfrm>
            <a:off x="1220269" y="4627625"/>
            <a:ext cx="5999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400" dirty="0">
                <a:solidFill>
                  <a:srgbClr val="222222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Decision Tree Algorithms | </a:t>
            </a:r>
            <a:r>
              <a:rPr lang="ko-KR" altLang="en-US" sz="2400" dirty="0">
                <a:solidFill>
                  <a:srgbClr val="222222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의사 결정 나무</a:t>
            </a:r>
            <a:endParaRPr lang="en-US" altLang="ko-KR" sz="2400" dirty="0">
              <a:solidFill>
                <a:srgbClr val="222222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78E72E-C2F2-4575-B3DB-4E5314418190}"/>
              </a:ext>
            </a:extLst>
          </p:cNvPr>
          <p:cNvSpPr/>
          <p:nvPr/>
        </p:nvSpPr>
        <p:spPr>
          <a:xfrm>
            <a:off x="1620641" y="5089290"/>
            <a:ext cx="86857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Classification and Regression Tree (CART)</a:t>
            </a:r>
          </a:p>
          <a:p>
            <a:pPr fontAlgn="base"/>
            <a:r>
              <a:rPr lang="en-US" altLang="ko-KR" sz="24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iterative </a:t>
            </a:r>
            <a:r>
              <a:rPr lang="en-US" altLang="ko-KR" sz="2400" b="0" i="0" dirty="0" err="1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Dichotomiser</a:t>
            </a:r>
            <a:r>
              <a:rPr lang="en-US" altLang="ko-KR" sz="24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3 (ID3)</a:t>
            </a:r>
          </a:p>
          <a:p>
            <a:pPr fontAlgn="base"/>
            <a:r>
              <a:rPr lang="en-US" altLang="ko-KR" sz="24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C4.5 and C5.0 (different versions of a powerful approach)</a:t>
            </a:r>
          </a:p>
        </p:txBody>
      </p:sp>
    </p:spTree>
    <p:extLst>
      <p:ext uri="{BB962C8B-B14F-4D97-AF65-F5344CB8AC3E}">
        <p14:creationId xmlns:p14="http://schemas.microsoft.com/office/powerpoint/2010/main" val="262207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74EBE5E-9FA2-4140-B153-76278E5235B2}"/>
              </a:ext>
            </a:extLst>
          </p:cNvPr>
          <p:cNvSpPr txBox="1"/>
          <p:nvPr/>
        </p:nvSpPr>
        <p:spPr>
          <a:xfrm>
            <a:off x="557939" y="579098"/>
            <a:ext cx="6111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지도학습 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(supervised Learning)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B879AE-1574-45C9-AC61-952222C84811}"/>
              </a:ext>
            </a:extLst>
          </p:cNvPr>
          <p:cNvSpPr/>
          <p:nvPr/>
        </p:nvSpPr>
        <p:spPr>
          <a:xfrm>
            <a:off x="1220269" y="1307046"/>
            <a:ext cx="3257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Bayesian Algorithms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DBCD26-8EF5-48A5-8D76-613AA5CC3889}"/>
              </a:ext>
            </a:extLst>
          </p:cNvPr>
          <p:cNvSpPr/>
          <p:nvPr/>
        </p:nvSpPr>
        <p:spPr>
          <a:xfrm>
            <a:off x="1618046" y="169295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sz="24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Naive Bayes</a:t>
            </a:r>
          </a:p>
          <a:p>
            <a:pPr fontAlgn="base"/>
            <a:r>
              <a:rPr lang="en-US" altLang="ko-KR" sz="24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Gaussian Naive Bayes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6152B-7A2D-410B-9295-C5D8387CA554}"/>
              </a:ext>
            </a:extLst>
          </p:cNvPr>
          <p:cNvSpPr/>
          <p:nvPr/>
        </p:nvSpPr>
        <p:spPr>
          <a:xfrm>
            <a:off x="1618046" y="3053038"/>
            <a:ext cx="180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4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Perceptron</a:t>
            </a:r>
            <a:endParaRPr lang="en-US" altLang="ko-KR" b="0" i="0" dirty="0"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472E30-8761-4C26-A9B2-AD5CB463F3E5}"/>
              </a:ext>
            </a:extLst>
          </p:cNvPr>
          <p:cNvSpPr/>
          <p:nvPr/>
        </p:nvSpPr>
        <p:spPr>
          <a:xfrm>
            <a:off x="1220269" y="2591373"/>
            <a:ext cx="5616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Artificial Neural Network Algorithms</a:t>
            </a:r>
          </a:p>
        </p:txBody>
      </p:sp>
    </p:spTree>
    <p:extLst>
      <p:ext uri="{BB962C8B-B14F-4D97-AF65-F5344CB8AC3E}">
        <p14:creationId xmlns:p14="http://schemas.microsoft.com/office/powerpoint/2010/main" val="268801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74EBE5E-9FA2-4140-B153-76278E5235B2}"/>
              </a:ext>
            </a:extLst>
          </p:cNvPr>
          <p:cNvSpPr txBox="1"/>
          <p:nvPr/>
        </p:nvSpPr>
        <p:spPr>
          <a:xfrm>
            <a:off x="557939" y="579098"/>
            <a:ext cx="6993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비지도학습 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(unsupervised Learning)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6676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DBA3AB-7AEB-4094-9764-8F0714534E72}"/>
              </a:ext>
            </a:extLst>
          </p:cNvPr>
          <p:cNvSpPr txBox="1"/>
          <p:nvPr/>
        </p:nvSpPr>
        <p:spPr>
          <a:xfrm>
            <a:off x="518223" y="455112"/>
            <a:ext cx="48201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Regression Algorithms </a:t>
            </a:r>
          </a:p>
          <a:p>
            <a:pPr fontAlgn="base"/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71078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481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D2Coding</vt:lpstr>
      <vt:lpstr>나눔스퀘어 Bold</vt:lpstr>
      <vt:lpstr>나눔스퀘어 ExtraBold</vt:lpstr>
      <vt:lpstr>맑은 고딕</vt:lpstr>
      <vt:lpstr>Arial</vt:lpstr>
      <vt:lpstr>Georgia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shin</dc:creator>
  <cp:lastModifiedBy>shin</cp:lastModifiedBy>
  <cp:revision>19</cp:revision>
  <dcterms:created xsi:type="dcterms:W3CDTF">2019-09-04T11:46:17Z</dcterms:created>
  <dcterms:modified xsi:type="dcterms:W3CDTF">2019-09-05T02:42:24Z</dcterms:modified>
</cp:coreProperties>
</file>