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59" r:id="rId10"/>
    <p:sldId id="265" r:id="rId11"/>
  </p:sldIdLst>
  <p:sldSz cx="12192000" cy="6858000"/>
  <p:notesSz cx="6858000" cy="9144000"/>
  <p:embeddedFontLst>
    <p:embeddedFont>
      <p:font typeface="맑은 고딕" panose="020B0503020000020004" pitchFamily="34" charset="-127"/>
      <p:regular r:id="rId13"/>
      <p:bold r:id="rId14"/>
    </p:embeddedFont>
    <p:embeddedFont>
      <p:font typeface="NanumSquare" panose="020B0600000101010101" pitchFamily="34" charset="-127"/>
      <p:regular r:id="rId15"/>
    </p:embeddedFont>
    <p:embeddedFont>
      <p:font typeface="NanumSquare Bold" panose="020B0600000101010101" pitchFamily="34" charset="-127"/>
      <p:bold r:id="rId16"/>
    </p:embeddedFont>
    <p:embeddedFont>
      <p:font typeface="NanumSquare ExtraBold" panose="020B0600000101010101" pitchFamily="34" charset="-127"/>
      <p:bold r:id="rId17"/>
    </p:embeddedFont>
    <p:embeddedFont>
      <p:font typeface="Bahnschrift Light" panose="020B0502040204020203" pitchFamily="34" charset="0"/>
      <p:regular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6"/>
    <a:srgbClr val="FFC00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793DA-AC92-473E-9676-FFB2F6C0E83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561A-97B5-4E4C-9994-F5A49A006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4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68F1-2FF3-4DF9-81A5-61A083F3F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05C44-8FBC-4A46-BA66-92DCE769D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BED5B-A210-4008-86A0-9D0D2A24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21C3-4EDF-48C2-86F3-EAA4FA88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E31F5-B095-41CE-B3C5-819514A0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8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EA9D-4360-47D5-BBC4-9C3BBEFF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097F5-03A8-472D-861C-BA1BFD1CF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6B5BB-91CC-406F-B402-4B7D6438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A98E-E96B-4E74-9287-E713ADC6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1432-CBC9-4A4B-9F9B-0F2CF43F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A3F82-E011-4B99-BFD1-430351A98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62933-EF85-4B77-9611-3AA2486AC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8221-CD7B-46F7-9D3C-6C12A72A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C880D-63DE-4CE2-903E-39156CE4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78C8E-6C4B-44B1-860A-ABF63F58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7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6161-5C80-41DB-ABC6-885F50E6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5968-5617-4BF4-B4DB-74FFC89C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FBCAD-C9EF-4D78-B70C-5AC463B8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43438-9D79-4033-BB51-A7D48A94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828CD-40E2-41A9-B7AC-F29CBFC4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1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B758-C3DD-49C7-82AB-3F04E8DE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1E499-03EE-42F5-A05F-2B3894719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C23C-1B00-4DFF-B74A-647FB40D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7854-7F25-404D-9B78-48F2043E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B32D0-AE43-4D83-9822-0B499101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5205-F500-4466-BAFA-012AF79E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911B-5074-457C-83E2-4263C1E65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B27AE-01A3-4C6D-B0EF-0DE7F2B84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BAF7F-20EA-4339-BDCE-D20587A2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837B9-D145-4F0D-A55F-DDB7801C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26A7B-5E87-4345-BBBB-F6AE0021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0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4728-1DDD-4B31-8E18-7399C57D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2EB-8665-4C67-8084-86F78C32F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C33E-F9E9-4893-8644-413E8712D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B8359-6244-42FC-8DB1-A10BE0AD6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FBC96-E405-441D-BDA0-8FF36175D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4798A-8EB1-49DA-9C67-7C3BBD5B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3F3D5-D184-4115-93AD-8FE15E8E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878CB-0116-439B-960A-2204411F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1B1D-18F9-4CB6-85A0-4D831CFE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1810C-3737-47D0-935D-B90A2757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0385D-BE97-4A49-A86F-C9EA0F5A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BB371-D1E4-4580-B9E7-D0A74CA9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1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2ADAF-69C9-4768-ADAC-5A214825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E8FAE-3F6C-408C-96E8-FE9BC133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470E1-A618-4D39-AF05-60893937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83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3E82-51BB-416B-99C6-93D2C7CA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04E8-66AE-4BFA-8D66-18A3042E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96A12-9A70-43DB-82F0-AAF5601E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5D335-12BC-4FCF-8271-93F347A4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2559D-B67D-40E2-B78E-06E3BFB5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46413-5CBE-4EBB-B528-4756801B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1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3D7F-C5B8-4B43-B2C7-F555E760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E8A45-99AB-4A08-A3BC-49EE931CA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62E93-48B1-455D-99AB-B1EF543D6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287A2-33EE-4381-9E14-777EC125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B9E4E-A7A0-4D23-B2C9-C4BD90F7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57A27-A19A-4DA2-A5A2-C4DEC2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8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42EAA-0041-4910-8748-814447D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ACBAB-FBB8-47C4-92BD-52D109A0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5416D-1FD7-4CA6-8507-4E98AEB98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E80F-6F46-4840-A132-E8C27BBDA15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44F3-F999-4DBA-8D52-5A2EB7B17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D5484-4607-4005-9093-6F3D86CB3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0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14991EE-E205-4770-8CF5-F939B5C68312}"/>
              </a:ext>
            </a:extLst>
          </p:cNvPr>
          <p:cNvGrpSpPr/>
          <p:nvPr/>
        </p:nvGrpSpPr>
        <p:grpSpPr>
          <a:xfrm>
            <a:off x="3551247" y="2348438"/>
            <a:ext cx="5089506" cy="2161124"/>
            <a:chOff x="3551247" y="1202561"/>
            <a:chExt cx="5089506" cy="21611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34BFB7-41DA-4789-BE0C-5F7185AF4CF0}"/>
                </a:ext>
              </a:extLst>
            </p:cNvPr>
            <p:cNvSpPr/>
            <p:nvPr/>
          </p:nvSpPr>
          <p:spPr>
            <a:xfrm>
              <a:off x="3551247" y="1491738"/>
              <a:ext cx="1295073" cy="85702"/>
            </a:xfrm>
            <a:prstGeom prst="rect">
              <a:avLst/>
            </a:prstGeom>
            <a:solidFill>
              <a:srgbClr val="FFC1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1DEDC6-896E-4C17-9AC4-A17E6AAFEA10}"/>
                </a:ext>
              </a:extLst>
            </p:cNvPr>
            <p:cNvSpPr/>
            <p:nvPr/>
          </p:nvSpPr>
          <p:spPr>
            <a:xfrm rot="16200000">
              <a:off x="3368658" y="1671062"/>
              <a:ext cx="1057835" cy="120833"/>
            </a:xfrm>
            <a:prstGeom prst="rect">
              <a:avLst/>
            </a:prstGeom>
            <a:solidFill>
              <a:srgbClr val="FFC1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857B50-7C4B-4AD0-9F78-6056732D4F81}"/>
                </a:ext>
              </a:extLst>
            </p:cNvPr>
            <p:cNvSpPr txBox="1"/>
            <p:nvPr/>
          </p:nvSpPr>
          <p:spPr>
            <a:xfrm>
              <a:off x="4049432" y="1577440"/>
              <a:ext cx="459132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02. </a:t>
              </a:r>
              <a:r>
                <a:rPr lang="ko-KR" altLang="en-US" sz="6000" dirty="0">
                  <a:solidFill>
                    <a:srgbClr val="FFC106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이진 분류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049AF4-97A6-412E-BFC1-2845E53A3F9F}"/>
                </a:ext>
              </a:extLst>
            </p:cNvPr>
            <p:cNvSpPr/>
            <p:nvPr/>
          </p:nvSpPr>
          <p:spPr>
            <a:xfrm>
              <a:off x="4172951" y="2994353"/>
              <a:ext cx="39244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binary classification with tensorflow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E745A1-B84A-4BC4-8FC6-1B0FD6AC89AB}"/>
                </a:ext>
              </a:extLst>
            </p:cNvPr>
            <p:cNvCxnSpPr/>
            <p:nvPr/>
          </p:nvCxnSpPr>
          <p:spPr>
            <a:xfrm>
              <a:off x="5403668" y="2579260"/>
              <a:ext cx="1384663" cy="0"/>
            </a:xfrm>
            <a:prstGeom prst="line">
              <a:avLst/>
            </a:prstGeom>
            <a:ln w="38100">
              <a:solidFill>
                <a:srgbClr val="FFC1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D64262-864A-4E2E-AA82-1D8398114C54}"/>
                </a:ext>
              </a:extLst>
            </p:cNvPr>
            <p:cNvSpPr txBox="1"/>
            <p:nvPr/>
          </p:nvSpPr>
          <p:spPr>
            <a:xfrm>
              <a:off x="5313487" y="2606166"/>
              <a:ext cx="1643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Emotion</a:t>
              </a:r>
              <a:endParaRPr lang="ko-KR" altLang="en-US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17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755223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3191B-ABB5-4D12-A14C-90F77C0D3312}"/>
              </a:ext>
            </a:extLst>
          </p:cNvPr>
          <p:cNvSpPr txBox="1"/>
          <p:nvPr/>
        </p:nvSpPr>
        <p:spPr>
          <a:xfrm>
            <a:off x="705394" y="430271"/>
            <a:ext cx="3618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구현 </a:t>
            </a:r>
            <a:r>
              <a:rPr lang="en-US" altLang="ko-KR" sz="3600" dirty="0" err="1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Tensorflow</a:t>
            </a:r>
            <a:endParaRPr lang="en-US" altLang="ko-KR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19FDF-3195-42FF-813A-C901820E23C9}"/>
              </a:ext>
            </a:extLst>
          </p:cNvPr>
          <p:cNvSpPr/>
          <p:nvPr/>
        </p:nvSpPr>
        <p:spPr>
          <a:xfrm>
            <a:off x="3561858" y="3139831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800" b="0" i="0" dirty="0">
              <a:solidFill>
                <a:schemeClr val="bg1"/>
              </a:solidFill>
              <a:effectLst/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B9031E-4306-48DC-BD22-BFFAE915E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8" y="922845"/>
            <a:ext cx="4653732" cy="46362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171F7D-5659-4E46-8E58-41F6AED13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61" y="885901"/>
            <a:ext cx="7276748" cy="30868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B2C462-9048-4DC6-B8F1-EEACC2273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24" y="3228243"/>
            <a:ext cx="7618186" cy="349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9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755223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1EECD-C397-4F55-B588-1A0CD6975DF8}"/>
              </a:ext>
            </a:extLst>
          </p:cNvPr>
          <p:cNvSpPr txBox="1"/>
          <p:nvPr/>
        </p:nvSpPr>
        <p:spPr>
          <a:xfrm>
            <a:off x="705394" y="430271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FC94C-5FE3-40BD-B280-A316011DCF22}"/>
              </a:ext>
            </a:extLst>
          </p:cNvPr>
          <p:cNvSpPr txBox="1"/>
          <p:nvPr/>
        </p:nvSpPr>
        <p:spPr>
          <a:xfrm>
            <a:off x="1158135" y="1267097"/>
            <a:ext cx="22365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전 수업 내용</a:t>
            </a:r>
            <a:endParaRPr lang="en-US" altLang="ko-KR" sz="28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로지스틱 회귀</a:t>
            </a:r>
            <a:endParaRPr lang="en-US" altLang="ko-KR" sz="28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시그모이드</a:t>
            </a:r>
            <a:endParaRPr lang="en-US" altLang="ko-KR" sz="28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중간점검</a:t>
            </a:r>
            <a:endParaRPr lang="en-US" altLang="ko-KR" sz="28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93523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755223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1EECD-C397-4F55-B588-1A0CD6975DF8}"/>
              </a:ext>
            </a:extLst>
          </p:cNvPr>
          <p:cNvSpPr txBox="1"/>
          <p:nvPr/>
        </p:nvSpPr>
        <p:spPr>
          <a:xfrm>
            <a:off x="705394" y="430271"/>
            <a:ext cx="251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전 수업 내용</a:t>
            </a:r>
            <a:endParaRPr lang="en-US" altLang="ko-KR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030" name="Picture 6" descr="선형 회귀에 대한 이미지 검색결과">
            <a:extLst>
              <a:ext uri="{FF2B5EF4-FFF2-40B4-BE49-F238E27FC236}">
                <a16:creationId xmlns:a16="http://schemas.microsoft.com/office/drawing/2014/main" id="{F4439E09-08A7-4A0C-B7F6-554707BB1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953" y="2057930"/>
            <a:ext cx="5559020" cy="356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73CF82-12F1-4A05-AF31-C017E373A49F}"/>
              </a:ext>
            </a:extLst>
          </p:cNvPr>
          <p:cNvSpPr txBox="1"/>
          <p:nvPr/>
        </p:nvSpPr>
        <p:spPr>
          <a:xfrm>
            <a:off x="5205210" y="1551966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단순 선형회귀</a:t>
            </a:r>
            <a:endParaRPr lang="ko-KR" altLang="en-US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C9650-63CB-490F-9F63-A676DB45F0A0}"/>
              </a:ext>
            </a:extLst>
          </p:cNvPr>
          <p:cNvSpPr txBox="1"/>
          <p:nvPr/>
        </p:nvSpPr>
        <p:spPr>
          <a:xfrm>
            <a:off x="8146580" y="3136612"/>
            <a:ext cx="191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Y = </a:t>
            </a:r>
            <a:r>
              <a:rPr lang="en-US" altLang="ko-KR" sz="3200" dirty="0" err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wx+b</a:t>
            </a:r>
            <a:endParaRPr lang="ko-KR" altLang="en-US" sz="3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FC56-D689-4F87-A6C8-C69CCA4CEA00}"/>
              </a:ext>
            </a:extLst>
          </p:cNvPr>
          <p:cNvSpPr txBox="1"/>
          <p:nvPr/>
        </p:nvSpPr>
        <p:spPr>
          <a:xfrm>
            <a:off x="7516546" y="3621274"/>
            <a:ext cx="399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W</a:t>
            </a:r>
            <a:r>
              <a:rPr lang="ko-KR" altLang="en-US" sz="24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b</a:t>
            </a:r>
            <a:r>
              <a:rPr lang="ko-KR" altLang="en-US" sz="24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를 학습시켜 가장 </a:t>
            </a:r>
            <a:endParaRPr lang="en-US" altLang="ko-KR" sz="24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FFC106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오차율이 적은 값</a:t>
            </a:r>
            <a:r>
              <a:rPr lang="ko-KR" altLang="en-US" sz="24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을 얻음</a:t>
            </a:r>
          </a:p>
        </p:txBody>
      </p:sp>
    </p:spTree>
    <p:extLst>
      <p:ext uri="{BB962C8B-B14F-4D97-AF65-F5344CB8AC3E}">
        <p14:creationId xmlns:p14="http://schemas.microsoft.com/office/powerpoint/2010/main" val="306630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755223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1EECD-C397-4F55-B588-1A0CD6975DF8}"/>
              </a:ext>
            </a:extLst>
          </p:cNvPr>
          <p:cNvSpPr txBox="1"/>
          <p:nvPr/>
        </p:nvSpPr>
        <p:spPr>
          <a:xfrm>
            <a:off x="705394" y="430271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로지스틱 회귀</a:t>
            </a:r>
            <a:endParaRPr lang="en-US" altLang="ko-KR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4" name="Picture 4" descr="선형 회귀에 대한 이미지 검색결과">
            <a:extLst>
              <a:ext uri="{FF2B5EF4-FFF2-40B4-BE49-F238E27FC236}">
                <a16:creationId xmlns:a16="http://schemas.microsoft.com/office/drawing/2014/main" id="{78C216D4-613C-42C1-B704-F7828217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323232"/>
              </a:clrFrom>
              <a:clrTo>
                <a:srgbClr val="32323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57" y="2580748"/>
            <a:ext cx="6978423" cy="304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BEC475-23CA-47F2-9631-910F8AC318BF}"/>
              </a:ext>
            </a:extLst>
          </p:cNvPr>
          <p:cNvSpPr txBox="1"/>
          <p:nvPr/>
        </p:nvSpPr>
        <p:spPr>
          <a:xfrm>
            <a:off x="2115395" y="1466463"/>
            <a:ext cx="892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문제 </a:t>
            </a:r>
            <a:r>
              <a:rPr lang="en-US" altLang="ko-KR" sz="32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 </a:t>
            </a:r>
            <a:r>
              <a:rPr lang="ko-KR" altLang="en-US" sz="3200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이진분류</a:t>
            </a:r>
            <a:r>
              <a:rPr lang="ko-KR" altLang="en-US" sz="32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를 하기 힘들다</a:t>
            </a:r>
            <a:endParaRPr lang="en-US" altLang="ko-KR" sz="32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다음과 같은 상황에서는 </a:t>
            </a:r>
            <a:r>
              <a:rPr lang="en-US" altLang="ko-KR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w</a:t>
            </a:r>
            <a:r>
              <a:rPr lang="ko-KR" altLang="en-US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와 </a:t>
            </a:r>
            <a:r>
              <a:rPr lang="en-US" altLang="ko-KR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b</a:t>
            </a:r>
            <a:r>
              <a:rPr lang="ko-KR" altLang="en-US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를 잘 설정해도 분류가 힘들다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6EFBE-D6E3-4FC1-8FC8-B034752CBDD0}"/>
              </a:ext>
            </a:extLst>
          </p:cNvPr>
          <p:cNvSpPr txBox="1"/>
          <p:nvPr/>
        </p:nvSpPr>
        <p:spPr>
          <a:xfrm>
            <a:off x="3472621" y="5519788"/>
            <a:ext cx="5644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타이타닉 생존자 예측</a:t>
            </a:r>
            <a:r>
              <a:rPr lang="en-US" altLang="ko-KR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불량 판별 등등</a:t>
            </a:r>
            <a:endParaRPr lang="ko-KR" altLang="en-US" sz="24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72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755223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1EECD-C397-4F55-B588-1A0CD6975DF8}"/>
              </a:ext>
            </a:extLst>
          </p:cNvPr>
          <p:cNvSpPr txBox="1"/>
          <p:nvPr/>
        </p:nvSpPr>
        <p:spPr>
          <a:xfrm>
            <a:off x="705394" y="430271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로지스틱 회귀</a:t>
            </a:r>
            <a:endParaRPr lang="en-US" altLang="ko-KR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1F09C-194A-4558-96B9-4586BAA19660}"/>
              </a:ext>
            </a:extLst>
          </p:cNvPr>
          <p:cNvSpPr txBox="1"/>
          <p:nvPr/>
        </p:nvSpPr>
        <p:spPr>
          <a:xfrm>
            <a:off x="2052265" y="2820213"/>
            <a:ext cx="80874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해답 </a:t>
            </a:r>
            <a:r>
              <a:rPr lang="en-US" altLang="ko-KR" sz="32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 </a:t>
            </a:r>
            <a:r>
              <a:rPr lang="en-US" altLang="ko-KR" sz="3200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0~1</a:t>
            </a:r>
            <a:r>
              <a:rPr lang="ko-KR" altLang="en-US" sz="32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에서 답을 가져야 한다</a:t>
            </a:r>
            <a:r>
              <a:rPr lang="en-US" altLang="ko-KR" sz="32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이진 분류를 위해</a:t>
            </a:r>
            <a:endParaRPr lang="en-US" altLang="ko-KR" sz="28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r>
              <a:rPr lang="ko-KR" altLang="en-US" sz="2800" dirty="0">
                <a:solidFill>
                  <a:srgbClr val="FFC106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연속</a:t>
            </a:r>
            <a:r>
              <a:rPr lang="ko-KR" altLang="en-US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이고 </a:t>
            </a:r>
            <a:r>
              <a:rPr lang="ko-KR" altLang="en-US" sz="2800" dirty="0">
                <a:solidFill>
                  <a:srgbClr val="FFC106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증가</a:t>
            </a:r>
            <a:r>
              <a:rPr lang="ko-KR" altLang="en-US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함수이며 </a:t>
            </a:r>
            <a:r>
              <a:rPr lang="en-US" altLang="ko-KR" sz="2800" dirty="0">
                <a:solidFill>
                  <a:srgbClr val="FFC106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[0,1]</a:t>
            </a:r>
            <a:r>
              <a:rPr lang="ko-KR" altLang="en-US" sz="28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에서 값을 갖는 연결 함수</a:t>
            </a:r>
            <a:endParaRPr lang="en-US" altLang="ko-KR" sz="28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95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755223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1EECD-C397-4F55-B588-1A0CD6975DF8}"/>
              </a:ext>
            </a:extLst>
          </p:cNvPr>
          <p:cNvSpPr txBox="1"/>
          <p:nvPr/>
        </p:nvSpPr>
        <p:spPr>
          <a:xfrm>
            <a:off x="705394" y="430271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시그모이드</a:t>
            </a:r>
            <a:endParaRPr lang="en-US" altLang="ko-KR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3609BD-A78E-4E9F-B699-CFFB80401DD5}"/>
                  </a:ext>
                </a:extLst>
              </p:cNvPr>
              <p:cNvSpPr txBox="1"/>
              <p:nvPr/>
            </p:nvSpPr>
            <p:spPr>
              <a:xfrm>
                <a:off x="4769420" y="1529686"/>
                <a:ext cx="2653160" cy="872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dirty="0">
                    <a:solidFill>
                      <a:schemeClr val="bg1"/>
                    </a:solidFill>
                    <a:latin typeface="Bahnschrift Light" panose="020B0502040204020203" pitchFamily="34" charset="0"/>
                    <a:ea typeface="NanumSquare ExtraBold" panose="020B0600000101010101" pitchFamily="34" charset="-127"/>
                  </a:rPr>
                  <a:t>S(z)</a:t>
                </a:r>
                <a14:m>
                  <m:oMath xmlns:m="http://schemas.openxmlformats.org/officeDocument/2006/math">
                    <m:r>
                      <a:rPr lang="en-US" altLang="ko-KR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sz="4000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3609BD-A78E-4E9F-B699-CFFB8040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420" y="1529686"/>
                <a:ext cx="2653160" cy="872547"/>
              </a:xfrm>
              <a:prstGeom prst="rect">
                <a:avLst/>
              </a:prstGeom>
              <a:blipFill>
                <a:blip r:embed="rId2"/>
                <a:stretch>
                  <a:fillRect l="-11468" t="-6993" b="-16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(X축:-5, Y축:0) → (X축:0, Y축:0.5) → (X축:5, Y축:1)">
            <a:extLst>
              <a:ext uri="{FF2B5EF4-FFF2-40B4-BE49-F238E27FC236}">
                <a16:creationId xmlns:a16="http://schemas.microsoft.com/office/drawing/2014/main" id="{871AE063-9699-4CAD-A89A-85EDC07A9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9" r="14572" b="4943"/>
          <a:stretch/>
        </p:blipFill>
        <p:spPr bwMode="auto">
          <a:xfrm>
            <a:off x="3260545" y="2689558"/>
            <a:ext cx="5896520" cy="353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64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755223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1EECD-C397-4F55-B588-1A0CD6975DF8}"/>
              </a:ext>
            </a:extLst>
          </p:cNvPr>
          <p:cNvSpPr txBox="1"/>
          <p:nvPr/>
        </p:nvSpPr>
        <p:spPr>
          <a:xfrm>
            <a:off x="705394" y="430271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시그모이드</a:t>
            </a:r>
            <a:endParaRPr lang="en-US" altLang="ko-KR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FF22F6-CB49-483C-9E2F-E8EFBB1D8622}"/>
              </a:ext>
            </a:extLst>
          </p:cNvPr>
          <p:cNvGrpSpPr/>
          <p:nvPr/>
        </p:nvGrpSpPr>
        <p:grpSpPr>
          <a:xfrm>
            <a:off x="1946365" y="1783080"/>
            <a:ext cx="8902133" cy="3291840"/>
            <a:chOff x="1267096" y="2011680"/>
            <a:chExt cx="8902133" cy="329184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C1CDABD-5450-4156-8DA6-F6ECB380A581}"/>
                </a:ext>
              </a:extLst>
            </p:cNvPr>
            <p:cNvGrpSpPr/>
            <p:nvPr/>
          </p:nvGrpSpPr>
          <p:grpSpPr>
            <a:xfrm>
              <a:off x="1267096" y="2011680"/>
              <a:ext cx="2560322" cy="3291840"/>
              <a:chOff x="1267096" y="2011680"/>
              <a:chExt cx="2560322" cy="329184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A0F696-3A43-46A7-8998-EA2BC94C8BF6}"/>
                  </a:ext>
                </a:extLst>
              </p:cNvPr>
              <p:cNvSpPr/>
              <p:nvPr/>
            </p:nvSpPr>
            <p:spPr>
              <a:xfrm>
                <a:off x="1267096" y="2011680"/>
                <a:ext cx="1280161" cy="548640"/>
              </a:xfrm>
              <a:prstGeom prst="rect">
                <a:avLst/>
              </a:prstGeom>
              <a:noFill/>
              <a:ln w="38100">
                <a:solidFill>
                  <a:srgbClr val="FFC1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X</a:t>
                </a:r>
                <a:endParaRPr lang="ko-KR" altLang="en-US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EBF23D-7FFE-4BAA-938E-B7DCED9C2A40}"/>
                  </a:ext>
                </a:extLst>
              </p:cNvPr>
              <p:cNvSpPr/>
              <p:nvPr/>
            </p:nvSpPr>
            <p:spPr>
              <a:xfrm>
                <a:off x="2547257" y="2011680"/>
                <a:ext cx="1280161" cy="548640"/>
              </a:xfrm>
              <a:prstGeom prst="rect">
                <a:avLst/>
              </a:prstGeom>
              <a:noFill/>
              <a:ln w="38100">
                <a:solidFill>
                  <a:srgbClr val="FFC1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Y</a:t>
                </a:r>
                <a:endParaRPr lang="ko-KR" altLang="en-US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256140-B3A1-4B26-BB48-CCF50D87A84E}"/>
                  </a:ext>
                </a:extLst>
              </p:cNvPr>
              <p:cNvSpPr/>
              <p:nvPr/>
            </p:nvSpPr>
            <p:spPr>
              <a:xfrm>
                <a:off x="1267096" y="2560320"/>
                <a:ext cx="1280161" cy="548640"/>
              </a:xfrm>
              <a:prstGeom prst="rect">
                <a:avLst/>
              </a:prstGeom>
              <a:noFill/>
              <a:ln w="38100">
                <a:solidFill>
                  <a:srgbClr val="FFC1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1</a:t>
                </a:r>
                <a:endParaRPr lang="ko-KR" altLang="en-US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23AFAD6-8C49-44F9-8D09-E3FC87ED2149}"/>
                  </a:ext>
                </a:extLst>
              </p:cNvPr>
              <p:cNvSpPr/>
              <p:nvPr/>
            </p:nvSpPr>
            <p:spPr>
              <a:xfrm>
                <a:off x="2547257" y="2560320"/>
                <a:ext cx="1280161" cy="548640"/>
              </a:xfrm>
              <a:prstGeom prst="rect">
                <a:avLst/>
              </a:prstGeom>
              <a:noFill/>
              <a:ln w="38100">
                <a:solidFill>
                  <a:srgbClr val="FFC1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F</a:t>
                </a:r>
                <a:endParaRPr lang="ko-KR" altLang="en-US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4914B23-DD6A-4BDA-8CA0-24596BDEB780}"/>
                  </a:ext>
                </a:extLst>
              </p:cNvPr>
              <p:cNvSpPr/>
              <p:nvPr/>
            </p:nvSpPr>
            <p:spPr>
              <a:xfrm>
                <a:off x="1267096" y="3108960"/>
                <a:ext cx="1280161" cy="548640"/>
              </a:xfrm>
              <a:prstGeom prst="rect">
                <a:avLst/>
              </a:prstGeom>
              <a:noFill/>
              <a:ln w="38100">
                <a:solidFill>
                  <a:srgbClr val="FFC1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2</a:t>
                </a:r>
                <a:endParaRPr lang="ko-KR" altLang="en-US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222EEC-406D-4B42-AE0B-6D8D4694DB90}"/>
                  </a:ext>
                </a:extLst>
              </p:cNvPr>
              <p:cNvSpPr/>
              <p:nvPr/>
            </p:nvSpPr>
            <p:spPr>
              <a:xfrm>
                <a:off x="2547257" y="3108960"/>
                <a:ext cx="1280161" cy="548640"/>
              </a:xfrm>
              <a:prstGeom prst="rect">
                <a:avLst/>
              </a:prstGeom>
              <a:noFill/>
              <a:ln w="38100">
                <a:solidFill>
                  <a:srgbClr val="FFC1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F</a:t>
                </a:r>
                <a:endParaRPr lang="ko-KR" altLang="en-US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EE0F01C-7A3D-43D5-AD1A-B9C7AEAE80FA}"/>
                  </a:ext>
                </a:extLst>
              </p:cNvPr>
              <p:cNvSpPr/>
              <p:nvPr/>
            </p:nvSpPr>
            <p:spPr>
              <a:xfrm>
                <a:off x="1267096" y="3657600"/>
                <a:ext cx="1280161" cy="548640"/>
              </a:xfrm>
              <a:prstGeom prst="rect">
                <a:avLst/>
              </a:prstGeom>
              <a:noFill/>
              <a:ln w="38100">
                <a:solidFill>
                  <a:srgbClr val="FFC1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3</a:t>
                </a:r>
                <a:endParaRPr lang="ko-KR" altLang="en-US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87565A7-5CF0-4BCB-BA2D-D06055200518}"/>
                  </a:ext>
                </a:extLst>
              </p:cNvPr>
              <p:cNvSpPr/>
              <p:nvPr/>
            </p:nvSpPr>
            <p:spPr>
              <a:xfrm>
                <a:off x="2547257" y="3657600"/>
                <a:ext cx="1280161" cy="548640"/>
              </a:xfrm>
              <a:prstGeom prst="rect">
                <a:avLst/>
              </a:prstGeom>
              <a:noFill/>
              <a:ln w="38100">
                <a:solidFill>
                  <a:srgbClr val="FFC1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F</a:t>
                </a:r>
                <a:endParaRPr lang="ko-KR" altLang="en-US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153431B-5C59-476D-981B-238D279BDD90}"/>
                  </a:ext>
                </a:extLst>
              </p:cNvPr>
              <p:cNvSpPr/>
              <p:nvPr/>
            </p:nvSpPr>
            <p:spPr>
              <a:xfrm>
                <a:off x="1267096" y="4206240"/>
                <a:ext cx="1280161" cy="548640"/>
              </a:xfrm>
              <a:prstGeom prst="rect">
                <a:avLst/>
              </a:prstGeom>
              <a:noFill/>
              <a:ln w="38100">
                <a:solidFill>
                  <a:srgbClr val="FFC1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9</a:t>
                </a:r>
                <a:endParaRPr lang="ko-KR" altLang="en-US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4EF9B2-E557-4E8E-A504-29A5DC48FDE6}"/>
                  </a:ext>
                </a:extLst>
              </p:cNvPr>
              <p:cNvSpPr/>
              <p:nvPr/>
            </p:nvSpPr>
            <p:spPr>
              <a:xfrm>
                <a:off x="2547257" y="4206240"/>
                <a:ext cx="1280161" cy="548640"/>
              </a:xfrm>
              <a:prstGeom prst="rect">
                <a:avLst/>
              </a:prstGeom>
              <a:noFill/>
              <a:ln w="38100">
                <a:solidFill>
                  <a:srgbClr val="FFC1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T</a:t>
                </a:r>
                <a:endParaRPr lang="ko-KR" altLang="en-US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BE0B307-1284-43BC-B1EB-A5A614139D5D}"/>
                  </a:ext>
                </a:extLst>
              </p:cNvPr>
              <p:cNvSpPr/>
              <p:nvPr/>
            </p:nvSpPr>
            <p:spPr>
              <a:xfrm>
                <a:off x="1267096" y="4754880"/>
                <a:ext cx="1280161" cy="548640"/>
              </a:xfrm>
              <a:prstGeom prst="rect">
                <a:avLst/>
              </a:prstGeom>
              <a:noFill/>
              <a:ln w="38100">
                <a:solidFill>
                  <a:srgbClr val="FFC1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10</a:t>
                </a:r>
                <a:endParaRPr lang="ko-KR" altLang="en-US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7E7F933-45FA-4BDE-A1A5-A70533B298F7}"/>
                  </a:ext>
                </a:extLst>
              </p:cNvPr>
              <p:cNvSpPr/>
              <p:nvPr/>
            </p:nvSpPr>
            <p:spPr>
              <a:xfrm>
                <a:off x="2547257" y="4754880"/>
                <a:ext cx="1280161" cy="548640"/>
              </a:xfrm>
              <a:prstGeom prst="rect">
                <a:avLst/>
              </a:prstGeom>
              <a:noFill/>
              <a:ln w="38100">
                <a:solidFill>
                  <a:srgbClr val="FFC1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T</a:t>
                </a:r>
                <a:endParaRPr lang="ko-KR" altLang="en-US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3952C8-43F8-49F2-8387-37105351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3086" y="2145298"/>
              <a:ext cx="5616143" cy="315822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E692FFC-523D-4ECF-826E-64F966F8F44C}"/>
              </a:ext>
            </a:extLst>
          </p:cNvPr>
          <p:cNvSpPr txBox="1"/>
          <p:nvPr/>
        </p:nvSpPr>
        <p:spPr>
          <a:xfrm>
            <a:off x="4025561" y="5519788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선형 회귀로 해결할 수 </a:t>
            </a:r>
            <a:r>
              <a:rPr lang="ko-KR" altLang="en-US" sz="2800" dirty="0">
                <a:solidFill>
                  <a:srgbClr val="FFC106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413830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755223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1EECD-C397-4F55-B588-1A0CD6975DF8}"/>
              </a:ext>
            </a:extLst>
          </p:cNvPr>
          <p:cNvSpPr txBox="1"/>
          <p:nvPr/>
        </p:nvSpPr>
        <p:spPr>
          <a:xfrm>
            <a:off x="705394" y="430271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시그모이드</a:t>
            </a:r>
            <a:endParaRPr lang="en-US" altLang="ko-KR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AB24EB-FB38-418B-9470-2A54A65C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24" y="1529317"/>
            <a:ext cx="7268350" cy="37993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CADFE5-A29F-4CD3-87AE-1A6568C592DA}"/>
              </a:ext>
            </a:extLst>
          </p:cNvPr>
          <p:cNvSpPr txBox="1"/>
          <p:nvPr/>
        </p:nvSpPr>
        <p:spPr>
          <a:xfrm>
            <a:off x="3653664" y="5616675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로지스틱 회귀로 해결할 수 </a:t>
            </a:r>
            <a:r>
              <a:rPr lang="ko-KR" altLang="en-US" sz="2800" dirty="0">
                <a:solidFill>
                  <a:srgbClr val="FFC106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있음</a:t>
            </a:r>
          </a:p>
        </p:txBody>
      </p:sp>
    </p:spTree>
    <p:extLst>
      <p:ext uri="{BB962C8B-B14F-4D97-AF65-F5344CB8AC3E}">
        <p14:creationId xmlns:p14="http://schemas.microsoft.com/office/powerpoint/2010/main" val="104576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755223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43D6F2-3928-40B5-A748-4B665AF6FFF7}"/>
              </a:ext>
            </a:extLst>
          </p:cNvPr>
          <p:cNvSpPr/>
          <p:nvPr/>
        </p:nvSpPr>
        <p:spPr>
          <a:xfrm>
            <a:off x="452950" y="1946365"/>
            <a:ext cx="2886892" cy="4668889"/>
          </a:xfrm>
          <a:prstGeom prst="roundRect">
            <a:avLst>
              <a:gd name="adj" fmla="val 7937"/>
            </a:avLst>
          </a:prstGeom>
          <a:blipFill>
            <a:blip r:embed="rId2"/>
            <a:stretch>
              <a:fillRect t="-1" b="-110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3191B-ABB5-4D12-A14C-90F77C0D3312}"/>
              </a:ext>
            </a:extLst>
          </p:cNvPr>
          <p:cNvSpPr txBox="1"/>
          <p:nvPr/>
        </p:nvSpPr>
        <p:spPr>
          <a:xfrm>
            <a:off x="705394" y="430271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중간 점검</a:t>
            </a:r>
            <a:endParaRPr lang="en-US" altLang="ko-KR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373F2E-0243-48DD-926B-47912E4E38FF}"/>
              </a:ext>
            </a:extLst>
          </p:cNvPr>
          <p:cNvSpPr/>
          <p:nvPr/>
        </p:nvSpPr>
        <p:spPr>
          <a:xfrm>
            <a:off x="705394" y="1300034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app.sli.do</a:t>
            </a:r>
            <a:endParaRPr lang="ko-KR" altLang="en-US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19FDF-3195-42FF-813A-C901820E23C9}"/>
              </a:ext>
            </a:extLst>
          </p:cNvPr>
          <p:cNvSpPr/>
          <p:nvPr/>
        </p:nvSpPr>
        <p:spPr>
          <a:xfrm>
            <a:off x="3561858" y="3139831"/>
            <a:ext cx="8489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0" i="0" dirty="0">
                <a:solidFill>
                  <a:schemeClr val="bg1"/>
                </a:solidFill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이진 분류 문제를 선형 회귀로 해결할 수 없는 이유는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?</a:t>
            </a:r>
          </a:p>
          <a:p>
            <a:r>
              <a:rPr lang="en-US" altLang="ko-KR" sz="2800" b="0" i="0" dirty="0">
                <a:solidFill>
                  <a:schemeClr val="bg1"/>
                </a:solidFill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2. 1</a:t>
            </a:r>
            <a:r>
              <a:rPr lang="ko-KR" altLang="en-US" sz="28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번 문제의 해결 방법은</a:t>
            </a:r>
            <a:r>
              <a:rPr lang="en-US" altLang="ko-KR" sz="28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?</a:t>
            </a:r>
          </a:p>
          <a:p>
            <a:r>
              <a:rPr lang="en-US" altLang="ko-KR" sz="2800" b="0" i="0" dirty="0">
                <a:solidFill>
                  <a:schemeClr val="bg1"/>
                </a:solidFill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3.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구간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[0,1]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에서 답을 갖는 함수는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?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4. 3</a:t>
            </a:r>
            <a:r>
              <a:rPr lang="ko-KR" altLang="en-US" sz="28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번 함수의 공식은</a:t>
            </a:r>
            <a:r>
              <a:rPr lang="en-US" altLang="ko-KR" sz="28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?</a:t>
            </a:r>
            <a:endParaRPr lang="en-US" altLang="ko-KR" sz="2800" b="0" i="0" dirty="0">
              <a:solidFill>
                <a:schemeClr val="bg1"/>
              </a:solidFill>
              <a:effectLst/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75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NanumSquare ExtraBold</vt:lpstr>
      <vt:lpstr>NanumSquare</vt:lpstr>
      <vt:lpstr>NanumSquare Bold</vt:lpstr>
      <vt:lpstr>Cambria Math</vt:lpstr>
      <vt:lpstr>맑은 고딕</vt:lpstr>
      <vt:lpstr>Arial</vt:lpstr>
      <vt:lpstr>Bahnschrift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권 신학</dc:creator>
  <cp:lastModifiedBy>권 신학</cp:lastModifiedBy>
  <cp:revision>6</cp:revision>
  <dcterms:created xsi:type="dcterms:W3CDTF">2019-10-26T16:00:04Z</dcterms:created>
  <dcterms:modified xsi:type="dcterms:W3CDTF">2019-10-26T17:04:43Z</dcterms:modified>
</cp:coreProperties>
</file>