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embeddedFontLst>
    <p:embeddedFont>
      <p:font typeface="나눔고딕 ExtraBold" panose="020D0604000000000000" pitchFamily="34" charset="-127"/>
      <p:bold r:id="rId17"/>
    </p:embeddedFont>
    <p:embeddedFont>
      <p:font typeface="맑은 고딕" panose="020B0503020000020004" pitchFamily="34" charset="-127"/>
      <p:regular r:id="rId18"/>
      <p:bold r:id="rId19"/>
    </p:embeddedFont>
    <p:embeddedFont>
      <p:font typeface="Nanum Pen Script" panose="03040600000000000000" pitchFamily="66" charset="-127"/>
      <p:regular r:id="rId20"/>
    </p:embeddedFont>
    <p:embeddedFont>
      <p:font typeface="NanumSquare" panose="020B0600000101010101" pitchFamily="34" charset="-127"/>
      <p:regular r:id="rId21"/>
    </p:embeddedFont>
    <p:embeddedFont>
      <p:font typeface="NanumSquare Bold" panose="020B0600000101010101" pitchFamily="34" charset="-127"/>
      <p:bold r:id="rId22"/>
    </p:embeddedFont>
    <p:embeddedFont>
      <p:font typeface="NanumSquare ExtraBold" panose="020B0600000101010101" pitchFamily="34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6"/>
    <a:srgbClr val="FFC000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403"/>
  </p:normalViewPr>
  <p:slideViewPr>
    <p:cSldViewPr snapToGrid="0">
      <p:cViewPr varScale="1">
        <p:scale>
          <a:sx n="69" d="100"/>
          <a:sy n="69" d="100"/>
        </p:scale>
        <p:origin x="208" y="132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93DA-AC92-473E-9676-FFB2F6C0E830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561A-97B5-4E4C-9994-F5A49A006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4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7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565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5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9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0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3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561A-97B5-4E4C-9994-F5A49A0069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5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68F1-2FF3-4DF9-81A5-61A083F3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5C44-8FBC-4A46-BA66-92DCE769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D5B-A210-4008-86A0-9D0D2A24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21C3-4EDF-48C2-86F3-EAA4FA88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31F5-B095-41CE-B3C5-819514A0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EA9D-4360-47D5-BBC4-9C3BBEFF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97F5-03A8-472D-861C-BA1BFD1CF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B5BB-91CC-406F-B402-4B7D6438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A98E-E96B-4E74-9287-E713ADC6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432-CBC9-4A4B-9F9B-0F2CF4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A3F82-E011-4B99-BFD1-430351A9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62933-EF85-4B77-9611-3AA2486A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221-CD7B-46F7-9D3C-6C12A72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880D-63DE-4CE2-903E-39156CE4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8C8E-6C4B-44B1-860A-ABF63F58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161-5C80-41DB-ABC6-885F50E6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5968-5617-4BF4-B4DB-74FFC89C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BCAD-C9EF-4D78-B70C-5AC463B8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3438-9D79-4033-BB51-A7D48A9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28CD-40E2-41A9-B7AC-F29CBFC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B758-C3DD-49C7-82AB-3F04E8DE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E499-03EE-42F5-A05F-2B3894719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C23C-1B00-4DFF-B74A-647FB40D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7854-7F25-404D-9B78-48F2043E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32D0-AE43-4D83-9822-0B499101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5205-F500-4466-BAFA-012AF79E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911B-5074-457C-83E2-4263C1E6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27AE-01A3-4C6D-B0EF-0DE7F2B84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F7F-20EA-4339-BDCE-D20587A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837B9-D145-4F0D-A55F-DDB7801C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6A7B-5E87-4345-BBBB-F6AE002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4728-1DDD-4B31-8E18-7399C57D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2EB-8665-4C67-8084-86F78C32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C33E-F9E9-4893-8644-413E8712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B8359-6244-42FC-8DB1-A10BE0AD6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FBC96-E405-441D-BDA0-8FF36175D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4798A-8EB1-49DA-9C67-7C3BBD5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3F3D5-D184-4115-93AD-8FE15E8E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78CB-0116-439B-960A-2204411F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1B1D-18F9-4CB6-85A0-4D831CFE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1810C-3737-47D0-935D-B90A2757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0385D-BE97-4A49-A86F-C9EA0F5A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BB371-D1E4-4580-B9E7-D0A74CA9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2ADAF-69C9-4768-ADAC-5A214825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E8FAE-3F6C-408C-96E8-FE9BC133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70E1-A618-4D39-AF05-60893937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3E82-51BB-416B-99C6-93D2C7CA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04E8-66AE-4BFA-8D66-18A3042E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96A12-9A70-43DB-82F0-AAF5601E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D335-12BC-4FCF-8271-93F347A4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559D-B67D-40E2-B78E-06E3BFB5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46413-5CBE-4EBB-B528-4756801B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D7F-C5B8-4B43-B2C7-F555E76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E8A45-99AB-4A08-A3BC-49EE931CA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62E93-48B1-455D-99AB-B1EF543D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87A2-33EE-4381-9E14-777EC12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9E4E-A7A0-4D23-B2C9-C4BD90F7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7A27-A19A-4DA2-A5A2-C4DEC2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42EAA-0041-4910-8748-814447D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ACBAB-FBB8-47C4-92BD-52D109A0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416D-1FD7-4CA6-8507-4E98AEB9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E80F-6F46-4840-A132-E8C27BBDA156}" type="datetimeFigureOut">
              <a:rPr lang="ko-KR" altLang="en-US" smtClean="0"/>
              <a:t>2019. 11. 6.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44F3-F999-4DBA-8D52-5A2EB7B17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5484-4607-4005-9093-6F3D86CB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51E3-D25D-44AB-83E6-2F72D540F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0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14991EE-E205-4770-8CF5-F939B5C68312}"/>
              </a:ext>
            </a:extLst>
          </p:cNvPr>
          <p:cNvGrpSpPr/>
          <p:nvPr/>
        </p:nvGrpSpPr>
        <p:grpSpPr>
          <a:xfrm>
            <a:off x="4572593" y="2521601"/>
            <a:ext cx="3104989" cy="1814798"/>
            <a:chOff x="4323501" y="1202561"/>
            <a:chExt cx="3104989" cy="1814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4BFB7-41DA-4789-BE0C-5F7185AF4CF0}"/>
                </a:ext>
              </a:extLst>
            </p:cNvPr>
            <p:cNvSpPr/>
            <p:nvPr/>
          </p:nvSpPr>
          <p:spPr>
            <a:xfrm>
              <a:off x="4323501" y="1491738"/>
              <a:ext cx="1295073" cy="85702"/>
            </a:xfrm>
            <a:prstGeom prst="rect">
              <a:avLst/>
            </a:prstGeom>
            <a:solidFill>
              <a:srgbClr val="FFC1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DEDC6-896E-4C17-9AC4-A17E6AAFEA10}"/>
                </a:ext>
              </a:extLst>
            </p:cNvPr>
            <p:cNvSpPr/>
            <p:nvPr/>
          </p:nvSpPr>
          <p:spPr>
            <a:xfrm rot="16200000">
              <a:off x="4140912" y="1671062"/>
              <a:ext cx="1057835" cy="120833"/>
            </a:xfrm>
            <a:prstGeom prst="rect">
              <a:avLst/>
            </a:prstGeom>
            <a:solidFill>
              <a:srgbClr val="FFC1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57B50-7C4B-4AD0-9F78-6056732D4F81}"/>
                </a:ext>
              </a:extLst>
            </p:cNvPr>
            <p:cNvSpPr txBox="1"/>
            <p:nvPr/>
          </p:nvSpPr>
          <p:spPr>
            <a:xfrm>
              <a:off x="4821686" y="1577440"/>
              <a:ext cx="26068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05. </a:t>
              </a:r>
              <a:r>
                <a:rPr lang="en-US" altLang="ko-KR" sz="4800" dirty="0">
                  <a:solidFill>
                    <a:srgbClr val="FFC106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rPr>
                <a:t>CNN</a:t>
              </a:r>
              <a:endParaRPr lang="ko-KR" altLang="en-US" sz="480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E745A1-B84A-4BC4-8FC6-1B0FD6AC89AB}"/>
                </a:ext>
              </a:extLst>
            </p:cNvPr>
            <p:cNvCxnSpPr/>
            <p:nvPr/>
          </p:nvCxnSpPr>
          <p:spPr>
            <a:xfrm>
              <a:off x="5403668" y="2467233"/>
              <a:ext cx="1384663" cy="0"/>
            </a:xfrm>
            <a:prstGeom prst="line">
              <a:avLst/>
            </a:prstGeom>
            <a:ln w="38100">
              <a:solidFill>
                <a:srgbClr val="FFC1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D64262-864A-4E2E-AA82-1D8398114C54}"/>
                </a:ext>
              </a:extLst>
            </p:cNvPr>
            <p:cNvSpPr txBox="1"/>
            <p:nvPr/>
          </p:nvSpPr>
          <p:spPr>
            <a:xfrm>
              <a:off x="5313487" y="2494139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Emotion</a:t>
              </a:r>
              <a:endParaRPr lang="ko-KR" altLang="en-US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7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CNN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특징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4AA2D-09DF-3D41-AEF0-136AEF5290B7}"/>
              </a:ext>
            </a:extLst>
          </p:cNvPr>
          <p:cNvSpPr/>
          <p:nvPr/>
        </p:nvSpPr>
        <p:spPr>
          <a:xfrm>
            <a:off x="594346" y="1076602"/>
            <a:ext cx="597790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nn modelì ëí ì´ë¯¸ì§ ê²ìê²°ê³¼">
            <a:extLst>
              <a:ext uri="{FF2B5EF4-FFF2-40B4-BE49-F238E27FC236}">
                <a16:creationId xmlns:a16="http://schemas.microsoft.com/office/drawing/2014/main" id="{372FED7E-998A-554F-A122-F2F70B51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94" y="3429000"/>
            <a:ext cx="10322154" cy="289020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9D2623-8EA2-9C47-AE92-66B697D314C8}"/>
              </a:ext>
            </a:extLst>
          </p:cNvPr>
          <p:cNvSpPr/>
          <p:nvPr/>
        </p:nvSpPr>
        <p:spPr>
          <a:xfrm>
            <a:off x="705394" y="1622703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1. </a:t>
            </a:r>
            <a:r>
              <a:rPr lang="ko-KR" altLang="en-US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특징 추출</a:t>
            </a:r>
            <a:r>
              <a:rPr lang="en-US" altLang="ko-KR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(Feature extraction)</a:t>
            </a:r>
            <a:endParaRPr lang="en-US" altLang="ko-KR" sz="2400" b="1" spc="-15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/>
            <a:r>
              <a:rPr lang="en-US" altLang="ko-KR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2. </a:t>
            </a:r>
            <a:r>
              <a:rPr lang="ko-KR" altLang="en-US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병진 불변</a:t>
            </a:r>
            <a:r>
              <a:rPr lang="en-US" altLang="ko-KR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(translational invariance)</a:t>
            </a:r>
            <a:endParaRPr lang="en-US" altLang="ko-KR" sz="20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/>
            <a:r>
              <a:rPr lang="en-US" altLang="ko-KR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3. </a:t>
            </a:r>
            <a:r>
              <a:rPr lang="ko-KR" altLang="en-US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분류기</a:t>
            </a:r>
            <a:r>
              <a:rPr lang="en-US" altLang="ko-KR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(Classification)</a:t>
            </a:r>
            <a:endParaRPr lang="en-US" altLang="ko-KR" sz="2400" b="1" spc="-15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23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8568704" cy="59865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463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Convolutional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D7FE-E5B4-8145-93B6-10EA57FC831D}"/>
              </a:ext>
            </a:extLst>
          </p:cNvPr>
          <p:cNvSpPr txBox="1"/>
          <p:nvPr/>
        </p:nvSpPr>
        <p:spPr>
          <a:xfrm>
            <a:off x="883836" y="1722933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Convolutional filter</a:t>
            </a:r>
            <a:endParaRPr lang="ko-KR" altLang="en-US" sz="28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9D72CC-3FEF-B74A-B2DA-773B5C9BC82A}"/>
              </a:ext>
            </a:extLst>
          </p:cNvPr>
          <p:cNvSpPr/>
          <p:nvPr/>
        </p:nvSpPr>
        <p:spPr>
          <a:xfrm>
            <a:off x="883836" y="2423961"/>
            <a:ext cx="4752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Input image</a:t>
            </a:r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에 적용하여 연산한다</a:t>
            </a:r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endParaRPr lang="en-US" altLang="ko-KR" sz="16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(Kernel</a:t>
            </a:r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과 동의어</a:t>
            </a:r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)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7419BF7-8DB6-D747-AC2A-0E32452DC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657" t="11022" r="16945" b="10226"/>
          <a:stretch/>
        </p:blipFill>
        <p:spPr bwMode="auto">
          <a:xfrm>
            <a:off x="7467600" y="1782798"/>
            <a:ext cx="1466850" cy="136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037A5A4-98AF-7B49-9183-0586564B8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0558" t="14920" r="17625" b="12210"/>
          <a:stretch/>
        </p:blipFill>
        <p:spPr bwMode="auto">
          <a:xfrm>
            <a:off x="5397400" y="1924700"/>
            <a:ext cx="1397199" cy="116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BA3C3-8C49-0D4B-A51E-911862174956}"/>
              </a:ext>
            </a:extLst>
          </p:cNvPr>
          <p:cNvSpPr txBox="1"/>
          <p:nvPr/>
        </p:nvSpPr>
        <p:spPr>
          <a:xfrm>
            <a:off x="413373" y="4103167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Stride</a:t>
            </a:r>
            <a:endParaRPr lang="ko-KR" altLang="en-US" sz="28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83BD75-5780-4B4A-B8B1-D14F7D68F46D}"/>
              </a:ext>
            </a:extLst>
          </p:cNvPr>
          <p:cNvSpPr/>
          <p:nvPr/>
        </p:nvSpPr>
        <p:spPr>
          <a:xfrm>
            <a:off x="413373" y="4878373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Convolutional filter</a:t>
            </a:r>
            <a:r>
              <a:rPr lang="ko-KR" altLang="en-US" sz="1600" b="1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적용하는 </a:t>
            </a:r>
            <a:r>
              <a:rPr lang="ko-KR" altLang="en-US" sz="1600" b="1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관격</a:t>
            </a:r>
            <a:endParaRPr lang="en-US" altLang="ko-KR" sz="16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5" name="Picture 2" descr="D:\210B0A39583EDBBB05.gif">
            <a:extLst>
              <a:ext uri="{FF2B5EF4-FFF2-40B4-BE49-F238E27FC236}">
                <a16:creationId xmlns:a16="http://schemas.microsoft.com/office/drawing/2014/main" id="{65C7BD65-371D-C04C-A148-B50A0A71F7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3861" y="4525413"/>
            <a:ext cx="2456704" cy="1793488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88998A-C117-3F4A-AD80-2C4BFE46C8A9}"/>
              </a:ext>
            </a:extLst>
          </p:cNvPr>
          <p:cNvSpPr txBox="1"/>
          <p:nvPr/>
        </p:nvSpPr>
        <p:spPr>
          <a:xfrm>
            <a:off x="7263222" y="409002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Padding</a:t>
            </a:r>
            <a:endParaRPr lang="ko-KR" altLang="en-US" sz="28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CC34D4-2F7E-FB4A-AAA7-2A7C89792263}"/>
              </a:ext>
            </a:extLst>
          </p:cNvPr>
          <p:cNvSpPr/>
          <p:nvPr/>
        </p:nvSpPr>
        <p:spPr>
          <a:xfrm>
            <a:off x="7256787" y="4709096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Feature </a:t>
            </a:r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유실 방지</a:t>
            </a:r>
            <a:endParaRPr lang="en-US" altLang="ko-KR" sz="16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1" name="Picture 7" descr="padding cnnì ëí ì´ë¯¸ì§ ê²ìê²°ê³¼">
            <a:extLst>
              <a:ext uri="{FF2B5EF4-FFF2-40B4-BE49-F238E27FC236}">
                <a16:creationId xmlns:a16="http://schemas.microsoft.com/office/drawing/2014/main" id="{D3BF5ECC-D805-8F41-A376-7820C538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80651" y="4249293"/>
            <a:ext cx="2021456" cy="2189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9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8568704" cy="59865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562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Convolutional Operation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2EC5BF-1AB1-1A4B-A835-B700DC2E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27242"/>
              </p:ext>
            </p:extLst>
          </p:nvPr>
        </p:nvGraphicFramePr>
        <p:xfrm>
          <a:off x="850826" y="1653183"/>
          <a:ext cx="23999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F8A0AF0-4DD5-974F-BA68-00A002C67528}"/>
              </a:ext>
            </a:extLst>
          </p:cNvPr>
          <p:cNvSpPr/>
          <p:nvPr/>
        </p:nvSpPr>
        <p:spPr>
          <a:xfrm>
            <a:off x="1547664" y="360495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Image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A5C5C6-4126-8B47-9577-52FEB4CB8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83331"/>
              </p:ext>
            </p:extLst>
          </p:nvPr>
        </p:nvGraphicFramePr>
        <p:xfrm>
          <a:off x="4086994" y="2697480"/>
          <a:ext cx="720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98AD53-8A57-7142-8543-44EE61375DE3}"/>
              </a:ext>
            </a:extLst>
          </p:cNvPr>
          <p:cNvSpPr/>
          <p:nvPr/>
        </p:nvSpPr>
        <p:spPr>
          <a:xfrm>
            <a:off x="3402918" y="3714041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Convolutional filter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A960B06-901E-4F45-89EA-BEBE4893F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25985"/>
              </p:ext>
            </p:extLst>
          </p:nvPr>
        </p:nvGraphicFramePr>
        <p:xfrm>
          <a:off x="990650" y="4797153"/>
          <a:ext cx="1008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A095792-C172-664D-9553-D3E7DB62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28762"/>
              </p:ext>
            </p:extLst>
          </p:nvPr>
        </p:nvGraphicFramePr>
        <p:xfrm>
          <a:off x="2430810" y="4797152"/>
          <a:ext cx="7200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곱셈 기호 29">
            <a:extLst>
              <a:ext uri="{FF2B5EF4-FFF2-40B4-BE49-F238E27FC236}">
                <a16:creationId xmlns:a16="http://schemas.microsoft.com/office/drawing/2014/main" id="{28C2CFD2-5AA2-B949-BAF2-EE317615C398}"/>
              </a:ext>
            </a:extLst>
          </p:cNvPr>
          <p:cNvSpPr/>
          <p:nvPr/>
        </p:nvSpPr>
        <p:spPr>
          <a:xfrm>
            <a:off x="2051720" y="5013176"/>
            <a:ext cx="288032" cy="288032"/>
          </a:xfrm>
          <a:prstGeom prst="mathMultiply">
            <a:avLst>
              <a:gd name="adj1" fmla="val 99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등호 15">
            <a:extLst>
              <a:ext uri="{FF2B5EF4-FFF2-40B4-BE49-F238E27FC236}">
                <a16:creationId xmlns:a16="http://schemas.microsoft.com/office/drawing/2014/main" id="{2FB04248-0FAB-3246-9F0C-5A9EF8DCCEF2}"/>
              </a:ext>
            </a:extLst>
          </p:cNvPr>
          <p:cNvSpPr/>
          <p:nvPr/>
        </p:nvSpPr>
        <p:spPr>
          <a:xfrm>
            <a:off x="3275856" y="4941168"/>
            <a:ext cx="216024" cy="432048"/>
          </a:xfrm>
          <a:prstGeom prst="mathEqual">
            <a:avLst>
              <a:gd name="adj1" fmla="val 10292"/>
              <a:gd name="adj2" fmla="val 8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FF5B1-3922-0841-91BD-5703BD30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1849"/>
              </p:ext>
            </p:extLst>
          </p:nvPr>
        </p:nvGraphicFramePr>
        <p:xfrm>
          <a:off x="3654946" y="4797153"/>
          <a:ext cx="1008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등호 20">
            <a:extLst>
              <a:ext uri="{FF2B5EF4-FFF2-40B4-BE49-F238E27FC236}">
                <a16:creationId xmlns:a16="http://schemas.microsoft.com/office/drawing/2014/main" id="{2CD17DEA-B067-F841-914E-FDA2B4A68D31}"/>
              </a:ext>
            </a:extLst>
          </p:cNvPr>
          <p:cNvSpPr/>
          <p:nvPr/>
        </p:nvSpPr>
        <p:spPr>
          <a:xfrm>
            <a:off x="4788024" y="4941168"/>
            <a:ext cx="216024" cy="432048"/>
          </a:xfrm>
          <a:prstGeom prst="mathEqual">
            <a:avLst>
              <a:gd name="adj1" fmla="val 10292"/>
              <a:gd name="adj2" fmla="val 8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DAC8D3-58D3-7346-88B9-D0822D8DAAE8}"/>
              </a:ext>
            </a:extLst>
          </p:cNvPr>
          <p:cNvSpPr/>
          <p:nvPr/>
        </p:nvSpPr>
        <p:spPr>
          <a:xfrm>
            <a:off x="5076056" y="4941168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24 + 46 = 70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D7F2D4-519A-824B-8691-269986664D5C}"/>
              </a:ext>
            </a:extLst>
          </p:cNvPr>
          <p:cNvSpPr/>
          <p:nvPr/>
        </p:nvSpPr>
        <p:spPr>
          <a:xfrm>
            <a:off x="3923928" y="1844824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Stride = 1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D86F158-60F7-9747-AA48-24317881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63899"/>
              </p:ext>
            </p:extLst>
          </p:nvPr>
        </p:nvGraphicFramePr>
        <p:xfrm>
          <a:off x="6391250" y="1412776"/>
          <a:ext cx="2016224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CD0EA6E-3D18-EF42-A46F-7A296E733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4562"/>
              </p:ext>
            </p:extLst>
          </p:nvPr>
        </p:nvGraphicFramePr>
        <p:xfrm>
          <a:off x="6391250" y="3212976"/>
          <a:ext cx="2016224" cy="158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9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 animBg="1"/>
      <p:bldP spid="16" grpId="0" animBg="1"/>
      <p:bldP spid="21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8568704" cy="59865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323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Pooling Layer</a:t>
            </a:r>
          </a:p>
        </p:txBody>
      </p:sp>
      <p:sp>
        <p:nvSpPr>
          <p:cNvPr id="10" name="등호 9">
            <a:extLst>
              <a:ext uri="{FF2B5EF4-FFF2-40B4-BE49-F238E27FC236}">
                <a16:creationId xmlns:a16="http://schemas.microsoft.com/office/drawing/2014/main" id="{CDEA021C-D21E-1E4F-AE88-8330883EC3F2}"/>
              </a:ext>
            </a:extLst>
          </p:cNvPr>
          <p:cNvSpPr/>
          <p:nvPr/>
        </p:nvSpPr>
        <p:spPr>
          <a:xfrm>
            <a:off x="1884435" y="1854489"/>
            <a:ext cx="360040" cy="276999"/>
          </a:xfrm>
          <a:prstGeom prst="mathEqual">
            <a:avLst>
              <a:gd name="adj1" fmla="val 18229"/>
              <a:gd name="adj2" fmla="val 170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등호 10">
            <a:extLst>
              <a:ext uri="{FF2B5EF4-FFF2-40B4-BE49-F238E27FC236}">
                <a16:creationId xmlns:a16="http://schemas.microsoft.com/office/drawing/2014/main" id="{10E42BC6-19B5-A147-AAEE-5B67D8645323}"/>
              </a:ext>
            </a:extLst>
          </p:cNvPr>
          <p:cNvSpPr/>
          <p:nvPr/>
        </p:nvSpPr>
        <p:spPr>
          <a:xfrm>
            <a:off x="3815249" y="1854489"/>
            <a:ext cx="360040" cy="276999"/>
          </a:xfrm>
          <a:prstGeom prst="mathEqual">
            <a:avLst>
              <a:gd name="adj1" fmla="val 18229"/>
              <a:gd name="adj2" fmla="val 170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E852E-B014-7C4A-9A77-302151D5D35C}"/>
              </a:ext>
            </a:extLst>
          </p:cNvPr>
          <p:cNvSpPr txBox="1"/>
          <p:nvPr/>
        </p:nvSpPr>
        <p:spPr>
          <a:xfrm>
            <a:off x="539552" y="3116577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Max Pooling</a:t>
            </a:r>
            <a:endParaRPr lang="ko-KR" altLang="en-US" sz="26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FF68CB-0BD3-244B-80D4-BB94C9475358}"/>
              </a:ext>
            </a:extLst>
          </p:cNvPr>
          <p:cNvSpPr/>
          <p:nvPr/>
        </p:nvSpPr>
        <p:spPr>
          <a:xfrm>
            <a:off x="1446606" y="2372438"/>
            <a:ext cx="3441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생성된 행렬을 작은 행렬로 줄이는 과정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81FC39C-3D25-714F-8560-5F51F8267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0"/>
            <a:ext cx="3528392" cy="254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50BBAB-A320-C94A-A0FC-426B224DD998}"/>
              </a:ext>
            </a:extLst>
          </p:cNvPr>
          <p:cNvSpPr/>
          <p:nvPr/>
        </p:nvSpPr>
        <p:spPr>
          <a:xfrm>
            <a:off x="4878698" y="4217824"/>
            <a:ext cx="31328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Noise</a:t>
            </a:r>
          </a:p>
          <a:p>
            <a:r>
              <a:rPr lang="ko-KR" altLang="en-US" sz="2800" b="1" dirty="0">
                <a:solidFill>
                  <a:srgbClr val="FFC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속도</a:t>
            </a:r>
            <a:endParaRPr lang="en-US" altLang="ko-KR" sz="2800" b="1" dirty="0">
              <a:solidFill>
                <a:srgbClr val="FFC0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800" b="1" dirty="0">
                <a:solidFill>
                  <a:srgbClr val="FFC000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분별력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FC2E7D-B36E-6E46-B926-242CF265405D}"/>
              </a:ext>
            </a:extLst>
          </p:cNvPr>
          <p:cNvSpPr/>
          <p:nvPr/>
        </p:nvSpPr>
        <p:spPr>
          <a:xfrm>
            <a:off x="2492896" y="3245239"/>
            <a:ext cx="67504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실제 뉴런이 가장 큰 신호에 반응하는 것과 유사하다</a:t>
            </a:r>
            <a:r>
              <a:rPr lang="en-US" altLang="ko-KR" sz="16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</a:t>
            </a:r>
          </a:p>
        </p:txBody>
      </p:sp>
      <p:sp>
        <p:nvSpPr>
          <p:cNvPr id="22" name="아래쪽 화살표 32">
            <a:extLst>
              <a:ext uri="{FF2B5EF4-FFF2-40B4-BE49-F238E27FC236}">
                <a16:creationId xmlns:a16="http://schemas.microsoft.com/office/drawing/2014/main" id="{52CA5E21-ECBB-1C41-A277-5A5E34F8D8B0}"/>
              </a:ext>
            </a:extLst>
          </p:cNvPr>
          <p:cNvSpPr/>
          <p:nvPr/>
        </p:nvSpPr>
        <p:spPr>
          <a:xfrm>
            <a:off x="6119664" y="4365104"/>
            <a:ext cx="144016" cy="288032"/>
          </a:xfrm>
          <a:prstGeom prst="downArrow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아래쪽 화살표 33">
            <a:extLst>
              <a:ext uri="{FF2B5EF4-FFF2-40B4-BE49-F238E27FC236}">
                <a16:creationId xmlns:a16="http://schemas.microsoft.com/office/drawing/2014/main" id="{A702B1FF-BA00-7749-9CAF-919139D63659}"/>
              </a:ext>
            </a:extLst>
          </p:cNvPr>
          <p:cNvSpPr/>
          <p:nvPr/>
        </p:nvSpPr>
        <p:spPr>
          <a:xfrm rot="10800000">
            <a:off x="5831633" y="4725144"/>
            <a:ext cx="144015" cy="288031"/>
          </a:xfrm>
          <a:prstGeom prst="downArrow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아래쪽 화살표 35">
            <a:extLst>
              <a:ext uri="{FF2B5EF4-FFF2-40B4-BE49-F238E27FC236}">
                <a16:creationId xmlns:a16="http://schemas.microsoft.com/office/drawing/2014/main" id="{59353035-D2AD-8A47-906D-132D7A4D8B78}"/>
              </a:ext>
            </a:extLst>
          </p:cNvPr>
          <p:cNvSpPr/>
          <p:nvPr/>
        </p:nvSpPr>
        <p:spPr>
          <a:xfrm rot="10800000">
            <a:off x="6191673" y="5157192"/>
            <a:ext cx="144015" cy="288031"/>
          </a:xfrm>
          <a:prstGeom prst="downArrow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A332A-54AE-7440-9B40-A4471C1F2010}"/>
              </a:ext>
            </a:extLst>
          </p:cNvPr>
          <p:cNvSpPr txBox="1"/>
          <p:nvPr/>
        </p:nvSpPr>
        <p:spPr>
          <a:xfrm>
            <a:off x="539552" y="1714494"/>
            <a:ext cx="525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Pooling       Sampling       Resizing</a:t>
            </a:r>
            <a:endParaRPr lang="ko-KR" altLang="en-US" sz="28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5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/>
      <p:bldP spid="16" grpId="0"/>
      <p:bldP spid="18" grpId="0"/>
      <p:bldP spid="22" grpId="0" animBg="1"/>
      <p:bldP spid="23" grpId="0" animBg="1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8568704" cy="59865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293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이론 여기까지 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EA332A-54AE-7440-9B40-A4471C1F2010}"/>
              </a:ext>
            </a:extLst>
          </p:cNvPr>
          <p:cNvSpPr txBox="1"/>
          <p:nvPr/>
        </p:nvSpPr>
        <p:spPr>
          <a:xfrm>
            <a:off x="688606" y="1609719"/>
            <a:ext cx="775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님들 이제 어디 </a:t>
            </a:r>
            <a:r>
              <a:rPr lang="ko-KR" altLang="en-US" sz="2800" b="1" spc="-150" dirty="0" err="1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가서든</a:t>
            </a:r>
            <a:r>
              <a:rPr lang="ko-KR" altLang="en-US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en-US" altLang="ko-KR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CNN </a:t>
            </a:r>
            <a:r>
              <a:rPr lang="ko-KR" altLang="en-US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아는 척 해도 </a:t>
            </a:r>
            <a:r>
              <a:rPr lang="ko-KR" altLang="en-US" sz="2800" b="1" spc="-150" dirty="0" err="1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합법임</a:t>
            </a:r>
            <a:r>
              <a:rPr lang="ko-KR" altLang="en-US" sz="2800" b="1" spc="-15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2800" b="1" spc="-150" dirty="0" err="1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ㅇㅇ</a:t>
            </a:r>
            <a:endParaRPr lang="ko-KR" altLang="en-US" sz="2800" b="1" spc="-150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1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A92D4-DE4E-EC42-B758-21BF297B97E6}"/>
              </a:ext>
            </a:extLst>
          </p:cNvPr>
          <p:cNvSpPr txBox="1"/>
          <p:nvPr/>
        </p:nvSpPr>
        <p:spPr>
          <a:xfrm>
            <a:off x="899146" y="1675626"/>
            <a:ext cx="56539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</a:t>
            </a:r>
            <a:r>
              <a:rPr lang="en-US" altLang="ko-KR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MLP</a:t>
            </a:r>
            <a:r>
              <a:rPr lang="ko-KR" altLang="en-US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24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-CNN(Convolutional Neural Network)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-Convolutional Layer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-Pooling layer</a:t>
            </a:r>
          </a:p>
        </p:txBody>
      </p:sp>
    </p:spTree>
    <p:extLst>
      <p:ext uri="{BB962C8B-B14F-4D97-AF65-F5344CB8AC3E}">
        <p14:creationId xmlns:p14="http://schemas.microsoft.com/office/powerpoint/2010/main" val="393523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1EECD-C397-4F55-B588-1A0CD6975DF8}"/>
              </a:ext>
            </a:extLst>
          </p:cNvPr>
          <p:cNvSpPr txBox="1"/>
          <p:nvPr/>
        </p:nvSpPr>
        <p:spPr>
          <a:xfrm>
            <a:off x="705394" y="43027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4FFC-3DE1-5343-A1B3-43470D6B7703}"/>
              </a:ext>
            </a:extLst>
          </p:cNvPr>
          <p:cNvSpPr txBox="1"/>
          <p:nvPr/>
        </p:nvSpPr>
        <p:spPr>
          <a:xfrm>
            <a:off x="705394" y="5781398"/>
            <a:ext cx="1070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Multi Layered Perceptron</a:t>
            </a:r>
            <a:r>
              <a:rPr lang="ko-KR" altLang="en-US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은 과연 어떤 문제점이 있었을까</a:t>
            </a:r>
            <a:r>
              <a:rPr lang="en-US" altLang="ko-KR" sz="24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</p:txBody>
      </p:sp>
      <p:pic>
        <p:nvPicPr>
          <p:cNvPr id="7" name="Picture 2" descr="Multi-layered Neural Network ë?ì ëí ì´ë¯¸ì§ ê²ìê²°ê³¼">
            <a:extLst>
              <a:ext uri="{FF2B5EF4-FFF2-40B4-BE49-F238E27FC236}">
                <a16:creationId xmlns:a16="http://schemas.microsoft.com/office/drawing/2014/main" id="{307AE536-4CF3-404A-921F-52FC68D5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650798" y="2026137"/>
            <a:ext cx="6361400" cy="3452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63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83DA7-7CB4-854E-88B3-0AD402572617}"/>
              </a:ext>
            </a:extLst>
          </p:cNvPr>
          <p:cNvSpPr txBox="1"/>
          <p:nvPr/>
        </p:nvSpPr>
        <p:spPr>
          <a:xfrm>
            <a:off x="3069658" y="5356358"/>
            <a:ext cx="673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rgbClr val="FFC106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데이터</a:t>
            </a:r>
            <a:r>
              <a:rPr kumimoji="1" lang="ko-KR" altLang="en-US" sz="40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는 적게</a:t>
            </a:r>
            <a:r>
              <a:rPr kumimoji="1" lang="en-US" altLang="ko-KR" sz="40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  <a:r>
              <a:rPr kumimoji="1" lang="ko-KR" altLang="en-US" sz="40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 </a:t>
            </a:r>
            <a:r>
              <a:rPr kumimoji="1" lang="ko-KR" altLang="en-US" sz="4000" b="1" dirty="0">
                <a:solidFill>
                  <a:srgbClr val="FFC106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정확도</a:t>
            </a:r>
            <a:r>
              <a:rPr kumimoji="1" lang="ko-KR" altLang="en-US" sz="40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는 높게</a:t>
            </a:r>
            <a:r>
              <a:rPr kumimoji="1" lang="en-US" altLang="ko-KR" sz="40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  <a:endParaRPr kumimoji="1" lang="ko-KR" altLang="en-US" sz="40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102613-AF31-DA42-8416-BA0FED91B9BD}"/>
              </a:ext>
            </a:extLst>
          </p:cNvPr>
          <p:cNvSpPr/>
          <p:nvPr/>
        </p:nvSpPr>
        <p:spPr>
          <a:xfrm>
            <a:off x="824837" y="2309384"/>
            <a:ext cx="3953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우리가 원하는 모델</a:t>
            </a:r>
            <a:r>
              <a:rPr lang="en-US" altLang="ko-KR" sz="36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32DFF-9022-7748-BC94-0E099C356097}"/>
              </a:ext>
            </a:extLst>
          </p:cNvPr>
          <p:cNvSpPr txBox="1"/>
          <p:nvPr/>
        </p:nvSpPr>
        <p:spPr>
          <a:xfrm>
            <a:off x="705394" y="43027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0" name="Picture 6" descr="MNISTì ëí ì´ë¯¸ì§ ê²ìê²°ê³¼">
            <a:extLst>
              <a:ext uri="{FF2B5EF4-FFF2-40B4-BE49-F238E27FC236}">
                <a16:creationId xmlns:a16="http://schemas.microsoft.com/office/drawing/2014/main" id="{F57DBC4A-BA8F-F64C-8049-23204AEDE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9658" y="3357997"/>
            <a:ext cx="1821330" cy="1817651"/>
          </a:xfrm>
          <a:prstGeom prst="rect">
            <a:avLst/>
          </a:prstGeom>
          <a:noFill/>
        </p:spPr>
      </p:pic>
      <p:pic>
        <p:nvPicPr>
          <p:cNvPr id="12" name="Picture 18" descr="MNISTì ëí ì´ë¯¸ì§ ê²ìê²°ê³¼">
            <a:extLst>
              <a:ext uri="{FF2B5EF4-FFF2-40B4-BE49-F238E27FC236}">
                <a16:creationId xmlns:a16="http://schemas.microsoft.com/office/drawing/2014/main" id="{050631DA-F344-664D-8F87-C49BEE59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7434" y="2480043"/>
            <a:ext cx="3953554" cy="2695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51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C448E-EA7B-D04B-A8B5-B53B710454B7}"/>
              </a:ext>
            </a:extLst>
          </p:cNvPr>
          <p:cNvSpPr txBox="1"/>
          <p:nvPr/>
        </p:nvSpPr>
        <p:spPr>
          <a:xfrm>
            <a:off x="705394" y="43027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0" name="Picture 22" descr="ê´ë ¨ ì´ë¯¸ì§">
            <a:extLst>
              <a:ext uri="{FF2B5EF4-FFF2-40B4-BE49-F238E27FC236}">
                <a16:creationId xmlns:a16="http://schemas.microsoft.com/office/drawing/2014/main" id="{51D6B669-F6D6-7E49-80FA-8ACFFD1D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70" y="1373834"/>
            <a:ext cx="6762210" cy="522534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5710AE-8CE8-3540-BAAE-95A5B41DCDEB}"/>
              </a:ext>
            </a:extLst>
          </p:cNvPr>
          <p:cNvSpPr txBox="1"/>
          <p:nvPr/>
        </p:nvSpPr>
        <p:spPr>
          <a:xfrm>
            <a:off x="4389513" y="5781398"/>
            <a:ext cx="2225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</a:t>
            </a:r>
            <a:r>
              <a:rPr kumimoji="1" lang="ko-KR" altLang="en-US" sz="4800" b="1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기존 </a:t>
            </a:r>
            <a:r>
              <a:rPr kumimoji="1" lang="en-US" altLang="ko-KR" sz="4800" b="1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MLP)</a:t>
            </a:r>
            <a:endParaRPr kumimoji="1" lang="ko-KR" altLang="en-US" sz="4800" b="1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83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9A0D9-4F1B-4A41-B40E-B94E25F68CDC}"/>
              </a:ext>
            </a:extLst>
          </p:cNvPr>
          <p:cNvSpPr txBox="1"/>
          <p:nvPr/>
        </p:nvSpPr>
        <p:spPr>
          <a:xfrm>
            <a:off x="705394" y="43027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65970009-3065-8642-A864-228806F5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835" y="1896046"/>
            <a:ext cx="3289751" cy="180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4">
            <a:extLst>
              <a:ext uri="{FF2B5EF4-FFF2-40B4-BE49-F238E27FC236}">
                <a16:creationId xmlns:a16="http://schemas.microsoft.com/office/drawing/2014/main" id="{A46A3EEB-D289-534A-A221-9BEB6632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834" y="4384217"/>
            <a:ext cx="3250875" cy="189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왼쪽으로 구부러진 화살표 48">
            <a:extLst>
              <a:ext uri="{FF2B5EF4-FFF2-40B4-BE49-F238E27FC236}">
                <a16:creationId xmlns:a16="http://schemas.microsoft.com/office/drawing/2014/main" id="{8AD91500-BCC8-094F-BC42-829DF18F680C}"/>
              </a:ext>
            </a:extLst>
          </p:cNvPr>
          <p:cNvSpPr/>
          <p:nvPr/>
        </p:nvSpPr>
        <p:spPr>
          <a:xfrm>
            <a:off x="5067300" y="3002496"/>
            <a:ext cx="990600" cy="1890753"/>
          </a:xfrm>
          <a:prstGeom prst="curvedLeftArrow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7765F0-FEDC-CD4A-9369-B8AD15608FA2}"/>
              </a:ext>
            </a:extLst>
          </p:cNvPr>
          <p:cNvSpPr/>
          <p:nvPr/>
        </p:nvSpPr>
        <p:spPr>
          <a:xfrm>
            <a:off x="6512490" y="3347707"/>
            <a:ext cx="5679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고작 </a:t>
            </a:r>
            <a:r>
              <a:rPr lang="en-US" altLang="ko-KR" sz="28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2</a:t>
            </a:r>
            <a:r>
              <a:rPr lang="ko-KR" altLang="en-US" sz="28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픽셀만 움직여도 못 알아 차림</a:t>
            </a:r>
            <a:endParaRPr lang="en-US" altLang="ko-KR" sz="2800" b="1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C0358-55BE-B64C-ACA4-4060A58A0E57}"/>
              </a:ext>
            </a:extLst>
          </p:cNvPr>
          <p:cNvSpPr/>
          <p:nvPr/>
        </p:nvSpPr>
        <p:spPr>
          <a:xfrm>
            <a:off x="6512490" y="3947872"/>
            <a:ext cx="5679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-&gt;</a:t>
            </a:r>
            <a:r>
              <a:rPr lang="ko-KR" altLang="en-US" sz="28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새로운 학습데이터로 처리</a:t>
            </a:r>
            <a:r>
              <a:rPr lang="en-US" altLang="ko-KR" sz="2800" b="1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6346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0E5BB-F2D2-154D-9007-4A60A44925E7}"/>
              </a:ext>
            </a:extLst>
          </p:cNvPr>
          <p:cNvSpPr/>
          <p:nvPr/>
        </p:nvSpPr>
        <p:spPr>
          <a:xfrm>
            <a:off x="6342857" y="2890391"/>
            <a:ext cx="40952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새로운 데이터</a:t>
            </a:r>
            <a:r>
              <a:rPr lang="en-US" altLang="ko-KR" sz="32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?</a:t>
            </a:r>
          </a:p>
          <a:p>
            <a:r>
              <a:rPr lang="ko-KR" altLang="en-US" sz="32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어림도 없지</a:t>
            </a:r>
            <a:r>
              <a:rPr lang="en-US" altLang="ko-KR" sz="3200" b="1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!</a:t>
            </a:r>
            <a:r>
              <a:rPr lang="ko-KR" altLang="en-US" sz="3200" b="1" dirty="0" err="1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ㅋㅋㅋ</a:t>
            </a:r>
            <a:endParaRPr lang="en-US" altLang="ko-KR" sz="3200" b="1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6026E-4E97-1D43-82CF-AD98F321C349}"/>
              </a:ext>
            </a:extLst>
          </p:cNvPr>
          <p:cNvSpPr txBox="1"/>
          <p:nvPr/>
        </p:nvSpPr>
        <p:spPr>
          <a:xfrm>
            <a:off x="705394" y="43027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의 문제점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1" name="Picture 25">
            <a:extLst>
              <a:ext uri="{FF2B5EF4-FFF2-40B4-BE49-F238E27FC236}">
                <a16:creationId xmlns:a16="http://schemas.microsoft.com/office/drawing/2014/main" id="{43433F50-05CB-7C46-A1C5-F798FB73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4050" y="1902531"/>
            <a:ext cx="3715953" cy="297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줄무늬가 있는 오른쪽 화살표 24">
            <a:extLst>
              <a:ext uri="{FF2B5EF4-FFF2-40B4-BE49-F238E27FC236}">
                <a16:creationId xmlns:a16="http://schemas.microsoft.com/office/drawing/2014/main" id="{1FA7C522-5691-0F4E-AFFC-899349EA00C3}"/>
              </a:ext>
            </a:extLst>
          </p:cNvPr>
          <p:cNvSpPr/>
          <p:nvPr/>
        </p:nvSpPr>
        <p:spPr>
          <a:xfrm>
            <a:off x="649586" y="5535407"/>
            <a:ext cx="1024458" cy="678904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8181F3-AC97-6148-9D16-98EC68ECFEAD}"/>
              </a:ext>
            </a:extLst>
          </p:cNvPr>
          <p:cNvSpPr/>
          <p:nvPr/>
        </p:nvSpPr>
        <p:spPr>
          <a:xfrm>
            <a:off x="1924050" y="5203612"/>
            <a:ext cx="7890470" cy="94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3200" b="1" spc="-150" dirty="0">
                <a:solidFill>
                  <a:srgbClr val="FFC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신경망의 크기</a:t>
            </a:r>
            <a:r>
              <a:rPr lang="en-US" altLang="ko-KR" sz="3200" b="1" spc="-150" dirty="0">
                <a:solidFill>
                  <a:srgbClr val="FFC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</a:t>
            </a:r>
            <a:r>
              <a:rPr lang="ko-KR" altLang="en-US" sz="3200" b="1" spc="-150" dirty="0">
                <a:solidFill>
                  <a:srgbClr val="FFC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필요한 데이터 수</a:t>
            </a:r>
            <a:r>
              <a:rPr lang="en-US" altLang="ko-KR" sz="3200" b="1" spc="-150" dirty="0">
                <a:solidFill>
                  <a:srgbClr val="FFC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</a:t>
            </a:r>
            <a:r>
              <a:rPr lang="ko-KR" altLang="en-US" sz="3200" b="1" spc="-150" dirty="0">
                <a:solidFill>
                  <a:srgbClr val="FFC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학습 시간</a:t>
            </a:r>
            <a:endParaRPr lang="en-US" altLang="ko-KR" sz="3200" b="1" spc="-150" dirty="0">
              <a:solidFill>
                <a:srgbClr val="FFC000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4" name="줄무늬가 있는 오른쪽 화살표 30">
            <a:extLst>
              <a:ext uri="{FF2B5EF4-FFF2-40B4-BE49-F238E27FC236}">
                <a16:creationId xmlns:a16="http://schemas.microsoft.com/office/drawing/2014/main" id="{D23D0720-DB86-2E49-8415-A5BF76DC9F32}"/>
              </a:ext>
            </a:extLst>
          </p:cNvPr>
          <p:cNvSpPr/>
          <p:nvPr/>
        </p:nvSpPr>
        <p:spPr>
          <a:xfrm rot="16200000">
            <a:off x="8967891" y="5624279"/>
            <a:ext cx="603316" cy="42557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줄무늬가 있는 오른쪽 화살표 31">
            <a:extLst>
              <a:ext uri="{FF2B5EF4-FFF2-40B4-BE49-F238E27FC236}">
                <a16:creationId xmlns:a16="http://schemas.microsoft.com/office/drawing/2014/main" id="{DD099E1F-4BDF-FE4C-92F0-5E8A019CCF52}"/>
              </a:ext>
            </a:extLst>
          </p:cNvPr>
          <p:cNvSpPr/>
          <p:nvPr/>
        </p:nvSpPr>
        <p:spPr>
          <a:xfrm rot="16200000">
            <a:off x="9488715" y="5624279"/>
            <a:ext cx="603316" cy="42557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줄무늬가 있는 오른쪽 화살표 32">
            <a:extLst>
              <a:ext uri="{FF2B5EF4-FFF2-40B4-BE49-F238E27FC236}">
                <a16:creationId xmlns:a16="http://schemas.microsoft.com/office/drawing/2014/main" id="{44EDF838-1FFC-3941-B771-611241EB8F6E}"/>
              </a:ext>
            </a:extLst>
          </p:cNvPr>
          <p:cNvSpPr/>
          <p:nvPr/>
        </p:nvSpPr>
        <p:spPr>
          <a:xfrm rot="16200000">
            <a:off x="10009539" y="5624279"/>
            <a:ext cx="603316" cy="425574"/>
          </a:xfrm>
          <a:prstGeom prst="stripedRightArrow">
            <a:avLst>
              <a:gd name="adj1" fmla="val 35487"/>
              <a:gd name="adj2" fmla="val 59675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6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AD35FB-36D7-C447-9943-4DF3BED6D7B7}"/>
              </a:ext>
            </a:extLst>
          </p:cNvPr>
          <p:cNvSpPr/>
          <p:nvPr/>
        </p:nvSpPr>
        <p:spPr>
          <a:xfrm>
            <a:off x="6096000" y="2790354"/>
            <a:ext cx="4324350" cy="3109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7552234" cy="59866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3214B-A714-5849-90EB-83681E7064D5}"/>
              </a:ext>
            </a:extLst>
          </p:cNvPr>
          <p:cNvSpPr txBox="1"/>
          <p:nvPr/>
        </p:nvSpPr>
        <p:spPr>
          <a:xfrm>
            <a:off x="705394" y="430271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기존 </a:t>
            </a:r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MLP</a:t>
            </a:r>
            <a:r>
              <a:rPr lang="ko-KR" altLang="en-US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에 해결책 제시 </a:t>
            </a:r>
            <a:endParaRPr lang="en-US" altLang="ko-KR" sz="3600" dirty="0"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D28B5F-71E4-F044-97ED-A281DF1B404D}"/>
              </a:ext>
            </a:extLst>
          </p:cNvPr>
          <p:cNvSpPr/>
          <p:nvPr/>
        </p:nvSpPr>
        <p:spPr>
          <a:xfrm>
            <a:off x="541613" y="1582744"/>
            <a:ext cx="7604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이것에 대한 해결책으로 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visual cortex </a:t>
            </a:r>
            <a:r>
              <a:rPr lang="ko-KR" altLang="en-US" sz="20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부분과 유사한 신경망을 만들고 싶어했다</a:t>
            </a:r>
            <a:r>
              <a:rPr lang="en-US" altLang="ko-KR" sz="20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9" name="Picture 20" descr="ìê° í¼ì§ì ëí ì´ë¯¸ì§ ê²ìê²°ê³¼">
            <a:extLst>
              <a:ext uri="{FF2B5EF4-FFF2-40B4-BE49-F238E27FC236}">
                <a16:creationId xmlns:a16="http://schemas.microsoft.com/office/drawing/2014/main" id="{00ACE37E-40D2-194B-9D2F-E0C3FFAD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280" y="2964520"/>
            <a:ext cx="3638550" cy="2505076"/>
          </a:xfrm>
          <a:prstGeom prst="rect">
            <a:avLst/>
          </a:prstGeom>
          <a:noFill/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8A0727-B12C-7E44-89DA-B3252E6CA590}"/>
              </a:ext>
            </a:extLst>
          </p:cNvPr>
          <p:cNvCxnSpPr/>
          <p:nvPr/>
        </p:nvCxnSpPr>
        <p:spPr>
          <a:xfrm flipH="1" flipV="1">
            <a:off x="4964255" y="3352962"/>
            <a:ext cx="720080" cy="86409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AF27B4-9842-7344-BDCE-9378B0EB58C7}"/>
              </a:ext>
            </a:extLst>
          </p:cNvPr>
          <p:cNvCxnSpPr/>
          <p:nvPr/>
        </p:nvCxnSpPr>
        <p:spPr>
          <a:xfrm flipH="1">
            <a:off x="4892247" y="4505090"/>
            <a:ext cx="792088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6C7CF29-B947-EF47-B5AB-32C077232224}"/>
              </a:ext>
            </a:extLst>
          </p:cNvPr>
          <p:cNvCxnSpPr/>
          <p:nvPr/>
        </p:nvCxnSpPr>
        <p:spPr>
          <a:xfrm flipH="1">
            <a:off x="5036263" y="4721114"/>
            <a:ext cx="648072" cy="86409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6" descr="MNISTì ëí ì´ë¯¸ì§ ê²ìê²°ê³¼">
            <a:extLst>
              <a:ext uri="{FF2B5EF4-FFF2-40B4-BE49-F238E27FC236}">
                <a16:creationId xmlns:a16="http://schemas.microsoft.com/office/drawing/2014/main" id="{5CEC52E8-3135-6F4D-AFF6-340486E8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451569"/>
            <a:ext cx="3695340" cy="36878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4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34BFB7-41DA-4789-BE0C-5F7185AF4CF0}"/>
              </a:ext>
            </a:extLst>
          </p:cNvPr>
          <p:cNvSpPr/>
          <p:nvPr/>
        </p:nvSpPr>
        <p:spPr>
          <a:xfrm>
            <a:off x="594346" y="1076602"/>
            <a:ext cx="8568704" cy="59865"/>
          </a:xfrm>
          <a:prstGeom prst="rect">
            <a:avLst/>
          </a:prstGeom>
          <a:solidFill>
            <a:srgbClr val="FFC1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2019D-3D3B-6A48-8E45-2589C1B445FC}"/>
              </a:ext>
            </a:extLst>
          </p:cNvPr>
          <p:cNvSpPr txBox="1"/>
          <p:nvPr/>
        </p:nvSpPr>
        <p:spPr>
          <a:xfrm>
            <a:off x="705394" y="430271"/>
            <a:ext cx="8195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CNN(Convolutional Neural Network)</a:t>
            </a: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3ACB4F19-95F1-2B46-B72A-4F41FC77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33" y="1879467"/>
            <a:ext cx="10264734" cy="318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36C30F-55C5-9F41-A5ED-0FC69AB7D17F}"/>
              </a:ext>
            </a:extLst>
          </p:cNvPr>
          <p:cNvSpPr/>
          <p:nvPr/>
        </p:nvSpPr>
        <p:spPr>
          <a:xfrm>
            <a:off x="684118" y="5807575"/>
            <a:ext cx="11336432" cy="731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CNN</a:t>
            </a:r>
            <a:r>
              <a:rPr lang="ko-KR" altLang="en-US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의 탄생 </a:t>
            </a:r>
            <a:r>
              <a:rPr lang="en-US" altLang="ko-KR" sz="2400" b="1" spc="-15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[Gradient-Based Learning Applied to Document Recognition](1998 - Y LeCun)  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9514C-8C43-F542-9F59-81AECD28262D}"/>
              </a:ext>
            </a:extLst>
          </p:cNvPr>
          <p:cNvSpPr txBox="1"/>
          <p:nvPr/>
        </p:nvSpPr>
        <p:spPr>
          <a:xfrm>
            <a:off x="5302353" y="5459922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C106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LeNet-5</a:t>
            </a:r>
            <a:endParaRPr lang="ko-KR" altLang="en-US" sz="2800" b="1" dirty="0">
              <a:solidFill>
                <a:srgbClr val="FFC106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38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314</Words>
  <Application>Microsoft Macintosh PowerPoint</Application>
  <PresentationFormat>와이드스크린</PresentationFormat>
  <Paragraphs>135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Nanum Pen Script</vt:lpstr>
      <vt:lpstr>NanumSquare Bold</vt:lpstr>
      <vt:lpstr>나눔고딕 ExtraBold</vt:lpstr>
      <vt:lpstr>NanumSquare</vt:lpstr>
      <vt:lpstr>Arial</vt:lpstr>
      <vt:lpstr>맑은 고딕</vt:lpstr>
      <vt:lpstr>NanumSquare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권 신학</dc:creator>
  <cp:lastModifiedBy>김현우</cp:lastModifiedBy>
  <cp:revision>46</cp:revision>
  <dcterms:created xsi:type="dcterms:W3CDTF">2019-10-26T16:00:04Z</dcterms:created>
  <dcterms:modified xsi:type="dcterms:W3CDTF">2019-11-05T16:05:52Z</dcterms:modified>
</cp:coreProperties>
</file>