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7EF1-3654-48F2-9BD0-B1E0FF19A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A0659-F292-4654-8551-B4DF0567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5955-BEBC-4F55-A816-E90AFED3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DF54-B917-429C-90B4-ED0868AB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695B-551E-4094-8AEC-B6B2BFCF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5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7E03-1DAD-4C18-B0F7-BA858B27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613C5-46F9-4309-BA4A-1C455F10F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307A-259C-4BD1-8639-324049F2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52E8-8025-47F8-A1D7-C574285D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F963-4828-4110-AF62-949EDBA2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5591E-B362-43EB-B1D9-C4DCDCE0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DD0F0-E65F-4745-8214-5E04402C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8532-E657-45F6-8FAD-BA56A605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BAE8-D75C-4849-AE7E-FC2E8D08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B2A2-E2B8-4CAC-94B3-67F9B82B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7B80-C2FF-4101-97C3-6BCFC99A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87D3-5F3E-43FE-90A1-626F62C1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15FF7-09B7-4D2D-AFFC-920CA63E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B64F-459E-485C-817D-8CF21DD3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CE8D-7D5E-4E3A-9B84-F3A6772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BB0-3090-4A53-9456-F9ABD4B2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24A0-0C8E-45D6-B141-35DF4223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3B2F-7AA8-49D9-909C-C9F0BEB8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E68A-1D8A-4E8A-BDDC-A092813B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642B-04ED-4E5C-854A-578FB8C4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9027-350A-445C-A744-B0B8F7B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39BB-F9AF-4EC4-B1F7-6AD896AA3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C18AF-B983-4881-9939-CFCB6248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3CF55-E78F-43E7-BCD1-7E6C1EB0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5BA30-FFA0-4C52-A8F5-2107246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84D41-9C67-4878-97F3-49DA9753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E38E-C9AE-4B77-91D8-51EE8D19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EDC4-03C2-4D65-BD12-6303CCD1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98F39-1735-49BF-8866-ECAE3BA5E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DF787-93F8-4048-837F-304175191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3ACBE-2764-423E-B79D-B092E012D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7D80-2C6F-492B-9AB0-E146E89B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4128-80A6-45E8-99A2-150B2FE3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A26A8-C154-4F15-9CBA-344D207C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B153-D068-489E-AAE2-4C8097F8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23602-0116-493F-9907-52DABFC4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02D9E-707F-4BA7-9749-7F9FFDEB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ACE8-6C15-4977-A744-993766F4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2CEA3-C9AB-45B6-82A4-B45FF25B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62714-3017-42FF-9EBD-E2B7187A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5B9AE-B97C-4EC0-B2A3-973F6AF9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3657-35B9-4724-A68D-6B3D9D04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8DF3-CBC3-4447-8269-0E198180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B031F-EC12-4592-91C5-1A541E96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EA564-0C63-4BFC-B8F1-489AD54B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BBBE8-DDDF-4E8C-B8F8-4A666365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D91C5-CBD8-40C0-9EE8-F0AFBAAC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1BBD-84CC-45B1-B84B-A0689B85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ABFBF-E33D-429D-BB12-223927FA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BE0BA-3D05-4278-879F-6802B7D51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8DE7-F576-419A-B5DE-58C9C2D5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983B-FD00-46D8-B2E1-3BCB2BF3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35D1F-2DC4-4538-81A8-49C680E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7C715-F555-4FE5-B0F5-52CCA933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EE30-26B3-4F93-9874-AD3E6958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A93F-55CA-458D-A0D6-B263E4FBE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74AF-EA75-4093-9F7A-C9D8EE34644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3A7C-5326-475E-9C48-F2CF62EE7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A1AA-D613-4800-B368-7F791A5CB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2F7374-5E22-4EA1-95DE-58DD184C130B}"/>
              </a:ext>
            </a:extLst>
          </p:cNvPr>
          <p:cNvSpPr/>
          <p:nvPr/>
        </p:nvSpPr>
        <p:spPr>
          <a:xfrm>
            <a:off x="1881808" y="1166191"/>
            <a:ext cx="1974573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 Read the raw pupil data from the eye-tracking file into a </a:t>
            </a:r>
            <a:r>
              <a:rPr lang="en-US" sz="1200" dirty="0" err="1"/>
              <a:t>Matlab</a:t>
            </a:r>
            <a:r>
              <a:rPr lang="en-US" sz="1200" dirty="0"/>
              <a:t> data structure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D48CD-9BAD-4828-998C-B29343CC5988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2869095" y="1795669"/>
            <a:ext cx="0" cy="28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D7C8F-4D8B-402F-8BA4-C882B41D39C4}"/>
              </a:ext>
            </a:extLst>
          </p:cNvPr>
          <p:cNvSpPr/>
          <p:nvPr/>
        </p:nvSpPr>
        <p:spPr>
          <a:xfrm>
            <a:off x="1881809" y="2083908"/>
            <a:ext cx="1974572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2. Remove blinks and other artifacts using this GUI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6F3B9-CD5A-49BE-BFA2-29C6D187EED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2869094" y="2713386"/>
            <a:ext cx="1" cy="2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1856CB-5D5F-4CD1-95E6-7215829B1C02}"/>
              </a:ext>
            </a:extLst>
          </p:cNvPr>
          <p:cNvSpPr/>
          <p:nvPr/>
        </p:nvSpPr>
        <p:spPr>
          <a:xfrm>
            <a:off x="1881808" y="3004926"/>
            <a:ext cx="1974571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3. Parse the reconstructed data into sub-fields that correspond to stimuli events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667BEA-C56A-4C69-94D7-A28666342574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2869094" y="3634404"/>
            <a:ext cx="0" cy="28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4D14404-93A6-4A2E-B25B-B52BD660EFBD}"/>
              </a:ext>
            </a:extLst>
          </p:cNvPr>
          <p:cNvSpPr/>
          <p:nvPr/>
        </p:nvSpPr>
        <p:spPr>
          <a:xfrm>
            <a:off x="1881808" y="3922643"/>
            <a:ext cx="1974571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4. </a:t>
            </a:r>
            <a:r>
              <a:rPr lang="en-US" sz="1200" dirty="0"/>
              <a:t>Perform stats or create figures using the parsed pupil data</a:t>
            </a:r>
          </a:p>
        </p:txBody>
      </p:sp>
    </p:spTree>
    <p:extLst>
      <p:ext uri="{BB962C8B-B14F-4D97-AF65-F5344CB8AC3E}">
        <p14:creationId xmlns:p14="http://schemas.microsoft.com/office/powerpoint/2010/main" val="34321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C920792-B921-43CB-8EF8-86866E023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94" y="1040876"/>
            <a:ext cx="8127012" cy="435133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A1BE8F-60AC-493E-800D-A761BBF0C1BE}"/>
              </a:ext>
            </a:extLst>
          </p:cNvPr>
          <p:cNvGrpSpPr/>
          <p:nvPr/>
        </p:nvGrpSpPr>
        <p:grpSpPr>
          <a:xfrm>
            <a:off x="7932197" y="952075"/>
            <a:ext cx="1322773" cy="637998"/>
            <a:chOff x="7932197" y="952075"/>
            <a:chExt cx="1322773" cy="63799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10AB76F-3E50-41E6-878F-E9768B25B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2966" y="1358284"/>
              <a:ext cx="221942" cy="23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E6A207-CA6C-4BFF-AB29-05DF58A6BE17}"/>
                </a:ext>
              </a:extLst>
            </p:cNvPr>
            <p:cNvSpPr txBox="1"/>
            <p:nvPr/>
          </p:nvSpPr>
          <p:spPr>
            <a:xfrm>
              <a:off x="7932197" y="952075"/>
              <a:ext cx="1322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Click here to load your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7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8830A-D4CE-4DBE-A007-B25A640EDDE0}"/>
              </a:ext>
            </a:extLst>
          </p:cNvPr>
          <p:cNvGrpSpPr/>
          <p:nvPr/>
        </p:nvGrpSpPr>
        <p:grpSpPr>
          <a:xfrm>
            <a:off x="1276350" y="1163603"/>
            <a:ext cx="8324849" cy="4570279"/>
            <a:chOff x="1276350" y="1103015"/>
            <a:chExt cx="8324849" cy="4570279"/>
          </a:xfrm>
        </p:grpSpPr>
        <p:pic>
          <p:nvPicPr>
            <p:cNvPr id="5" name="Picture 4" descr="A screenshot of a computer&#10;&#10;Description generated with high confidence">
              <a:extLst>
                <a:ext uri="{FF2B5EF4-FFF2-40B4-BE49-F238E27FC236}">
                  <a16:creationId xmlns:a16="http://schemas.microsoft.com/office/drawing/2014/main" id="{29632290-7238-4E35-B0F1-D176D7CB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350" y="1184703"/>
              <a:ext cx="8324849" cy="448859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C2937F-E9D0-4641-81EA-FE893CD5A6FE}"/>
                </a:ext>
              </a:extLst>
            </p:cNvPr>
            <p:cNvSpPr/>
            <p:nvPr/>
          </p:nvSpPr>
          <p:spPr>
            <a:xfrm>
              <a:off x="1944210" y="1447060"/>
              <a:ext cx="390617" cy="195309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F73400B-ED94-4F76-AABB-906EEB5A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2683" y="1335195"/>
              <a:ext cx="318118" cy="76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3C4CB-E63C-44F1-A78A-B0EADDD0364A}"/>
                </a:ext>
              </a:extLst>
            </p:cNvPr>
            <p:cNvSpPr txBox="1"/>
            <p:nvPr/>
          </p:nvSpPr>
          <p:spPr>
            <a:xfrm>
              <a:off x="2388093" y="1103015"/>
              <a:ext cx="2476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These tools can be used on the plots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5DCF3-667F-42CA-92FC-5054015B8AC9}"/>
                </a:ext>
              </a:extLst>
            </p:cNvPr>
            <p:cNvSpPr txBox="1"/>
            <p:nvPr/>
          </p:nvSpPr>
          <p:spPr>
            <a:xfrm>
              <a:off x="6859199" y="4580565"/>
              <a:ext cx="274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With the default algorithm parameters, the reconstructed plot still looks quite noisy. Let’s increase the smoothing by increasing the Hann Window Length.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4FE62A-2F9A-41A6-A0CE-FA847561362C}"/>
                </a:ext>
              </a:extLst>
            </p:cNvPr>
            <p:cNvSpPr txBox="1"/>
            <p:nvPr/>
          </p:nvSpPr>
          <p:spPr>
            <a:xfrm>
              <a:off x="8044649" y="3107299"/>
              <a:ext cx="142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Default parameters</a:t>
              </a:r>
            </a:p>
            <a:p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3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8E7C9B-FB3E-438C-AB7E-B8F2EB01EDE9}"/>
              </a:ext>
            </a:extLst>
          </p:cNvPr>
          <p:cNvGrpSpPr/>
          <p:nvPr/>
        </p:nvGrpSpPr>
        <p:grpSpPr>
          <a:xfrm>
            <a:off x="1693137" y="1184704"/>
            <a:ext cx="8391525" cy="4488592"/>
            <a:chOff x="1693137" y="1184704"/>
            <a:chExt cx="8391525" cy="4488592"/>
          </a:xfrm>
        </p:grpSpPr>
        <p:pic>
          <p:nvPicPr>
            <p:cNvPr id="2" name="Picture 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1A717497-73E6-48C8-AAC1-F09E1E1A3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7" y="1184704"/>
              <a:ext cx="8391525" cy="448859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5A2DB9-7911-4B17-A2FF-80529B890806}"/>
                </a:ext>
              </a:extLst>
            </p:cNvPr>
            <p:cNvSpPr txBox="1"/>
            <p:nvPr/>
          </p:nvSpPr>
          <p:spPr>
            <a:xfrm>
              <a:off x="7409614" y="4650030"/>
              <a:ext cx="2675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The plot look much better after changing the Hann Window Length to 33 points. However, it’s still not perfect. We touch this up with the plot editor.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2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F95BD8-1CED-4F1F-B793-8EB9867F9063}"/>
              </a:ext>
            </a:extLst>
          </p:cNvPr>
          <p:cNvGrpSpPr/>
          <p:nvPr/>
        </p:nvGrpSpPr>
        <p:grpSpPr>
          <a:xfrm>
            <a:off x="1693136" y="1179695"/>
            <a:ext cx="8391525" cy="4488592"/>
            <a:chOff x="1693136" y="1179695"/>
            <a:chExt cx="8391525" cy="4488592"/>
          </a:xfrm>
        </p:grpSpPr>
        <p:pic>
          <p:nvPicPr>
            <p:cNvPr id="4" name="Picture 3" descr="A picture containing screenshot&#10;&#10;Description generated with very high confidence">
              <a:extLst>
                <a:ext uri="{FF2B5EF4-FFF2-40B4-BE49-F238E27FC236}">
                  <a16:creationId xmlns:a16="http://schemas.microsoft.com/office/drawing/2014/main" id="{DDEDA543-DCB3-4F1C-AFBC-4B0E7071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79695"/>
              <a:ext cx="8391525" cy="448859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21E7F7-0F01-446C-895C-39472DFB5964}"/>
                </a:ext>
              </a:extLst>
            </p:cNvPr>
            <p:cNvSpPr/>
            <p:nvPr/>
          </p:nvSpPr>
          <p:spPr>
            <a:xfrm>
              <a:off x="2325950" y="2494624"/>
              <a:ext cx="1402671" cy="198859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8390CC-4E95-4EEC-BDA0-2A1AE9BF4818}"/>
                </a:ext>
              </a:extLst>
            </p:cNvPr>
            <p:cNvSpPr/>
            <p:nvPr/>
          </p:nvSpPr>
          <p:spPr>
            <a:xfrm>
              <a:off x="5779363" y="2494624"/>
              <a:ext cx="316638" cy="198859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89B8AF-D30F-4AC0-A6AD-137A35E860D2}"/>
                </a:ext>
              </a:extLst>
            </p:cNvPr>
            <p:cNvSpPr txBox="1"/>
            <p:nvPr/>
          </p:nvSpPr>
          <p:spPr>
            <a:xfrm>
              <a:off x="2003113" y="1533968"/>
              <a:ext cx="26750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We come across a “blink” artifact with an unusual “messy” characteristic. The algorithm did a poor job in this region. It seems to conflate two blinks as one and over-interpolated.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093C6D-548F-4520-970A-EB0F0D4B6FE2}"/>
                </a:ext>
              </a:extLst>
            </p:cNvPr>
            <p:cNvSpPr txBox="1"/>
            <p:nvPr/>
          </p:nvSpPr>
          <p:spPr>
            <a:xfrm>
              <a:off x="4758476" y="1533968"/>
              <a:ext cx="2675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We come across a blink artifact that was properly detected, but the end data point selected by the algorithm is still part of the artifact.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0555048-7FE8-4C89-9E73-BFC3F2DC8CB7}"/>
              </a:ext>
            </a:extLst>
          </p:cNvPr>
          <p:cNvGrpSpPr/>
          <p:nvPr/>
        </p:nvGrpSpPr>
        <p:grpSpPr>
          <a:xfrm>
            <a:off x="1693136" y="1184703"/>
            <a:ext cx="8391525" cy="4488593"/>
            <a:chOff x="1693136" y="1184703"/>
            <a:chExt cx="8391525" cy="4488593"/>
          </a:xfrm>
        </p:grpSpPr>
        <p:pic>
          <p:nvPicPr>
            <p:cNvPr id="2" name="Picture 1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12734044-0069-4D7C-B190-2058DC882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84703"/>
              <a:ext cx="8391525" cy="448859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2E229F-FF7E-44F7-8D37-ED7EE5156AE3}"/>
                </a:ext>
              </a:extLst>
            </p:cNvPr>
            <p:cNvSpPr/>
            <p:nvPr/>
          </p:nvSpPr>
          <p:spPr>
            <a:xfrm>
              <a:off x="2325950" y="2494624"/>
              <a:ext cx="1562469" cy="198859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B75445-D278-416F-BFC3-C464BA6ED9F2}"/>
                </a:ext>
              </a:extLst>
            </p:cNvPr>
            <p:cNvSpPr txBox="1"/>
            <p:nvPr/>
          </p:nvSpPr>
          <p:spPr>
            <a:xfrm>
              <a:off x="2003113" y="1533968"/>
              <a:ext cx="29683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First, select start and endpoints that cover this entire region. Then re-populate the data. The region that should not have been interpolated is restored.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BF62FE-081D-48B0-BEB8-B2BAA381BF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8813" y="4660777"/>
              <a:ext cx="2645544" cy="40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2AD05D-5A9D-401E-9E0F-383F2CA3A4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5744" y="4372619"/>
              <a:ext cx="1738613" cy="607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3E5581-1AAE-43D5-B63A-FC05A74E3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8197" y="4110361"/>
              <a:ext cx="470701" cy="85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5071F0-05EB-46B3-90C8-46609E584BC9}"/>
                </a:ext>
              </a:extLst>
            </p:cNvPr>
            <p:cNvSpPr txBox="1"/>
            <p:nvPr/>
          </p:nvSpPr>
          <p:spPr>
            <a:xfrm>
              <a:off x="4758476" y="4676496"/>
              <a:ext cx="26750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After re-populating, we have three artifact events that needs to be manually interpolated.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62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64C9F6-6441-4B96-BBF5-8436AA2F8CF7}"/>
              </a:ext>
            </a:extLst>
          </p:cNvPr>
          <p:cNvGrpSpPr/>
          <p:nvPr/>
        </p:nvGrpSpPr>
        <p:grpSpPr>
          <a:xfrm>
            <a:off x="1693136" y="1184704"/>
            <a:ext cx="8391525" cy="4488592"/>
            <a:chOff x="1693136" y="1184704"/>
            <a:chExt cx="8391525" cy="4488592"/>
          </a:xfrm>
        </p:grpSpPr>
        <p:pic>
          <p:nvPicPr>
            <p:cNvPr id="2" name="Picture 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550BC3C-3A6E-4EB7-A39C-4A3A595F5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84704"/>
              <a:ext cx="8391525" cy="448859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EBD856-2E7E-413C-B832-C599CB285368}"/>
                </a:ext>
              </a:extLst>
            </p:cNvPr>
            <p:cNvSpPr txBox="1"/>
            <p:nvPr/>
          </p:nvSpPr>
          <p:spPr>
            <a:xfrm>
              <a:off x="2530181" y="1720232"/>
              <a:ext cx="267504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For the three artifact events, select a reasonable start and endpoint around the artifact and interpolate. Your plot should then look like this: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05A25E-56FC-4A3F-B91B-BF9D16D1E33E}"/>
                </a:ext>
              </a:extLst>
            </p:cNvPr>
            <p:cNvSpPr txBox="1"/>
            <p:nvPr/>
          </p:nvSpPr>
          <p:spPr>
            <a:xfrm>
              <a:off x="8417556" y="4269603"/>
              <a:ext cx="1552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Remember to save your work!!!!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5117AD8-5B6B-4C8B-AB53-57B10C0D1E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5477" y="3595456"/>
              <a:ext cx="76223" cy="674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14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8B060A-1282-4150-93BC-C879242FCDA1}"/>
              </a:ext>
            </a:extLst>
          </p:cNvPr>
          <p:cNvGrpSpPr/>
          <p:nvPr/>
        </p:nvGrpSpPr>
        <p:grpSpPr>
          <a:xfrm>
            <a:off x="1693136" y="1184703"/>
            <a:ext cx="8391525" cy="4488593"/>
            <a:chOff x="1693136" y="1184703"/>
            <a:chExt cx="8391525" cy="4488593"/>
          </a:xfrm>
        </p:grpSpPr>
        <p:pic>
          <p:nvPicPr>
            <p:cNvPr id="2" name="Picture 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63B6A5C-9051-4539-85B5-A202CBFB0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84703"/>
              <a:ext cx="8391525" cy="448859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5EF530-92E8-4E3B-AA90-73BCCF934DEC}"/>
                </a:ext>
              </a:extLst>
            </p:cNvPr>
            <p:cNvSpPr/>
            <p:nvPr/>
          </p:nvSpPr>
          <p:spPr>
            <a:xfrm>
              <a:off x="3515558" y="2681055"/>
              <a:ext cx="1926454" cy="2222534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890393-BE14-4451-AC01-30F961BA81BB}"/>
                </a:ext>
              </a:extLst>
            </p:cNvPr>
            <p:cNvSpPr txBox="1"/>
            <p:nvPr/>
          </p:nvSpPr>
          <p:spPr>
            <a:xfrm>
              <a:off x="2956309" y="1677413"/>
              <a:ext cx="267504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Here, we find a &gt; 2s region of “messy” signal. Instead of interpolating over this region, I recommend replacing the data with </a:t>
              </a:r>
              <a:r>
                <a:rPr lang="en-US" sz="1200" dirty="0" err="1">
                  <a:solidFill>
                    <a:srgbClr val="FF0000"/>
                  </a:solidFill>
                </a:rPr>
                <a:t>NaNs</a:t>
              </a:r>
              <a:r>
                <a:rPr lang="en-US" sz="1200" dirty="0">
                  <a:solidFill>
                    <a:srgbClr val="FF0000"/>
                  </a:solidFill>
                </a:rPr>
                <a:t> (missing data).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2740295-F474-4817-BE86-402CDE0F7F40}"/>
              </a:ext>
            </a:extLst>
          </p:cNvPr>
          <p:cNvGrpSpPr/>
          <p:nvPr/>
        </p:nvGrpSpPr>
        <p:grpSpPr>
          <a:xfrm>
            <a:off x="1977989" y="1184703"/>
            <a:ext cx="8391525" cy="4488593"/>
            <a:chOff x="1977989" y="1184703"/>
            <a:chExt cx="8391525" cy="4488593"/>
          </a:xfrm>
        </p:grpSpPr>
        <p:pic>
          <p:nvPicPr>
            <p:cNvPr id="4" name="Picture 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F06C7F08-CE5A-47D3-8268-B641DCBA2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989" y="1184703"/>
              <a:ext cx="8391525" cy="44885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9679B8-2E75-4E59-92D6-7455B421A500}"/>
                </a:ext>
              </a:extLst>
            </p:cNvPr>
            <p:cNvSpPr txBox="1"/>
            <p:nvPr/>
          </p:nvSpPr>
          <p:spPr>
            <a:xfrm>
              <a:off x="3293661" y="1970376"/>
              <a:ext cx="26750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Select a reasonable start and end point before and after this noisy region. Then “</a:t>
              </a:r>
              <a:r>
                <a:rPr lang="en-US" sz="1200" dirty="0" err="1">
                  <a:solidFill>
                    <a:srgbClr val="FF0000"/>
                  </a:solidFill>
                </a:rPr>
                <a:t>NaN</a:t>
              </a:r>
              <a:r>
                <a:rPr lang="en-US" sz="1200" dirty="0">
                  <a:solidFill>
                    <a:srgbClr val="FF0000"/>
                  </a:solidFill>
                </a:rPr>
                <a:t> Data”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86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313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Ringo Huang</dc:creator>
  <cp:lastModifiedBy>Ringo Huang</cp:lastModifiedBy>
  <cp:revision>32</cp:revision>
  <dcterms:created xsi:type="dcterms:W3CDTF">2018-02-28T01:39:10Z</dcterms:created>
  <dcterms:modified xsi:type="dcterms:W3CDTF">2018-03-02T06:37:37Z</dcterms:modified>
</cp:coreProperties>
</file>