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9" r:id="rId1"/>
  </p:sldMasterIdLst>
  <p:sldIdLst>
    <p:sldId id="256" r:id="rId2"/>
    <p:sldId id="257" r:id="rId3"/>
    <p:sldId id="259" r:id="rId4"/>
    <p:sldId id="262" r:id="rId5"/>
    <p:sldId id="258" r:id="rId6"/>
    <p:sldId id="260" r:id="rId7"/>
    <p:sldId id="261" r:id="rId8"/>
    <p:sldId id="263" r:id="rId9"/>
    <p:sldId id="264" r:id="rId10"/>
    <p:sldId id="266" r:id="rId11"/>
    <p:sldId id="267" r:id="rId12"/>
    <p:sldId id="269" r:id="rId13"/>
    <p:sldId id="270" r:id="rId14"/>
    <p:sldId id="272" r:id="rId15"/>
    <p:sldId id="271" r:id="rId16"/>
    <p:sldId id="265"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B1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08" autoAdjust="0"/>
    <p:restoredTop sz="94694" autoAdjust="0"/>
  </p:normalViewPr>
  <p:slideViewPr>
    <p:cSldViewPr snapToGrid="0" snapToObjects="1">
      <p:cViewPr varScale="1">
        <p:scale>
          <a:sx n="121" d="100"/>
          <a:sy n="121" d="100"/>
        </p:scale>
        <p:origin x="360" y="17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12/12/24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cxnSp>
        <p:nvCxnSpPr>
          <p:cNvPr id="7" name="Straight Connector 6">
            <a:extLst>
              <a:ext uri="{FF2B5EF4-FFF2-40B4-BE49-F238E27FC236}">
                <a16:creationId xmlns:a16="http://schemas.microsoft.com/office/drawing/2014/main" id="{3B49A8B7-8D4C-8A56-EDC7-540E20B2D270}"/>
              </a:ext>
            </a:extLst>
          </p:cNvPr>
          <p:cNvCxnSpPr>
            <a:cxnSpLocks/>
          </p:cNvCxnSpPr>
          <p:nvPr userDrawn="1"/>
        </p:nvCxnSpPr>
        <p:spPr>
          <a:xfrm flipH="1">
            <a:off x="0" y="3535680"/>
            <a:ext cx="12192000" cy="0"/>
          </a:xfrm>
          <a:prstGeom prst="line">
            <a:avLst/>
          </a:prstGeom>
          <a:ln w="381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4135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12/12/24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260542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12/12/24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4687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accent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419CB1D-8475-B741-A607-C6E4BD6B7B2D}"/>
              </a:ext>
            </a:extLst>
          </p:cNvPr>
          <p:cNvSpPr>
            <a:spLocks noGrp="1"/>
          </p:cNvSpPr>
          <p:nvPr>
            <p:ph type="body" idx="1"/>
          </p:nvPr>
        </p:nvSpPr>
        <p:spPr>
          <a:xfrm>
            <a:off x="831850" y="70151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A66DDC0-D358-FE4E-BDBC-1E8E6A8E4972}"/>
              </a:ext>
            </a:extLst>
          </p:cNvPr>
          <p:cNvSpPr>
            <a:spLocks noGrp="1"/>
          </p:cNvSpPr>
          <p:nvPr>
            <p:ph type="dt" sz="half" idx="10"/>
          </p:nvPr>
        </p:nvSpPr>
        <p:spPr/>
        <p:txBody>
          <a:bodyPr/>
          <a:lstStyle/>
          <a:p>
            <a:fld id="{241EB5C9-1307-BA42-ABA2-0BC069CD8E7F}" type="datetimeFigureOut">
              <a:rPr lang="en-US" smtClean="0"/>
              <a:t>12/12/24</a:t>
            </a:fld>
            <a:endParaRPr lang="en-US"/>
          </a:p>
        </p:txBody>
      </p:sp>
      <p:sp>
        <p:nvSpPr>
          <p:cNvPr id="5" name="Footer Placeholder 4">
            <a:extLst>
              <a:ext uri="{FF2B5EF4-FFF2-40B4-BE49-F238E27FC236}">
                <a16:creationId xmlns:a16="http://schemas.microsoft.com/office/drawing/2014/main" id="{F09053D8-D7FE-7443-8DFF-6D525A6633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42EF0-ED3C-8D40-81A1-AF06DDD1747B}"/>
              </a:ext>
            </a:extLst>
          </p:cNvPr>
          <p:cNvSpPr>
            <a:spLocks noGrp="1"/>
          </p:cNvSpPr>
          <p:nvPr>
            <p:ph type="sldNum" sz="quarter" idx="12"/>
          </p:nvPr>
        </p:nvSpPr>
        <p:spPr/>
        <p:txBody>
          <a:bodyPr/>
          <a:lstStyle/>
          <a:p>
            <a:fld id="{C5EF2332-01BF-834F-8236-50238282D533}" type="slidenum">
              <a:rPr lang="en-US" smtClean="0"/>
              <a:t>‹#›</a:t>
            </a:fld>
            <a:endParaRPr lang="en-US"/>
          </a:p>
        </p:txBody>
      </p:sp>
      <p:cxnSp>
        <p:nvCxnSpPr>
          <p:cNvPr id="7" name="Straight Connector 6">
            <a:extLst>
              <a:ext uri="{FF2B5EF4-FFF2-40B4-BE49-F238E27FC236}">
                <a16:creationId xmlns:a16="http://schemas.microsoft.com/office/drawing/2014/main" id="{61BC3282-EA33-4C49-9437-02EC80B4FF7E}"/>
              </a:ext>
            </a:extLst>
          </p:cNvPr>
          <p:cNvCxnSpPr>
            <a:cxnSpLocks/>
          </p:cNvCxnSpPr>
          <p:nvPr userDrawn="1"/>
        </p:nvCxnSpPr>
        <p:spPr>
          <a:xfrm flipH="1">
            <a:off x="0" y="3535680"/>
            <a:ext cx="12192000" cy="0"/>
          </a:xfrm>
          <a:prstGeom prst="line">
            <a:avLst/>
          </a:prstGeom>
          <a:ln w="381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E168303E-25C8-D94F-8E35-8B7AD1CD5BBA}"/>
              </a:ext>
            </a:extLst>
          </p:cNvPr>
          <p:cNvSpPr>
            <a:spLocks noGrp="1"/>
          </p:cNvSpPr>
          <p:nvPr>
            <p:ph type="ctrTitle"/>
          </p:nvPr>
        </p:nvSpPr>
        <p:spPr>
          <a:xfrm>
            <a:off x="300316" y="2008283"/>
            <a:ext cx="11667565" cy="1370584"/>
          </a:xfrm>
        </p:spPr>
        <p:txBody>
          <a:bodyPr anchor="b" anchorCtr="0">
            <a:normAutofit/>
          </a:bodyPr>
          <a:lstStyle>
            <a:lvl1pPr algn="l">
              <a:defRPr sz="5400">
                <a:solidFill>
                  <a:schemeClr val="bg2"/>
                </a:solidFill>
                <a:latin typeface="Palatino" pitchFamily="2" charset="77"/>
                <a:ea typeface="Palatino" pitchFamily="2" charset="77"/>
              </a:defRPr>
            </a:lvl1pPr>
          </a:lstStyle>
          <a:p>
            <a:r>
              <a:rPr lang="en-US" dirty="0"/>
              <a:t>Click to edit Master title style</a:t>
            </a:r>
          </a:p>
        </p:txBody>
      </p:sp>
    </p:spTree>
    <p:extLst>
      <p:ext uri="{BB962C8B-B14F-4D97-AF65-F5344CB8AC3E}">
        <p14:creationId xmlns:p14="http://schemas.microsoft.com/office/powerpoint/2010/main" val="3303505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3DBC25-9E6F-B34F-93FC-09F22DB702BE}"/>
              </a:ext>
            </a:extLst>
          </p:cNvPr>
          <p:cNvSpPr>
            <a:spLocks noGrp="1"/>
          </p:cNvSpPr>
          <p:nvPr>
            <p:ph sz="half" idx="1"/>
          </p:nvPr>
        </p:nvSpPr>
        <p:spPr>
          <a:xfrm>
            <a:off x="238539" y="1660981"/>
            <a:ext cx="4876799" cy="4515982"/>
          </a:xfrm>
        </p:spPr>
        <p:txBody>
          <a:bodyPr>
            <a:normAutofit/>
          </a:bodyPr>
          <a:lstStyle>
            <a:lvl1pPr>
              <a:defRPr sz="2400">
                <a:latin typeface="Palatino" pitchFamily="2" charset="77"/>
                <a:ea typeface="Palatino" pitchFamily="2" charset="77"/>
              </a:defRPr>
            </a:lvl1pPr>
            <a:lvl2pPr>
              <a:defRPr sz="2000">
                <a:latin typeface="Palatino" pitchFamily="2" charset="77"/>
                <a:ea typeface="Palatino" pitchFamily="2" charset="77"/>
              </a:defRPr>
            </a:lvl2pPr>
            <a:lvl3pPr>
              <a:defRPr sz="1800">
                <a:latin typeface="Palatino" pitchFamily="2" charset="77"/>
                <a:ea typeface="Palatino" pitchFamily="2" charset="77"/>
              </a:defRPr>
            </a:lvl3pPr>
            <a:lvl4pPr>
              <a:defRPr sz="1600">
                <a:latin typeface="Palatino" pitchFamily="2" charset="77"/>
                <a:ea typeface="Palatino" pitchFamily="2" charset="77"/>
              </a:defRPr>
            </a:lvl4pPr>
            <a:lvl5pPr>
              <a:defRPr sz="1600">
                <a:latin typeface="Palatino" pitchFamily="2" charset="77"/>
                <a:ea typeface="Palatino" pitchFamily="2"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3AA1367-F94B-814C-9FED-DA80B635FD68}"/>
              </a:ext>
            </a:extLst>
          </p:cNvPr>
          <p:cNvSpPr>
            <a:spLocks noGrp="1"/>
          </p:cNvSpPr>
          <p:nvPr>
            <p:ph sz="half" idx="2"/>
          </p:nvPr>
        </p:nvSpPr>
        <p:spPr>
          <a:xfrm>
            <a:off x="5367130" y="1660981"/>
            <a:ext cx="6493566" cy="4515982"/>
          </a:xfrm>
        </p:spPr>
        <p:txBody>
          <a:bodyPr>
            <a:normAutofit/>
          </a:bodyPr>
          <a:lstStyle>
            <a:lvl1pPr>
              <a:defRPr sz="2400">
                <a:latin typeface="Palatino" pitchFamily="2" charset="77"/>
                <a:ea typeface="Palatino" pitchFamily="2" charset="77"/>
              </a:defRPr>
            </a:lvl1pPr>
            <a:lvl2pPr>
              <a:defRPr sz="2000">
                <a:latin typeface="Palatino" pitchFamily="2" charset="77"/>
                <a:ea typeface="Palatino" pitchFamily="2" charset="77"/>
              </a:defRPr>
            </a:lvl2pPr>
            <a:lvl3pPr>
              <a:defRPr sz="1800">
                <a:latin typeface="Palatino" pitchFamily="2" charset="77"/>
                <a:ea typeface="Palatino" pitchFamily="2" charset="77"/>
              </a:defRPr>
            </a:lvl3pPr>
            <a:lvl4pPr>
              <a:defRPr sz="1600">
                <a:latin typeface="Palatino" pitchFamily="2" charset="77"/>
                <a:ea typeface="Palatino" pitchFamily="2" charset="77"/>
              </a:defRPr>
            </a:lvl4pPr>
            <a:lvl5pPr>
              <a:defRPr sz="1600">
                <a:latin typeface="Palatino" pitchFamily="2" charset="77"/>
                <a:ea typeface="Palatino" pitchFamily="2"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B402EBE-3E32-2F41-96FD-B1F78CB045F9}"/>
              </a:ext>
            </a:extLst>
          </p:cNvPr>
          <p:cNvSpPr>
            <a:spLocks noGrp="1"/>
          </p:cNvSpPr>
          <p:nvPr>
            <p:ph type="dt" sz="half" idx="10"/>
          </p:nvPr>
        </p:nvSpPr>
        <p:spPr/>
        <p:txBody>
          <a:bodyPr/>
          <a:lstStyle/>
          <a:p>
            <a:fld id="{241EB5C9-1307-BA42-ABA2-0BC069CD8E7F}" type="datetimeFigureOut">
              <a:rPr lang="en-US" smtClean="0"/>
              <a:t>12/12/24</a:t>
            </a:fld>
            <a:endParaRPr lang="en-US"/>
          </a:p>
        </p:txBody>
      </p:sp>
      <p:sp>
        <p:nvSpPr>
          <p:cNvPr id="6" name="Footer Placeholder 5">
            <a:extLst>
              <a:ext uri="{FF2B5EF4-FFF2-40B4-BE49-F238E27FC236}">
                <a16:creationId xmlns:a16="http://schemas.microsoft.com/office/drawing/2014/main" id="{107A6BCA-DD9A-F741-A03F-16F4273797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7872CA-6AF9-744A-948F-779962C4A320}"/>
              </a:ext>
            </a:extLst>
          </p:cNvPr>
          <p:cNvSpPr>
            <a:spLocks noGrp="1"/>
          </p:cNvSpPr>
          <p:nvPr>
            <p:ph type="sldNum" sz="quarter" idx="12"/>
          </p:nvPr>
        </p:nvSpPr>
        <p:spPr/>
        <p:txBody>
          <a:bodyPr/>
          <a:lstStyle/>
          <a:p>
            <a:fld id="{C5EF2332-01BF-834F-8236-50238282D533}" type="slidenum">
              <a:rPr lang="en-US" smtClean="0"/>
              <a:t>‹#›</a:t>
            </a:fld>
            <a:endParaRPr lang="en-US"/>
          </a:p>
        </p:txBody>
      </p:sp>
      <p:sp>
        <p:nvSpPr>
          <p:cNvPr id="8" name="Title 1">
            <a:extLst>
              <a:ext uri="{FF2B5EF4-FFF2-40B4-BE49-F238E27FC236}">
                <a16:creationId xmlns:a16="http://schemas.microsoft.com/office/drawing/2014/main" id="{8BEC0B80-AD4F-D745-87E4-DAD4AAEF8B17}"/>
              </a:ext>
            </a:extLst>
          </p:cNvPr>
          <p:cNvSpPr>
            <a:spLocks noGrp="1"/>
          </p:cNvSpPr>
          <p:nvPr>
            <p:ph type="title"/>
          </p:nvPr>
        </p:nvSpPr>
        <p:spPr>
          <a:xfrm>
            <a:off x="225287" y="365126"/>
            <a:ext cx="11675165" cy="937080"/>
          </a:xfrm>
        </p:spPr>
        <p:txBody>
          <a:bodyPr anchor="b" anchorCtr="0"/>
          <a:lstStyle>
            <a:lvl1pPr>
              <a:defRPr sz="4000">
                <a:latin typeface="Palatino" pitchFamily="2" charset="77"/>
                <a:ea typeface="Palatino" pitchFamily="2" charset="77"/>
              </a:defRPr>
            </a:lvl1pPr>
          </a:lstStyle>
          <a:p>
            <a:r>
              <a:rPr lang="en-US" dirty="0"/>
              <a:t>Click to edit Master title style</a:t>
            </a:r>
          </a:p>
        </p:txBody>
      </p:sp>
      <p:cxnSp>
        <p:nvCxnSpPr>
          <p:cNvPr id="9" name="Straight Connector 8">
            <a:extLst>
              <a:ext uri="{FF2B5EF4-FFF2-40B4-BE49-F238E27FC236}">
                <a16:creationId xmlns:a16="http://schemas.microsoft.com/office/drawing/2014/main" id="{4B020701-7B50-834D-9EEC-6BB80F132BDF}"/>
              </a:ext>
            </a:extLst>
          </p:cNvPr>
          <p:cNvCxnSpPr>
            <a:cxnSpLocks/>
          </p:cNvCxnSpPr>
          <p:nvPr userDrawn="1"/>
        </p:nvCxnSpPr>
        <p:spPr>
          <a:xfrm flipH="1">
            <a:off x="0" y="1481593"/>
            <a:ext cx="12192000" cy="0"/>
          </a:xfrm>
          <a:prstGeom prst="line">
            <a:avLst/>
          </a:prstGeom>
          <a:ln w="38100">
            <a:gradFill>
              <a:gsLst>
                <a:gs pos="0">
                  <a:schemeClr val="accent3"/>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437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12/12/24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cxnSp>
        <p:nvCxnSpPr>
          <p:cNvPr id="7" name="Straight Connector 6">
            <a:extLst>
              <a:ext uri="{FF2B5EF4-FFF2-40B4-BE49-F238E27FC236}">
                <a16:creationId xmlns:a16="http://schemas.microsoft.com/office/drawing/2014/main" id="{E7B93425-2642-2B93-1BD6-42B6E3DA91E8}"/>
              </a:ext>
            </a:extLst>
          </p:cNvPr>
          <p:cNvCxnSpPr>
            <a:cxnSpLocks/>
          </p:cNvCxnSpPr>
          <p:nvPr userDrawn="1"/>
        </p:nvCxnSpPr>
        <p:spPr>
          <a:xfrm flipH="1">
            <a:off x="0" y="1481593"/>
            <a:ext cx="12192000" cy="0"/>
          </a:xfrm>
          <a:prstGeom prst="line">
            <a:avLst/>
          </a:prstGeom>
          <a:ln w="38100">
            <a:gradFill>
              <a:gsLst>
                <a:gs pos="0">
                  <a:schemeClr val="accent3"/>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5861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cxnSp>
        <p:nvCxnSpPr>
          <p:cNvPr id="7" name="Straight Connector 6">
            <a:extLst>
              <a:ext uri="{FF2B5EF4-FFF2-40B4-BE49-F238E27FC236}">
                <a16:creationId xmlns:a16="http://schemas.microsoft.com/office/drawing/2014/main" id="{B7311F23-40A0-F04F-B173-36D17A2B25BD}"/>
              </a:ext>
            </a:extLst>
          </p:cNvPr>
          <p:cNvCxnSpPr>
            <a:cxnSpLocks/>
          </p:cNvCxnSpPr>
          <p:nvPr userDrawn="1"/>
        </p:nvCxnSpPr>
        <p:spPr>
          <a:xfrm flipH="1">
            <a:off x="0" y="3535680"/>
            <a:ext cx="12192000" cy="0"/>
          </a:xfrm>
          <a:prstGeom prst="line">
            <a:avLst/>
          </a:prstGeom>
          <a:ln w="381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6113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1EB5C9-1307-BA42-ABA2-0BC069CD8E7F}" type="datetimeFigureOut">
              <a:rPr lang="en-US" smtClean="0"/>
              <a:t>12/12/24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cxnSp>
        <p:nvCxnSpPr>
          <p:cNvPr id="8" name="Straight Connector 7">
            <a:extLst>
              <a:ext uri="{FF2B5EF4-FFF2-40B4-BE49-F238E27FC236}">
                <a16:creationId xmlns:a16="http://schemas.microsoft.com/office/drawing/2014/main" id="{44D21385-8D74-D806-A1DE-C83641017B56}"/>
              </a:ext>
            </a:extLst>
          </p:cNvPr>
          <p:cNvCxnSpPr>
            <a:cxnSpLocks/>
          </p:cNvCxnSpPr>
          <p:nvPr userDrawn="1"/>
        </p:nvCxnSpPr>
        <p:spPr>
          <a:xfrm flipH="1">
            <a:off x="0" y="1481593"/>
            <a:ext cx="12192000" cy="0"/>
          </a:xfrm>
          <a:prstGeom prst="line">
            <a:avLst/>
          </a:prstGeom>
          <a:ln w="38100">
            <a:gradFill>
              <a:gsLst>
                <a:gs pos="0">
                  <a:schemeClr val="accent3"/>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5362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1EB5C9-1307-BA42-ABA2-0BC069CD8E7F}" type="datetimeFigureOut">
              <a:rPr lang="en-US" smtClean="0"/>
              <a:t>12/12/24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94946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1EB5C9-1307-BA42-ABA2-0BC069CD8E7F}" type="datetimeFigureOut">
              <a:rPr lang="en-US" smtClean="0"/>
              <a:t>12/12/24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09095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12/12/24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98268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86375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287961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12/12/24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464961754"/>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668" r:id="rId12"/>
    <p:sldLayoutId id="214748366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6441" y="1122363"/>
            <a:ext cx="10258097" cy="2387600"/>
          </a:xfrm>
        </p:spPr>
        <p:txBody>
          <a:bodyPr>
            <a:normAutofit fontScale="90000"/>
          </a:bodyPr>
          <a:lstStyle/>
          <a:p>
            <a:pPr marL="0" lvl="0" indent="0">
              <a:buNone/>
            </a:pPr>
            <a:r>
              <a:rPr b="1" dirty="0"/>
              <a:t>Evidence for a Change to Aerosol Fractions: In a Gobi Town</a:t>
            </a:r>
          </a:p>
        </p:txBody>
      </p:sp>
      <p:sp>
        <p:nvSpPr>
          <p:cNvPr id="3" name="Subtitle 2"/>
          <p:cNvSpPr>
            <a:spLocks noGrp="1"/>
          </p:cNvSpPr>
          <p:nvPr>
            <p:ph type="subTitle" idx="1"/>
          </p:nvPr>
        </p:nvSpPr>
        <p:spPr>
          <a:xfrm>
            <a:off x="1524000" y="3602038"/>
            <a:ext cx="9144000" cy="1655762"/>
          </a:xfrm>
        </p:spPr>
        <p:txBody>
          <a:bodyPr/>
          <a:lstStyle/>
          <a:p>
            <a:pPr marL="0" lvl="0" indent="0">
              <a:buNone/>
            </a:pPr>
            <a:br/>
            <a:br/>
            <a:endParaRPr/>
          </a:p>
        </p:txBody>
      </p:sp>
      <p:sp>
        <p:nvSpPr>
          <p:cNvPr id="5" name="TextBox 4">
            <a:extLst>
              <a:ext uri="{FF2B5EF4-FFF2-40B4-BE49-F238E27FC236}">
                <a16:creationId xmlns:a16="http://schemas.microsoft.com/office/drawing/2014/main" id="{41493355-8741-9E88-26DC-FD3ECFC55583}"/>
              </a:ext>
            </a:extLst>
          </p:cNvPr>
          <p:cNvSpPr txBox="1"/>
          <p:nvPr/>
        </p:nvSpPr>
        <p:spPr>
          <a:xfrm>
            <a:off x="2144110" y="3886228"/>
            <a:ext cx="8450318" cy="400110"/>
          </a:xfrm>
          <a:prstGeom prst="rect">
            <a:avLst/>
          </a:prstGeom>
          <a:noFill/>
        </p:spPr>
        <p:txBody>
          <a:bodyPr wrap="square">
            <a:spAutoFit/>
          </a:bodyPr>
          <a:lstStyle/>
          <a:p>
            <a:r>
              <a:rPr lang="en-JP" sz="2000" dirty="0"/>
              <a:t>Munkhtsetseg. E, Shimizu. A, Matsuki. A, Batdorj. D, Matsui. H, Bayanjargal. 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figure_4.png"/>
          <p:cNvPicPr>
            <a:picLocks noGrp="1" noChangeAspect="1"/>
          </p:cNvPicPr>
          <p:nvPr/>
        </p:nvPicPr>
        <p:blipFill>
          <a:blip r:embed="rId2"/>
          <a:stretch>
            <a:fillRect/>
          </a:stretch>
        </p:blipFill>
        <p:spPr bwMode="auto">
          <a:xfrm>
            <a:off x="838200" y="2108200"/>
            <a:ext cx="5181600" cy="3238500"/>
          </a:xfrm>
          <a:prstGeom prst="rect">
            <a:avLst/>
          </a:prstGeom>
          <a:noFill/>
          <a:ln w="9525">
            <a:noFill/>
            <a:headEnd/>
            <a:tailEnd/>
          </a:ln>
        </p:spPr>
      </p:pic>
      <p:sp>
        <p:nvSpPr>
          <p:cNvPr id="3" name="TextBox 3"/>
          <p:cNvSpPr txBox="1"/>
          <p:nvPr/>
        </p:nvSpPr>
        <p:spPr>
          <a:xfrm>
            <a:off x="838200" y="5651500"/>
            <a:ext cx="5181600" cy="508000"/>
          </a:xfrm>
          <a:prstGeom prst="rect">
            <a:avLst/>
          </a:prstGeom>
          <a:noFill/>
        </p:spPr>
        <p:txBody>
          <a:bodyPr/>
          <a:lstStyle/>
          <a:p>
            <a:pPr marL="0" lvl="0" indent="0" algn="ctr">
              <a:buNone/>
            </a:pPr>
            <a:r>
              <a:t>Annual variations of PM10 and PM2.5</a:t>
            </a:r>
          </a:p>
        </p:txBody>
      </p:sp>
      <p:pic>
        <p:nvPicPr>
          <p:cNvPr id="4" name="Picture 1" descr="images/figure_5.png"/>
          <p:cNvPicPr>
            <a:picLocks noGrp="1" noChangeAspect="1"/>
          </p:cNvPicPr>
          <p:nvPr/>
        </p:nvPicPr>
        <p:blipFill>
          <a:blip r:embed="rId3"/>
          <a:stretch>
            <a:fillRect/>
          </a:stretch>
        </p:blipFill>
        <p:spPr bwMode="auto">
          <a:xfrm>
            <a:off x="6794500" y="1816100"/>
            <a:ext cx="3937000" cy="3835400"/>
          </a:xfrm>
          <a:prstGeom prst="rect">
            <a:avLst/>
          </a:prstGeom>
          <a:noFill/>
          <a:ln w="9525">
            <a:noFill/>
            <a:headEnd/>
            <a:tailEnd/>
          </a:ln>
        </p:spPr>
      </p:pic>
      <p:sp>
        <p:nvSpPr>
          <p:cNvPr id="5" name="TextBox 3"/>
          <p:cNvSpPr txBox="1"/>
          <p:nvPr/>
        </p:nvSpPr>
        <p:spPr>
          <a:xfrm>
            <a:off x="6172200" y="5651500"/>
            <a:ext cx="5181600" cy="508000"/>
          </a:xfrm>
          <a:prstGeom prst="rect">
            <a:avLst/>
          </a:prstGeom>
          <a:noFill/>
        </p:spPr>
        <p:txBody>
          <a:bodyPr/>
          <a:lstStyle/>
          <a:p>
            <a:pPr marL="0" lvl="0" indent="0" algn="ctr">
              <a:buNone/>
            </a:pPr>
            <a:r>
              <a:t>Daily variations of PM10 and PM2.5 at UB and DZ sites</a:t>
            </a:r>
          </a:p>
        </p:txBody>
      </p:sp>
      <p:sp>
        <p:nvSpPr>
          <p:cNvPr id="6" name="Content Placeholder 2">
            <a:extLst>
              <a:ext uri="{FF2B5EF4-FFF2-40B4-BE49-F238E27FC236}">
                <a16:creationId xmlns:a16="http://schemas.microsoft.com/office/drawing/2014/main" id="{7E887DDD-6B00-9394-11A8-533455866F58}"/>
              </a:ext>
            </a:extLst>
          </p:cNvPr>
          <p:cNvSpPr>
            <a:spLocks noGrp="1"/>
          </p:cNvSpPr>
          <p:nvPr>
            <p:ph idx="1"/>
          </p:nvPr>
        </p:nvSpPr>
        <p:spPr>
          <a:xfrm>
            <a:off x="691055" y="1578029"/>
            <a:ext cx="3723290" cy="476141"/>
          </a:xfrm>
        </p:spPr>
        <p:txBody>
          <a:bodyPr/>
          <a:lstStyle/>
          <a:p>
            <a:pPr marL="0" lvl="0" indent="0">
              <a:spcBef>
                <a:spcPts val="3000"/>
              </a:spcBef>
              <a:buNone/>
            </a:pPr>
            <a:r>
              <a:rPr b="1" dirty="0"/>
              <a:t>3.2 Temporal variations</a:t>
            </a:r>
          </a:p>
        </p:txBody>
      </p:sp>
      <p:sp>
        <p:nvSpPr>
          <p:cNvPr id="7" name="Title 1">
            <a:extLst>
              <a:ext uri="{FF2B5EF4-FFF2-40B4-BE49-F238E27FC236}">
                <a16:creationId xmlns:a16="http://schemas.microsoft.com/office/drawing/2014/main" id="{381D4E20-4430-9783-5F4A-7D56E162F8F4}"/>
              </a:ext>
            </a:extLst>
          </p:cNvPr>
          <p:cNvSpPr>
            <a:spLocks noGrp="1"/>
          </p:cNvSpPr>
          <p:nvPr>
            <p:ph type="title"/>
          </p:nvPr>
        </p:nvSpPr>
        <p:spPr>
          <a:xfrm>
            <a:off x="839787" y="-120869"/>
            <a:ext cx="3932237" cy="1600200"/>
          </a:xfrm>
        </p:spPr>
        <p:txBody>
          <a:bodyPr/>
          <a:lstStyle/>
          <a:p>
            <a:pPr marL="0" lvl="0" indent="0">
              <a:buNone/>
            </a:pPr>
            <a:r>
              <a:rPr dirty="0"/>
              <a:t>3 Results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marL="0" lvl="0" indent="0">
              <a:spcBef>
                <a:spcPts val="3000"/>
              </a:spcBef>
              <a:buNone/>
            </a:pPr>
            <a:r>
              <a:rPr b="1"/>
              <a:t>3.3 Meteorological influence on PM10 and PM2.5 variations</a:t>
            </a:r>
          </a:p>
        </p:txBody>
      </p:sp>
      <p:pic>
        <p:nvPicPr>
          <p:cNvPr id="2" name="Picture 1" descr="images/figure_6.png"/>
          <p:cNvPicPr>
            <a:picLocks noGrp="1" noChangeAspect="1"/>
          </p:cNvPicPr>
          <p:nvPr/>
        </p:nvPicPr>
        <p:blipFill>
          <a:blip r:embed="rId2"/>
          <a:stretch>
            <a:fillRect/>
          </a:stretch>
        </p:blipFill>
        <p:spPr bwMode="auto">
          <a:xfrm>
            <a:off x="5778500" y="977900"/>
            <a:ext cx="4978400" cy="4356100"/>
          </a:xfrm>
          <a:prstGeom prst="rect">
            <a:avLst/>
          </a:prstGeom>
          <a:noFill/>
          <a:ln w="9525">
            <a:noFill/>
            <a:headEnd/>
            <a:tailEnd/>
          </a:ln>
        </p:spPr>
      </p:pic>
      <p:sp>
        <p:nvSpPr>
          <p:cNvPr id="3" name="TextBox 3"/>
          <p:cNvSpPr txBox="1"/>
          <p:nvPr/>
        </p:nvSpPr>
        <p:spPr>
          <a:xfrm>
            <a:off x="5181600" y="5334000"/>
            <a:ext cx="6172200" cy="508000"/>
          </a:xfrm>
          <a:prstGeom prst="rect">
            <a:avLst/>
          </a:prstGeom>
          <a:noFill/>
        </p:spPr>
        <p:txBody>
          <a:bodyPr/>
          <a:lstStyle/>
          <a:p>
            <a:pPr marL="0" lvl="0" indent="0" algn="ctr">
              <a:buNone/>
            </a:pPr>
            <a:r>
              <a:t>Relationships between meteorological major factors and variations of PM10 and PM2.5</a:t>
            </a:r>
          </a:p>
        </p:txBody>
      </p:sp>
      <p:sp>
        <p:nvSpPr>
          <p:cNvPr id="5" name="Title 1">
            <a:extLst>
              <a:ext uri="{FF2B5EF4-FFF2-40B4-BE49-F238E27FC236}">
                <a16:creationId xmlns:a16="http://schemas.microsoft.com/office/drawing/2014/main" id="{9B6C221F-73D8-450A-3BC7-66BE1FD3970C}"/>
              </a:ext>
            </a:extLst>
          </p:cNvPr>
          <p:cNvSpPr>
            <a:spLocks noGrp="1"/>
          </p:cNvSpPr>
          <p:nvPr>
            <p:ph type="title"/>
          </p:nvPr>
        </p:nvSpPr>
        <p:spPr>
          <a:xfrm>
            <a:off x="839787" y="-120869"/>
            <a:ext cx="3932237" cy="1600200"/>
          </a:xfrm>
        </p:spPr>
        <p:txBody>
          <a:bodyPr/>
          <a:lstStyle/>
          <a:p>
            <a:pPr marL="0" lvl="0" indent="0">
              <a:buNone/>
            </a:pPr>
            <a:r>
              <a:rPr dirty="0"/>
              <a:t>3 Results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figure_7.png"/>
          <p:cNvPicPr>
            <a:picLocks noGrp="1" noChangeAspect="1"/>
          </p:cNvPicPr>
          <p:nvPr/>
        </p:nvPicPr>
        <p:blipFill>
          <a:blip r:embed="rId2"/>
          <a:stretch>
            <a:fillRect/>
          </a:stretch>
        </p:blipFill>
        <p:spPr bwMode="auto">
          <a:xfrm>
            <a:off x="1143000" y="1816100"/>
            <a:ext cx="4559300" cy="3835400"/>
          </a:xfrm>
          <a:prstGeom prst="rect">
            <a:avLst/>
          </a:prstGeom>
          <a:noFill/>
          <a:ln w="9525">
            <a:noFill/>
            <a:headEnd/>
            <a:tailEnd/>
          </a:ln>
        </p:spPr>
      </p:pic>
      <p:sp>
        <p:nvSpPr>
          <p:cNvPr id="3" name="TextBox 3"/>
          <p:cNvSpPr txBox="1"/>
          <p:nvPr/>
        </p:nvSpPr>
        <p:spPr>
          <a:xfrm>
            <a:off x="838200" y="5651500"/>
            <a:ext cx="5181600" cy="508000"/>
          </a:xfrm>
          <a:prstGeom prst="rect">
            <a:avLst/>
          </a:prstGeom>
          <a:noFill/>
        </p:spPr>
        <p:txBody>
          <a:bodyPr/>
          <a:lstStyle/>
          <a:p>
            <a:pPr marL="0" lvl="0" indent="0" algn="ctr">
              <a:buNone/>
            </a:pPr>
            <a:r>
              <a:t>Spatio-temporal distinct feature of variations of PM10 and PM2.5 with PCA analysis</a:t>
            </a:r>
          </a:p>
        </p:txBody>
      </p:sp>
      <p:pic>
        <p:nvPicPr>
          <p:cNvPr id="4" name="Picture 1" descr="images/figure_7b.png"/>
          <p:cNvPicPr>
            <a:picLocks noGrp="1" noChangeAspect="1"/>
          </p:cNvPicPr>
          <p:nvPr/>
        </p:nvPicPr>
        <p:blipFill>
          <a:blip r:embed="rId3"/>
          <a:stretch>
            <a:fillRect/>
          </a:stretch>
        </p:blipFill>
        <p:spPr bwMode="auto">
          <a:xfrm>
            <a:off x="6489700" y="1816100"/>
            <a:ext cx="4546600" cy="3835400"/>
          </a:xfrm>
          <a:prstGeom prst="rect">
            <a:avLst/>
          </a:prstGeom>
          <a:noFill/>
          <a:ln w="9525">
            <a:noFill/>
            <a:headEnd/>
            <a:tailEnd/>
          </a:ln>
        </p:spPr>
      </p:pic>
      <p:sp>
        <p:nvSpPr>
          <p:cNvPr id="5" name="TextBox 3"/>
          <p:cNvSpPr txBox="1"/>
          <p:nvPr/>
        </p:nvSpPr>
        <p:spPr>
          <a:xfrm>
            <a:off x="6172200" y="5651500"/>
            <a:ext cx="5181600" cy="508000"/>
          </a:xfrm>
          <a:prstGeom prst="rect">
            <a:avLst/>
          </a:prstGeom>
          <a:noFill/>
        </p:spPr>
        <p:txBody>
          <a:bodyPr/>
          <a:lstStyle/>
          <a:p>
            <a:pPr marL="0" lvl="0" indent="0" algn="ctr">
              <a:buNone/>
            </a:pPr>
            <a:r>
              <a:t>Patterns of meteorology and PMs at the 4 sites</a:t>
            </a:r>
          </a:p>
        </p:txBody>
      </p:sp>
      <p:sp>
        <p:nvSpPr>
          <p:cNvPr id="6" name="Title 1">
            <a:extLst>
              <a:ext uri="{FF2B5EF4-FFF2-40B4-BE49-F238E27FC236}">
                <a16:creationId xmlns:a16="http://schemas.microsoft.com/office/drawing/2014/main" id="{679EC011-71D0-53C6-5A08-22BC4474A8D5}"/>
              </a:ext>
            </a:extLst>
          </p:cNvPr>
          <p:cNvSpPr>
            <a:spLocks noGrp="1"/>
          </p:cNvSpPr>
          <p:nvPr>
            <p:ph type="title"/>
          </p:nvPr>
        </p:nvSpPr>
        <p:spPr>
          <a:xfrm>
            <a:off x="839787" y="-120869"/>
            <a:ext cx="3932237" cy="1600200"/>
          </a:xfrm>
        </p:spPr>
        <p:txBody>
          <a:bodyPr/>
          <a:lstStyle/>
          <a:p>
            <a:pPr marL="0" lvl="0" indent="0">
              <a:buNone/>
            </a:pPr>
            <a:r>
              <a:rPr dirty="0"/>
              <a:t>3 Results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marL="0" lvl="0" indent="0">
              <a:spcBef>
                <a:spcPts val="3000"/>
              </a:spcBef>
              <a:buNone/>
            </a:pPr>
            <a:r>
              <a:rPr b="1"/>
              <a:t>3.5 Trends</a:t>
            </a:r>
          </a:p>
        </p:txBody>
      </p:sp>
      <p:pic>
        <p:nvPicPr>
          <p:cNvPr id="2" name="Picture 1" descr="images/figure_8.png"/>
          <p:cNvPicPr>
            <a:picLocks noGrp="1" noChangeAspect="1"/>
          </p:cNvPicPr>
          <p:nvPr/>
        </p:nvPicPr>
        <p:blipFill>
          <a:blip r:embed="rId2"/>
          <a:stretch>
            <a:fillRect/>
          </a:stretch>
        </p:blipFill>
        <p:spPr bwMode="auto">
          <a:xfrm>
            <a:off x="5181600" y="1270000"/>
            <a:ext cx="6172200" cy="3771900"/>
          </a:xfrm>
          <a:prstGeom prst="rect">
            <a:avLst/>
          </a:prstGeom>
          <a:noFill/>
          <a:ln w="9525">
            <a:noFill/>
            <a:headEnd/>
            <a:tailEnd/>
          </a:ln>
        </p:spPr>
      </p:pic>
      <p:sp>
        <p:nvSpPr>
          <p:cNvPr id="3" name="TextBox 3"/>
          <p:cNvSpPr txBox="1"/>
          <p:nvPr/>
        </p:nvSpPr>
        <p:spPr>
          <a:xfrm>
            <a:off x="5181600" y="5334000"/>
            <a:ext cx="6172200" cy="508000"/>
          </a:xfrm>
          <a:prstGeom prst="rect">
            <a:avLst/>
          </a:prstGeom>
          <a:noFill/>
        </p:spPr>
        <p:txBody>
          <a:bodyPr/>
          <a:lstStyle/>
          <a:p>
            <a:pPr marL="0" lvl="0" indent="0" algn="ctr">
              <a:buNone/>
            </a:pPr>
            <a:r>
              <a:t>Interannual and seasonal trends of PM10 and PM2.5 variations</a:t>
            </a:r>
          </a:p>
        </p:txBody>
      </p:sp>
      <p:sp>
        <p:nvSpPr>
          <p:cNvPr id="5" name="Title 1">
            <a:extLst>
              <a:ext uri="{FF2B5EF4-FFF2-40B4-BE49-F238E27FC236}">
                <a16:creationId xmlns:a16="http://schemas.microsoft.com/office/drawing/2014/main" id="{D1411DEA-2D9D-7441-7423-E9A6AF447947}"/>
              </a:ext>
            </a:extLst>
          </p:cNvPr>
          <p:cNvSpPr>
            <a:spLocks noGrp="1"/>
          </p:cNvSpPr>
          <p:nvPr>
            <p:ph type="title"/>
          </p:nvPr>
        </p:nvSpPr>
        <p:spPr>
          <a:xfrm>
            <a:off x="839787" y="-120869"/>
            <a:ext cx="3932237" cy="1600200"/>
          </a:xfrm>
        </p:spPr>
        <p:txBody>
          <a:bodyPr/>
          <a:lstStyle/>
          <a:p>
            <a:pPr marL="0" lvl="0" indent="0">
              <a:buNone/>
            </a:pPr>
            <a:r>
              <a:rPr dirty="0"/>
              <a:t>3 Results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EB16F9-D0E5-F104-ED20-CD1E82DE785C}"/>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CEB4B1B6-91CC-DC48-6D7E-0C89FECF66A0}"/>
              </a:ext>
            </a:extLst>
          </p:cNvPr>
          <p:cNvSpPr>
            <a:spLocks noGrp="1"/>
          </p:cNvSpPr>
          <p:nvPr>
            <p:ph type="body" sz="half" idx="2"/>
          </p:nvPr>
        </p:nvSpPr>
        <p:spPr/>
        <p:txBody>
          <a:bodyPr/>
          <a:lstStyle/>
          <a:p>
            <a:pPr marL="0" lvl="0" indent="0">
              <a:spcBef>
                <a:spcPts val="3000"/>
              </a:spcBef>
              <a:buNone/>
            </a:pPr>
            <a:r>
              <a:rPr b="1" dirty="0"/>
              <a:t>3.5 </a:t>
            </a:r>
            <a:r>
              <a:rPr lang="en-US" b="1" dirty="0"/>
              <a:t>Ratio</a:t>
            </a:r>
            <a:endParaRPr b="1" dirty="0"/>
          </a:p>
        </p:txBody>
      </p:sp>
      <p:sp>
        <p:nvSpPr>
          <p:cNvPr id="3" name="TextBox 3">
            <a:extLst>
              <a:ext uri="{FF2B5EF4-FFF2-40B4-BE49-F238E27FC236}">
                <a16:creationId xmlns:a16="http://schemas.microsoft.com/office/drawing/2014/main" id="{69668B3C-E3BE-7865-5208-F59FF31579F8}"/>
              </a:ext>
            </a:extLst>
          </p:cNvPr>
          <p:cNvSpPr txBox="1"/>
          <p:nvPr/>
        </p:nvSpPr>
        <p:spPr>
          <a:xfrm>
            <a:off x="5181600" y="5334000"/>
            <a:ext cx="6172200" cy="508000"/>
          </a:xfrm>
          <a:prstGeom prst="rect">
            <a:avLst/>
          </a:prstGeom>
          <a:noFill/>
        </p:spPr>
        <p:txBody>
          <a:bodyPr/>
          <a:lstStyle/>
          <a:p>
            <a:pPr marL="0" lvl="0" indent="0" algn="ctr">
              <a:buNone/>
            </a:pPr>
            <a:r>
              <a:rPr dirty="0"/>
              <a:t>Interannual and seasonal trends of </a:t>
            </a:r>
            <a:r>
              <a:rPr lang="en-US" dirty="0"/>
              <a:t>ratio</a:t>
            </a:r>
            <a:endParaRPr dirty="0"/>
          </a:p>
        </p:txBody>
      </p:sp>
      <p:sp>
        <p:nvSpPr>
          <p:cNvPr id="5" name="Title 1">
            <a:extLst>
              <a:ext uri="{FF2B5EF4-FFF2-40B4-BE49-F238E27FC236}">
                <a16:creationId xmlns:a16="http://schemas.microsoft.com/office/drawing/2014/main" id="{85F1457C-333F-E01B-BFD1-C999CEF024FA}"/>
              </a:ext>
            </a:extLst>
          </p:cNvPr>
          <p:cNvSpPr>
            <a:spLocks noGrp="1"/>
          </p:cNvSpPr>
          <p:nvPr>
            <p:ph type="title"/>
          </p:nvPr>
        </p:nvSpPr>
        <p:spPr>
          <a:xfrm>
            <a:off x="839787" y="-120869"/>
            <a:ext cx="3932237" cy="1600200"/>
          </a:xfrm>
        </p:spPr>
        <p:txBody>
          <a:bodyPr/>
          <a:lstStyle/>
          <a:p>
            <a:pPr marL="0" lvl="0" indent="0">
              <a:buNone/>
            </a:pPr>
            <a:r>
              <a:rPr dirty="0"/>
              <a:t>3 Results</a:t>
            </a:r>
          </a:p>
        </p:txBody>
      </p:sp>
    </p:spTree>
    <p:extLst>
      <p:ext uri="{BB962C8B-B14F-4D97-AF65-F5344CB8AC3E}">
        <p14:creationId xmlns:p14="http://schemas.microsoft.com/office/powerpoint/2010/main" val="1251879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4 Conclusions</a:t>
            </a:r>
          </a:p>
        </p:txBody>
      </p:sp>
      <p:sp>
        <p:nvSpPr>
          <p:cNvPr id="4" name="TextBox 3">
            <a:extLst>
              <a:ext uri="{FF2B5EF4-FFF2-40B4-BE49-F238E27FC236}">
                <a16:creationId xmlns:a16="http://schemas.microsoft.com/office/drawing/2014/main" id="{943023CC-5DC3-614A-0B27-85CA218CC13A}"/>
              </a:ext>
            </a:extLst>
          </p:cNvPr>
          <p:cNvSpPr txBox="1"/>
          <p:nvPr/>
        </p:nvSpPr>
        <p:spPr>
          <a:xfrm>
            <a:off x="961695" y="1690688"/>
            <a:ext cx="10830911" cy="3785652"/>
          </a:xfrm>
          <a:prstGeom prst="rect">
            <a:avLst/>
          </a:prstGeom>
          <a:noFill/>
        </p:spPr>
        <p:txBody>
          <a:bodyPr wrap="square">
            <a:spAutoFit/>
          </a:bodyPr>
          <a:lstStyle/>
          <a:p>
            <a:pPr marL="342900" indent="-342900">
              <a:buFont typeface="Arial" panose="020B0604020202020204" pitchFamily="34" charset="0"/>
              <a:buChar char="•"/>
            </a:pPr>
            <a:r>
              <a:rPr lang="en-JP" sz="2400" dirty="0"/>
              <a:t>Three distinct variations has been detected.()</a:t>
            </a:r>
          </a:p>
          <a:p>
            <a:pPr marL="342900" indent="-342900">
              <a:buFont typeface="Arial" panose="020B0604020202020204" pitchFamily="34" charset="0"/>
              <a:buChar char="•"/>
            </a:pPr>
            <a:r>
              <a:rPr lang="en-JP" sz="2400" dirty="0"/>
              <a:t>A new pattern is emerged. It is evident of the new emission patterns in Mongolia. With recent growing interest in urban life style, and combustion of coal/oyutolgoi for heating winter conditions results a highly increase in not only in capital city but also in town.</a:t>
            </a:r>
          </a:p>
          <a:p>
            <a:pPr marL="342900" indent="-342900">
              <a:buFont typeface="Arial" panose="020B0604020202020204" pitchFamily="34" charset="0"/>
              <a:buChar char="•"/>
            </a:pPr>
            <a:r>
              <a:rPr lang="en-JP" sz="2400" dirty="0"/>
              <a:t>We found spring fine to coarse fraction has increased in a Gobi town, suggesting winter fine pollutants is permanently stayed in the source area due to stagnant atmosphere (might related to AO), is emitted in the spring with the dust. </a:t>
            </a:r>
          </a:p>
          <a:p>
            <a:pPr marL="342900" indent="-342900">
              <a:buFont typeface="Arial" panose="020B0604020202020204" pitchFamily="34" charset="0"/>
              <a:buChar char="•"/>
            </a:pPr>
            <a:r>
              <a:rPr lang="en-JP" sz="2400" dirty="0"/>
              <a:t>This indicates the Mongolian Gobi dust aerosol fractions has changed with a more fine pollutants, so does may have an altered aerosol radiation effects.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4628" y="701018"/>
            <a:ext cx="3723290" cy="476141"/>
          </a:xfrm>
        </p:spPr>
        <p:txBody>
          <a:bodyPr>
            <a:normAutofit fontScale="92500"/>
          </a:bodyPr>
          <a:lstStyle/>
          <a:p>
            <a:pPr marL="0" indent="0">
              <a:spcBef>
                <a:spcPts val="3000"/>
              </a:spcBef>
              <a:buNone/>
            </a:pPr>
            <a:r>
              <a:rPr lang="en-JP" sz="2000" dirty="0"/>
              <a:t># Suggest areas for future research</a:t>
            </a:r>
          </a:p>
        </p:txBody>
      </p:sp>
      <p:sp>
        <p:nvSpPr>
          <p:cNvPr id="4" name="TextBox 3">
            <a:extLst>
              <a:ext uri="{FF2B5EF4-FFF2-40B4-BE49-F238E27FC236}">
                <a16:creationId xmlns:a16="http://schemas.microsoft.com/office/drawing/2014/main" id="{842F079C-9E75-B262-D54C-B34F157859B5}"/>
              </a:ext>
            </a:extLst>
          </p:cNvPr>
          <p:cNvSpPr txBox="1"/>
          <p:nvPr/>
        </p:nvSpPr>
        <p:spPr>
          <a:xfrm>
            <a:off x="764628" y="1745500"/>
            <a:ext cx="11080531" cy="4093428"/>
          </a:xfrm>
          <a:prstGeom prst="rect">
            <a:avLst/>
          </a:prstGeom>
          <a:noFill/>
        </p:spPr>
        <p:txBody>
          <a:bodyPr wrap="square">
            <a:spAutoFit/>
          </a:bodyPr>
          <a:lstStyle/>
          <a:p>
            <a:pPr marL="342900" indent="-342900">
              <a:buFont typeface="Arial" panose="020B0604020202020204" pitchFamily="34" charset="0"/>
              <a:buChar char="•"/>
            </a:pPr>
            <a:r>
              <a:rPr lang="en-JP" sz="2000" dirty="0"/>
              <a:t>Winter pollutants stayed in the land surface go under chemical reaction as soil thawing process in the spring or invoke the airborne infection?</a:t>
            </a:r>
          </a:p>
          <a:p>
            <a:pPr marL="342900" indent="-342900">
              <a:buFont typeface="Arial" panose="020B0604020202020204" pitchFamily="34" charset="0"/>
              <a:buChar char="•"/>
            </a:pPr>
            <a:r>
              <a:rPr lang="en-JP" sz="2000" dirty="0"/>
              <a:t>Black carbon, has a death records. </a:t>
            </a:r>
          </a:p>
          <a:p>
            <a:pPr marL="800100" lvl="1" indent="-342900">
              <a:buFont typeface="Arial" panose="020B0604020202020204" pitchFamily="34" charset="0"/>
              <a:buChar char="•"/>
            </a:pPr>
            <a:r>
              <a:rPr lang="en-JP" sz="2000" dirty="0"/>
              <a:t>In winter, it has detrimental effects on local; </a:t>
            </a:r>
          </a:p>
          <a:p>
            <a:pPr marL="800100" lvl="1" indent="-342900">
              <a:buFont typeface="Arial" panose="020B0604020202020204" pitchFamily="34" charset="0"/>
              <a:buChar char="•"/>
            </a:pPr>
            <a:r>
              <a:rPr lang="en-JP" sz="2000" dirty="0"/>
              <a:t>in spring, it will bring the effect on the downwind regions. </a:t>
            </a:r>
          </a:p>
          <a:p>
            <a:pPr marL="800100" lvl="1" indent="-342900">
              <a:buFont typeface="Arial" panose="020B0604020202020204" pitchFamily="34" charset="0"/>
              <a:buChar char="•"/>
            </a:pPr>
            <a:r>
              <a:rPr lang="en-JP" sz="2000" dirty="0"/>
              <a:t>More dangerously, how much it changed its initial form during the depositions and transportation period. </a:t>
            </a:r>
          </a:p>
          <a:p>
            <a:pPr marL="800100" lvl="1" indent="-342900">
              <a:buFont typeface="Arial" panose="020B0604020202020204" pitchFamily="34" charset="0"/>
              <a:buChar char="•"/>
            </a:pPr>
            <a:r>
              <a:rPr lang="en-JP" sz="2000" dirty="0"/>
              <a:t>More, research has focused on the direct emission of black carbon to the atmosphere. However, it is not clear the changed form of black carbon on its properties, and chemical compositions so on.</a:t>
            </a:r>
          </a:p>
          <a:p>
            <a:pPr marL="342900" indent="-342900">
              <a:buFont typeface="Arial" panose="020B0604020202020204" pitchFamily="34" charset="0"/>
              <a:buChar char="•"/>
            </a:pPr>
            <a:r>
              <a:rPr lang="en-JP" sz="2000" dirty="0"/>
              <a:t>Other environmental problems assocolated with the condition might exist.</a:t>
            </a:r>
          </a:p>
          <a:p>
            <a:pPr marL="342900" indent="-342900">
              <a:buFont typeface="Arial" panose="020B0604020202020204" pitchFamily="34" charset="0"/>
              <a:buChar char="•"/>
            </a:pPr>
            <a:r>
              <a:rPr lang="en-JP" sz="2000" dirty="0"/>
              <a:t>If the country use of coal continue on, with the population increase result the more and more pm2.5, and affect climate system.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JP" dirty="0"/>
              <a:t>Meteorological impact is  large. ... </a:t>
            </a:r>
          </a:p>
          <a:p>
            <a:pPr marL="0" indent="0">
              <a:buNone/>
            </a:pPr>
            <a:r>
              <a:rPr lang="en-JP" dirty="0"/>
              <a:t>On the other hand, it is ... with the towns where has sparsely populated. </a:t>
            </a:r>
          </a:p>
          <a:p>
            <a:pPr marL="0" indent="0">
              <a:buNone/>
            </a:pPr>
            <a:r>
              <a:rPr lang="en-JP" dirty="0"/>
              <a:t>This points that air quality will be poor whether it is changed fuel, .. unless to change heating system. </a:t>
            </a:r>
          </a:p>
          <a:p>
            <a:pPr marL="0" indent="0">
              <a:buNone/>
            </a:pPr>
            <a:r>
              <a:rPr lang="en-JP" dirty="0"/>
              <a:t>Therefore, it is not the reason to move the capital city. Only solution is to change the heating system, do not burn any type of the coal.</a:t>
            </a:r>
          </a:p>
        </p:txBody>
      </p:sp>
      <p:sp>
        <p:nvSpPr>
          <p:cNvPr id="4" name="TextBox 3">
            <a:extLst>
              <a:ext uri="{FF2B5EF4-FFF2-40B4-BE49-F238E27FC236}">
                <a16:creationId xmlns:a16="http://schemas.microsoft.com/office/drawing/2014/main" id="{C792EF76-11D9-55FB-255B-3DBF3F382114}"/>
              </a:ext>
            </a:extLst>
          </p:cNvPr>
          <p:cNvSpPr txBox="1"/>
          <p:nvPr/>
        </p:nvSpPr>
        <p:spPr>
          <a:xfrm>
            <a:off x="838199" y="681037"/>
            <a:ext cx="6992007" cy="523220"/>
          </a:xfrm>
          <a:prstGeom prst="rect">
            <a:avLst/>
          </a:prstGeom>
          <a:noFill/>
        </p:spPr>
        <p:txBody>
          <a:bodyPr wrap="square">
            <a:spAutoFit/>
          </a:bodyPr>
          <a:lstStyle/>
          <a:p>
            <a:r>
              <a:rPr lang="en-JP" sz="2800" dirty="0"/>
              <a:t>#  Practical applications on national level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1 Introduction</a:t>
            </a:r>
          </a:p>
        </p:txBody>
      </p:sp>
      <p:sp>
        <p:nvSpPr>
          <p:cNvPr id="3" name="Content Placeholder 2"/>
          <p:cNvSpPr>
            <a:spLocks noGrp="1"/>
          </p:cNvSpPr>
          <p:nvPr>
            <p:ph idx="1"/>
          </p:nvPr>
        </p:nvSpPr>
        <p:spPr>
          <a:xfrm>
            <a:off x="557048" y="1566041"/>
            <a:ext cx="11151476" cy="4926834"/>
          </a:xfrm>
        </p:spPr>
        <p:txBody>
          <a:bodyPr>
            <a:normAutofit/>
          </a:bodyPr>
          <a:lstStyle/>
          <a:p>
            <a:pPr lvl="0"/>
            <a:r>
              <a:rPr lang="en-US" dirty="0"/>
              <a:t>Aerosols from cold arid areas, (Gobi Desert in Asia), constitute the second most substantial global source of atmospheric aerosols (Fitzgerald et al., 2015).</a:t>
            </a:r>
          </a:p>
          <a:p>
            <a:pPr lvl="0"/>
            <a:r>
              <a:rPr lang="en-US" dirty="0"/>
              <a:t>These dust particles considerably impact Earth's radiative equilibrium by directly scattering solar radiation ... (Advanced)</a:t>
            </a:r>
          </a:p>
          <a:p>
            <a:pPr lvl="0"/>
            <a:r>
              <a:rPr lang="en-US" dirty="0"/>
              <a:t> A large uncertainties in the global dust model has existed so for climate models; limits our understanding the climate system and shaping the issues of global warming.</a:t>
            </a:r>
          </a:p>
          <a:p>
            <a:pPr marL="914400" lvl="1" indent="-457200">
              <a:buFont typeface="+mj-lt"/>
              <a:buAutoNum type="arabicPeriod"/>
            </a:pPr>
            <a:r>
              <a:rPr lang="en-US" dirty="0"/>
              <a:t>the lack of parameterization and the complex nature of its aerosol composition</a:t>
            </a:r>
          </a:p>
          <a:p>
            <a:pPr marL="914400" lvl="1" indent="-457200">
              <a:buFont typeface="+mj-lt"/>
              <a:buAutoNum type="arabicPeriod"/>
            </a:pPr>
            <a:r>
              <a:rPr lang="en-US" dirty="0"/>
              <a:t>the significant contribution of the Gobi Desert to global dust aerosols is not fully recognized; and their is the rapid growing changes controlled by the natural forces and anthropogenic </a:t>
            </a:r>
            <a:r>
              <a:rPr lang="en-US" dirty="0" err="1"/>
              <a:t>drivings</a:t>
            </a:r>
            <a:r>
              <a:rPr lang="en-US" dirty="0"/>
              <a: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lvl="0" indent="0" algn="just">
              <a:buNone/>
            </a:pPr>
            <a:r>
              <a:rPr lang="en-US" dirty="0"/>
              <a:t>Driven by industrial progress in the mining sector, household coal combustion has increased significantly in Mongolia since the 2000s. </a:t>
            </a:r>
          </a:p>
          <a:p>
            <a:pPr marL="0" lvl="0" indent="0" algn="just">
              <a:buNone/>
            </a:pPr>
            <a:r>
              <a:rPr lang="en-US" dirty="0"/>
              <a:t>Demographic evidence has revealed an ongoing reduction in rural-nomadic lifestyle and a rise in urban population, which may gradually extend household winter heating as a major source of fine particulate matter (PM2.5). </a:t>
            </a:r>
          </a:p>
          <a:p>
            <a:pPr marL="0" lvl="0" indent="0" algn="just">
              <a:buNone/>
            </a:pPr>
            <a:r>
              <a:rPr lang="en-US" dirty="0"/>
              <a:t>In conjunction with a stagnant atmosphere and observations that winter fine pollutants (PM2.5 and PM10) are persistently trapped within the boundary layer and can be exacerbated by stagnant weather or emission sources, these results have led to hypotheses that fine aerosols may be subject to suspension in the near-surface atmosphere, potentially available for emission via dust storms in the spring.</a:t>
            </a:r>
            <a:endParaRPr dirty="0"/>
          </a:p>
        </p:txBody>
      </p:sp>
      <p:sp>
        <p:nvSpPr>
          <p:cNvPr id="2" name="Title 1">
            <a:extLst>
              <a:ext uri="{FF2B5EF4-FFF2-40B4-BE49-F238E27FC236}">
                <a16:creationId xmlns:a16="http://schemas.microsoft.com/office/drawing/2014/main" id="{8F230594-2944-3C0A-D762-18F3D1E2A190}"/>
              </a:ext>
            </a:extLst>
          </p:cNvPr>
          <p:cNvSpPr>
            <a:spLocks noGrp="1"/>
          </p:cNvSpPr>
          <p:nvPr>
            <p:ph type="title"/>
          </p:nvPr>
        </p:nvSpPr>
        <p:spPr>
          <a:xfrm>
            <a:off x="838200" y="365125"/>
            <a:ext cx="10515600" cy="1325563"/>
          </a:xfrm>
        </p:spPr>
        <p:txBody>
          <a:bodyPr/>
          <a:lstStyle/>
          <a:p>
            <a:r>
              <a:rPr dirty="0"/>
              <a:t>1 Introduction</a:t>
            </a:r>
            <a:r>
              <a:rPr lang="en-US" dirty="0"/>
              <a:t> - Hypothesis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69C46DF-C3ED-13CB-FE56-E2EAED2D00D3}"/>
              </a:ext>
            </a:extLst>
          </p:cNvPr>
          <p:cNvSpPr>
            <a:spLocks noGrp="1"/>
          </p:cNvSpPr>
          <p:nvPr>
            <p:ph type="title"/>
          </p:nvPr>
        </p:nvSpPr>
        <p:spPr>
          <a:xfrm>
            <a:off x="838200" y="365125"/>
            <a:ext cx="10515600" cy="1325563"/>
          </a:xfrm>
        </p:spPr>
        <p:txBody>
          <a:bodyPr/>
          <a:lstStyle/>
          <a:p>
            <a:pPr marL="0" lvl="0" indent="0">
              <a:buNone/>
            </a:pPr>
            <a:r>
              <a:rPr dirty="0"/>
              <a:t> </a:t>
            </a:r>
            <a:r>
              <a:rPr lang="en-US" dirty="0"/>
              <a:t>Research questions</a:t>
            </a:r>
            <a:endParaRPr dirty="0"/>
          </a:p>
        </p:txBody>
      </p:sp>
      <p:sp>
        <p:nvSpPr>
          <p:cNvPr id="7" name="Content Placeholder 6">
            <a:extLst>
              <a:ext uri="{FF2B5EF4-FFF2-40B4-BE49-F238E27FC236}">
                <a16:creationId xmlns:a16="http://schemas.microsoft.com/office/drawing/2014/main" id="{C160A85D-88F3-BEE1-9F85-BE213590BD27}"/>
              </a:ext>
            </a:extLst>
          </p:cNvPr>
          <p:cNvSpPr>
            <a:spLocks noGrp="1"/>
          </p:cNvSpPr>
          <p:nvPr>
            <p:ph idx="1"/>
          </p:nvPr>
        </p:nvSpPr>
        <p:spPr>
          <a:xfrm>
            <a:off x="838200" y="1825625"/>
            <a:ext cx="5257800" cy="4351338"/>
          </a:xfrm>
        </p:spPr>
        <p:txBody>
          <a:bodyPr>
            <a:normAutofit fontScale="70000" lnSpcReduction="20000"/>
          </a:bodyPr>
          <a:lstStyle/>
          <a:p>
            <a:pPr marL="514350" indent="-514350">
              <a:buAutoNum type="arabicPeriod"/>
            </a:pPr>
            <a:r>
              <a:rPr lang="en-US" dirty="0"/>
              <a:t>Do concentrations of particulate matters differ in between urban and   rural sites, and even within Gobi sites? </a:t>
            </a:r>
          </a:p>
          <a:p>
            <a:pPr marL="514350" indent="-514350">
              <a:buAutoNum type="arabicPeriod"/>
            </a:pPr>
            <a:r>
              <a:rPr lang="en-US" dirty="0"/>
              <a:t>Do distinct temporal  variations has existed among the sites? </a:t>
            </a:r>
          </a:p>
          <a:p>
            <a:pPr marL="514350" indent="-514350">
              <a:buAutoNum type="arabicPeriod"/>
            </a:pPr>
            <a:r>
              <a:rPr lang="en-US" dirty="0"/>
              <a:t>Do PM2.5 particulates has contributed to the PM10 annual variations?</a:t>
            </a:r>
          </a:p>
          <a:p>
            <a:pPr marL="457200" lvl="1" indent="0">
              <a:buNone/>
            </a:pPr>
            <a:r>
              <a:rPr lang="en-US" dirty="0"/>
              <a:t>-   If yes, how much, and when and where?</a:t>
            </a:r>
          </a:p>
          <a:p>
            <a:pPr marL="457200" lvl="1" indent="0">
              <a:buNone/>
            </a:pPr>
            <a:r>
              <a:rPr lang="en-US" dirty="0"/>
              <a:t>-   What is the </a:t>
            </a:r>
            <a:r>
              <a:rPr lang="en-US" dirty="0" err="1"/>
              <a:t>sd</a:t>
            </a:r>
            <a:r>
              <a:rPr lang="en-US" dirty="0"/>
              <a:t>, mean, and median</a:t>
            </a:r>
          </a:p>
          <a:p>
            <a:pPr marL="457200" lvl="1" indent="0">
              <a:buNone/>
            </a:pPr>
            <a:r>
              <a:rPr lang="en-US" dirty="0"/>
              <a:t>    -   box plot</a:t>
            </a:r>
          </a:p>
          <a:p>
            <a:pPr marL="457200" lvl="1" indent="0">
              <a:buNone/>
            </a:pPr>
            <a:r>
              <a:rPr lang="en-US" dirty="0"/>
              <a:t>    -   violin</a:t>
            </a:r>
          </a:p>
          <a:p>
            <a:pPr marL="457200" lvl="1" indent="0">
              <a:buNone/>
            </a:pPr>
            <a:r>
              <a:rPr lang="en-US" dirty="0"/>
              <a:t>    -   scatter points, epidemic, sporadic</a:t>
            </a:r>
          </a:p>
          <a:p>
            <a:pPr marL="457200" lvl="1" indent="0">
              <a:buNone/>
            </a:pPr>
            <a:r>
              <a:rPr lang="en-US" dirty="0"/>
              <a:t>-   Daily variations to examine it related to the heating</a:t>
            </a:r>
          </a:p>
          <a:p>
            <a:pPr marL="457200" lvl="1" indent="0">
              <a:buNone/>
            </a:pPr>
            <a:r>
              <a:rPr lang="en-US" dirty="0"/>
              <a:t>    -   2 peaks: smaller and bigger</a:t>
            </a:r>
          </a:p>
          <a:p>
            <a:pPr marL="457200" lvl="1" indent="0">
              <a:buNone/>
            </a:pPr>
            <a:r>
              <a:rPr lang="en-US" dirty="0"/>
              <a:t>    -   compare the t-duration exceeds 50 mug/m3/hour</a:t>
            </a:r>
          </a:p>
        </p:txBody>
      </p:sp>
      <p:sp>
        <p:nvSpPr>
          <p:cNvPr id="8" name="Content Placeholder 6">
            <a:extLst>
              <a:ext uri="{FF2B5EF4-FFF2-40B4-BE49-F238E27FC236}">
                <a16:creationId xmlns:a16="http://schemas.microsoft.com/office/drawing/2014/main" id="{D3068120-6832-830C-BF64-ED02BD5B421F}"/>
              </a:ext>
            </a:extLst>
          </p:cNvPr>
          <p:cNvSpPr txBox="1">
            <a:spLocks/>
          </p:cNvSpPr>
          <p:nvPr/>
        </p:nvSpPr>
        <p:spPr>
          <a:xfrm>
            <a:off x="6235262" y="1734865"/>
            <a:ext cx="5483772"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4. Does it has distinct patterns among the sites regarding to the </a:t>
            </a:r>
            <a:r>
              <a:rPr lang="en-US" dirty="0" err="1"/>
              <a:t>drivings</a:t>
            </a:r>
            <a:endParaRPr lang="en-US" dirty="0"/>
          </a:p>
          <a:p>
            <a:pPr marL="457200" lvl="1" indent="0">
              <a:buNone/>
            </a:pPr>
            <a:r>
              <a:rPr lang="en-US" dirty="0"/>
              <a:t>-   How PMs varies with the wind speed and visibility</a:t>
            </a:r>
          </a:p>
          <a:p>
            <a:pPr marL="457200" lvl="1" indent="0">
              <a:buNone/>
            </a:pPr>
            <a:r>
              <a:rPr lang="en-US" dirty="0"/>
              <a:t>-   Do they differently explained with variables and changes in </a:t>
            </a:r>
            <a:r>
              <a:rPr lang="en-US" dirty="0" err="1"/>
              <a:t>drivings</a:t>
            </a:r>
            <a:r>
              <a:rPr lang="en-US" dirty="0"/>
              <a:t> (with PCA analysis)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5.  Is there any significant changes in  time-series of PMs at 4 seasons</a:t>
            </a:r>
          </a:p>
          <a:p>
            <a:pPr marL="0" indent="0">
              <a:buFont typeface="Arial" panose="020B0604020202020204" pitchFamily="34" charset="0"/>
              <a:buNone/>
            </a:pPr>
            <a:r>
              <a:rPr lang="en-US" dirty="0"/>
              <a:t>6.  Is there any significant changes in ratio in the spring in respect</a:t>
            </a:r>
          </a:p>
          <a:p>
            <a:pPr marL="0" indent="0">
              <a:buFont typeface="Arial" panose="020B0604020202020204" pitchFamily="34" charset="0"/>
              <a:buNone/>
            </a:pPr>
            <a:r>
              <a:rPr lang="en-US" dirty="0"/>
              <a:t>    to winter pollutions?</a:t>
            </a:r>
            <a:endParaRPr lang="en-JP"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940676"/>
          </a:xfrm>
        </p:spPr>
        <p:txBody>
          <a:bodyPr/>
          <a:lstStyle/>
          <a:p>
            <a:pPr marL="0" lvl="0" indent="0">
              <a:buNone/>
            </a:pPr>
            <a:r>
              <a:rPr dirty="0"/>
              <a:t>2 Study sites and data</a:t>
            </a:r>
          </a:p>
        </p:txBody>
      </p:sp>
      <p:sp>
        <p:nvSpPr>
          <p:cNvPr id="4" name="Text Placeholder 3"/>
          <p:cNvSpPr>
            <a:spLocks noGrp="1"/>
          </p:cNvSpPr>
          <p:nvPr>
            <p:ph type="body" sz="half" idx="2"/>
          </p:nvPr>
        </p:nvSpPr>
        <p:spPr>
          <a:xfrm>
            <a:off x="503457" y="1768366"/>
            <a:ext cx="3932237" cy="3811588"/>
          </a:xfrm>
        </p:spPr>
        <p:txBody>
          <a:bodyPr/>
          <a:lstStyle/>
          <a:p>
            <a:pPr marL="0" lvl="0" indent="0">
              <a:spcBef>
                <a:spcPts val="3000"/>
              </a:spcBef>
              <a:buNone/>
            </a:pPr>
            <a:r>
              <a:rPr b="1" dirty="0"/>
              <a:t>2.1 Study sites</a:t>
            </a:r>
          </a:p>
          <a:p>
            <a:pPr lvl="0"/>
            <a:r>
              <a:rPr dirty="0"/>
              <a:t>UB (urban, in capital city, at center)</a:t>
            </a:r>
          </a:p>
          <a:p>
            <a:pPr lvl="0"/>
            <a:r>
              <a:rPr dirty="0"/>
              <a:t>DZ (gobi, inside town, at center)</a:t>
            </a:r>
          </a:p>
          <a:p>
            <a:pPr lvl="0"/>
            <a:r>
              <a:rPr dirty="0"/>
              <a:t>SS (gobi, outside town, at edge)</a:t>
            </a:r>
          </a:p>
          <a:p>
            <a:pPr lvl="0"/>
            <a:r>
              <a:rPr dirty="0"/>
              <a:t>ZU (gobi, inside village, at center)</a:t>
            </a:r>
          </a:p>
        </p:txBody>
      </p:sp>
      <p:pic>
        <p:nvPicPr>
          <p:cNvPr id="3" name="Picture 1" descr="images/figure_1.png"/>
          <p:cNvPicPr>
            <a:picLocks noGrp="1" noChangeAspect="1"/>
          </p:cNvPicPr>
          <p:nvPr/>
        </p:nvPicPr>
        <p:blipFill>
          <a:blip r:embed="rId2"/>
          <a:stretch>
            <a:fillRect/>
          </a:stretch>
        </p:blipFill>
        <p:spPr bwMode="auto">
          <a:xfrm>
            <a:off x="3843804" y="1711354"/>
            <a:ext cx="8158653" cy="2719551"/>
          </a:xfrm>
          <a:prstGeom prst="rect">
            <a:avLst/>
          </a:prstGeom>
          <a:noFill/>
          <a:ln w="9525">
            <a:noFill/>
            <a:headEnd/>
            <a:tailEnd/>
          </a:ln>
        </p:spPr>
      </p:pic>
      <p:sp>
        <p:nvSpPr>
          <p:cNvPr id="5" name="TextBox 3"/>
          <p:cNvSpPr txBox="1"/>
          <p:nvPr/>
        </p:nvSpPr>
        <p:spPr>
          <a:xfrm>
            <a:off x="5117210" y="4487917"/>
            <a:ext cx="6172200" cy="508000"/>
          </a:xfrm>
          <a:prstGeom prst="rect">
            <a:avLst/>
          </a:prstGeom>
          <a:noFill/>
        </p:spPr>
        <p:txBody>
          <a:bodyPr/>
          <a:lstStyle/>
          <a:p>
            <a:pPr marL="0" lvl="0" indent="0" algn="ctr">
              <a:buNone/>
            </a:pPr>
            <a:r>
              <a:rPr dirty="0"/>
              <a:t>Geographic locations of study sites</a:t>
            </a:r>
          </a:p>
        </p:txBody>
      </p:sp>
      <p:sp>
        <p:nvSpPr>
          <p:cNvPr id="7" name="TextBox 6">
            <a:extLst>
              <a:ext uri="{FF2B5EF4-FFF2-40B4-BE49-F238E27FC236}">
                <a16:creationId xmlns:a16="http://schemas.microsoft.com/office/drawing/2014/main" id="{E80A6A0C-6A6D-120E-45B7-28246925E87F}"/>
              </a:ext>
            </a:extLst>
          </p:cNvPr>
          <p:cNvSpPr txBox="1"/>
          <p:nvPr/>
        </p:nvSpPr>
        <p:spPr>
          <a:xfrm>
            <a:off x="630620" y="5579954"/>
            <a:ext cx="11161986" cy="923330"/>
          </a:xfrm>
          <a:prstGeom prst="rect">
            <a:avLst/>
          </a:prstGeom>
          <a:noFill/>
        </p:spPr>
        <p:txBody>
          <a:bodyPr wrap="square">
            <a:spAutoFit/>
          </a:bodyPr>
          <a:lstStyle/>
          <a:p>
            <a:r>
              <a:rPr lang="en-JP" dirty="0"/>
              <a:t>In this study, Spatio-temporal distinct patterns in variations of $PM_{10}$ and $PM_{2.5}$ relative to the recent drivings of emission sources in Mongolia we investigated the temporal variations of PM2.5 and PM10 concentrations at the 4 sites of rural and urban those located along the the wind corridor.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marL="0" lvl="0" indent="0">
              <a:spcBef>
                <a:spcPts val="3000"/>
              </a:spcBef>
              <a:buNone/>
            </a:pPr>
            <a:r>
              <a:rPr b="1" dirty="0"/>
              <a:t>2.2 Data</a:t>
            </a:r>
          </a:p>
        </p:txBody>
      </p:sp>
      <p:pic>
        <p:nvPicPr>
          <p:cNvPr id="2" name="Picture 1" descr="images/table_1.png"/>
          <p:cNvPicPr>
            <a:picLocks noGrp="1" noChangeAspect="1"/>
          </p:cNvPicPr>
          <p:nvPr/>
        </p:nvPicPr>
        <p:blipFill>
          <a:blip r:embed="rId2"/>
          <a:stretch>
            <a:fillRect/>
          </a:stretch>
        </p:blipFill>
        <p:spPr bwMode="auto">
          <a:xfrm>
            <a:off x="2837793" y="1930400"/>
            <a:ext cx="8516007" cy="3364348"/>
          </a:xfrm>
          <a:prstGeom prst="rect">
            <a:avLst/>
          </a:prstGeom>
          <a:noFill/>
          <a:ln w="9525">
            <a:noFill/>
            <a:headEnd/>
            <a:tailEnd/>
          </a:ln>
        </p:spPr>
      </p:pic>
      <p:sp>
        <p:nvSpPr>
          <p:cNvPr id="3" name="TextBox 3"/>
          <p:cNvSpPr txBox="1"/>
          <p:nvPr/>
        </p:nvSpPr>
        <p:spPr>
          <a:xfrm>
            <a:off x="3520964" y="5382884"/>
            <a:ext cx="7462345" cy="972207"/>
          </a:xfrm>
          <a:prstGeom prst="rect">
            <a:avLst/>
          </a:prstGeom>
          <a:noFill/>
        </p:spPr>
        <p:txBody>
          <a:bodyPr/>
          <a:lstStyle/>
          <a:p>
            <a:pPr marL="0" lvl="0" indent="0" algn="ctr">
              <a:buNone/>
            </a:pPr>
            <a:r>
              <a:rPr sz="2800" b="1" dirty="0"/>
              <a:t>A description of datasets o</a:t>
            </a:r>
            <a:r>
              <a:rPr lang="en-US" sz="2800" b="1" dirty="0"/>
              <a:t>b</a:t>
            </a:r>
            <a:r>
              <a:rPr sz="2800" b="1" dirty="0"/>
              <a:t>tained at the sites</a:t>
            </a:r>
          </a:p>
        </p:txBody>
      </p:sp>
      <p:sp>
        <p:nvSpPr>
          <p:cNvPr id="5" name="Title 1">
            <a:extLst>
              <a:ext uri="{FF2B5EF4-FFF2-40B4-BE49-F238E27FC236}">
                <a16:creationId xmlns:a16="http://schemas.microsoft.com/office/drawing/2014/main" id="{6CFDBB49-463B-18B6-61DD-FF6D950F92B6}"/>
              </a:ext>
            </a:extLst>
          </p:cNvPr>
          <p:cNvSpPr>
            <a:spLocks noGrp="1"/>
          </p:cNvSpPr>
          <p:nvPr>
            <p:ph type="title"/>
          </p:nvPr>
        </p:nvSpPr>
        <p:spPr>
          <a:xfrm>
            <a:off x="838200" y="365125"/>
            <a:ext cx="10515600" cy="1325563"/>
          </a:xfrm>
        </p:spPr>
        <p:txBody>
          <a:bodyPr/>
          <a:lstStyle/>
          <a:p>
            <a:pPr marL="0" lvl="0" indent="0">
              <a:buNone/>
            </a:pPr>
            <a:r>
              <a:rPr lang="en-US" dirty="0"/>
              <a:t>2</a:t>
            </a:r>
            <a:r>
              <a:rPr dirty="0"/>
              <a:t> </a:t>
            </a:r>
            <a:r>
              <a:rPr lang="en-US" dirty="0"/>
              <a:t>Materials and Data</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629581" y="806669"/>
            <a:ext cx="3932237" cy="3811588"/>
          </a:xfrm>
        </p:spPr>
        <p:txBody>
          <a:bodyPr/>
          <a:lstStyle/>
          <a:p>
            <a:pPr marL="0" lvl="0" indent="0">
              <a:spcBef>
                <a:spcPts val="3000"/>
              </a:spcBef>
              <a:buNone/>
            </a:pPr>
            <a:r>
              <a:rPr b="1" dirty="0"/>
              <a:t>2.3 Data cleaning</a:t>
            </a:r>
          </a:p>
        </p:txBody>
      </p:sp>
      <p:pic>
        <p:nvPicPr>
          <p:cNvPr id="2" name="Picture 1" descr="images/scheme_1.png"/>
          <p:cNvPicPr>
            <a:picLocks noGrp="1" noChangeAspect="1"/>
          </p:cNvPicPr>
          <p:nvPr/>
        </p:nvPicPr>
        <p:blipFill>
          <a:blip r:embed="rId2"/>
          <a:stretch>
            <a:fillRect/>
          </a:stretch>
        </p:blipFill>
        <p:spPr bwMode="auto">
          <a:xfrm>
            <a:off x="6019800" y="977900"/>
            <a:ext cx="4495800" cy="4356100"/>
          </a:xfrm>
          <a:prstGeom prst="rect">
            <a:avLst/>
          </a:prstGeom>
          <a:noFill/>
          <a:ln w="9525">
            <a:noFill/>
            <a:headEnd/>
            <a:tailEnd/>
          </a:ln>
        </p:spPr>
      </p:pic>
      <p:sp>
        <p:nvSpPr>
          <p:cNvPr id="3" name="TextBox 3"/>
          <p:cNvSpPr txBox="1"/>
          <p:nvPr/>
        </p:nvSpPr>
        <p:spPr>
          <a:xfrm>
            <a:off x="5181600" y="5334000"/>
            <a:ext cx="6172200" cy="508000"/>
          </a:xfrm>
          <a:prstGeom prst="rect">
            <a:avLst/>
          </a:prstGeom>
          <a:noFill/>
        </p:spPr>
        <p:txBody>
          <a:bodyPr/>
          <a:lstStyle/>
          <a:p>
            <a:pPr marL="0" lvl="0" indent="0" algn="ctr">
              <a:buNone/>
            </a:pPr>
            <a:r>
              <a:t>Scheme 1. Data handling procedure</a:t>
            </a:r>
          </a:p>
        </p:txBody>
      </p:sp>
      <p:sp>
        <p:nvSpPr>
          <p:cNvPr id="6" name="TextBox 5">
            <a:extLst>
              <a:ext uri="{FF2B5EF4-FFF2-40B4-BE49-F238E27FC236}">
                <a16:creationId xmlns:a16="http://schemas.microsoft.com/office/drawing/2014/main" id="{3B925712-EC2D-EF8C-09E7-478F50B59DAB}"/>
              </a:ext>
            </a:extLst>
          </p:cNvPr>
          <p:cNvSpPr txBox="1"/>
          <p:nvPr/>
        </p:nvSpPr>
        <p:spPr>
          <a:xfrm>
            <a:off x="629581" y="1907195"/>
            <a:ext cx="4971393" cy="3139321"/>
          </a:xfrm>
          <a:prstGeom prst="rect">
            <a:avLst/>
          </a:prstGeom>
          <a:noFill/>
        </p:spPr>
        <p:txBody>
          <a:bodyPr wrap="square">
            <a:spAutoFit/>
          </a:bodyPr>
          <a:lstStyle/>
          <a:p>
            <a:pPr marL="342900" indent="-342900">
              <a:buFont typeface="+mj-lt"/>
              <a:buAutoNum type="arabicPeriod"/>
            </a:pPr>
            <a:r>
              <a:rPr lang="en-JP" dirty="0"/>
              <a:t>To improve the data quality, we removed spikes exceeding above 7 mu g/m3 considering the reported extreme values (XXXXX Jugder, XXXX Tsatsral), </a:t>
            </a:r>
          </a:p>
          <a:p>
            <a:pPr marL="342900" indent="-342900">
              <a:buFont typeface="+mj-lt"/>
              <a:buAutoNum type="arabicPeriod"/>
            </a:pPr>
            <a:r>
              <a:rPr lang="en-JP" dirty="0"/>
              <a:t>unrealistic PM2.5 values exceed PM10 (pm2.5 &gt; pm10 *1.1) and </a:t>
            </a:r>
          </a:p>
          <a:p>
            <a:pPr marL="342900" indent="-342900">
              <a:buFont typeface="+mj-lt"/>
              <a:buAutoNum type="arabicPeriod"/>
            </a:pPr>
            <a:r>
              <a:rPr lang="en-JP" dirty="0"/>
              <a:t>detected signals that invariate with an extended period caused by electricity shortage and equipment malfunctions for all sites.</a:t>
            </a:r>
          </a:p>
          <a:p>
            <a:pPr marL="342900" indent="-342900">
              <a:buFont typeface="+mj-lt"/>
              <a:buAutoNum type="arabicPeriod"/>
            </a:pPr>
            <a:r>
              <a:rPr lang="en-JP" dirty="0"/>
              <a:t>Further, we handled data each stations separately to remove suspective data, carefully.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figure_2b.png"/>
          <p:cNvPicPr>
            <a:picLocks noGrp="1" noChangeAspect="1"/>
          </p:cNvPicPr>
          <p:nvPr/>
        </p:nvPicPr>
        <p:blipFill>
          <a:blip r:embed="rId2"/>
          <a:stretch>
            <a:fillRect/>
          </a:stretch>
        </p:blipFill>
        <p:spPr bwMode="auto">
          <a:xfrm>
            <a:off x="838200" y="2895600"/>
            <a:ext cx="5181600" cy="1676400"/>
          </a:xfrm>
          <a:prstGeom prst="rect">
            <a:avLst/>
          </a:prstGeom>
          <a:noFill/>
          <a:ln w="9525">
            <a:noFill/>
            <a:headEnd/>
            <a:tailEnd/>
          </a:ln>
        </p:spPr>
      </p:pic>
      <p:sp>
        <p:nvSpPr>
          <p:cNvPr id="3" name="TextBox 3"/>
          <p:cNvSpPr txBox="1"/>
          <p:nvPr/>
        </p:nvSpPr>
        <p:spPr>
          <a:xfrm>
            <a:off x="838200" y="5651500"/>
            <a:ext cx="5181600" cy="508000"/>
          </a:xfrm>
          <a:prstGeom prst="rect">
            <a:avLst/>
          </a:prstGeom>
          <a:noFill/>
        </p:spPr>
        <p:txBody>
          <a:bodyPr/>
          <a:lstStyle/>
          <a:p>
            <a:pPr marL="0" lvl="0" indent="0" algn="ctr">
              <a:buNone/>
            </a:pPr>
            <a:r>
              <a:t>Figure 2. Data gap filling</a:t>
            </a:r>
          </a:p>
        </p:txBody>
      </p:sp>
      <p:pic>
        <p:nvPicPr>
          <p:cNvPr id="4" name="Picture 1" descr="images/figure_2c.png"/>
          <p:cNvPicPr>
            <a:picLocks noGrp="1" noChangeAspect="1"/>
          </p:cNvPicPr>
          <p:nvPr/>
        </p:nvPicPr>
        <p:blipFill>
          <a:blip r:embed="rId3"/>
          <a:stretch>
            <a:fillRect/>
          </a:stretch>
        </p:blipFill>
        <p:spPr bwMode="auto">
          <a:xfrm>
            <a:off x="6426200" y="1816100"/>
            <a:ext cx="4686300" cy="3835400"/>
          </a:xfrm>
          <a:prstGeom prst="rect">
            <a:avLst/>
          </a:prstGeom>
          <a:noFill/>
          <a:ln w="9525">
            <a:noFill/>
            <a:headEnd/>
            <a:tailEnd/>
          </a:ln>
        </p:spPr>
      </p:pic>
      <p:sp>
        <p:nvSpPr>
          <p:cNvPr id="5" name="TextBox 3"/>
          <p:cNvSpPr txBox="1"/>
          <p:nvPr/>
        </p:nvSpPr>
        <p:spPr>
          <a:xfrm>
            <a:off x="6172200" y="5651500"/>
            <a:ext cx="5181600" cy="508000"/>
          </a:xfrm>
          <a:prstGeom prst="rect">
            <a:avLst/>
          </a:prstGeom>
          <a:noFill/>
        </p:spPr>
        <p:txBody>
          <a:bodyPr/>
          <a:lstStyle/>
          <a:p>
            <a:pPr marL="0" lvl="0" indent="0" algn="ctr">
              <a:buNone/>
            </a:pPr>
            <a:r>
              <a:t>Figure 2b. Data gap filling</a:t>
            </a:r>
          </a:p>
        </p:txBody>
      </p:sp>
      <p:sp>
        <p:nvSpPr>
          <p:cNvPr id="6" name="Content Placeholder 2">
            <a:extLst>
              <a:ext uri="{FF2B5EF4-FFF2-40B4-BE49-F238E27FC236}">
                <a16:creationId xmlns:a16="http://schemas.microsoft.com/office/drawing/2014/main" id="{1DB49498-0924-F935-60E6-11C1647C2B93}"/>
              </a:ext>
            </a:extLst>
          </p:cNvPr>
          <p:cNvSpPr>
            <a:spLocks noGrp="1"/>
          </p:cNvSpPr>
          <p:nvPr>
            <p:ph idx="1"/>
          </p:nvPr>
        </p:nvSpPr>
        <p:spPr>
          <a:xfrm>
            <a:off x="838200" y="1825625"/>
            <a:ext cx="2861441" cy="896554"/>
          </a:xfrm>
        </p:spPr>
        <p:txBody>
          <a:bodyPr/>
          <a:lstStyle/>
          <a:p>
            <a:pPr marL="0" lvl="0" indent="0">
              <a:spcBef>
                <a:spcPts val="3000"/>
              </a:spcBef>
              <a:buNone/>
            </a:pPr>
            <a:r>
              <a:rPr b="1" dirty="0"/>
              <a:t>2.4 Data filling</a:t>
            </a:r>
          </a:p>
        </p:txBody>
      </p:sp>
      <p:sp>
        <p:nvSpPr>
          <p:cNvPr id="7" name="Title 1">
            <a:extLst>
              <a:ext uri="{FF2B5EF4-FFF2-40B4-BE49-F238E27FC236}">
                <a16:creationId xmlns:a16="http://schemas.microsoft.com/office/drawing/2014/main" id="{EA9C88E9-FE7E-2633-BEEC-9C1D7E6B3CDD}"/>
              </a:ext>
            </a:extLst>
          </p:cNvPr>
          <p:cNvSpPr>
            <a:spLocks noGrp="1"/>
          </p:cNvSpPr>
          <p:nvPr>
            <p:ph type="title"/>
          </p:nvPr>
        </p:nvSpPr>
        <p:spPr>
          <a:xfrm>
            <a:off x="838200" y="365125"/>
            <a:ext cx="10515600" cy="1325563"/>
          </a:xfrm>
        </p:spPr>
        <p:txBody>
          <a:bodyPr/>
          <a:lstStyle/>
          <a:p>
            <a:pPr marL="0" lvl="0" indent="0">
              <a:buNone/>
            </a:pPr>
            <a:r>
              <a:rPr lang="en-US" dirty="0"/>
              <a:t>2</a:t>
            </a:r>
            <a:r>
              <a:rPr dirty="0"/>
              <a:t> </a:t>
            </a:r>
            <a:r>
              <a:rPr lang="en-US" dirty="0"/>
              <a:t>Materials and Data</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7" y="-120869"/>
            <a:ext cx="3932237" cy="1600200"/>
          </a:xfrm>
        </p:spPr>
        <p:txBody>
          <a:bodyPr/>
          <a:lstStyle/>
          <a:p>
            <a:pPr marL="0" lvl="0" indent="0">
              <a:buNone/>
            </a:pPr>
            <a:r>
              <a:rPr dirty="0"/>
              <a:t>3 Results</a:t>
            </a:r>
          </a:p>
        </p:txBody>
      </p:sp>
      <p:sp>
        <p:nvSpPr>
          <p:cNvPr id="4" name="Text Placeholder 3"/>
          <p:cNvSpPr>
            <a:spLocks noGrp="1"/>
          </p:cNvSpPr>
          <p:nvPr>
            <p:ph type="body" sz="half" idx="2"/>
          </p:nvPr>
        </p:nvSpPr>
        <p:spPr>
          <a:xfrm>
            <a:off x="848820" y="1814512"/>
            <a:ext cx="3932237" cy="3811588"/>
          </a:xfrm>
        </p:spPr>
        <p:txBody>
          <a:bodyPr/>
          <a:lstStyle/>
          <a:p>
            <a:pPr marL="0" lvl="0" indent="0">
              <a:spcBef>
                <a:spcPts val="3000"/>
              </a:spcBef>
              <a:buNone/>
            </a:pPr>
            <a:r>
              <a:rPr b="1" dirty="0"/>
              <a:t>3.1 Comparisons</a:t>
            </a:r>
          </a:p>
        </p:txBody>
      </p:sp>
      <p:pic>
        <p:nvPicPr>
          <p:cNvPr id="3" name="Picture 1" descr="images/figure_3.png"/>
          <p:cNvPicPr>
            <a:picLocks noGrp="1" noChangeAspect="1"/>
          </p:cNvPicPr>
          <p:nvPr/>
        </p:nvPicPr>
        <p:blipFill>
          <a:blip r:embed="rId2"/>
          <a:stretch>
            <a:fillRect/>
          </a:stretch>
        </p:blipFill>
        <p:spPr bwMode="auto">
          <a:xfrm>
            <a:off x="6538311" y="1125045"/>
            <a:ext cx="3479800" cy="4356100"/>
          </a:xfrm>
          <a:prstGeom prst="rect">
            <a:avLst/>
          </a:prstGeom>
          <a:noFill/>
          <a:ln w="9525">
            <a:noFill/>
            <a:headEnd/>
            <a:tailEnd/>
          </a:ln>
        </p:spPr>
      </p:pic>
      <p:sp>
        <p:nvSpPr>
          <p:cNvPr id="5" name="TextBox 3"/>
          <p:cNvSpPr txBox="1"/>
          <p:nvPr/>
        </p:nvSpPr>
        <p:spPr>
          <a:xfrm>
            <a:off x="5664201" y="5626100"/>
            <a:ext cx="6172200" cy="508000"/>
          </a:xfrm>
          <a:prstGeom prst="rect">
            <a:avLst/>
          </a:prstGeom>
          <a:noFill/>
        </p:spPr>
        <p:txBody>
          <a:bodyPr/>
          <a:lstStyle/>
          <a:p>
            <a:pPr marL="0" lvl="0" indent="0" algn="ctr">
              <a:buNone/>
            </a:pPr>
            <a:r>
              <a:rPr dirty="0"/>
              <a:t>Distinct concentrations of coarse and fine particulates among sites</a:t>
            </a:r>
          </a:p>
        </p:txBody>
      </p:sp>
    </p:spTree>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1160</Words>
  <Application>Microsoft Macintosh PowerPoint</Application>
  <PresentationFormat>Widescreen</PresentationFormat>
  <Paragraphs>91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Palatino</vt:lpstr>
      <vt:lpstr>Office 2013 - 2022 Theme</vt:lpstr>
      <vt:lpstr>Evidence for a Change to Aerosol Fractions: In a Gobi Town</vt:lpstr>
      <vt:lpstr>1 Introduction</vt:lpstr>
      <vt:lpstr>1 Introduction - Hypothesis</vt:lpstr>
      <vt:lpstr> Research questions</vt:lpstr>
      <vt:lpstr>2 Study sites and data</vt:lpstr>
      <vt:lpstr>2 Materials and Data</vt:lpstr>
      <vt:lpstr>PowerPoint Presentation</vt:lpstr>
      <vt:lpstr>2 Materials and Data</vt:lpstr>
      <vt:lpstr>3 Results</vt:lpstr>
      <vt:lpstr>3 Results</vt:lpstr>
      <vt:lpstr>3 Results</vt:lpstr>
      <vt:lpstr>3 Results</vt:lpstr>
      <vt:lpstr>3 Results</vt:lpstr>
      <vt:lpstr>3 Results</vt:lpstr>
      <vt:lpstr>4 Conclusions</vt:lpstr>
      <vt:lpstr>PowerPoint Presentation</vt:lpstr>
      <vt:lpstr>PowerPoint Presentation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emplate/>
  <TotalTime>0</TotalTime>
  <Words>323</Words>
  <Application>Microsoft Macintosh PowerPoint</Application>
  <PresentationFormat>Widescreen</PresentationFormat>
  <Paragraphs>78</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Courier</vt:lpstr>
      <vt:lpstr>Palatino</vt:lpstr>
      <vt:lpstr>Office 2013 - 2022 Theme</vt:lpstr>
      <vt:lpstr>Edit: This is the title</vt:lpstr>
      <vt:lpstr>R Markdown</vt:lpstr>
      <vt:lpstr>Slide with tables</vt:lpstr>
      <vt:lpstr>Slide with R Output</vt:lpstr>
      <vt:lpstr>Full Sized Chart</vt:lpstr>
      <vt:lpstr>Two column layouts</vt:lpstr>
      <vt:lpstr>And we have columns</vt:lpstr>
      <vt:lpstr>full sized charts using columns</vt:lpstr>
      <vt:lpstr>full sized charts using 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Evidence for a Change to Aerosol Fractions: In a Gobi Town</dc:title>
  <dc:creator/>
  <cp:keywords/>
  <cp:lastModifiedBy>ERDENEBAYAR Munkhtsetseg</cp:lastModifiedBy>
  <cp:revision>2</cp:revision>
  <dcterms:created xsi:type="dcterms:W3CDTF">2024-12-09T02:33:05Z</dcterms:created>
  <dcterms:modified xsi:type="dcterms:W3CDTF">2024-12-12T08:28:03Z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ies>
</file>