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7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tags/tag71.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1" r:id="rId3"/>
  </p:sldMasterIdLst>
  <p:notesMasterIdLst>
    <p:notesMasterId r:id="rId26"/>
  </p:notesMasterIdLst>
  <p:sldIdLst>
    <p:sldId id="434" r:id="rId4"/>
    <p:sldId id="433" r:id="rId5"/>
    <p:sldId id="435" r:id="rId6"/>
    <p:sldId id="436" r:id="rId7"/>
    <p:sldId id="429" r:id="rId8"/>
    <p:sldId id="420" r:id="rId9"/>
    <p:sldId id="421" r:id="rId10"/>
    <p:sldId id="438" r:id="rId11"/>
    <p:sldId id="439" r:id="rId12"/>
    <p:sldId id="423" r:id="rId13"/>
    <p:sldId id="419" r:id="rId14"/>
    <p:sldId id="410" r:id="rId15"/>
    <p:sldId id="425" r:id="rId16"/>
    <p:sldId id="424" r:id="rId17"/>
    <p:sldId id="430" r:id="rId18"/>
    <p:sldId id="431" r:id="rId19"/>
    <p:sldId id="440" r:id="rId20"/>
    <p:sldId id="441" r:id="rId21"/>
    <p:sldId id="447" r:id="rId22"/>
    <p:sldId id="448" r:id="rId23"/>
    <p:sldId id="466" r:id="rId24"/>
    <p:sldId id="46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8D2D"/>
    <a:srgbClr val="7F7F7F"/>
    <a:srgbClr val="2932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16F2B-55D3-4FC4-8F82-06AB29518B73}" type="datetimeFigureOut">
              <a:rPr lang="zh-CN" altLang="en-US" smtClean="0"/>
              <a:t>2023/1/4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5C7F7-B266-48B3-B547-D294529686D2}" type="slidenum">
              <a:rPr lang="zh-CN" altLang="en-US" smtClean="0"/>
              <a:t>‹#›</a:t>
            </a:fld>
            <a:endParaRPr lang="zh-CN" altLang="en-US"/>
          </a:p>
        </p:txBody>
      </p:sp>
    </p:spTree>
    <p:extLst>
      <p:ext uri="{BB962C8B-B14F-4D97-AF65-F5344CB8AC3E}">
        <p14:creationId xmlns:p14="http://schemas.microsoft.com/office/powerpoint/2010/main" val="2490208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770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30740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7300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60188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00792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41301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2089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30218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2603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59922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7986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79748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0651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13614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42135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479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0229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80302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02045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3651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57254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33832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Master" Target="../slideMasters/slideMaster1.xml"/><Relationship Id="rId5" Type="http://schemas.openxmlformats.org/officeDocument/2006/relationships/tags" Target="../tags/tag61.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slideMaster" Target="../slideMasters/slideMaster1.xml"/><Relationship Id="rId4"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4" y="2588283"/>
            <a:ext cx="10852237" cy="899167"/>
          </a:xfrm>
        </p:spPr>
        <p:txBody>
          <a:bodyPr lIns="101600" tIns="38100" rIns="25400" bIns="38100" anchor="t" anchorCtr="0">
            <a:noAutofit/>
          </a:bodyPr>
          <a:lstStyle>
            <a:lvl1pPr algn="ctr">
              <a:defRPr sz="5400" b="0" spc="800">
                <a:solidFill>
                  <a:schemeClr val="accent4">
                    <a:lumMod val="100000"/>
                  </a:schemeClr>
                </a:solidFill>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4"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67" normalizeH="0" baseline="0">
                <a:solidFill>
                  <a:schemeClr val="accent4">
                    <a:lumMod val="100000"/>
                  </a:schemeClr>
                </a:solidFill>
                <a:uFillTx/>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lvl1pPr>
              <a:defRPr>
                <a:solidFill>
                  <a:schemeClr val="accent4">
                    <a:lumMod val="100000"/>
                    <a:tint val="75000"/>
                  </a:schemeClr>
                </a:solidFill>
              </a:defRPr>
            </a:lvl1pPr>
          </a:lstStyle>
          <a:p>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dirty="0"/>
          </a:p>
        </p:txBody>
      </p:sp>
    </p:spTree>
    <p:extLst>
      <p:ext uri="{BB962C8B-B14F-4D97-AF65-F5344CB8AC3E}">
        <p14:creationId xmlns:p14="http://schemas.microsoft.com/office/powerpoint/2010/main" val="3420111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9"/>
            <a:ext cx="950984" cy="5388907"/>
          </a:xfrm>
        </p:spPr>
        <p:txBody>
          <a:bodyPr vert="eaVert" lIns="101600" tIns="38100" rIns="76200" bIns="38100" rtlCol="0" anchor="ctr" anchorCtr="0">
            <a:noAutofit/>
          </a:bodyPr>
          <a:lstStyle>
            <a:lvl1pPr marL="0" marR="0" lvl="0" algn="l" defTabSz="1219140" rtl="0" eaLnBrk="1" fontAlgn="auto" latinLnBrk="0" hangingPunct="1">
              <a:lnSpc>
                <a:spcPct val="100000"/>
              </a:lnSpc>
              <a:spcAft>
                <a:spcPts val="0"/>
              </a:spcAft>
              <a:buNone/>
              <a:defRPr kumimoji="0" lang="zh-CN" altLang="en-US" sz="2400" b="1" i="0" u="none" strike="noStrike" kern="1200" cap="none" spc="267" normalizeH="0" baseline="0" noProof="1" dirty="0">
                <a:solidFill>
                  <a:schemeClr val="accent4">
                    <a:lumMod val="100000"/>
                  </a:schemeClr>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7" y="952501"/>
            <a:ext cx="9828101" cy="5388907"/>
          </a:xfrm>
        </p:spPr>
        <p:txBody>
          <a:bodyPr vert="eaVert"/>
          <a:lstStyle>
            <a:lvl1pPr indent="0" eaLnBrk="1" fontAlgn="auto" latinLnBrk="0" hangingPunct="1">
              <a:defRPr>
                <a:solidFill>
                  <a:schemeClr val="accent4">
                    <a:lumMod val="75000"/>
                    <a:lumOff val="25000"/>
                  </a:schemeClr>
                </a:solidFill>
              </a:defRPr>
            </a:lvl1pPr>
            <a:lvl2pPr indent="0" eaLnBrk="1" fontAlgn="auto" latinLnBrk="0" hangingPunct="1">
              <a:defRPr>
                <a:solidFill>
                  <a:schemeClr val="accent4">
                    <a:lumMod val="75000"/>
                    <a:lumOff val="25000"/>
                  </a:schemeClr>
                </a:solidFill>
              </a:defRPr>
            </a:lvl2pPr>
            <a:lvl3pPr indent="0" eaLnBrk="1" fontAlgn="auto" latinLnBrk="0" hangingPunct="1">
              <a:defRPr>
                <a:solidFill>
                  <a:schemeClr val="accent4">
                    <a:lumMod val="75000"/>
                    <a:lumOff val="25000"/>
                  </a:schemeClr>
                </a:solidFill>
              </a:defRPr>
            </a:lvl3pPr>
            <a:lvl4pPr indent="0" eaLnBrk="1" fontAlgn="auto" latinLnBrk="0" hangingPunct="1">
              <a:defRPr>
                <a:solidFill>
                  <a:schemeClr val="accent4">
                    <a:lumMod val="75000"/>
                    <a:lumOff val="25000"/>
                  </a:schemeClr>
                </a:solidFill>
              </a:defRPr>
            </a:lvl4pPr>
            <a:lvl5pPr indent="0" eaLnBrk="1" fontAlgn="auto" latinLnBrk="0" hangingPunct="1">
              <a:defRPr>
                <a:solidFill>
                  <a:schemeClr val="accent4">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lvl1pPr>
              <a:defRPr>
                <a:solidFill>
                  <a:schemeClr val="accent4">
                    <a:lumMod val="100000"/>
                    <a:tint val="75000"/>
                  </a:schemeClr>
                </a:solidFill>
              </a:defRPr>
            </a:lvl1pPr>
          </a:lstStyle>
          <a:p>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209025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accent4">
                    <a:lumMod val="100000"/>
                    <a:tint val="75000"/>
                  </a:schemeClr>
                </a:solidFill>
              </a:defRPr>
            </a:lvl1p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
        <p:nvSpPr>
          <p:cNvPr id="7" name="内容占位符 6"/>
          <p:cNvSpPr>
            <a:spLocks noGrp="1"/>
          </p:cNvSpPr>
          <p:nvPr>
            <p:ph sz="quarter" idx="13"/>
            <p:custDataLst>
              <p:tags r:id="rId4"/>
            </p:custDataLst>
          </p:nvPr>
        </p:nvSpPr>
        <p:spPr>
          <a:xfrm>
            <a:off x="669932" y="952508"/>
            <a:ext cx="10852237" cy="5040000"/>
          </a:xfrm>
        </p:spPr>
        <p:txBody>
          <a:bodyPr/>
          <a:lstStyle>
            <a:lvl1pPr>
              <a:defRPr>
                <a:solidFill>
                  <a:schemeClr val="accent4">
                    <a:lumMod val="75000"/>
                    <a:lumOff val="25000"/>
                  </a:schemeClr>
                </a:solidFill>
              </a:defRPr>
            </a:lvl1pPr>
            <a:lvl2pPr>
              <a:defRPr>
                <a:solidFill>
                  <a:schemeClr val="accent4">
                    <a:lumMod val="75000"/>
                    <a:lumOff val="25000"/>
                  </a:schemeClr>
                </a:solidFill>
              </a:defRPr>
            </a:lvl2pPr>
            <a:lvl3pPr>
              <a:defRPr>
                <a:solidFill>
                  <a:schemeClr val="accent4">
                    <a:lumMod val="75000"/>
                    <a:lumOff val="25000"/>
                  </a:schemeClr>
                </a:solidFill>
              </a:defRPr>
            </a:lvl3pPr>
            <a:lvl4pPr>
              <a:defRPr>
                <a:solidFill>
                  <a:schemeClr val="accent4">
                    <a:lumMod val="75000"/>
                    <a:lumOff val="25000"/>
                  </a:schemeClr>
                </a:solidFill>
              </a:defRPr>
            </a:lvl4pPr>
            <a:lvl5pPr>
              <a:defRPr>
                <a:solidFill>
                  <a:schemeClr val="accent4">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480459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accent4">
                    <a:lumMod val="100000"/>
                    <a:tint val="75000"/>
                  </a:schemeClr>
                </a:solidFill>
              </a:defRPr>
            </a:lvl1p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
        <p:nvSpPr>
          <p:cNvPr id="2" name="标题 1"/>
          <p:cNvSpPr>
            <a:spLocks noGrp="1"/>
          </p:cNvSpPr>
          <p:nvPr>
            <p:ph type="title" hasCustomPrompt="1"/>
            <p:custDataLst>
              <p:tags r:id="rId4"/>
            </p:custDataLst>
          </p:nvPr>
        </p:nvSpPr>
        <p:spPr>
          <a:xfrm>
            <a:off x="669884" y="2588283"/>
            <a:ext cx="10852237" cy="899167"/>
          </a:xfrm>
        </p:spPr>
        <p:txBody>
          <a:bodyPr vert="horz" lIns="101600" tIns="38100" rIns="25400" bIns="38100" rtlCol="0" anchor="t" anchorCtr="0">
            <a:noAutofit/>
          </a:bodyPr>
          <a:lstStyle>
            <a:lvl1pPr marL="0" marR="0" algn="ctr" defTabSz="1219140" rtl="0" eaLnBrk="1" fontAlgn="auto" latinLnBrk="0" hangingPunct="1">
              <a:lnSpc>
                <a:spcPct val="100000"/>
              </a:lnSpc>
              <a:buNone/>
              <a:defRPr kumimoji="0" lang="zh-CN" altLang="en-US" sz="5400" b="0" i="0" u="none" strike="noStrike" kern="1200" cap="none" spc="800" normalizeH="0" baseline="0" noProof="1" dirty="0">
                <a:solidFill>
                  <a:schemeClr val="accent4">
                    <a:lumMod val="100000"/>
                  </a:schemeClr>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extLst>
      <p:ext uri="{BB962C8B-B14F-4D97-AF65-F5344CB8AC3E}">
        <p14:creationId xmlns:p14="http://schemas.microsoft.com/office/powerpoint/2010/main" val="1392416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Picture 2" descr="E:\PPT改稿\商务\未标题-6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55840" y="1903"/>
            <a:ext cx="2774024" cy="64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70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019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816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490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00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185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accent4">
                    <a:lumMod val="100000"/>
                  </a:schemeClr>
                </a:solidFill>
              </a:defRPr>
            </a:lvl1pPr>
          </a:lstStyle>
          <a:p>
            <a:r>
              <a:rPr lang="zh-CN" altLang="en-US"/>
              <a:t>单击此处编辑母版标题样式</a:t>
            </a:r>
          </a:p>
        </p:txBody>
      </p:sp>
      <p:sp>
        <p:nvSpPr>
          <p:cNvPr id="3" name="内容占位符 2"/>
          <p:cNvSpPr>
            <a:spLocks noGrp="1"/>
          </p:cNvSpPr>
          <p:nvPr>
            <p:ph idx="1"/>
          </p:nvPr>
        </p:nvSpPr>
        <p:spPr>
          <a:xfrm>
            <a:off x="838200" y="1825625"/>
            <a:ext cx="10515600" cy="4351339"/>
          </a:xfr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1"/>
            <a:ext cx="2743200" cy="365125"/>
          </a:xfrm>
        </p:spPr>
        <p:txBody>
          <a:bodyPr/>
          <a:lstStyle>
            <a:lvl1pPr>
              <a:defRPr>
                <a:solidFill>
                  <a:schemeClr val="accent4">
                    <a:lumMod val="100000"/>
                  </a:schemeClr>
                </a:solidFill>
              </a:defRPr>
            </a:lvl1pPr>
          </a:lstStyle>
          <a:p>
            <a:fld id="{B58979D9-E8A7-4020-9F53-DCBB73454201}" type="datetimeFigureOut">
              <a:rPr lang="zh-CN" altLang="en-US" smtClean="0"/>
              <a:pPr/>
              <a:t>2023/1/4</a:t>
            </a:fld>
            <a:endParaRPr lang="zh-CN" altLang="en-US"/>
          </a:p>
        </p:txBody>
      </p:sp>
      <p:sp>
        <p:nvSpPr>
          <p:cNvPr id="5" name="页脚占位符 4"/>
          <p:cNvSpPr>
            <a:spLocks noGrp="1"/>
          </p:cNvSpPr>
          <p:nvPr>
            <p:ph type="ftr" sz="quarter" idx="11"/>
          </p:nvPr>
        </p:nvSpPr>
        <p:spPr>
          <a:xfrm>
            <a:off x="4038600" y="6356351"/>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p:spPr>
        <p:txBody>
          <a:bodyPr/>
          <a:lstStyle>
            <a:lvl1pPr>
              <a:defRPr>
                <a:solidFill>
                  <a:schemeClr val="accent4">
                    <a:lumMod val="100000"/>
                  </a:schemeClr>
                </a:solidFill>
              </a:defRPr>
            </a:lvl1pPr>
          </a:lstStyle>
          <a:p>
            <a:fld id="{C202D614-3122-4AE3-B731-49486E389976}" type="slidenum">
              <a:rPr lang="zh-CN" altLang="en-US" smtClean="0"/>
              <a:pPr/>
              <a:t>‹#›</a:t>
            </a:fld>
            <a:endParaRPr lang="zh-CN" altLang="en-US"/>
          </a:p>
        </p:txBody>
      </p:sp>
    </p:spTree>
    <p:extLst>
      <p:ext uri="{BB962C8B-B14F-4D97-AF65-F5344CB8AC3E}">
        <p14:creationId xmlns:p14="http://schemas.microsoft.com/office/powerpoint/2010/main" val="3418123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4" y="432000"/>
            <a:ext cx="10852237" cy="648000"/>
          </a:xfrm>
        </p:spPr>
        <p:txBody>
          <a:bodyPr vert="horz" lIns="101600" tIns="38100" rIns="76200" bIns="38100" rtlCol="0" anchor="ctr" anchorCtr="0">
            <a:noAutofit/>
          </a:bodyPr>
          <a:lstStyle>
            <a:lvl1pPr marL="0" marR="0" algn="l" defTabSz="1219140" rtl="0" eaLnBrk="1" fontAlgn="auto" latinLnBrk="0" hangingPunct="1">
              <a:lnSpc>
                <a:spcPct val="100000"/>
              </a:lnSpc>
              <a:buNone/>
              <a:defRPr kumimoji="0" lang="zh-CN" altLang="en-US" sz="2800" b="1" i="0" u="none" strike="noStrike" kern="1200" cap="none" spc="267" normalizeH="0" baseline="0" noProof="1" dirty="0">
                <a:solidFill>
                  <a:schemeClr val="accent4">
                    <a:lumMod val="100000"/>
                  </a:schemeClr>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4" y="1296000"/>
            <a:ext cx="10852237" cy="5041355"/>
          </a:xfrm>
        </p:spPr>
        <p:txBody>
          <a:bodyPr vert="horz" lIns="101600" tIns="0" rIns="82550" bIns="0" rtlCol="0">
            <a:noAutofit/>
          </a:bodyPr>
          <a:lstStyle>
            <a:lvl1pPr marL="228589" marR="0" lvl="0"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1pPr>
            <a:lvl2pPr marL="685766" marR="0" lvl="1" indent="-228589" algn="l" defTabSz="1219140" rtl="0" eaLnBrk="1" fontAlgn="auto" latinLnBrk="0" hangingPunct="1">
              <a:lnSpc>
                <a:spcPct val="130000"/>
              </a:lnSpc>
              <a:spcBef>
                <a:spcPts val="0"/>
              </a:spcBef>
              <a:spcAft>
                <a:spcPts val="1333"/>
              </a:spcAft>
              <a:buFont typeface="Arial" panose="020B0604020202020204" pitchFamily="34" charset="0"/>
              <a:buChar char="•"/>
              <a:tabLst>
                <a:tab pos="2146193" algn="l"/>
              </a:tabLst>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2pPr>
            <a:lvl3pPr marL="1142942" marR="0" lvl="2"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3pPr>
            <a:lvl4pPr marL="1600120" marR="0" lvl="3"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4pPr>
            <a:lvl5pPr marL="2057298" marR="0" lvl="4"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lvl1pPr>
              <a:defRPr>
                <a:solidFill>
                  <a:schemeClr val="accent4">
                    <a:lumMod val="100000"/>
                    <a:tint val="75000"/>
                  </a:schemeClr>
                </a:solidFill>
              </a:defRPr>
            </a:lvl1pPr>
          </a:lstStyle>
          <a:p>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4142173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Picture 2" descr="E:\PPT改稿\商务\未标题-6 副本.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55840" y="1903"/>
            <a:ext cx="2774024" cy="64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426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972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54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6274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272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463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lvl1pPr>
              <a:defRPr>
                <a:solidFill>
                  <a:schemeClr val="accent4">
                    <a:lumMod val="100000"/>
                  </a:schemeClr>
                </a:solidFill>
              </a:defRPr>
            </a:lvl1pPr>
          </a:lstStyle>
          <a:p>
            <a:r>
              <a:rPr lang="zh-CN" altLang="en-US"/>
              <a:t>单击此处编辑母版标题样式</a:t>
            </a:r>
          </a:p>
        </p:txBody>
      </p:sp>
      <p:sp>
        <p:nvSpPr>
          <p:cNvPr id="3" name="内容占位符 2"/>
          <p:cNvSpPr>
            <a:spLocks noGrp="1"/>
          </p:cNvSpPr>
          <p:nvPr>
            <p:ph idx="1"/>
          </p:nvPr>
        </p:nvSpPr>
        <p:spPr>
          <a:xfrm>
            <a:off x="838200" y="1825625"/>
            <a:ext cx="10515600" cy="4351339"/>
          </a:xfrm>
        </p:spPr>
        <p:txBody>
          <a:bodyPr/>
          <a:lstStyle>
            <a:lvl1pPr>
              <a:defRPr>
                <a:solidFill>
                  <a:schemeClr val="accent4">
                    <a:lumMod val="100000"/>
                  </a:schemeClr>
                </a:solidFill>
              </a:defRPr>
            </a:lvl1pPr>
            <a:lvl2pPr>
              <a:defRPr>
                <a:solidFill>
                  <a:schemeClr val="accent4">
                    <a:lumMod val="100000"/>
                  </a:schemeClr>
                </a:solidFill>
              </a:defRPr>
            </a:lvl2pPr>
            <a:lvl3pPr>
              <a:defRPr>
                <a:solidFill>
                  <a:schemeClr val="accent4">
                    <a:lumMod val="100000"/>
                  </a:schemeClr>
                </a:solidFill>
              </a:defRPr>
            </a:lvl3pPr>
            <a:lvl4pPr>
              <a:defRPr>
                <a:solidFill>
                  <a:schemeClr val="accent4">
                    <a:lumMod val="100000"/>
                  </a:schemeClr>
                </a:solidFill>
              </a:defRPr>
            </a:lvl4pPr>
            <a:lvl5pPr>
              <a:defRPr>
                <a:solidFill>
                  <a:schemeClr val="accent4">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2"/>
            <a:ext cx="2743200" cy="365125"/>
          </a:xfrm>
        </p:spPr>
        <p:txBody>
          <a:bodyPr/>
          <a:lstStyle>
            <a:lvl1pPr>
              <a:defRPr>
                <a:solidFill>
                  <a:schemeClr val="accent4">
                    <a:lumMod val="100000"/>
                  </a:schemeClr>
                </a:solidFill>
              </a:defRPr>
            </a:lvl1pPr>
          </a:lstStyle>
          <a:p>
            <a:endParaRPr lang="zh-CN" altLang="en-US"/>
          </a:p>
        </p:txBody>
      </p:sp>
      <p:sp>
        <p:nvSpPr>
          <p:cNvPr id="5" name="页脚占位符 4"/>
          <p:cNvSpPr>
            <a:spLocks noGrp="1"/>
          </p:cNvSpPr>
          <p:nvPr>
            <p:ph type="ftr" sz="quarter" idx="11"/>
          </p:nvPr>
        </p:nvSpPr>
        <p:spPr>
          <a:xfrm>
            <a:off x="4038600" y="6356352"/>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p:spPr>
        <p:txBody>
          <a:bodyPr/>
          <a:lstStyle>
            <a:lvl1pPr>
              <a:defRPr>
                <a:solidFill>
                  <a:schemeClr val="accent4">
                    <a:lumMod val="100000"/>
                  </a:schemeClr>
                </a:solidFill>
              </a:defRPr>
            </a:lvl1pPr>
          </a:lstStyle>
          <a:p>
            <a:fld id="{C202D614-3122-4AE3-B731-49486E389976}" type="slidenum">
              <a:rPr lang="zh-CN" altLang="en-US" smtClean="0"/>
              <a:pPr/>
              <a:t>‹#›</a:t>
            </a:fld>
            <a:endParaRPr lang="zh-CN" altLang="en-US"/>
          </a:p>
        </p:txBody>
      </p:sp>
    </p:spTree>
    <p:extLst>
      <p:ext uri="{BB962C8B-B14F-4D97-AF65-F5344CB8AC3E}">
        <p14:creationId xmlns:p14="http://schemas.microsoft.com/office/powerpoint/2010/main" val="6791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2" y="3808732"/>
            <a:ext cx="10852237" cy="624845"/>
          </a:xfrm>
        </p:spPr>
        <p:txBody>
          <a:bodyPr lIns="101600" tIns="38100" rIns="63500" bIns="38100" anchor="t" anchorCtr="0">
            <a:noAutofit/>
          </a:bodyPr>
          <a:lstStyle>
            <a:lvl1pPr>
              <a:defRPr sz="3600" b="0" u="none" strike="noStrike" kern="1200" cap="none" spc="400" normalizeH="0">
                <a:solidFill>
                  <a:schemeClr val="accent4">
                    <a:lumMod val="100000"/>
                  </a:schemeClr>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7" y="4511677"/>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200" normalizeH="0" baseline="0" noProof="1">
                <a:solidFill>
                  <a:schemeClr val="accent4">
                    <a:lumMod val="100000"/>
                  </a:schemeClr>
                </a:solidFill>
                <a:uFillTx/>
                <a:latin typeface="+mn-lt"/>
                <a:ea typeface="+mn-ea"/>
                <a:cs typeface="+mn-cs"/>
                <a:sym typeface="+mn-ea"/>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lvl1pPr>
              <a:defRPr>
                <a:solidFill>
                  <a:schemeClr val="accent4">
                    <a:lumMod val="100000"/>
                    <a:tint val="75000"/>
                  </a:schemeClr>
                </a:solidFill>
              </a:defRPr>
            </a:lvl1pPr>
          </a:lstStyle>
          <a:p>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3289222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4" y="432000"/>
            <a:ext cx="10852237" cy="648000"/>
          </a:xfrm>
        </p:spPr>
        <p:txBody>
          <a:bodyPr vert="horz" lIns="101600" tIns="38100" rIns="76200" bIns="38100" rtlCol="0" anchor="ctr" anchorCtr="0">
            <a:noAutofit/>
          </a:bodyPr>
          <a:lstStyle>
            <a:lvl1pPr marL="0" marR="0" lvl="0" algn="l" defTabSz="1219140" rtl="0" eaLnBrk="1" fontAlgn="auto" latinLnBrk="0" hangingPunct="1">
              <a:lnSpc>
                <a:spcPct val="100000"/>
              </a:lnSpc>
              <a:buNone/>
              <a:defRPr kumimoji="0" lang="zh-CN" altLang="en-US" sz="2800" b="1" i="0" u="none" strike="noStrike" kern="1200" cap="none" spc="267" normalizeH="0" baseline="0" noProof="1" dirty="0">
                <a:solidFill>
                  <a:schemeClr val="accent4">
                    <a:lumMod val="100000"/>
                  </a:schemeClr>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3" cy="5040000"/>
          </a:xfrm>
        </p:spPr>
        <p:txBody>
          <a:bodyPr vert="horz" lIns="101600" tIns="0" rIns="82550" bIns="0" rtlCol="0">
            <a:noAutofit/>
          </a:bodyPr>
          <a:lstStyle>
            <a:lvl1pPr marL="228589" marR="0" lvl="0"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1pPr>
            <a:lvl2pPr marL="685766" marR="0" lvl="1" indent="-228589" algn="l" defTabSz="1219140" rtl="0" eaLnBrk="1" fontAlgn="auto" latinLnBrk="0" hangingPunct="1">
              <a:lnSpc>
                <a:spcPct val="130000"/>
              </a:lnSpc>
              <a:spcBef>
                <a:spcPts val="0"/>
              </a:spcBef>
              <a:spcAft>
                <a:spcPts val="1333"/>
              </a:spcAft>
              <a:buFont typeface="Arial" panose="020B0604020202020204" pitchFamily="34" charset="0"/>
              <a:buChar char="•"/>
              <a:tabLst>
                <a:tab pos="2146193" algn="l"/>
              </a:tabLst>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2pPr>
            <a:lvl3pPr marL="1142942" marR="0" lvl="2"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3pPr>
            <a:lvl4pPr marL="1600120" marR="0" lvl="3"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4pPr>
            <a:lvl5pPr marL="2057298" marR="0" lvl="4"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3" cy="5040000"/>
          </a:xfrm>
        </p:spPr>
        <p:txBody>
          <a:bodyPr>
            <a:noAutofit/>
          </a:bodyPr>
          <a:lstStyle>
            <a:lvl1pPr>
              <a:defRPr sz="1600">
                <a:solidFill>
                  <a:schemeClr val="accent4">
                    <a:lumMod val="75000"/>
                    <a:lumOff val="25000"/>
                  </a:schemeClr>
                </a:solidFill>
              </a:defRPr>
            </a:lvl1pPr>
            <a:lvl2pPr>
              <a:defRPr sz="1600">
                <a:solidFill>
                  <a:schemeClr val="accent4">
                    <a:lumMod val="75000"/>
                    <a:lumOff val="25000"/>
                  </a:schemeClr>
                </a:solidFill>
              </a:defRPr>
            </a:lvl2pPr>
            <a:lvl3pPr>
              <a:defRPr sz="1600">
                <a:solidFill>
                  <a:schemeClr val="accent4">
                    <a:lumMod val="75000"/>
                    <a:lumOff val="25000"/>
                  </a:schemeClr>
                </a:solidFill>
              </a:defRPr>
            </a:lvl3pPr>
            <a:lvl4pPr>
              <a:defRPr sz="1600">
                <a:solidFill>
                  <a:schemeClr val="accent4">
                    <a:lumMod val="75000"/>
                    <a:lumOff val="25000"/>
                  </a:schemeClr>
                </a:solidFill>
              </a:defRPr>
            </a:lvl4pPr>
            <a:lvl5pPr>
              <a:defRPr sz="1600">
                <a:solidFill>
                  <a:schemeClr val="accent4">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a:solidFill>
                  <a:schemeClr val="accent4">
                    <a:lumMod val="100000"/>
                    <a:tint val="75000"/>
                  </a:schemeClr>
                </a:solidFill>
              </a:defRPr>
            </a:lvl1pPr>
          </a:lstStyle>
          <a:p>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386960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4" y="432000"/>
            <a:ext cx="10852237" cy="648000"/>
          </a:xfrm>
        </p:spPr>
        <p:txBody>
          <a:bodyPr vert="horz" lIns="101600" tIns="38100" rIns="76200" bIns="38100" rtlCol="0" anchor="ctr" anchorCtr="0">
            <a:noAutofit/>
          </a:bodyPr>
          <a:lstStyle>
            <a:lvl1pPr marL="0" marR="0" lvl="0" algn="l" defTabSz="1219140" rtl="0" eaLnBrk="1" fontAlgn="auto" latinLnBrk="0" hangingPunct="1">
              <a:lnSpc>
                <a:spcPct val="100000"/>
              </a:lnSpc>
              <a:buNone/>
              <a:defRPr kumimoji="0" lang="zh-CN" altLang="en-US" sz="2800" b="1" i="0" u="none" strike="noStrike" kern="1200" cap="none" spc="267" normalizeH="0" baseline="0" noProof="1" dirty="0">
                <a:solidFill>
                  <a:schemeClr val="accent4">
                    <a:lumMod val="100000"/>
                  </a:schemeClr>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1"/>
            <a:ext cx="5283243"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67" normalizeH="0" baseline="0">
                <a:solidFill>
                  <a:schemeClr val="accent4">
                    <a:lumMod val="100000"/>
                  </a:schemeClr>
                </a:solidFill>
                <a:uFillTx/>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4"/>
            <a:ext cx="5283200" cy="4552235"/>
          </a:xfrm>
        </p:spPr>
        <p:txBody>
          <a:bodyPr vert="horz" lIns="101600" tIns="0" rIns="82550" bIns="0" rtlCol="0">
            <a:noAutofit/>
          </a:bodyPr>
          <a:lstStyle>
            <a:lvl1pPr marL="228589" marR="0" lvl="0"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1pPr>
            <a:lvl2pPr marL="685766" marR="0" lvl="1" indent="-228589" algn="l" defTabSz="1219140" rtl="0" eaLnBrk="1" fontAlgn="auto" latinLnBrk="0" hangingPunct="1">
              <a:lnSpc>
                <a:spcPct val="130000"/>
              </a:lnSpc>
              <a:spcBef>
                <a:spcPts val="0"/>
              </a:spcBef>
              <a:spcAft>
                <a:spcPts val="1333"/>
              </a:spcAft>
              <a:buFont typeface="Arial" panose="020B0604020202020204" pitchFamily="34" charset="0"/>
              <a:buChar char="•"/>
              <a:tabLst>
                <a:tab pos="2146193" algn="l"/>
              </a:tabLst>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2pPr>
            <a:lvl3pPr marL="1142942" marR="0" lvl="2"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3pPr>
            <a:lvl4pPr marL="1600120" marR="0" lvl="3"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4pPr>
            <a:lvl5pPr marL="2057298" marR="0" lvl="4"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2" y="1296001"/>
            <a:ext cx="5283243" cy="381003"/>
          </a:xfrm>
        </p:spPr>
        <p:txBody>
          <a:bodyPr vert="horz" lIns="101600" tIns="38100" rIns="76200" bIns="38100" rtlCol="0" anchor="t" anchorCtr="0">
            <a:noAutofit/>
          </a:bodyPr>
          <a:lstStyle>
            <a:lvl1pPr marL="0" marR="0" lvl="0" indent="0" algn="l" defTabSz="121914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67" normalizeH="0" baseline="0" noProof="1" dirty="0">
                <a:solidFill>
                  <a:schemeClr val="accent4">
                    <a:lumMod val="100000"/>
                  </a:schemeClr>
                </a:solidFill>
                <a:uFillTx/>
                <a:latin typeface="+mn-lt"/>
                <a:ea typeface="+mn-ea"/>
                <a:cs typeface="+mn-cs"/>
                <a:sym typeface="+mn-ea"/>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2" y="1789044"/>
            <a:ext cx="5283243" cy="4552235"/>
          </a:xfrm>
        </p:spPr>
        <p:txBody>
          <a:bodyPr vert="horz" lIns="101600" tIns="0" rIns="82550" bIns="0" rtlCol="0">
            <a:noAutofit/>
          </a:bodyPr>
          <a:lstStyle>
            <a:lvl1pPr marL="228589" marR="0" lvl="0"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1pPr>
            <a:lvl2pPr marL="685766" marR="0" lvl="1" indent="-228589" algn="l" defTabSz="1219140" rtl="0" eaLnBrk="1" fontAlgn="auto" latinLnBrk="0" hangingPunct="1">
              <a:lnSpc>
                <a:spcPct val="130000"/>
              </a:lnSpc>
              <a:spcBef>
                <a:spcPts val="0"/>
              </a:spcBef>
              <a:spcAft>
                <a:spcPts val="1333"/>
              </a:spcAft>
              <a:buFont typeface="Arial" panose="020B0604020202020204" pitchFamily="34" charset="0"/>
              <a:buChar char="•"/>
              <a:tabLst>
                <a:tab pos="2146193" algn="l"/>
              </a:tabLst>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2pPr>
            <a:lvl3pPr marL="1142942" marR="0" lvl="2"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3pPr>
            <a:lvl4pPr marL="1600120" marR="0" lvl="3"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4pPr>
            <a:lvl5pPr marL="2057298" marR="0" lvl="4"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lvl1pPr>
              <a:defRPr>
                <a:solidFill>
                  <a:schemeClr val="accent4">
                    <a:lumMod val="100000"/>
                    <a:tint val="75000"/>
                  </a:schemeClr>
                </a:solidFill>
              </a:defRPr>
            </a:lvl1pPr>
          </a:lstStyle>
          <a:p>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265108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4" y="432000"/>
            <a:ext cx="10852237" cy="648000"/>
          </a:xfrm>
        </p:spPr>
        <p:txBody>
          <a:bodyPr vert="horz" lIns="101600" tIns="38100" rIns="76200" bIns="38100" rtlCol="0" anchor="ctr" anchorCtr="0">
            <a:noAutofit/>
          </a:bodyPr>
          <a:lstStyle>
            <a:lvl1pPr marL="0" marR="0" lvl="0" algn="l" defTabSz="1219140" rtl="0" eaLnBrk="1" fontAlgn="auto" latinLnBrk="0" hangingPunct="1">
              <a:lnSpc>
                <a:spcPct val="100000"/>
              </a:lnSpc>
              <a:buNone/>
              <a:defRPr kumimoji="0" lang="zh-CN" altLang="en-US" sz="2800" b="1" i="0" u="none" strike="noStrike" kern="1200" cap="none" spc="267" normalizeH="0" baseline="0" noProof="1" dirty="0">
                <a:solidFill>
                  <a:schemeClr val="accent4">
                    <a:lumMod val="100000"/>
                  </a:schemeClr>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1"/>
            <a:ext cx="5283243"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67" normalizeH="0" baseline="0">
                <a:solidFill>
                  <a:schemeClr val="accent4">
                    <a:lumMod val="100000"/>
                  </a:schemeClr>
                </a:solidFill>
                <a:uFillTx/>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4"/>
            <a:ext cx="5283200" cy="4552235"/>
          </a:xfrm>
        </p:spPr>
        <p:txBody>
          <a:bodyPr vert="horz" lIns="101600" tIns="0" rIns="82550" bIns="0" rtlCol="0">
            <a:noAutofit/>
          </a:bodyPr>
          <a:lstStyle>
            <a:lvl1pPr marL="228589" marR="0" lvl="0"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1pPr>
            <a:lvl2pPr marL="685766" marR="0" lvl="1" indent="-228589" algn="l" defTabSz="1219140" rtl="0" eaLnBrk="1" fontAlgn="auto" latinLnBrk="0" hangingPunct="1">
              <a:lnSpc>
                <a:spcPct val="130000"/>
              </a:lnSpc>
              <a:spcBef>
                <a:spcPts val="0"/>
              </a:spcBef>
              <a:spcAft>
                <a:spcPts val="1333"/>
              </a:spcAft>
              <a:buFont typeface="Arial" panose="020B0604020202020204" pitchFamily="34" charset="0"/>
              <a:buChar char="•"/>
              <a:tabLst>
                <a:tab pos="2146193" algn="l"/>
              </a:tabLst>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2pPr>
            <a:lvl3pPr marL="1142942" marR="0" lvl="2"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3pPr>
            <a:lvl4pPr marL="1600120" marR="0" lvl="3"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4pPr>
            <a:lvl5pPr marL="2057298" marR="0" lvl="4"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2" y="1296001"/>
            <a:ext cx="5283243" cy="381003"/>
          </a:xfrm>
        </p:spPr>
        <p:txBody>
          <a:bodyPr vert="horz" lIns="101600" tIns="38100" rIns="76200" bIns="38100" rtlCol="0" anchor="t" anchorCtr="0">
            <a:noAutofit/>
          </a:bodyPr>
          <a:lstStyle>
            <a:lvl1pPr marL="0" marR="0" lvl="0" indent="0" algn="l" defTabSz="121914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67" normalizeH="0" baseline="0" noProof="1" dirty="0">
                <a:solidFill>
                  <a:schemeClr val="accent4">
                    <a:lumMod val="100000"/>
                  </a:schemeClr>
                </a:solidFill>
                <a:uFillTx/>
                <a:latin typeface="+mn-lt"/>
                <a:ea typeface="+mn-ea"/>
                <a:cs typeface="+mn-cs"/>
                <a:sym typeface="+mn-ea"/>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2" y="1789044"/>
            <a:ext cx="5283243" cy="4552235"/>
          </a:xfrm>
        </p:spPr>
        <p:txBody>
          <a:bodyPr vert="horz" lIns="101600" tIns="0" rIns="82550" bIns="0" rtlCol="0">
            <a:noAutofit/>
          </a:bodyPr>
          <a:lstStyle>
            <a:lvl1pPr marL="228589" marR="0" lvl="0"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1pPr>
            <a:lvl2pPr marL="685766" marR="0" lvl="1" indent="-228589" algn="l" defTabSz="1219140" rtl="0" eaLnBrk="1" fontAlgn="auto" latinLnBrk="0" hangingPunct="1">
              <a:lnSpc>
                <a:spcPct val="130000"/>
              </a:lnSpc>
              <a:spcBef>
                <a:spcPts val="0"/>
              </a:spcBef>
              <a:spcAft>
                <a:spcPts val="1333"/>
              </a:spcAft>
              <a:buFont typeface="Arial" panose="020B0604020202020204" pitchFamily="34" charset="0"/>
              <a:buChar char="•"/>
              <a:tabLst>
                <a:tab pos="2146193" algn="l"/>
              </a:tabLst>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2pPr>
            <a:lvl3pPr marL="1142942" marR="0" lvl="2"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3pPr>
            <a:lvl4pPr marL="1600120" marR="0" lvl="3"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4pPr>
            <a:lvl5pPr marL="2057298" marR="0" lvl="4"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lvl1pPr>
              <a:defRPr>
                <a:solidFill>
                  <a:schemeClr val="accent4">
                    <a:lumMod val="100000"/>
                    <a:tint val="75000"/>
                  </a:schemeClr>
                </a:solidFill>
              </a:defRPr>
            </a:lvl1pPr>
          </a:lstStyle>
          <a:p>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417896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1219140" rtl="0" eaLnBrk="1" fontAlgn="auto" latinLnBrk="0" hangingPunct="1">
              <a:lnSpc>
                <a:spcPct val="100000"/>
              </a:lnSpc>
              <a:buNone/>
              <a:defRPr kumimoji="0" lang="zh-CN" altLang="en-US" sz="2800" b="1" i="0" u="none" strike="noStrike" kern="1200" cap="none" spc="267" normalizeH="0" baseline="0" noProof="1" dirty="0">
                <a:solidFill>
                  <a:schemeClr val="accent4">
                    <a:lumMod val="100000"/>
                  </a:schemeClr>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lvl1pPr>
              <a:defRPr>
                <a:solidFill>
                  <a:schemeClr val="accent4">
                    <a:lumMod val="100000"/>
                    <a:tint val="75000"/>
                  </a:schemeClr>
                </a:solidFill>
              </a:defRPr>
            </a:lvl1pPr>
          </a:lstStyle>
          <a:p>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233759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accent4">
                    <a:lumMod val="100000"/>
                    <a:tint val="75000"/>
                  </a:schemeClr>
                </a:solidFill>
              </a:defRPr>
            </a:lvl1pPr>
          </a:lstStyle>
          <a:p>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accent4">
                    <a:lumMod val="100000"/>
                    <a:tint val="75000"/>
                  </a:schemeClr>
                </a:solidFill>
              </a:defRPr>
            </a:lvl1pPr>
          </a:lstStyle>
          <a:p>
            <a:fld id="{49AE70B2-8BF9-45C0-BB95-33D1B9D3A854}" type="slidenum">
              <a:rPr lang="zh-CN" altLang="en-US" smtClean="0"/>
              <a:pPr/>
              <a:t>‹#›</a:t>
            </a:fld>
            <a:endParaRPr lang="zh-CN" altLang="en-US"/>
          </a:p>
        </p:txBody>
      </p:sp>
    </p:spTree>
    <p:extLst>
      <p:ext uri="{BB962C8B-B14F-4D97-AF65-F5344CB8AC3E}">
        <p14:creationId xmlns:p14="http://schemas.microsoft.com/office/powerpoint/2010/main" val="174238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3" cy="5040000"/>
          </a:xfrm>
        </p:spPr>
        <p:txBody>
          <a:bodyPr vert="horz" lIns="101600" tIns="0" rIns="82550" bIns="0" rtlCol="0">
            <a:noAutofit/>
          </a:bodyPr>
          <a:lstStyle>
            <a:lvl1pPr marL="0" marR="0" lvl="0" indent="0" algn="l" defTabSz="1219140" rtl="0" eaLnBrk="1" fontAlgn="auto" latinLnBrk="0" hangingPunct="1">
              <a:lnSpc>
                <a:spcPct val="130000"/>
              </a:lnSpc>
              <a:spcBef>
                <a:spcPts val="0"/>
              </a:spcBef>
              <a:spcAft>
                <a:spcPts val="1333"/>
              </a:spcAft>
              <a:buFont typeface="Arial" panose="020B0604020202020204" pitchFamily="34" charset="0"/>
              <a:buNone/>
              <a:defRPr kumimoji="0" lang="zh-CN" altLang="en-US" sz="1600" b="0" i="0" u="none" strike="noStrike" kern="1200" cap="none" spc="200" normalizeH="0" baseline="0" noProof="1" dirty="0">
                <a:solidFill>
                  <a:schemeClr val="tx1">
                    <a:lumMod val="75000"/>
                    <a:lumOff val="25000"/>
                  </a:schemeClr>
                </a:solidFill>
                <a:uFillTx/>
                <a:latin typeface="+mn-lt"/>
                <a:ea typeface="+mn-ea"/>
                <a:cs typeface="+mn-cs"/>
                <a:sym typeface="+mn-ea"/>
              </a:defRPr>
            </a:lvl1pPr>
            <a:lvl2pPr marL="685766" marR="0" lvl="1" indent="-228589" algn="l" defTabSz="1219140" rtl="0" eaLnBrk="1" fontAlgn="auto" latinLnBrk="0" hangingPunct="1">
              <a:lnSpc>
                <a:spcPct val="130000"/>
              </a:lnSpc>
              <a:spcBef>
                <a:spcPts val="0"/>
              </a:spcBef>
              <a:spcAft>
                <a:spcPts val="1333"/>
              </a:spcAft>
              <a:buFont typeface="Arial" panose="020B0604020202020204" pitchFamily="34" charset="0"/>
              <a:buChar char="•"/>
              <a:tabLst>
                <a:tab pos="2146193" algn="l"/>
              </a:tabLst>
              <a:defRPr kumimoji="0" lang="zh-CN" altLang="en-US" sz="1600" b="0" i="0" u="none" strike="noStrike" kern="1200" cap="none" spc="200" normalizeH="0" baseline="0" noProof="1" dirty="0">
                <a:solidFill>
                  <a:schemeClr val="tx1"/>
                </a:solidFill>
                <a:uFillTx/>
                <a:latin typeface="+mn-lt"/>
                <a:ea typeface="+mn-ea"/>
                <a:cs typeface="+mn-cs"/>
                <a:sym typeface="+mn-ea"/>
              </a:defRPr>
            </a:lvl2pPr>
            <a:lvl3pPr marL="1142942" marR="0" lvl="2"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3pPr>
            <a:lvl4pPr marL="1600120" marR="0" lvl="3"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4pPr>
            <a:lvl5pPr marL="2057298" marR="0" lvl="4"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3" cy="5040000"/>
          </a:xfrm>
        </p:spPr>
        <p:txBody>
          <a:bodyPr vert="horz" lIns="101600" tIns="0" rIns="82550" bIns="0" rtlCol="0">
            <a:normAutofit/>
          </a:bodyPr>
          <a:lstStyle>
            <a:lvl1pPr marL="228589" marR="0" lvl="0" indent="-228589" algn="l" defTabSz="1219140" rtl="0" eaLnBrk="1" fontAlgn="auto" latinLnBrk="0" hangingPunct="1">
              <a:lnSpc>
                <a:spcPct val="130000"/>
              </a:lnSpc>
              <a:spcBef>
                <a:spcPts val="0"/>
              </a:spcBef>
              <a:spcAft>
                <a:spcPts val="1333"/>
              </a:spcAft>
              <a:buFont typeface="Arial" panose="020B0604020202020204" pitchFamily="34" charset="0"/>
              <a:buChar char="•"/>
              <a:defRPr kumimoji="0" lang="zh-CN" altLang="en-US" sz="1600" b="0" i="0" u="none" strike="noStrike" kern="1200" cap="none" spc="200" normalizeH="0" baseline="0" noProof="1" dirty="0">
                <a:solidFill>
                  <a:schemeClr val="accent4">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lvl1pPr>
              <a:defRPr>
                <a:solidFill>
                  <a:schemeClr val="accent4">
                    <a:lumMod val="100000"/>
                    <a:tint val="75000"/>
                  </a:schemeClr>
                </a:solidFill>
              </a:defRPr>
            </a:lvl1pPr>
          </a:lstStyle>
          <a:p>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lvl1pPr>
              <a:defRPr>
                <a:solidFill>
                  <a:schemeClr val="accent4">
                    <a:lumMod val="100000"/>
                    <a:tint val="75000"/>
                  </a:schemeClr>
                </a:solidFill>
              </a:defRPr>
            </a:lvl1pPr>
          </a:lstStyle>
          <a:p>
            <a:fld id="{FABC47A4-756D-490B-A52F-7D9E2C9FC05F}" type="slidenum">
              <a:rPr lang="zh-CN" altLang="en-US" smtClean="0"/>
              <a:pPr/>
              <a:t>‹#›</a:t>
            </a:fld>
            <a:endParaRPr lang="zh-CN" altLang="en-US"/>
          </a:p>
        </p:txBody>
      </p:sp>
      <p:sp>
        <p:nvSpPr>
          <p:cNvPr id="9" name="标题 8"/>
          <p:cNvSpPr>
            <a:spLocks noGrp="1"/>
          </p:cNvSpPr>
          <p:nvPr>
            <p:ph type="title"/>
            <p:custDataLst>
              <p:tags r:id="rId6"/>
            </p:custDataLst>
          </p:nvPr>
        </p:nvSpPr>
        <p:spPr/>
        <p:txBody>
          <a:bodyPr/>
          <a:lstStyle>
            <a:lvl1pPr>
              <a:defRPr>
                <a:solidFill>
                  <a:schemeClr val="accent4">
                    <a:lumMod val="100000"/>
                  </a:schemeClr>
                </a:solidFill>
              </a:defRPr>
            </a:lvl1pPr>
          </a:lstStyle>
          <a:p>
            <a:r>
              <a:rPr lang="zh-CN" altLang="en-US"/>
              <a:t>单击此处编辑母版标题样式</a:t>
            </a:r>
          </a:p>
        </p:txBody>
      </p:sp>
    </p:spTree>
    <p:extLst>
      <p:ext uri="{BB962C8B-B14F-4D97-AF65-F5344CB8AC3E}">
        <p14:creationId xmlns:p14="http://schemas.microsoft.com/office/powerpoint/2010/main" val="1443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4"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69884"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3" y="6349833"/>
            <a:ext cx="2700000" cy="316800"/>
          </a:xfrm>
          <a:prstGeom prst="rect">
            <a:avLst/>
          </a:prstGeom>
        </p:spPr>
        <p:txBody>
          <a:bodyPr vert="horz" lIns="91440" tIns="45720" rIns="91440" bIns="45720" rtlCol="0" anchor="ctr">
            <a:normAutofit/>
          </a:bodyPr>
          <a:lstStyle>
            <a:lvl1pPr algn="l">
              <a:defRPr sz="1200">
                <a:solidFill>
                  <a:schemeClr val="accent4">
                    <a:lumMod val="100000"/>
                    <a:tint val="75000"/>
                  </a:schemeClr>
                </a:solidFill>
              </a:defRPr>
            </a:lvl1pPr>
          </a:lstStyle>
          <a:p>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accent4">
                    <a:lumMod val="100000"/>
                    <a:tint val="75000"/>
                  </a:schemeClr>
                </a:solidFill>
              </a:defRPr>
            </a:lvl1pPr>
          </a:lstStyle>
          <a:p>
            <a:fld id="{49AE70B2-8BF9-45C0-BB95-33D1B9D3A854}" type="slidenum">
              <a:rPr lang="zh-CN" altLang="en-US" smtClean="0"/>
              <a:pPr/>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327812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54" rtl="0" eaLnBrk="1" fontAlgn="auto" latinLnBrk="0" hangingPunct="1">
        <a:lnSpc>
          <a:spcPct val="100000"/>
        </a:lnSpc>
        <a:spcBef>
          <a:spcPct val="0"/>
        </a:spcBef>
        <a:buNone/>
        <a:defRPr sz="2800" b="1" u="none" strike="noStrike" kern="1200" cap="none" spc="267" normalizeH="0">
          <a:solidFill>
            <a:schemeClr val="accent4">
              <a:lumMod val="100000"/>
            </a:schemeClr>
          </a:solidFill>
          <a:uFillTx/>
          <a:latin typeface="+mj-lt"/>
          <a:ea typeface="+mj-ea"/>
          <a:cs typeface="+mj-cs"/>
        </a:defRPr>
      </a:lvl1pPr>
    </p:titleStyle>
    <p:bodyStyle>
      <a:lvl1pPr marL="228589" indent="-228589" algn="l" defTabSz="914354" rtl="0" eaLnBrk="1" fontAlgn="auto" latinLnBrk="0" hangingPunct="1">
        <a:lnSpc>
          <a:spcPct val="130000"/>
        </a:lnSpc>
        <a:spcBef>
          <a:spcPts val="0"/>
        </a:spcBef>
        <a:spcAft>
          <a:spcPts val="1333"/>
        </a:spcAft>
        <a:buFont typeface="Arial" panose="020B0604020202020204" pitchFamily="34" charset="0"/>
        <a:buChar char="•"/>
        <a:defRPr sz="1600" u="none" strike="noStrike" kern="1200" cap="none" spc="200" normalizeH="0" baseline="0">
          <a:solidFill>
            <a:schemeClr val="accent4">
              <a:lumMod val="100000"/>
            </a:schemeClr>
          </a:solidFill>
          <a:uFillTx/>
          <a:latin typeface="+mn-lt"/>
          <a:ea typeface="+mn-ea"/>
          <a:cs typeface="+mn-cs"/>
        </a:defRPr>
      </a:lvl1pPr>
      <a:lvl2pPr marL="685766" indent="-228589" algn="l" defTabSz="914354" rtl="0" eaLnBrk="1" fontAlgn="auto" latinLnBrk="0" hangingPunct="1">
        <a:lnSpc>
          <a:spcPct val="130000"/>
        </a:lnSpc>
        <a:spcBef>
          <a:spcPts val="0"/>
        </a:spcBef>
        <a:spcAft>
          <a:spcPts val="1333"/>
        </a:spcAft>
        <a:buFont typeface="Arial" panose="020B0604020202020204" pitchFamily="34" charset="0"/>
        <a:buChar char="•"/>
        <a:tabLst>
          <a:tab pos="1609433" algn="l"/>
        </a:tabLst>
        <a:defRPr sz="1600" u="none" strike="noStrike" kern="1200" cap="none" spc="200" normalizeH="0" baseline="0">
          <a:solidFill>
            <a:schemeClr val="accent4">
              <a:lumMod val="100000"/>
            </a:schemeClr>
          </a:solidFill>
          <a:uFillTx/>
          <a:latin typeface="+mn-lt"/>
          <a:ea typeface="+mn-ea"/>
          <a:cs typeface="+mn-cs"/>
        </a:defRPr>
      </a:lvl2pPr>
      <a:lvl3pPr marL="1142942" indent="-228589" algn="l" defTabSz="914354" rtl="0" eaLnBrk="1" fontAlgn="auto" latinLnBrk="0" hangingPunct="1">
        <a:lnSpc>
          <a:spcPct val="130000"/>
        </a:lnSpc>
        <a:spcBef>
          <a:spcPts val="0"/>
        </a:spcBef>
        <a:spcAft>
          <a:spcPts val="1333"/>
        </a:spcAft>
        <a:buFont typeface="Arial" panose="020B0604020202020204" pitchFamily="34" charset="0"/>
        <a:buChar char="•"/>
        <a:defRPr sz="1600" u="none" strike="noStrike" kern="1200" cap="none" spc="200" normalizeH="0" baseline="0">
          <a:solidFill>
            <a:schemeClr val="accent4">
              <a:lumMod val="100000"/>
            </a:schemeClr>
          </a:solidFill>
          <a:uFillTx/>
          <a:latin typeface="+mn-lt"/>
          <a:ea typeface="+mn-ea"/>
          <a:cs typeface="+mn-cs"/>
        </a:defRPr>
      </a:lvl3pPr>
      <a:lvl4pPr marL="1600120" indent="-228589" algn="l" defTabSz="914354" rtl="0" eaLnBrk="1" fontAlgn="auto" latinLnBrk="0" hangingPunct="1">
        <a:lnSpc>
          <a:spcPct val="130000"/>
        </a:lnSpc>
        <a:spcBef>
          <a:spcPts val="0"/>
        </a:spcBef>
        <a:spcAft>
          <a:spcPts val="1333"/>
        </a:spcAft>
        <a:buFont typeface="Arial" panose="020B0604020202020204" pitchFamily="34" charset="0"/>
        <a:buChar char="•"/>
        <a:defRPr sz="1600" u="none" strike="noStrike" kern="1200" cap="none" spc="200" normalizeH="0" baseline="0">
          <a:solidFill>
            <a:schemeClr val="accent4">
              <a:lumMod val="100000"/>
            </a:schemeClr>
          </a:solidFill>
          <a:uFillTx/>
          <a:latin typeface="+mn-lt"/>
          <a:ea typeface="+mn-ea"/>
          <a:cs typeface="+mn-cs"/>
        </a:defRPr>
      </a:lvl4pPr>
      <a:lvl5pPr marL="2057298" indent="-228589" algn="l" defTabSz="914354" rtl="0" eaLnBrk="1" fontAlgn="auto" latinLnBrk="0" hangingPunct="1">
        <a:lnSpc>
          <a:spcPct val="130000"/>
        </a:lnSpc>
        <a:spcBef>
          <a:spcPts val="0"/>
        </a:spcBef>
        <a:spcAft>
          <a:spcPts val="1333"/>
        </a:spcAft>
        <a:buFont typeface="Arial" panose="020B0604020202020204" pitchFamily="34" charset="0"/>
        <a:buChar char="•"/>
        <a:defRPr sz="1600" u="none" strike="noStrike" kern="1200" cap="none" spc="200" normalizeH="0" baseline="0">
          <a:solidFill>
            <a:schemeClr val="accent4">
              <a:lumMod val="100000"/>
            </a:schemeClr>
          </a:solidFill>
          <a:uFillTx/>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46870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xStyles>
    <p:titleStyle>
      <a:lvl1pPr algn="l" defTabSz="91268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268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36" indent="-228594" algn="l" defTabSz="91268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125" indent="-228594" algn="l" defTabSz="91268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46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5655"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1997"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69186"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5528"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1870" indent="-228594" algn="l" defTabSz="91268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2684" rtl="0" eaLnBrk="1" latinLnBrk="0" hangingPunct="1">
        <a:defRPr sz="1867" kern="1200">
          <a:solidFill>
            <a:schemeClr val="tx1"/>
          </a:solidFill>
          <a:latin typeface="+mn-lt"/>
          <a:ea typeface="+mn-ea"/>
          <a:cs typeface="+mn-cs"/>
        </a:defRPr>
      </a:lvl1pPr>
      <a:lvl2pPr marL="456342" algn="l" defTabSz="912684" rtl="0" eaLnBrk="1" latinLnBrk="0" hangingPunct="1">
        <a:defRPr sz="1867" kern="1200">
          <a:solidFill>
            <a:schemeClr val="tx1"/>
          </a:solidFill>
          <a:latin typeface="+mn-lt"/>
          <a:ea typeface="+mn-ea"/>
          <a:cs typeface="+mn-cs"/>
        </a:defRPr>
      </a:lvl2pPr>
      <a:lvl3pPr marL="913530" algn="l" defTabSz="912684" rtl="0" eaLnBrk="1" latinLnBrk="0" hangingPunct="1">
        <a:defRPr sz="1867" kern="1200">
          <a:solidFill>
            <a:schemeClr val="tx1"/>
          </a:solidFill>
          <a:latin typeface="+mn-lt"/>
          <a:ea typeface="+mn-ea"/>
          <a:cs typeface="+mn-cs"/>
        </a:defRPr>
      </a:lvl3pPr>
      <a:lvl4pPr marL="1369872" algn="l" defTabSz="912684" rtl="0" eaLnBrk="1" latinLnBrk="0" hangingPunct="1">
        <a:defRPr sz="1867" kern="1200">
          <a:solidFill>
            <a:schemeClr val="tx1"/>
          </a:solidFill>
          <a:latin typeface="+mn-lt"/>
          <a:ea typeface="+mn-ea"/>
          <a:cs typeface="+mn-cs"/>
        </a:defRPr>
      </a:lvl4pPr>
      <a:lvl5pPr marL="1827061" algn="l" defTabSz="912684" rtl="0" eaLnBrk="1" latinLnBrk="0" hangingPunct="1">
        <a:defRPr sz="1867" kern="1200">
          <a:solidFill>
            <a:schemeClr val="tx1"/>
          </a:solidFill>
          <a:latin typeface="+mn-lt"/>
          <a:ea typeface="+mn-ea"/>
          <a:cs typeface="+mn-cs"/>
        </a:defRPr>
      </a:lvl5pPr>
      <a:lvl6pPr marL="2283403" algn="l" defTabSz="912684" rtl="0" eaLnBrk="1" latinLnBrk="0" hangingPunct="1">
        <a:defRPr sz="1867" kern="1200">
          <a:solidFill>
            <a:schemeClr val="tx1"/>
          </a:solidFill>
          <a:latin typeface="+mn-lt"/>
          <a:ea typeface="+mn-ea"/>
          <a:cs typeface="+mn-cs"/>
        </a:defRPr>
      </a:lvl6pPr>
      <a:lvl7pPr marL="2740591" algn="l" defTabSz="912684" rtl="0" eaLnBrk="1" latinLnBrk="0" hangingPunct="1">
        <a:defRPr sz="1867" kern="1200">
          <a:solidFill>
            <a:schemeClr val="tx1"/>
          </a:solidFill>
          <a:latin typeface="+mn-lt"/>
          <a:ea typeface="+mn-ea"/>
          <a:cs typeface="+mn-cs"/>
        </a:defRPr>
      </a:lvl7pPr>
      <a:lvl8pPr marL="3196933" algn="l" defTabSz="912684" rtl="0" eaLnBrk="1" latinLnBrk="0" hangingPunct="1">
        <a:defRPr sz="1867" kern="1200">
          <a:solidFill>
            <a:schemeClr val="tx1"/>
          </a:solidFill>
          <a:latin typeface="+mn-lt"/>
          <a:ea typeface="+mn-ea"/>
          <a:cs typeface="+mn-cs"/>
        </a:defRPr>
      </a:lvl8pPr>
      <a:lvl9pPr marL="3654122" algn="l" defTabSz="912684"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86081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hf hdr="0" ftr="0" dt="0"/>
  <p:txStyles>
    <p:titleStyle>
      <a:lvl1pPr algn="l" defTabSz="91266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266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919" indent="-228589" algn="l" defTabSz="91266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097" indent="-228589" algn="l" defTabSz="91266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8427" indent="-228589" algn="l" defTabSz="912661"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5603" indent="-228589" algn="l" defTabSz="912661"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1935" indent="-228589" algn="l" defTabSz="912661"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69112" indent="-228589" algn="l" defTabSz="912661"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5442" indent="-228589" algn="l" defTabSz="912661"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1774" indent="-228589" algn="l" defTabSz="912661"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2661" rtl="0" eaLnBrk="1" latinLnBrk="0" hangingPunct="1">
        <a:defRPr sz="1867" kern="1200">
          <a:solidFill>
            <a:schemeClr val="tx1"/>
          </a:solidFill>
          <a:latin typeface="+mn-lt"/>
          <a:ea typeface="+mn-ea"/>
          <a:cs typeface="+mn-cs"/>
        </a:defRPr>
      </a:lvl1pPr>
      <a:lvl2pPr marL="456331" algn="l" defTabSz="912661" rtl="0" eaLnBrk="1" latinLnBrk="0" hangingPunct="1">
        <a:defRPr sz="1867" kern="1200">
          <a:solidFill>
            <a:schemeClr val="tx1"/>
          </a:solidFill>
          <a:latin typeface="+mn-lt"/>
          <a:ea typeface="+mn-ea"/>
          <a:cs typeface="+mn-cs"/>
        </a:defRPr>
      </a:lvl2pPr>
      <a:lvl3pPr marL="913508" algn="l" defTabSz="912661" rtl="0" eaLnBrk="1" latinLnBrk="0" hangingPunct="1">
        <a:defRPr sz="1867" kern="1200">
          <a:solidFill>
            <a:schemeClr val="tx1"/>
          </a:solidFill>
          <a:latin typeface="+mn-lt"/>
          <a:ea typeface="+mn-ea"/>
          <a:cs typeface="+mn-cs"/>
        </a:defRPr>
      </a:lvl3pPr>
      <a:lvl4pPr marL="1369838" algn="l" defTabSz="912661" rtl="0" eaLnBrk="1" latinLnBrk="0" hangingPunct="1">
        <a:defRPr sz="1867" kern="1200">
          <a:solidFill>
            <a:schemeClr val="tx1"/>
          </a:solidFill>
          <a:latin typeface="+mn-lt"/>
          <a:ea typeface="+mn-ea"/>
          <a:cs typeface="+mn-cs"/>
        </a:defRPr>
      </a:lvl4pPr>
      <a:lvl5pPr marL="1827016" algn="l" defTabSz="912661" rtl="0" eaLnBrk="1" latinLnBrk="0" hangingPunct="1">
        <a:defRPr sz="1867" kern="1200">
          <a:solidFill>
            <a:schemeClr val="tx1"/>
          </a:solidFill>
          <a:latin typeface="+mn-lt"/>
          <a:ea typeface="+mn-ea"/>
          <a:cs typeface="+mn-cs"/>
        </a:defRPr>
      </a:lvl5pPr>
      <a:lvl6pPr marL="2283346" algn="l" defTabSz="912661" rtl="0" eaLnBrk="1" latinLnBrk="0" hangingPunct="1">
        <a:defRPr sz="1867" kern="1200">
          <a:solidFill>
            <a:schemeClr val="tx1"/>
          </a:solidFill>
          <a:latin typeface="+mn-lt"/>
          <a:ea typeface="+mn-ea"/>
          <a:cs typeface="+mn-cs"/>
        </a:defRPr>
      </a:lvl6pPr>
      <a:lvl7pPr marL="2740522" algn="l" defTabSz="912661" rtl="0" eaLnBrk="1" latinLnBrk="0" hangingPunct="1">
        <a:defRPr sz="1867" kern="1200">
          <a:solidFill>
            <a:schemeClr val="tx1"/>
          </a:solidFill>
          <a:latin typeface="+mn-lt"/>
          <a:ea typeface="+mn-ea"/>
          <a:cs typeface="+mn-cs"/>
        </a:defRPr>
      </a:lvl7pPr>
      <a:lvl8pPr marL="3196853" algn="l" defTabSz="912661" rtl="0" eaLnBrk="1" latinLnBrk="0" hangingPunct="1">
        <a:defRPr sz="1867" kern="1200">
          <a:solidFill>
            <a:schemeClr val="tx1"/>
          </a:solidFill>
          <a:latin typeface="+mn-lt"/>
          <a:ea typeface="+mn-ea"/>
          <a:cs typeface="+mn-cs"/>
        </a:defRPr>
      </a:lvl8pPr>
      <a:lvl9pPr marL="3654031" algn="l" defTabSz="912661"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0.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5.png"/><Relationship Id="rId7" Type="http://schemas.openxmlformats.org/officeDocument/2006/relationships/image" Target="../media/image29.png"/><Relationship Id="rId12"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38.png"/><Relationship Id="rId11" Type="http://schemas.openxmlformats.org/officeDocument/2006/relationships/image" Target="../media/image39.png"/><Relationship Id="rId5" Type="http://schemas.openxmlformats.org/officeDocument/2006/relationships/image" Target="../media/image37.png"/><Relationship Id="rId10" Type="http://schemas.openxmlformats.org/officeDocument/2006/relationships/image" Target="../media/image33.svg"/><Relationship Id="rId4" Type="http://schemas.openxmlformats.org/officeDocument/2006/relationships/image" Target="../media/image36.png"/><Relationship Id="rId9"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3.xml"/><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image" Target="../media/image49.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3.xml"/><Relationship Id="rId5" Type="http://schemas.openxmlformats.org/officeDocument/2006/relationships/image" Target="../media/image51.png"/><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3.xml"/><Relationship Id="rId5" Type="http://schemas.openxmlformats.org/officeDocument/2006/relationships/image" Target="../media/image52.png"/><Relationship Id="rId4" Type="http://schemas.openxmlformats.org/officeDocument/2006/relationships/image" Target="../media/image30.sv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3.xml"/><Relationship Id="rId6" Type="http://schemas.openxmlformats.org/officeDocument/2006/relationships/image" Target="../media/image55.png"/><Relationship Id="rId11" Type="http://schemas.openxmlformats.org/officeDocument/2006/relationships/image" Target="../media/image58.png"/><Relationship Id="rId5" Type="http://schemas.openxmlformats.org/officeDocument/2006/relationships/image" Target="../media/image14.png"/><Relationship Id="rId10" Type="http://schemas.openxmlformats.org/officeDocument/2006/relationships/image" Target="../media/image57.png"/><Relationship Id="rId4" Type="http://schemas.openxmlformats.org/officeDocument/2006/relationships/image" Target="../media/image54.sv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3.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23.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hemeOverride" Target="../theme/themeOverride1.xml"/><Relationship Id="rId5" Type="http://schemas.openxmlformats.org/officeDocument/2006/relationships/image" Target="../media/image64.png"/><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sv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758560" y="1651452"/>
            <a:ext cx="10674881" cy="2062103"/>
          </a:xfrm>
          <a:prstGeom prst="rect">
            <a:avLst/>
          </a:prstGeom>
          <a:noFill/>
        </p:spPr>
        <p:txBody>
          <a:bodyPr wrap="square" rtlCol="0">
            <a:spAutoFit/>
          </a:bodyPr>
          <a:lstStyle/>
          <a:p>
            <a:pPr defTabSz="1217446"/>
            <a:r>
              <a:rPr lang="en-US" altLang="zh-CN" sz="6400" b="1" i="1" spc="533" dirty="0">
                <a:solidFill>
                  <a:srgbClr val="293247"/>
                </a:solidFill>
                <a:effectLst>
                  <a:outerShdw blurRad="38100" dist="38100" dir="2700000" algn="tl">
                    <a:srgbClr val="000000">
                      <a:alpha val="43137"/>
                    </a:srgbClr>
                  </a:outerShdw>
                </a:effectLst>
                <a:latin typeface="微软雅黑"/>
                <a:ea typeface="微软雅黑"/>
                <a:cs typeface="+mn-ea"/>
                <a:sym typeface="+mn-lt"/>
              </a:rPr>
              <a:t>ADEPT:</a:t>
            </a:r>
            <a:r>
              <a:rPr lang="zh-CN" altLang="en-US" sz="6400" b="1" i="1" spc="533" dirty="0">
                <a:solidFill>
                  <a:srgbClr val="293247"/>
                </a:solidFill>
                <a:effectLst>
                  <a:outerShdw blurRad="38100" dist="38100" dir="2700000" algn="tl">
                    <a:srgbClr val="000000">
                      <a:alpha val="43137"/>
                    </a:srgbClr>
                  </a:outerShdw>
                </a:effectLst>
                <a:latin typeface="微软雅黑"/>
                <a:ea typeface="微软雅黑"/>
                <a:cs typeface="+mn-ea"/>
                <a:sym typeface="+mn-lt"/>
              </a:rPr>
              <a:t> </a:t>
            </a:r>
            <a:r>
              <a:rPr lang="en-US" altLang="zh-CN" sz="6400" b="1" i="1" spc="533" dirty="0">
                <a:solidFill>
                  <a:srgbClr val="293247"/>
                </a:solidFill>
                <a:effectLst>
                  <a:outerShdw blurRad="38100" dist="38100" dir="2700000" algn="tl">
                    <a:srgbClr val="000000">
                      <a:alpha val="43137"/>
                    </a:srgbClr>
                  </a:outerShdw>
                </a:effectLst>
                <a:latin typeface="微软雅黑"/>
                <a:ea typeface="微软雅黑"/>
                <a:cs typeface="+mn-ea"/>
                <a:sym typeface="+mn-lt"/>
              </a:rPr>
              <a:t>A </a:t>
            </a:r>
            <a:r>
              <a:rPr lang="en-US" altLang="zh-CN" sz="6400" b="1" i="1" spc="533" dirty="0" err="1">
                <a:solidFill>
                  <a:srgbClr val="293247"/>
                </a:solidFill>
                <a:effectLst>
                  <a:outerShdw blurRad="38100" dist="38100" dir="2700000" algn="tl">
                    <a:srgbClr val="000000">
                      <a:alpha val="43137"/>
                    </a:srgbClr>
                  </a:outerShdw>
                </a:effectLst>
                <a:latin typeface="微软雅黑"/>
                <a:ea typeface="微软雅黑"/>
                <a:cs typeface="+mn-ea"/>
                <a:sym typeface="+mn-lt"/>
              </a:rPr>
              <a:t>DEbiasing</a:t>
            </a:r>
            <a:r>
              <a:rPr lang="en-US" altLang="zh-CN" sz="6400" b="1" i="1" spc="533" dirty="0">
                <a:solidFill>
                  <a:srgbClr val="293247"/>
                </a:solidFill>
                <a:effectLst>
                  <a:outerShdw blurRad="38100" dist="38100" dir="2700000" algn="tl">
                    <a:srgbClr val="000000">
                      <a:alpha val="43137"/>
                    </a:srgbClr>
                  </a:outerShdw>
                </a:effectLst>
                <a:latin typeface="微软雅黑"/>
                <a:ea typeface="微软雅黑"/>
                <a:cs typeface="+mn-ea"/>
                <a:sym typeface="+mn-lt"/>
              </a:rPr>
              <a:t> </a:t>
            </a:r>
            <a:r>
              <a:rPr lang="en-US" altLang="zh-CN" sz="6400" b="1" i="1" spc="533" dirty="0" err="1">
                <a:solidFill>
                  <a:srgbClr val="293247"/>
                </a:solidFill>
                <a:effectLst>
                  <a:outerShdw blurRad="38100" dist="38100" dir="2700000" algn="tl">
                    <a:srgbClr val="000000">
                      <a:alpha val="43137"/>
                    </a:srgbClr>
                  </a:outerShdw>
                </a:effectLst>
                <a:latin typeface="微软雅黑"/>
                <a:ea typeface="微软雅黑"/>
                <a:cs typeface="+mn-ea"/>
                <a:sym typeface="+mn-lt"/>
              </a:rPr>
              <a:t>PrompT</a:t>
            </a:r>
            <a:r>
              <a:rPr lang="en-US" altLang="zh-CN" sz="6400" b="1" i="1" spc="533" dirty="0">
                <a:solidFill>
                  <a:srgbClr val="293247"/>
                </a:solidFill>
                <a:effectLst>
                  <a:outerShdw blurRad="38100" dist="38100" dir="2700000" algn="tl">
                    <a:srgbClr val="000000">
                      <a:alpha val="43137"/>
                    </a:srgbClr>
                  </a:outerShdw>
                </a:effectLst>
                <a:latin typeface="微软雅黑"/>
                <a:ea typeface="微软雅黑"/>
                <a:cs typeface="+mn-ea"/>
                <a:sym typeface="+mn-lt"/>
              </a:rPr>
              <a:t> Framework</a:t>
            </a:r>
          </a:p>
        </p:txBody>
      </p:sp>
      <mc:AlternateContent xmlns:mc="http://schemas.openxmlformats.org/markup-compatibility/2006" xmlns:a14="http://schemas.microsoft.com/office/drawing/2010/main">
        <mc:Choice Requires="a14">
          <p:sp>
            <p:nvSpPr>
              <p:cNvPr id="21" name="文本框 20"/>
              <p:cNvSpPr txBox="1"/>
              <p:nvPr/>
            </p:nvSpPr>
            <p:spPr>
              <a:xfrm>
                <a:off x="758559" y="3713555"/>
                <a:ext cx="10250743" cy="721864"/>
              </a:xfrm>
              <a:prstGeom prst="rect">
                <a:avLst/>
              </a:prstGeom>
              <a:noFill/>
            </p:spPr>
            <p:txBody>
              <a:bodyPr wrap="square" rtlCol="0">
                <a:spAutoFit/>
              </a:bodyPr>
              <a:lstStyle/>
              <a:p>
                <a:pPr algn="r" defTabSz="1217446"/>
                <a14:m>
                  <m:oMathPara xmlns:m="http://schemas.openxmlformats.org/officeDocument/2006/math">
                    <m:oMathParaPr>
                      <m:jc m:val="centerGroup"/>
                    </m:oMathParaPr>
                    <m:oMath xmlns:m="http://schemas.openxmlformats.org/officeDocument/2006/math">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𝑲𝒆</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𝒀𝒂𝒏</m:t>
                      </m:r>
                      <m:sSup>
                        <m:sSupPr>
                          <m:ctrlP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ctrlPr>
                        </m:sSupPr>
                        <m:e>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𝒈</m:t>
                          </m:r>
                        </m:e>
                        <m: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𝟏</m:t>
                          </m:r>
                        </m:sup>
                      </m:s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𝑪𝒉𝒂𝒓𝒍𝒆𝒔</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𝒀</m:t>
                      </m:r>
                      <m:sSup>
                        <m:sSupPr>
                          <m:ctrlP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ctrlPr>
                        </m:sSupPr>
                        <m:e>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𝒖</m:t>
                          </m:r>
                        </m:e>
                        <m: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𝟐</m:t>
                          </m:r>
                        </m:sup>
                      </m:s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𝒀𝒊</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𝑹</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𝑭𝒖𝒏</m:t>
                      </m:r>
                      <m:sSup>
                        <m:sSupPr>
                          <m:ctrlP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ctrlPr>
                        </m:sSupPr>
                        <m:e>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𝒈</m:t>
                          </m:r>
                        </m:e>
                        <m: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𝟐</m:t>
                          </m:r>
                        </m:sup>
                      </m:s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𝑴𝒂𝒏𝒍𝒊𝒏𝒈</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𝑳</m:t>
                      </m:r>
                      <m:sSup>
                        <m:sSupPr>
                          <m:ctrlP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ctrlPr>
                        </m:sSupPr>
                        <m:e>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𝒊</m:t>
                          </m:r>
                        </m:e>
                        <m: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𝟐</m:t>
                          </m:r>
                        </m:sup>
                      </m:s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𝑯𝒆𝒏𝒈</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𝑱</m:t>
                      </m:r>
                      <m:sSup>
                        <m:sSupPr>
                          <m:ctrlP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ctrlPr>
                        </m:sSupPr>
                        <m:e>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𝒊</m:t>
                          </m:r>
                        </m:e>
                        <m: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𝟐</m:t>
                          </m:r>
                        </m:sup>
                      </m:sSup>
                    </m:oMath>
                  </m:oMathPara>
                </a14:m>
                <a:endParaRPr lang="en-US" altLang="zh-CN" sz="2000" b="1" spc="533" dirty="0">
                  <a:solidFill>
                    <a:srgbClr val="FFC000"/>
                  </a:solidFill>
                  <a:effectLst>
                    <a:outerShdw blurRad="38100" dist="38100" dir="2700000" algn="tl">
                      <a:srgbClr val="000000">
                        <a:alpha val="43137"/>
                      </a:srgbClr>
                    </a:outerShdw>
                  </a:effectLst>
                  <a:latin typeface="微软雅黑"/>
                  <a:ea typeface="微软雅黑"/>
                  <a:cs typeface="+mn-ea"/>
                  <a:sym typeface="+mn-lt"/>
                </a:endParaRPr>
              </a:p>
              <a:p>
                <a:pPr algn="r" defTabSz="1217446"/>
                <a:r>
                  <a:rPr lang="en-US" altLang="zh-CN" sz="2000" b="1" spc="533" dirty="0">
                    <a:solidFill>
                      <a:srgbClr val="FFC000"/>
                    </a:solidFill>
                    <a:effectLst>
                      <a:outerShdw blurRad="38100" dist="38100" dir="2700000" algn="tl">
                        <a:srgbClr val="000000">
                          <a:alpha val="43137"/>
                        </a:srgbClr>
                      </a:outerShdw>
                    </a:effectLst>
                    <a:ea typeface="微软雅黑"/>
                    <a:cs typeface="+mn-ea"/>
                    <a:sym typeface="+mn-lt"/>
                  </a:rPr>
                  <a:t> </a:t>
                </a:r>
                <a14:m>
                  <m:oMath xmlns:m="http://schemas.openxmlformats.org/officeDocument/2006/math">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𝑻𝒔𝒊𝒏𝒈𝒉𝒖𝒂</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𝑼𝒏𝒊𝒗𝒆𝒓𝒔𝒊𝒕</m:t>
                    </m:r>
                    <m:sSup>
                      <m:sSupPr>
                        <m:ctrlP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ctrlPr>
                      </m:sSupPr>
                      <m:e>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𝒚</m:t>
                        </m:r>
                      </m:e>
                      <m: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𝟏</m:t>
                        </m:r>
                      </m:sup>
                    </m:s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 </m:t>
                    </m:r>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𝑼𝑰𝑼</m:t>
                    </m:r>
                    <m:sSup>
                      <m:sSupPr>
                        <m:ctrlP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ctrlPr>
                      </m:sSupPr>
                      <m:e>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𝑪</m:t>
                        </m:r>
                      </m:e>
                      <m:sup>
                        <m:r>
                          <a:rPr lang="en-US" altLang="zh-CN" sz="2000" b="1" i="1" spc="533" smtClean="0">
                            <a:solidFill>
                              <a:srgbClr val="FFC000"/>
                            </a:solidFill>
                            <a:effectLst>
                              <a:outerShdw blurRad="38100" dist="38100" dir="2700000" algn="tl">
                                <a:srgbClr val="000000">
                                  <a:alpha val="43137"/>
                                </a:srgbClr>
                              </a:outerShdw>
                            </a:effectLst>
                            <a:latin typeface="Cambria Math" panose="02040503050406030204" pitchFamily="18" charset="0"/>
                            <a:ea typeface="微软雅黑"/>
                            <a:cs typeface="+mn-ea"/>
                            <a:sym typeface="+mn-lt"/>
                          </a:rPr>
                          <m:t>𝟐</m:t>
                        </m:r>
                      </m:sup>
                    </m:sSup>
                  </m:oMath>
                </a14:m>
                <a:endParaRPr lang="en-US" altLang="zh-CN" sz="2000" b="1" spc="533" dirty="0">
                  <a:solidFill>
                    <a:srgbClr val="FFC000"/>
                  </a:solidFill>
                  <a:effectLst>
                    <a:outerShdw blurRad="38100" dist="38100" dir="2700000" algn="tl">
                      <a:srgbClr val="000000">
                        <a:alpha val="43137"/>
                      </a:srgbClr>
                    </a:outerShdw>
                  </a:effectLst>
                  <a:latin typeface="微软雅黑"/>
                  <a:ea typeface="微软雅黑"/>
                  <a:cs typeface="+mn-ea"/>
                  <a:sym typeface="+mn-lt"/>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758559" y="3713555"/>
                <a:ext cx="10250743" cy="721864"/>
              </a:xfrm>
              <a:prstGeom prst="rect">
                <a:avLst/>
              </a:prstGeom>
              <a:blipFill>
                <a:blip r:embed="rId5"/>
                <a:stretch>
                  <a:fillRect r="-2854" b="-11765"/>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1F8DF1B-F288-41A9-9FC3-F1B3D4FD873B}"/>
              </a:ext>
            </a:extLst>
          </p:cNvPr>
          <p:cNvSpPr txBox="1"/>
          <p:nvPr/>
        </p:nvSpPr>
        <p:spPr>
          <a:xfrm flipH="1">
            <a:off x="10324010" y="0"/>
            <a:ext cx="1867990" cy="369332"/>
          </a:xfrm>
          <a:prstGeom prst="rect">
            <a:avLst/>
          </a:prstGeom>
          <a:noFill/>
        </p:spPr>
        <p:txBody>
          <a:bodyPr wrap="square" rtlCol="0">
            <a:spAutoFit/>
          </a:bodyPr>
          <a:lstStyle/>
          <a:p>
            <a:r>
              <a:rPr lang="en-US" altLang="zh-CN" b="1" dirty="0">
                <a:solidFill>
                  <a:srgbClr val="7F7F7F"/>
                </a:solidFill>
                <a:effectLst>
                  <a:outerShdw blurRad="38100" dist="38100" dir="2700000" algn="tl">
                    <a:srgbClr val="000000">
                      <a:alpha val="43137"/>
                    </a:srgbClr>
                  </a:outerShdw>
                </a:effectLst>
              </a:rPr>
              <a:t>Paper ID: 9526</a:t>
            </a:r>
            <a:endParaRPr lang="zh-CN" altLang="en-US" b="1" dirty="0">
              <a:solidFill>
                <a:srgbClr val="7F7F7F"/>
              </a:solidFill>
              <a:effectLst>
                <a:outerShdw blurRad="38100" dist="38100" dir="2700000" algn="tl">
                  <a:srgbClr val="000000">
                    <a:alpha val="43137"/>
                  </a:srgbClr>
                </a:outerShdw>
              </a:effectLs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 name="TextBox 39"/>
              <p:cNvSpPr txBox="1"/>
              <p:nvPr/>
            </p:nvSpPr>
            <p:spPr>
              <a:xfrm>
                <a:off x="6931554" y="5594525"/>
                <a:ext cx="4155176" cy="1181029"/>
              </a:xfrm>
              <a:prstGeom prst="rect">
                <a:avLst/>
              </a:prstGeom>
              <a:noFill/>
            </p:spPr>
            <p:txBody>
              <a:bodyPr wrap="none" lIns="91440" tIns="45720" rIns="91440" bIns="45720" rtlCol="0">
                <a:spAutoFit/>
              </a:bodyPr>
              <a:lstStyle/>
              <a:p>
                <a:pPr defTabSz="1217476"/>
                <a14:m>
                  <m:oMathPara xmlns:m="http://schemas.openxmlformats.org/officeDocument/2006/math">
                    <m:oMathParaPr>
                      <m:jc m:val="centerGroup"/>
                    </m:oMathParaPr>
                    <m:oMath xmlns:m="http://schemas.openxmlformats.org/officeDocument/2006/math">
                      <m:sSub>
                        <m:sSubPr>
                          <m:ctrlP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𝑳</m:t>
                          </m:r>
                        </m:e>
                        <m:sub>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𝒃𝒊𝒂𝒔</m:t>
                          </m:r>
                        </m:sub>
                      </m:sSub>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m:t>
                      </m:r>
                      <m:nary>
                        <m:naryPr>
                          <m:chr m:val="∑"/>
                          <m:subHide m:val="on"/>
                          <m:supHide m:val="on"/>
                          <m:ctrlP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ctrlPr>
                        </m:naryPr>
                        <m:sub/>
                        <m:sup/>
                        <m:e>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𝑱𝑺</m:t>
                          </m:r>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𝑷</m:t>
                              </m:r>
                            </m:e>
                            <m:sub>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𝒂𝒕𝒕𝒓𝒊𝒃𝒖𝒕</m:t>
                              </m:r>
                              <m:sSub>
                                <m:sSubPr>
                                  <m:ctrlP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sub>
                          </m:sSub>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𝑷</m:t>
                              </m:r>
                            </m:e>
                            <m:sub>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𝒂𝒕𝒕𝒓𝒊𝒃𝒖𝒕</m:t>
                              </m:r>
                              <m:sSub>
                                <m:sSubPr>
                                  <m:ctrlP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𝒋</m:t>
                                  </m:r>
                                </m:sub>
                              </m:sSub>
                            </m:sub>
                          </m:sSub>
                          <m:r>
                            <a:rPr lang="en-US" altLang="zh-CN" sz="1600" b="1" i="1">
                              <a:solidFill>
                                <a:srgbClr val="293247"/>
                              </a:solidFill>
                              <a:effectLst>
                                <a:outerShdw blurRad="38100" dist="38100" dir="2700000" algn="tl">
                                  <a:srgbClr val="000000">
                                    <a:alpha val="43137"/>
                                  </a:srgbClr>
                                </a:outerShdw>
                              </a:effectLst>
                              <a:latin typeface="Cambria Math" panose="02040503050406030204" pitchFamily="18" charset="0"/>
                            </a:rPr>
                            <m:t>)</m:t>
                          </m:r>
                        </m:e>
                      </m:nary>
                    </m:oMath>
                  </m:oMathPara>
                </a14:m>
                <a:endParaRPr lang="en-US" altLang="zh-CN" sz="4400" b="1" dirty="0">
                  <a:solidFill>
                    <a:srgbClr val="293247"/>
                  </a:solidFill>
                  <a:effectLst>
                    <a:outerShdw blurRad="38100" dist="38100" dir="2700000" algn="tl">
                      <a:srgbClr val="000000">
                        <a:alpha val="43137"/>
                      </a:srgbClr>
                    </a:outerShdw>
                  </a:effectLst>
                  <a:latin typeface="微软雅黑"/>
                  <a:ea typeface="微软雅黑"/>
                </a:endParaRPr>
              </a:p>
              <a:p>
                <a:pPr defTabSz="1217476"/>
                <a:endParaRPr lang="en-US" sz="3200" b="1" dirty="0">
                  <a:solidFill>
                    <a:srgbClr val="293247"/>
                  </a:solidFill>
                  <a:effectLst>
                    <a:outerShdw blurRad="38100" dist="38100" dir="2700000" algn="tl">
                      <a:srgbClr val="000000">
                        <a:alpha val="43137"/>
                      </a:srgbClr>
                    </a:outerShdw>
                  </a:effectLst>
                  <a:latin typeface="微软雅黑"/>
                  <a:ea typeface="微软雅黑"/>
                  <a:cs typeface="+mn-ea"/>
                  <a:sym typeface="+mn-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6931554" y="5594525"/>
                <a:ext cx="4155176" cy="1181029"/>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1609" y="301"/>
                  <a:ext cx="2890"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Define </a:t>
                  </a:r>
                  <a14:m>
                    <m:oMath xmlns:m="http://schemas.openxmlformats.org/officeDocument/2006/math">
                      <m:sSub>
                        <m:sSubPr>
                          <m:ctrlPr>
                            <a:rPr lang="en-US" altLang="zh-CN" sz="3200" i="1">
                              <a:solidFill>
                                <a:srgbClr val="767171">
                                  <a:lumMod val="100000"/>
                                </a:srgbClr>
                              </a:solidFill>
                              <a:latin typeface="Cambria Math" panose="02040503050406030204" pitchFamily="18" charset="0"/>
                              <a:cs typeface="+mn-ea"/>
                              <a:sym typeface="+mn-lt"/>
                            </a:rPr>
                          </m:ctrlPr>
                        </m:sSubPr>
                        <m:e>
                          <m:r>
                            <a:rPr lang="en-US" altLang="zh-CN" sz="3200" i="1">
                              <a:solidFill>
                                <a:srgbClr val="767171">
                                  <a:lumMod val="100000"/>
                                </a:srgbClr>
                              </a:solidFill>
                              <a:latin typeface="Cambria Math" panose="02040503050406030204" pitchFamily="18" charset="0"/>
                              <a:cs typeface="+mn-ea"/>
                              <a:sym typeface="+mn-lt"/>
                            </a:rPr>
                            <m:t>𝐿</m:t>
                          </m:r>
                        </m:e>
                        <m:sub>
                          <m:r>
                            <a:rPr lang="en-US" altLang="zh-CN" sz="3200" i="1">
                              <a:solidFill>
                                <a:srgbClr val="767171">
                                  <a:lumMod val="100000"/>
                                </a:srgbClr>
                              </a:solidFill>
                              <a:latin typeface="Cambria Math" panose="02040503050406030204" pitchFamily="18" charset="0"/>
                              <a:cs typeface="+mn-ea"/>
                              <a:sym typeface="+mn-lt"/>
                            </a:rPr>
                            <m:t>𝑏𝑖𝑎𝑠</m:t>
                          </m:r>
                        </m:sub>
                      </m:sSub>
                    </m:oMath>
                  </a14:m>
                  <a:endParaRPr lang="zh-CN" altLang="en-US" sz="3200" dirty="0">
                    <a:solidFill>
                      <a:srgbClr val="767171">
                        <a:lumMod val="100000"/>
                      </a:srgbClr>
                    </a:solidFill>
                    <a:latin typeface="微软雅黑"/>
                    <a:ea typeface="微软雅黑"/>
                    <a:cs typeface="+mn-ea"/>
                    <a:sym typeface="+mn-l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609" y="301"/>
                  <a:ext cx="2890" cy="691"/>
                </a:xfrm>
                <a:prstGeom prst="rect">
                  <a:avLst/>
                </a:prstGeom>
                <a:blipFill>
                  <a:blip r:embed="rId4"/>
                  <a:stretch>
                    <a:fillRect l="-6219" t="-13542" b="-33333"/>
                  </a:stretch>
                </a:blipFill>
              </p:spPr>
              <p:txBody>
                <a:bodyPr/>
                <a:lstStyle/>
                <a:p>
                  <a:r>
                    <a:rPr lang="zh-CN" altLang="en-US">
                      <a:noFill/>
                    </a:rPr>
                    <a:t> </a:t>
                  </a:r>
                </a:p>
              </p:txBody>
            </p:sp>
          </mc:Fallback>
        </mc:AlternateContent>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mc:AlternateContent xmlns:mc="http://schemas.openxmlformats.org/markup-compatibility/2006" xmlns:a14="http://schemas.microsoft.com/office/drawing/2010/main">
        <mc:Choice Requires="a14">
          <p:sp>
            <p:nvSpPr>
              <p:cNvPr id="14" name="TextBox 39">
                <a:extLst>
                  <a:ext uri="{FF2B5EF4-FFF2-40B4-BE49-F238E27FC236}">
                    <a16:creationId xmlns:a16="http://schemas.microsoft.com/office/drawing/2014/main" id="{33E28DE2-95E9-493A-B35B-332E1FDD642F}"/>
                  </a:ext>
                </a:extLst>
              </p:cNvPr>
              <p:cNvSpPr txBox="1"/>
              <p:nvPr/>
            </p:nvSpPr>
            <p:spPr>
              <a:xfrm>
                <a:off x="6764866" y="2788702"/>
                <a:ext cx="3747625" cy="1338443"/>
              </a:xfrm>
              <a:prstGeom prst="rect">
                <a:avLst/>
              </a:prstGeom>
              <a:noFill/>
            </p:spPr>
            <p:txBody>
              <a:bodyPr wrap="square" lIns="91440" tIns="45720" rIns="91440" bIns="45720" rtlCol="0">
                <a:spAutoFit/>
              </a:bodyPr>
              <a:lstStyle/>
              <a:p>
                <a:pPr defTabSz="1217476"/>
                <a14:m>
                  <m:oMathPara xmlns:m="http://schemas.openxmlformats.org/officeDocument/2006/math">
                    <m:oMathParaPr>
                      <m:jc m:val="centerGroup"/>
                    </m:oMathParaPr>
                    <m:oMath xmlns:m="http://schemas.openxmlformats.org/officeDocument/2006/math">
                      <m:sSub>
                        <m:sSub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𝒑</m:t>
                          </m:r>
                        </m:e>
                        <m: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𝒋</m:t>
                          </m:r>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𝒊</m:t>
                          </m:r>
                        </m:sub>
                      </m:s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f>
                        <m:f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fPr>
                        <m:num>
                          <m:func>
                            <m:func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funcPr>
                            <m:fName>
                              <m:r>
                                <m:rPr>
                                  <m:sty m:val="p"/>
                                </m:rPr>
                                <a:rPr lang="en-US" altLang="zh-CN" sz="1200">
                                  <a:solidFill>
                                    <a:srgbClr val="BA8D2D"/>
                                  </a:solidFill>
                                  <a:effectLst>
                                    <a:outerShdw blurRad="38100" dist="38100" dir="2700000" algn="tl">
                                      <a:srgbClr val="000000">
                                        <a:alpha val="43137"/>
                                      </a:srgbClr>
                                    </a:outerShdw>
                                  </a:effectLst>
                                  <a:latin typeface="Cambria Math" panose="02040503050406030204" pitchFamily="18" charset="0"/>
                                </a:rPr>
                                <m:t>exp</m:t>
                              </m:r>
                            </m:fName>
                            <m:e>
                              <m:d>
                                <m:dPr>
                                  <m:begChr m:val="{"/>
                                  <m:endChr m:val="}"/>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f>
                                    <m:f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fPr>
                                    <m:num>
                                      <m:sSup>
                                        <m:sSup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𝒆</m:t>
                                                      </m:r>
                                                    </m:e>
                                                    <m: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𝒊</m:t>
                                                      </m:r>
                                                    </m:sub>
                                                  </m:s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𝒆</m:t>
                                                      </m:r>
                                                    </m:e>
                                                    <m: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𝒋</m:t>
                                                      </m:r>
                                                    </m:sub>
                                                  </m:sSub>
                                                </m:e>
                                              </m:d>
                                            </m:e>
                                          </m:d>
                                        </m:e>
                                        <m:sup>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𝟐</m:t>
                                          </m:r>
                                        </m:sup>
                                      </m:sSup>
                                    </m:num>
                                    <m:den>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𝟐</m:t>
                                      </m:r>
                                      <m:sSup>
                                        <m:sSup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p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𝝆</m:t>
                                          </m:r>
                                        </m:e>
                                        <m:sup>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𝟐</m:t>
                                          </m:r>
                                        </m:sup>
                                      </m:sSup>
                                    </m:den>
                                  </m:f>
                                </m:e>
                              </m:d>
                            </m:e>
                          </m:func>
                        </m:num>
                        <m:den>
                          <m:nary>
                            <m:naryPr>
                              <m:chr m:val="∑"/>
                              <m:supHide m:val="on"/>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naryPr>
                            <m:sub>
                              <m:r>
                                <m:rPr>
                                  <m:brk m:alnAt="7"/>
                                </m:r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𝒌</m:t>
                              </m:r>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𝒊</m:t>
                              </m:r>
                            </m:sub>
                            <m:sup/>
                            <m:e>
                              <m:func>
                                <m:func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funcPr>
                                <m:fName>
                                  <m:r>
                                    <m:rPr>
                                      <m:sty m:val="p"/>
                                    </m:rPr>
                                    <a:rPr lang="en-US" altLang="zh-CN" sz="1200">
                                      <a:solidFill>
                                        <a:srgbClr val="BA8D2D"/>
                                      </a:solidFill>
                                      <a:effectLst>
                                        <a:outerShdw blurRad="38100" dist="38100" dir="2700000" algn="tl">
                                          <a:srgbClr val="000000">
                                            <a:alpha val="43137"/>
                                          </a:srgbClr>
                                        </a:outerShdw>
                                      </a:effectLst>
                                      <a:latin typeface="Cambria Math" panose="02040503050406030204" pitchFamily="18" charset="0"/>
                                    </a:rPr>
                                    <m:t>exp</m:t>
                                  </m:r>
                                </m:fName>
                                <m:e>
                                  <m:d>
                                    <m:dPr>
                                      <m:begChr m:val="{"/>
                                      <m:endChr m:val="}"/>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f>
                                        <m:f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fPr>
                                        <m:num>
                                          <m:sSup>
                                            <m:sSup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𝒆</m:t>
                                                          </m:r>
                                                        </m:e>
                                                        <m: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𝒊</m:t>
                                                          </m:r>
                                                        </m:sub>
                                                      </m:s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𝒆</m:t>
                                                          </m:r>
                                                        </m:e>
                                                        <m: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𝒌</m:t>
                                                          </m:r>
                                                        </m:sub>
                                                      </m:sSub>
                                                    </m:e>
                                                  </m:d>
                                                </m:e>
                                              </m:d>
                                            </m:e>
                                            <m:sup>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𝟐</m:t>
                                              </m:r>
                                            </m:sup>
                                          </m:sSup>
                                        </m:num>
                                        <m:den>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𝟐</m:t>
                                          </m:r>
                                          <m:sSup>
                                            <m:sSup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p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𝝆</m:t>
                                              </m:r>
                                            </m:e>
                                            <m:sup>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𝟐</m:t>
                                              </m:r>
                                            </m:sup>
                                          </m:sSup>
                                        </m:den>
                                      </m:f>
                                    </m:e>
                                  </m:d>
                                </m:e>
                              </m:func>
                            </m:e>
                          </m:nary>
                        </m:den>
                      </m:f>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𝒑</m:t>
                          </m:r>
                        </m:e>
                        <m: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𝒊</m:t>
                          </m:r>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𝒊</m:t>
                          </m:r>
                        </m:sub>
                      </m:sSub>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sz="1200" b="1" i="1">
                          <a:solidFill>
                            <a:srgbClr val="BA8D2D"/>
                          </a:solidFill>
                          <a:effectLst>
                            <a:outerShdw blurRad="38100" dist="38100" dir="2700000" algn="tl">
                              <a:srgbClr val="000000">
                                <a:alpha val="43137"/>
                              </a:srgbClr>
                            </a:outerShdw>
                          </a:effectLst>
                          <a:latin typeface="Cambria Math" panose="02040503050406030204" pitchFamily="18" charset="0"/>
                        </a:rPr>
                        <m:t>𝟎</m:t>
                      </m:r>
                    </m:oMath>
                  </m:oMathPara>
                </a14:m>
                <a:endParaRPr lang="en-US" altLang="zh-CN" sz="1200" b="1" dirty="0">
                  <a:solidFill>
                    <a:srgbClr val="BA8D2D"/>
                  </a:solidFill>
                  <a:effectLst>
                    <a:outerShdw blurRad="38100" dist="38100" dir="2700000" algn="tl">
                      <a:srgbClr val="000000">
                        <a:alpha val="43137"/>
                      </a:srgbClr>
                    </a:outerShdw>
                  </a:effectLst>
                  <a:latin typeface="微软雅黑"/>
                  <a:ea typeface="微软雅黑"/>
                  <a:cs typeface="+mn-ea"/>
                  <a:sym typeface="+mn-lt"/>
                </a:endParaRPr>
              </a:p>
              <a:p>
                <a:pPr defTabSz="1217476"/>
                <a:endParaRPr lang="en-US" altLang="zh-CN" sz="1467" b="1" dirty="0">
                  <a:solidFill>
                    <a:srgbClr val="293247"/>
                  </a:solidFill>
                  <a:effectLst>
                    <a:outerShdw blurRad="38100" dist="38100" dir="2700000" algn="tl">
                      <a:srgbClr val="000000">
                        <a:alpha val="43137"/>
                      </a:srgbClr>
                    </a:outerShdw>
                  </a:effectLst>
                  <a:latin typeface="微软雅黑"/>
                  <a:ea typeface="微软雅黑"/>
                </a:endParaRPr>
              </a:p>
            </p:txBody>
          </p:sp>
        </mc:Choice>
        <mc:Fallback xmlns="">
          <p:sp>
            <p:nvSpPr>
              <p:cNvPr id="14" name="TextBox 39">
                <a:extLst>
                  <a:ext uri="{FF2B5EF4-FFF2-40B4-BE49-F238E27FC236}">
                    <a16:creationId xmlns:a16="http://schemas.microsoft.com/office/drawing/2014/main" id="{33E28DE2-95E9-493A-B35B-332E1FDD642F}"/>
                  </a:ext>
                </a:extLst>
              </p:cNvPr>
              <p:cNvSpPr txBox="1">
                <a:spLocks noRot="1" noChangeAspect="1" noMove="1" noResize="1" noEditPoints="1" noAdjustHandles="1" noChangeArrowheads="1" noChangeShapeType="1" noTextEdit="1"/>
              </p:cNvSpPr>
              <p:nvPr/>
            </p:nvSpPr>
            <p:spPr>
              <a:xfrm>
                <a:off x="6764866" y="2788702"/>
                <a:ext cx="3747625" cy="1338443"/>
              </a:xfrm>
              <a:prstGeom prst="rect">
                <a:avLst/>
              </a:prstGeom>
              <a:blipFill>
                <a:blip r:embed="rId5"/>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5A32F3F9-5CCC-4303-94EB-C6D94F57D757}"/>
              </a:ext>
            </a:extLst>
          </p:cNvPr>
          <p:cNvSpPr txBox="1"/>
          <p:nvPr/>
        </p:nvSpPr>
        <p:spPr>
          <a:xfrm>
            <a:off x="89211" y="6157416"/>
            <a:ext cx="11868149" cy="584775"/>
          </a:xfrm>
          <a:prstGeom prst="rect">
            <a:avLst/>
          </a:prstGeom>
          <a:noFill/>
        </p:spPr>
        <p:txBody>
          <a:bodyPr wrap="square">
            <a:spAutoFit/>
          </a:bodyPr>
          <a:lstStyle/>
          <a:p>
            <a:pPr defTabSz="1217476"/>
            <a:r>
              <a:rPr lang="en-US" altLang="zh-CN" sz="1600" dirty="0">
                <a:solidFill>
                  <a:srgbClr val="767171"/>
                </a:solidFill>
                <a:latin typeface="Arial" panose="020B0604020202020204" pitchFamily="34" charset="0"/>
                <a:ea typeface="微软雅黑"/>
              </a:rPr>
              <a:t>[1] Kaneko, M. and </a:t>
            </a:r>
            <a:r>
              <a:rPr lang="en-US" altLang="zh-CN" sz="1600" dirty="0" err="1">
                <a:solidFill>
                  <a:srgbClr val="767171"/>
                </a:solidFill>
                <a:latin typeface="Arial" panose="020B0604020202020204" pitchFamily="34" charset="0"/>
                <a:ea typeface="微软雅黑"/>
              </a:rPr>
              <a:t>Bollegala</a:t>
            </a:r>
            <a:r>
              <a:rPr lang="en-US" altLang="zh-CN" sz="1600" dirty="0">
                <a:solidFill>
                  <a:srgbClr val="767171"/>
                </a:solidFill>
                <a:latin typeface="Arial" panose="020B0604020202020204" pitchFamily="34" charset="0"/>
                <a:ea typeface="微软雅黑"/>
              </a:rPr>
              <a:t>, D., 2021. Debiasing pre-trained </a:t>
            </a:r>
            <a:r>
              <a:rPr lang="en-US" altLang="zh-CN" sz="1600" dirty="0" err="1">
                <a:solidFill>
                  <a:srgbClr val="767171"/>
                </a:solidFill>
                <a:latin typeface="Arial" panose="020B0604020202020204" pitchFamily="34" charset="0"/>
                <a:ea typeface="微软雅黑"/>
              </a:rPr>
              <a:t>contextualised</a:t>
            </a:r>
            <a:r>
              <a:rPr lang="en-US" altLang="zh-CN" sz="1600" dirty="0">
                <a:solidFill>
                  <a:srgbClr val="767171"/>
                </a:solidFill>
                <a:latin typeface="Arial" panose="020B0604020202020204" pitchFamily="34" charset="0"/>
                <a:ea typeface="微软雅黑"/>
              </a:rPr>
              <a:t> embeddings. </a:t>
            </a:r>
            <a:r>
              <a:rPr lang="en-US" altLang="zh-CN" sz="1600" dirty="0" err="1">
                <a:solidFill>
                  <a:srgbClr val="767171"/>
                </a:solidFill>
                <a:latin typeface="Arial" panose="020B0604020202020204" pitchFamily="34" charset="0"/>
                <a:ea typeface="微软雅黑"/>
              </a:rPr>
              <a:t>arXiv</a:t>
            </a:r>
            <a:r>
              <a:rPr lang="en-US" altLang="zh-CN" sz="1600" dirty="0">
                <a:solidFill>
                  <a:srgbClr val="767171"/>
                </a:solidFill>
                <a:latin typeface="Arial" panose="020B0604020202020204" pitchFamily="34" charset="0"/>
                <a:ea typeface="微软雅黑"/>
              </a:rPr>
              <a:t> preprint arXiv:2101.09523.</a:t>
            </a:r>
          </a:p>
          <a:p>
            <a:pPr defTabSz="1217476"/>
            <a:r>
              <a:rPr lang="en-US" altLang="zh-CN" sz="1600" dirty="0">
                <a:solidFill>
                  <a:srgbClr val="767171"/>
                </a:solidFill>
                <a:latin typeface="Arial" panose="020B0604020202020204" pitchFamily="34" charset="0"/>
                <a:ea typeface="微软雅黑"/>
              </a:rPr>
              <a:t>[2] Hinton, G.E. and </a:t>
            </a:r>
            <a:r>
              <a:rPr lang="en-US" altLang="zh-CN" sz="1600" dirty="0" err="1">
                <a:solidFill>
                  <a:srgbClr val="767171"/>
                </a:solidFill>
                <a:latin typeface="Arial" panose="020B0604020202020204" pitchFamily="34" charset="0"/>
                <a:ea typeface="微软雅黑"/>
              </a:rPr>
              <a:t>Roweis</a:t>
            </a:r>
            <a:r>
              <a:rPr lang="en-US" altLang="zh-CN" sz="1600" dirty="0">
                <a:solidFill>
                  <a:srgbClr val="767171"/>
                </a:solidFill>
                <a:latin typeface="Arial" panose="020B0604020202020204" pitchFamily="34" charset="0"/>
                <a:ea typeface="微软雅黑"/>
              </a:rPr>
              <a:t>, S., 2002. Stochastic neighbor embedding. Advances in neural information processing systems, 15.</a:t>
            </a:r>
            <a:endParaRPr lang="zh-CN" altLang="en-US" sz="1600" dirty="0">
              <a:solidFill>
                <a:srgbClr val="767171"/>
              </a:solidFill>
              <a:latin typeface="微软雅黑"/>
              <a:ea typeface="微软雅黑"/>
            </a:endParaRPr>
          </a:p>
        </p:txBody>
      </p:sp>
      <mc:AlternateContent xmlns:mc="http://schemas.openxmlformats.org/markup-compatibility/2006" xmlns:a14="http://schemas.microsoft.com/office/drawing/2010/main">
        <mc:Choice Requires="a14">
          <p:sp>
            <p:nvSpPr>
              <p:cNvPr id="20" name="TextBox 39">
                <a:extLst>
                  <a:ext uri="{FF2B5EF4-FFF2-40B4-BE49-F238E27FC236}">
                    <a16:creationId xmlns:a16="http://schemas.microsoft.com/office/drawing/2014/main" id="{F6592FA1-F81B-4990-BB8A-BED220F9FCB3}"/>
                  </a:ext>
                </a:extLst>
              </p:cNvPr>
              <p:cNvSpPr txBox="1"/>
              <p:nvPr/>
            </p:nvSpPr>
            <p:spPr>
              <a:xfrm>
                <a:off x="6270468" y="4581129"/>
                <a:ext cx="5425397" cy="1233799"/>
              </a:xfrm>
              <a:prstGeom prst="rect">
                <a:avLst/>
              </a:prstGeom>
              <a:noFill/>
            </p:spPr>
            <p:txBody>
              <a:bodyPr wrap="square" lIns="91440" tIns="45720" rIns="91440" bIns="45720" rtlCol="0">
                <a:spAutoFit/>
              </a:bodyPr>
              <a:lstStyle/>
              <a:p>
                <a:pPr defTabSz="1217476"/>
                <a14:m>
                  <m:oMathPara xmlns:m="http://schemas.openxmlformats.org/officeDocument/2006/math">
                    <m:oMathParaPr>
                      <m:jc m:val="centerGroup"/>
                    </m:oMathParaPr>
                    <m:oMath xmlns:m="http://schemas.openxmlformats.org/officeDocument/2006/math">
                      <m:sSub>
                        <m:sSubPr>
                          <m:ctrlPr>
                            <a:rPr lang="en-US" altLang="zh-CN" sz="1333" b="1" i="1" smtClean="0">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𝒑</m:t>
                          </m:r>
                        </m:e>
                        <m: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𝒏𝒆𝒖𝒕𝒓𝒂</m:t>
                          </m:r>
                          <m:sSub>
                            <m:sSub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𝒍</m:t>
                              </m:r>
                            </m:e>
                            <m: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𝒂𝒕𝒕𝒓𝒊𝒃𝒖𝒕𝒆</m:t>
                          </m:r>
                        </m:sub>
                      </m:s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fPr>
                        <m:num>
                          <m:func>
                            <m:func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funcPr>
                            <m:fName>
                              <m:r>
                                <m:rPr>
                                  <m:sty m:val="p"/>
                                </m:rPr>
                                <a:rPr lang="en-US" altLang="zh-CN" sz="1333">
                                  <a:solidFill>
                                    <a:srgbClr val="293247"/>
                                  </a:solidFill>
                                  <a:effectLst>
                                    <a:outerShdw blurRad="38100" dist="38100" dir="2700000" algn="tl">
                                      <a:srgbClr val="000000">
                                        <a:alpha val="43137"/>
                                      </a:srgbClr>
                                    </a:outerShdw>
                                  </a:effectLst>
                                  <a:latin typeface="Cambria Math" panose="02040503050406030204" pitchFamily="18" charset="0"/>
                                </a:rPr>
                                <m:t>exp</m:t>
                              </m:r>
                            </m:fName>
                            <m:e>
                              <m:d>
                                <m:dPr>
                                  <m:begChr m:val="{"/>
                                  <m:endChr m:val="}"/>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d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fPr>
                                    <m:num>
                                      <m:sSup>
                                        <m:sSup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𝒂𝒕𝒕𝒓𝒊𝒃𝒖𝒕𝒆</m:t>
                                                      </m:r>
                                                    </m:sub>
                                                  </m:s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𝒏𝒆𝒖𝒕𝒓𝒂</m:t>
                                                      </m:r>
                                                      <m:sSub>
                                                        <m:sSub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333" b="1" i="1" smtClean="0">
                                                              <a:solidFill>
                                                                <a:srgbClr val="293247"/>
                                                              </a:solidFill>
                                                              <a:effectLst>
                                                                <a:outerShdw blurRad="38100" dist="38100" dir="2700000" algn="tl">
                                                                  <a:srgbClr val="000000">
                                                                    <a:alpha val="43137"/>
                                                                  </a:srgbClr>
                                                                </a:outerShdw>
                                                              </a:effectLst>
                                                              <a:latin typeface="Cambria Math" panose="02040503050406030204" pitchFamily="18" charset="0"/>
                                                            </a:rPr>
                                                            <m:t>𝒍</m:t>
                                                          </m:r>
                                                        </m:e>
                                                        <m: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sub>
                                                  </m:sSub>
                                                </m:e>
                                              </m:d>
                                            </m:e>
                                          </m:d>
                                        </m:e>
                                        <m:sup>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num>
                                    <m:den>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𝟐</m:t>
                                      </m:r>
                                      <m:sSup>
                                        <m:sSup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𝝆</m:t>
                                          </m:r>
                                        </m:e>
                                        <m:sup>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den>
                                  </m:f>
                                </m:e>
                              </m:d>
                            </m:e>
                          </m:func>
                        </m:num>
                        <m:den>
                          <m:nary>
                            <m:naryPr>
                              <m:chr m:val="∑"/>
                              <m:subHide m:val="on"/>
                              <m:supHide m:val="on"/>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naryPr>
                            <m:sub/>
                            <m:sup/>
                            <m:e>
                              <m:func>
                                <m:func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funcPr>
                                <m:fName>
                                  <m:r>
                                    <m:rPr>
                                      <m:sty m:val="p"/>
                                    </m:rPr>
                                    <a:rPr lang="en-US" altLang="zh-CN" sz="1333">
                                      <a:solidFill>
                                        <a:srgbClr val="293247"/>
                                      </a:solidFill>
                                      <a:effectLst>
                                        <a:outerShdw blurRad="38100" dist="38100" dir="2700000" algn="tl">
                                          <a:srgbClr val="000000">
                                            <a:alpha val="43137"/>
                                          </a:srgbClr>
                                        </a:outerShdw>
                                      </a:effectLst>
                                      <a:latin typeface="Cambria Math" panose="02040503050406030204" pitchFamily="18" charset="0"/>
                                    </a:rPr>
                                    <m:t>exp</m:t>
                                  </m:r>
                                </m:fName>
                                <m:e>
                                  <m:d>
                                    <m:dPr>
                                      <m:begChr m:val="{"/>
                                      <m:endChr m:val="}"/>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d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fPr>
                                        <m:num>
                                          <m:sSup>
                                            <m:sSup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𝒂𝒕𝒕𝒓𝒊𝒃𝒖𝒕𝒆</m:t>
                                                          </m:r>
                                                        </m:sub>
                                                      </m:s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𝒏𝒆𝒖𝒕𝒓𝒂</m:t>
                                                          </m:r>
                                                          <m:sSub>
                                                            <m:sSub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𝒍</m:t>
                                                              </m:r>
                                                            </m:e>
                                                            <m:sub>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𝒌</m:t>
                                                              </m:r>
                                                            </m:sub>
                                                          </m:sSub>
                                                        </m:sub>
                                                      </m:sSub>
                                                    </m:e>
                                                  </m:d>
                                                </m:e>
                                              </m:d>
                                            </m:e>
                                            <m:sup>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num>
                                        <m:den>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𝟐</m:t>
                                          </m:r>
                                          <m:sSup>
                                            <m:sSupPr>
                                              <m:ctrlP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𝝆</m:t>
                                              </m:r>
                                            </m:e>
                                            <m:sup>
                                              <m:r>
                                                <a:rPr lang="en-US" altLang="zh-CN" sz="1333"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den>
                                      </m:f>
                                    </m:e>
                                  </m:d>
                                </m:e>
                              </m:func>
                            </m:e>
                          </m:nary>
                        </m:den>
                      </m:f>
                    </m:oMath>
                  </m:oMathPara>
                </a14:m>
                <a:endParaRPr lang="en-US" altLang="zh-CN" sz="1333" b="1" dirty="0">
                  <a:solidFill>
                    <a:srgbClr val="293247"/>
                  </a:solidFill>
                  <a:effectLst>
                    <a:outerShdw blurRad="38100" dist="38100" dir="2700000" algn="tl">
                      <a:srgbClr val="000000">
                        <a:alpha val="43137"/>
                      </a:srgbClr>
                    </a:outerShdw>
                  </a:effectLst>
                  <a:latin typeface="微软雅黑"/>
                  <a:ea typeface="微软雅黑"/>
                  <a:cs typeface="+mn-ea"/>
                  <a:sym typeface="+mn-lt"/>
                </a:endParaRPr>
              </a:p>
            </p:txBody>
          </p:sp>
        </mc:Choice>
        <mc:Fallback xmlns="">
          <p:sp>
            <p:nvSpPr>
              <p:cNvPr id="20" name="TextBox 39">
                <a:extLst>
                  <a:ext uri="{FF2B5EF4-FFF2-40B4-BE49-F238E27FC236}">
                    <a16:creationId xmlns:a16="http://schemas.microsoft.com/office/drawing/2014/main" id="{F6592FA1-F81B-4990-BB8A-BED220F9FCB3}"/>
                  </a:ext>
                </a:extLst>
              </p:cNvPr>
              <p:cNvSpPr txBox="1">
                <a:spLocks noRot="1" noChangeAspect="1" noMove="1" noResize="1" noEditPoints="1" noAdjustHandles="1" noChangeArrowheads="1" noChangeShapeType="1" noTextEdit="1"/>
              </p:cNvSpPr>
              <p:nvPr/>
            </p:nvSpPr>
            <p:spPr>
              <a:xfrm>
                <a:off x="6270468" y="4581129"/>
                <a:ext cx="5425397" cy="1233799"/>
              </a:xfrm>
              <a:prstGeom prst="rect">
                <a:avLst/>
              </a:prstGeom>
              <a:blipFill>
                <a:blip r:embed="rId6"/>
                <a:stretch>
                  <a:fillRect b="-246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AC9A6596-51B8-4A36-8345-D5EC4B476511}"/>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10</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
        <p:nvSpPr>
          <p:cNvPr id="17" name="TextBox 39">
            <a:extLst>
              <a:ext uri="{FF2B5EF4-FFF2-40B4-BE49-F238E27FC236}">
                <a16:creationId xmlns:a16="http://schemas.microsoft.com/office/drawing/2014/main" id="{B788F575-EDC4-4D37-B676-AEA87E72AF64}"/>
              </a:ext>
            </a:extLst>
          </p:cNvPr>
          <p:cNvSpPr txBox="1"/>
          <p:nvPr/>
        </p:nvSpPr>
        <p:spPr>
          <a:xfrm>
            <a:off x="6050300" y="2452513"/>
            <a:ext cx="5380456" cy="461665"/>
          </a:xfrm>
          <a:prstGeom prst="rect">
            <a:avLst/>
          </a:prstGeom>
          <a:noFill/>
        </p:spPr>
        <p:txBody>
          <a:bodyPr wrap="square" lIns="91440" tIns="45720" rIns="91440" bIns="45720" rtlCol="0">
            <a:spAutoFit/>
          </a:bodyPr>
          <a:lstStyle/>
          <a:p>
            <a:pPr defTabSz="1217476"/>
            <a:r>
              <a:rPr lang="en-US" altLang="zh-CN" sz="2400" b="1" dirty="0">
                <a:solidFill>
                  <a:srgbClr val="BA8D2D"/>
                </a:solidFill>
                <a:effectLst>
                  <a:outerShdw blurRad="38100" dist="38100" dir="2700000" algn="tl">
                    <a:srgbClr val="000000">
                      <a:alpha val="43137"/>
                    </a:srgbClr>
                  </a:outerShdw>
                </a:effectLst>
                <a:latin typeface="微软雅黑"/>
                <a:ea typeface="微软雅黑"/>
                <a:sym typeface="+mn-lt"/>
              </a:rPr>
              <a:t>We derive our definition from [2]</a:t>
            </a:r>
            <a:r>
              <a:rPr lang="zh-CN" altLang="en-US" sz="2400" b="1" dirty="0">
                <a:solidFill>
                  <a:srgbClr val="BA8D2D"/>
                </a:solidFill>
                <a:effectLst>
                  <a:outerShdw blurRad="38100" dist="38100" dir="2700000" algn="tl">
                    <a:srgbClr val="000000">
                      <a:alpha val="43137"/>
                    </a:srgbClr>
                  </a:outerShdw>
                </a:effectLst>
                <a:latin typeface="微软雅黑"/>
                <a:ea typeface="微软雅黑"/>
                <a:sym typeface="+mn-lt"/>
              </a:rPr>
              <a:t>：</a:t>
            </a:r>
            <a:endParaRPr lang="en-US" altLang="zh-CN" sz="2400" b="1" dirty="0">
              <a:solidFill>
                <a:srgbClr val="BA8D2D"/>
              </a:solidFill>
              <a:effectLst>
                <a:outerShdw blurRad="38100" dist="38100" dir="2700000" algn="tl">
                  <a:srgbClr val="000000">
                    <a:alpha val="43137"/>
                  </a:srgbClr>
                </a:outerShdw>
              </a:effectLst>
              <a:latin typeface="微软雅黑"/>
              <a:ea typeface="微软雅黑"/>
              <a:sym typeface="+mn-lt"/>
            </a:endParaRPr>
          </a:p>
        </p:txBody>
      </p:sp>
      <mc:AlternateContent xmlns:mc="http://schemas.openxmlformats.org/markup-compatibility/2006" xmlns:a14="http://schemas.microsoft.com/office/drawing/2010/main">
        <mc:Choice Requires="a14">
          <p:sp>
            <p:nvSpPr>
              <p:cNvPr id="21" name="TextBox 39">
                <a:extLst>
                  <a:ext uri="{FF2B5EF4-FFF2-40B4-BE49-F238E27FC236}">
                    <a16:creationId xmlns:a16="http://schemas.microsoft.com/office/drawing/2014/main" id="{56DA395F-34AC-4C09-B6F6-36CA4EC6F47C}"/>
                  </a:ext>
                </a:extLst>
              </p:cNvPr>
              <p:cNvSpPr txBox="1"/>
              <p:nvPr/>
            </p:nvSpPr>
            <p:spPr>
              <a:xfrm>
                <a:off x="6126354" y="3783518"/>
                <a:ext cx="5731655" cy="461665"/>
              </a:xfrm>
              <a:prstGeom prst="rect">
                <a:avLst/>
              </a:prstGeom>
              <a:noFill/>
            </p:spPr>
            <p:txBody>
              <a:bodyPr wrap="square" lIns="91440" tIns="45720" rIns="91440" bIns="45720" rtlCol="0">
                <a:spAutoFit/>
              </a:bodyPr>
              <a:lstStyle/>
              <a:p>
                <a:pPr defTabSz="1217476"/>
                <a:r>
                  <a:rPr lang="en-US" altLang="zh-CN" sz="2400" b="1" dirty="0">
                    <a:solidFill>
                      <a:srgbClr val="293247"/>
                    </a:solidFill>
                    <a:effectLst>
                      <a:outerShdw blurRad="38100" dist="38100" dir="2700000" algn="tl">
                        <a:srgbClr val="000000">
                          <a:alpha val="43137"/>
                        </a:srgbClr>
                      </a:outerShdw>
                    </a:effectLst>
                    <a:latin typeface="微软雅黑"/>
                    <a:ea typeface="微软雅黑"/>
                  </a:rPr>
                  <a:t>Our non-linear distance</a:t>
                </a:r>
                <a:r>
                  <a:rPr lang="zh-CN" altLang="en-US" sz="2400" b="1" dirty="0">
                    <a:solidFill>
                      <a:srgbClr val="293247"/>
                    </a:solidFill>
                    <a:effectLst>
                      <a:outerShdw blurRad="38100" dist="38100" dir="2700000" algn="tl">
                        <a:srgbClr val="000000">
                          <a:alpha val="43137"/>
                        </a:srgbClr>
                      </a:outerShdw>
                    </a:effectLst>
                    <a:latin typeface="微软雅黑"/>
                    <a:ea typeface="微软雅黑"/>
                  </a:rPr>
                  <a:t> </a:t>
                </a:r>
                <a:r>
                  <a:rPr lang="en-US" altLang="zh-CN" sz="2400" b="1" dirty="0">
                    <a:solidFill>
                      <a:srgbClr val="293247"/>
                    </a:solidFill>
                    <a:effectLst>
                      <a:outerShdw blurRad="38100" dist="38100" dir="2700000" algn="tl">
                        <a:srgbClr val="000000">
                          <a:alpha val="43137"/>
                        </a:srgbClr>
                      </a:outerShdw>
                    </a:effectLst>
                    <a:latin typeface="微软雅黑"/>
                    <a:ea typeface="微软雅黑"/>
                  </a:rPr>
                  <a:t>and </a:t>
                </a:r>
                <a14:m>
                  <m:oMath xmlns:m="http://schemas.openxmlformats.org/officeDocument/2006/math">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𝑳</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𝒃𝒊𝒂𝒔</m:t>
                        </m:r>
                      </m:sub>
                    </m:sSub>
                  </m:oMath>
                </a14:m>
                <a:r>
                  <a:rPr lang="en-US" altLang="zh-CN" sz="2400" b="1" dirty="0">
                    <a:solidFill>
                      <a:srgbClr val="293247"/>
                    </a:solidFill>
                    <a:effectLst>
                      <a:outerShdw blurRad="38100" dist="38100" dir="2700000" algn="tl">
                        <a:srgbClr val="000000">
                          <a:alpha val="43137"/>
                        </a:srgbClr>
                      </a:outerShdw>
                    </a:effectLst>
                    <a:latin typeface="微软雅黑"/>
                    <a:ea typeface="微软雅黑"/>
                  </a:rPr>
                  <a:t>:</a:t>
                </a:r>
              </a:p>
            </p:txBody>
          </p:sp>
        </mc:Choice>
        <mc:Fallback xmlns="">
          <p:sp>
            <p:nvSpPr>
              <p:cNvPr id="21" name="TextBox 39">
                <a:extLst>
                  <a:ext uri="{FF2B5EF4-FFF2-40B4-BE49-F238E27FC236}">
                    <a16:creationId xmlns:a16="http://schemas.microsoft.com/office/drawing/2014/main" id="{56DA395F-34AC-4C09-B6F6-36CA4EC6F47C}"/>
                  </a:ext>
                </a:extLst>
              </p:cNvPr>
              <p:cNvSpPr txBox="1">
                <a:spLocks noRot="1" noChangeAspect="1" noMove="1" noResize="1" noEditPoints="1" noAdjustHandles="1" noChangeArrowheads="1" noChangeShapeType="1" noTextEdit="1"/>
              </p:cNvSpPr>
              <p:nvPr/>
            </p:nvSpPr>
            <p:spPr>
              <a:xfrm>
                <a:off x="6126354" y="3783518"/>
                <a:ext cx="5731655" cy="461665"/>
              </a:xfrm>
              <a:prstGeom prst="rect">
                <a:avLst/>
              </a:prstGeom>
              <a:blipFill>
                <a:blip r:embed="rId7"/>
                <a:stretch>
                  <a:fillRect l="-1702" t="-12000" b="-37333"/>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46B83F59-D785-467D-9672-7D67EE0828EB}"/>
              </a:ext>
            </a:extLst>
          </p:cNvPr>
          <p:cNvGrpSpPr/>
          <p:nvPr/>
        </p:nvGrpSpPr>
        <p:grpSpPr>
          <a:xfrm>
            <a:off x="6126353" y="4220775"/>
            <a:ext cx="5304403" cy="658257"/>
            <a:chOff x="6302415" y="5480109"/>
            <a:chExt cx="5304402" cy="658257"/>
          </a:xfrm>
        </p:grpSpPr>
        <mc:AlternateContent xmlns:mc="http://schemas.openxmlformats.org/markup-compatibility/2006" xmlns:a14="http://schemas.microsoft.com/office/drawing/2010/main">
          <mc:Choice Requires="a14">
            <p:sp>
              <p:nvSpPr>
                <p:cNvPr id="23" name="Rectangle 40">
                  <a:extLst>
                    <a:ext uri="{FF2B5EF4-FFF2-40B4-BE49-F238E27FC236}">
                      <a16:creationId xmlns:a16="http://schemas.microsoft.com/office/drawing/2014/main" id="{E7AFD086-BF46-4EE9-BA78-28D9BDB798CB}"/>
                    </a:ext>
                  </a:extLst>
                </p:cNvPr>
                <p:cNvSpPr/>
                <p:nvPr/>
              </p:nvSpPr>
              <p:spPr>
                <a:xfrm>
                  <a:off x="6700350" y="5480109"/>
                  <a:ext cx="4906467" cy="658257"/>
                </a:xfrm>
                <a:prstGeom prst="rect">
                  <a:avLst/>
                </a:prstGeom>
              </p:spPr>
              <p:txBody>
                <a:bodyPr wrap="square" lIns="91440" tIns="45720" rIns="91440" bIns="45720">
                  <a:spAutoFit/>
                </a:bodyPr>
                <a:lstStyle/>
                <a:p>
                  <a:pPr defTabSz="913508">
                    <a:lnSpc>
                      <a:spcPct val="120000"/>
                    </a:lnSpc>
                  </a:pPr>
                  <a:r>
                    <a:rPr lang="en-US" altLang="zh-CN" sz="1600" b="1" dirty="0">
                      <a:solidFill>
                        <a:srgbClr val="293247"/>
                      </a:solidFill>
                      <a:effectLst>
                        <a:outerShdw blurRad="38100" dist="38100" dir="2700000" algn="tl">
                          <a:srgbClr val="000000">
                            <a:alpha val="43137"/>
                          </a:srgbClr>
                        </a:outerShdw>
                      </a:effectLst>
                      <a:latin typeface="微软雅黑"/>
                      <a:ea typeface="微软雅黑"/>
                      <a:cs typeface="+mn-ea"/>
                      <a:sym typeface="+mn-lt"/>
                    </a:rPr>
                    <a:t>Our </a:t>
                  </a:r>
                  <a14:m>
                    <m:oMath xmlns:m="http://schemas.openxmlformats.org/officeDocument/2006/math">
                      <m:sSub>
                        <m:sSubPr>
                          <m:ctrlPr>
                            <a:rPr lang="en-US" altLang="zh-CN" sz="1600" b="1" i="1" dirty="0">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sSubPr>
                        <m:e>
                          <m:r>
                            <a:rPr lang="en-US" altLang="zh-CN" sz="1600" b="1" i="1" dirty="0">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𝑳</m:t>
                          </m:r>
                        </m:e>
                        <m:sub>
                          <m:r>
                            <a:rPr lang="en-US" altLang="zh-CN" sz="1600" b="1" i="1" dirty="0">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𝒃𝒊𝒂𝒔</m:t>
                          </m:r>
                        </m:sub>
                      </m:sSub>
                    </m:oMath>
                  </a14:m>
                  <a:r>
                    <a:rPr lang="en-US" altLang="zh-CN" sz="1600" b="1" dirty="0">
                      <a:solidFill>
                        <a:srgbClr val="293247"/>
                      </a:solidFill>
                      <a:effectLst>
                        <a:outerShdw blurRad="38100" dist="38100" dir="2700000" algn="tl">
                          <a:srgbClr val="000000">
                            <a:alpha val="43137"/>
                          </a:srgbClr>
                        </a:outerShdw>
                      </a:effectLst>
                      <a:latin typeface="微软雅黑"/>
                      <a:ea typeface="微软雅黑"/>
                      <a:cs typeface="+mn-ea"/>
                      <a:sym typeface="+mn-lt"/>
                    </a:rPr>
                    <a:t> aims at pushing pairwise attribute words closer.</a:t>
                  </a:r>
                </a:p>
              </p:txBody>
            </p:sp>
          </mc:Choice>
          <mc:Fallback xmlns="">
            <p:sp>
              <p:nvSpPr>
                <p:cNvPr id="23" name="Rectangle 40">
                  <a:extLst>
                    <a:ext uri="{FF2B5EF4-FFF2-40B4-BE49-F238E27FC236}">
                      <a16:creationId xmlns:a16="http://schemas.microsoft.com/office/drawing/2014/main" id="{E7AFD086-BF46-4EE9-BA78-28D9BDB798CB}"/>
                    </a:ext>
                  </a:extLst>
                </p:cNvPr>
                <p:cNvSpPr>
                  <a:spLocks noRot="1" noChangeAspect="1" noMove="1" noResize="1" noEditPoints="1" noAdjustHandles="1" noChangeArrowheads="1" noChangeShapeType="1" noTextEdit="1"/>
                </p:cNvSpPr>
                <p:nvPr/>
              </p:nvSpPr>
              <p:spPr>
                <a:xfrm>
                  <a:off x="6700350" y="5480109"/>
                  <a:ext cx="4906467" cy="658257"/>
                </a:xfrm>
                <a:prstGeom prst="rect">
                  <a:avLst/>
                </a:prstGeom>
                <a:blipFill>
                  <a:blip r:embed="rId8"/>
                  <a:stretch>
                    <a:fillRect l="-745" b="-14815"/>
                  </a:stretch>
                </a:blipFill>
              </p:spPr>
              <p:txBody>
                <a:bodyPr/>
                <a:lstStyle/>
                <a:p>
                  <a:r>
                    <a:rPr lang="zh-CN" altLang="en-US">
                      <a:noFill/>
                    </a:rPr>
                    <a:t> </a:t>
                  </a:r>
                </a:p>
              </p:txBody>
            </p:sp>
          </mc:Fallback>
        </mc:AlternateContent>
        <p:pic>
          <p:nvPicPr>
            <p:cNvPr id="24" name="图形 23" descr="指向右边的反手食指">
              <a:extLst>
                <a:ext uri="{FF2B5EF4-FFF2-40B4-BE49-F238E27FC236}">
                  <a16:creationId xmlns:a16="http://schemas.microsoft.com/office/drawing/2014/main" id="{C06D8A37-722B-46DB-89BA-E171CCCB930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02415" y="5607294"/>
              <a:ext cx="394972" cy="394972"/>
            </a:xfrm>
            <a:prstGeom prst="rect">
              <a:avLst/>
            </a:prstGeom>
          </p:spPr>
        </p:pic>
      </p:grpSp>
      <p:grpSp>
        <p:nvGrpSpPr>
          <p:cNvPr id="25" name="组合 24">
            <a:extLst>
              <a:ext uri="{FF2B5EF4-FFF2-40B4-BE49-F238E27FC236}">
                <a16:creationId xmlns:a16="http://schemas.microsoft.com/office/drawing/2014/main" id="{486E806C-5F05-4400-9AEC-A2A554D52899}"/>
              </a:ext>
            </a:extLst>
          </p:cNvPr>
          <p:cNvGrpSpPr/>
          <p:nvPr/>
        </p:nvGrpSpPr>
        <p:grpSpPr>
          <a:xfrm>
            <a:off x="715545" y="5157192"/>
            <a:ext cx="5309480" cy="953723"/>
            <a:chOff x="6302415" y="5302733"/>
            <a:chExt cx="5309480" cy="953724"/>
          </a:xfrm>
        </p:grpSpPr>
        <p:sp>
          <p:nvSpPr>
            <p:cNvPr id="26" name="Rectangle 40">
              <a:extLst>
                <a:ext uri="{FF2B5EF4-FFF2-40B4-BE49-F238E27FC236}">
                  <a16:creationId xmlns:a16="http://schemas.microsoft.com/office/drawing/2014/main" id="{5A939A98-25F8-49BB-92BF-1E2FC2F41187}"/>
                </a:ext>
              </a:extLst>
            </p:cNvPr>
            <p:cNvSpPr/>
            <p:nvPr/>
          </p:nvSpPr>
          <p:spPr>
            <a:xfrm>
              <a:off x="6705428" y="5302733"/>
              <a:ext cx="4906467" cy="953724"/>
            </a:xfrm>
            <a:prstGeom prst="rect">
              <a:avLst/>
            </a:prstGeom>
          </p:spPr>
          <p:txBody>
            <a:bodyPr wrap="square" lIns="91440" tIns="45720" rIns="91440" bIns="45720">
              <a:spAutoFit/>
            </a:bodyPr>
            <a:lstStyle/>
            <a:p>
              <a:pPr defTabSz="913508">
                <a:lnSpc>
                  <a:spcPct val="120000"/>
                </a:lnSpc>
              </a:pPr>
              <a:r>
                <a:rPr lang="en-US" altLang="zh-CN" sz="1600" b="1" dirty="0">
                  <a:solidFill>
                    <a:srgbClr val="293247"/>
                  </a:solidFill>
                  <a:effectLst>
                    <a:outerShdw blurRad="38100" dist="38100" dir="2700000" algn="tl">
                      <a:srgbClr val="000000">
                        <a:alpha val="43137"/>
                      </a:srgbClr>
                    </a:outerShdw>
                  </a:effectLst>
                  <a:latin typeface="微软雅黑"/>
                  <a:ea typeface="微软雅黑"/>
                  <a:cs typeface="+mn-ea"/>
                  <a:sym typeface="+mn-lt"/>
                </a:rPr>
                <a:t>Gender words appear side by side, and there is an obvious boundary between the </a:t>
              </a:r>
              <a:r>
                <a:rPr lang="en-US" altLang="zh-CN" sz="1600" b="1" dirty="0">
                  <a:solidFill>
                    <a:srgbClr val="75BBFD"/>
                  </a:solidFill>
                  <a:effectLst>
                    <a:outerShdw blurRad="38100" dist="38100" dir="2700000" algn="tl">
                      <a:srgbClr val="000000">
                        <a:alpha val="43137"/>
                      </a:srgbClr>
                    </a:outerShdw>
                  </a:effectLst>
                  <a:latin typeface="微软雅黑"/>
                  <a:ea typeface="微软雅黑"/>
                  <a:cs typeface="+mn-ea"/>
                  <a:sym typeface="+mn-lt"/>
                </a:rPr>
                <a:t>masculine </a:t>
              </a:r>
              <a:r>
                <a:rPr lang="en-US" altLang="zh-CN" sz="1600" b="1" dirty="0">
                  <a:solidFill>
                    <a:srgbClr val="293247"/>
                  </a:solidFill>
                  <a:effectLst>
                    <a:outerShdw blurRad="38100" dist="38100" dir="2700000" algn="tl">
                      <a:srgbClr val="000000">
                        <a:alpha val="43137"/>
                      </a:srgbClr>
                    </a:outerShdw>
                  </a:effectLst>
                  <a:latin typeface="微软雅黑"/>
                  <a:ea typeface="微软雅黑"/>
                  <a:cs typeface="+mn-ea"/>
                  <a:sym typeface="+mn-lt"/>
                </a:rPr>
                <a:t>and the </a:t>
              </a:r>
              <a:r>
                <a:rPr lang="en-US" altLang="zh-CN" sz="1600" b="1" dirty="0">
                  <a:solidFill>
                    <a:srgbClr val="CB416B"/>
                  </a:solidFill>
                  <a:effectLst>
                    <a:outerShdw blurRad="38100" dist="38100" dir="2700000" algn="tl">
                      <a:srgbClr val="000000">
                        <a:alpha val="43137"/>
                      </a:srgbClr>
                    </a:outerShdw>
                  </a:effectLst>
                  <a:latin typeface="微软雅黑"/>
                  <a:ea typeface="微软雅黑"/>
                  <a:cs typeface="+mn-ea"/>
                  <a:sym typeface="+mn-lt"/>
                </a:rPr>
                <a:t>feminine</a:t>
              </a:r>
              <a:r>
                <a:rPr lang="en-US" altLang="zh-CN" sz="1600" b="1" dirty="0">
                  <a:solidFill>
                    <a:srgbClr val="293247"/>
                  </a:solidFill>
                  <a:effectLst>
                    <a:outerShdw blurRad="38100" dist="38100" dir="2700000" algn="tl">
                      <a:srgbClr val="000000">
                        <a:alpha val="43137"/>
                      </a:srgbClr>
                    </a:outerShdw>
                  </a:effectLst>
                  <a:latin typeface="微软雅黑"/>
                  <a:ea typeface="微软雅黑"/>
                  <a:cs typeface="+mn-ea"/>
                  <a:sym typeface="+mn-lt"/>
                </a:rPr>
                <a:t>.</a:t>
              </a:r>
            </a:p>
          </p:txBody>
        </p:sp>
        <p:pic>
          <p:nvPicPr>
            <p:cNvPr id="27" name="图形 26" descr="指向右边的反手食指">
              <a:extLst>
                <a:ext uri="{FF2B5EF4-FFF2-40B4-BE49-F238E27FC236}">
                  <a16:creationId xmlns:a16="http://schemas.microsoft.com/office/drawing/2014/main" id="{08D2667A-62A7-4CE9-879C-456B2E5F129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02415" y="5523473"/>
              <a:ext cx="394972" cy="394972"/>
            </a:xfrm>
            <a:prstGeom prst="rect">
              <a:avLst/>
            </a:prstGeom>
          </p:spPr>
        </p:pic>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E53C050-CC6B-42E7-A3E3-28B0F764C259}"/>
                  </a:ext>
                </a:extLst>
              </p:cNvPr>
              <p:cNvSpPr txBox="1"/>
              <p:nvPr/>
            </p:nvSpPr>
            <p:spPr>
              <a:xfrm>
                <a:off x="6875084" y="2035752"/>
                <a:ext cx="4555672" cy="460832"/>
              </a:xfrm>
              <a:prstGeom prst="rect">
                <a:avLst/>
              </a:prstGeom>
              <a:noFill/>
            </p:spPr>
            <p:txBody>
              <a:bodyPr wrap="square">
                <a:spAutoFit/>
              </a:bodyPr>
              <a:lstStyle/>
              <a:p>
                <a:pPr defTabSz="1217476"/>
                <a14:m>
                  <m:oMath xmlns:m="http://schemas.openxmlformats.org/officeDocument/2006/math">
                    <m:sSub>
                      <m:sSub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𝑳</m:t>
                        </m:r>
                      </m:e>
                      <m:sub>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𝒃𝒊𝒂𝒔</m:t>
                        </m:r>
                      </m:sub>
                    </m:sSub>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𝜮</m:t>
                        </m:r>
                      </m:e>
                      <m:sub>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𝒕</m:t>
                        </m:r>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𝑽</m:t>
                            </m:r>
                          </m:e>
                          <m:sub>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𝒕</m:t>
                            </m:r>
                          </m:sub>
                        </m:sSub>
                      </m:sub>
                    </m:sSub>
                    <m:sSub>
                      <m:sSub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𝜮</m:t>
                        </m:r>
                      </m:e>
                      <m:sub>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𝒔</m:t>
                        </m:r>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𝒔𝒆𝒏𝒕</m:t>
                        </m:r>
                        <m:d>
                          <m:d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𝒕</m:t>
                            </m:r>
                          </m:e>
                        </m:d>
                      </m:sub>
                    </m:sSub>
                    <m:sSub>
                      <m:sSub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𝜮</m:t>
                        </m:r>
                      </m:e>
                      <m:sub>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𝒂</m:t>
                        </m:r>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𝑽</m:t>
                            </m:r>
                          </m:e>
                          <m:sub>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𝒂</m:t>
                            </m:r>
                          </m:sub>
                        </m:sSub>
                      </m:sub>
                    </m:sSub>
                    <m:d>
                      <m:d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𝒆</m:t>
                        </m:r>
                        <m:sSup>
                          <m:sSup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sSupPr>
                          <m:e>
                            <m:d>
                              <m:d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𝒂</m:t>
                                </m:r>
                              </m:e>
                            </m:d>
                          </m:e>
                          <m:sup>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𝑻</m:t>
                            </m:r>
                          </m:sup>
                        </m:sSup>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𝑬</m:t>
                        </m:r>
                        <m:d>
                          <m:d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𝒕</m:t>
                            </m:r>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𝒔</m:t>
                            </m:r>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𝜽</m:t>
                                </m:r>
                              </m:e>
                              <m:sub>
                                <m:r>
                                  <a:rPr lang="en-US" altLang="zh-CN" sz="1600" b="1" i="1">
                                    <a:solidFill>
                                      <a:srgbClr val="BA8D2D"/>
                                    </a:solidFill>
                                    <a:effectLst>
                                      <a:outerShdw blurRad="38100" dist="38100" dir="2700000" algn="tl">
                                        <a:srgbClr val="000000">
                                          <a:alpha val="43137"/>
                                        </a:srgbClr>
                                      </a:outerShdw>
                                    </a:effectLst>
                                    <a:latin typeface="Cambria Math" panose="02040503050406030204" pitchFamily="18" charset="0"/>
                                  </a:rPr>
                                  <m:t>𝒆</m:t>
                                </m:r>
                              </m:sub>
                            </m:sSub>
                          </m:e>
                        </m:d>
                      </m:e>
                    </m:d>
                  </m:oMath>
                </a14:m>
                <a:r>
                  <a:rPr lang="en-US" altLang="zh-CN" b="1" dirty="0">
                    <a:solidFill>
                      <a:srgbClr val="BA8D2D"/>
                    </a:solidFill>
                    <a:latin typeface="等线" panose="020F0502020204030204"/>
                    <a:ea typeface="等线" panose="02010600030101010101" pitchFamily="2" charset="-122"/>
                  </a:rPr>
                  <a:t> </a:t>
                </a:r>
                <a:endParaRPr lang="zh-CN" altLang="en-US" dirty="0">
                  <a:solidFill>
                    <a:srgbClr val="BA8D2D"/>
                  </a:solidFill>
                  <a:latin typeface="微软雅黑"/>
                  <a:ea typeface="微软雅黑"/>
                </a:endParaRPr>
              </a:p>
            </p:txBody>
          </p:sp>
        </mc:Choice>
        <mc:Fallback xmlns="">
          <p:sp>
            <p:nvSpPr>
              <p:cNvPr id="28" name="文本框 27">
                <a:extLst>
                  <a:ext uri="{FF2B5EF4-FFF2-40B4-BE49-F238E27FC236}">
                    <a16:creationId xmlns:a16="http://schemas.microsoft.com/office/drawing/2014/main" id="{FE53C050-CC6B-42E7-A3E3-28B0F764C259}"/>
                  </a:ext>
                </a:extLst>
              </p:cNvPr>
              <p:cNvSpPr txBox="1">
                <a:spLocks noRot="1" noChangeAspect="1" noMove="1" noResize="1" noEditPoints="1" noAdjustHandles="1" noChangeArrowheads="1" noChangeShapeType="1" noTextEdit="1"/>
              </p:cNvSpPr>
              <p:nvPr/>
            </p:nvSpPr>
            <p:spPr>
              <a:xfrm>
                <a:off x="6875084" y="2035752"/>
                <a:ext cx="4555672" cy="460832"/>
              </a:xfrm>
              <a:prstGeom prst="rect">
                <a:avLst/>
              </a:prstGeom>
              <a:blipFill>
                <a:blip r:embed="rId11"/>
                <a:stretch>
                  <a:fillRect/>
                </a:stretch>
              </a:blipFill>
            </p:spPr>
            <p:txBody>
              <a:bodyPr/>
              <a:lstStyle/>
              <a:p>
                <a:r>
                  <a:rPr lang="zh-CN" altLang="en-US">
                    <a:noFill/>
                  </a:rPr>
                  <a:t> </a:t>
                </a:r>
              </a:p>
            </p:txBody>
          </p:sp>
        </mc:Fallback>
      </mc:AlternateContent>
      <p:sp>
        <p:nvSpPr>
          <p:cNvPr id="29" name="TextBox 39">
            <a:extLst>
              <a:ext uri="{FF2B5EF4-FFF2-40B4-BE49-F238E27FC236}">
                <a16:creationId xmlns:a16="http://schemas.microsoft.com/office/drawing/2014/main" id="{9A33EDC7-0C62-4633-BC89-388B44DDA66A}"/>
              </a:ext>
            </a:extLst>
          </p:cNvPr>
          <p:cNvSpPr txBox="1"/>
          <p:nvPr/>
        </p:nvSpPr>
        <p:spPr>
          <a:xfrm>
            <a:off x="6100417" y="894783"/>
            <a:ext cx="2395849" cy="830997"/>
          </a:xfrm>
          <a:prstGeom prst="rect">
            <a:avLst/>
          </a:prstGeom>
          <a:noFill/>
        </p:spPr>
        <p:txBody>
          <a:bodyPr wrap="square" lIns="91440" tIns="45720" rIns="91440" bIns="45720" rtlCol="0">
            <a:spAutoFit/>
          </a:bodyPr>
          <a:lstStyle/>
          <a:p>
            <a:pPr defTabSz="1217476"/>
            <a:r>
              <a:rPr lang="en-US" altLang="zh-CN" sz="2400" b="1" dirty="0">
                <a:solidFill>
                  <a:srgbClr val="BA8D2D"/>
                </a:solidFill>
                <a:effectLst>
                  <a:outerShdw blurRad="38100" dist="38100" dir="2700000" algn="tl">
                    <a:srgbClr val="000000">
                      <a:alpha val="43137"/>
                    </a:srgbClr>
                  </a:outerShdw>
                </a:effectLst>
                <a:latin typeface="微软雅黑"/>
                <a:ea typeface="微软雅黑"/>
              </a:rPr>
              <a:t>Previous work</a:t>
            </a:r>
            <a:r>
              <a:rPr lang="zh-CN" altLang="en-US" sz="2400" b="1" dirty="0">
                <a:solidFill>
                  <a:srgbClr val="BA8D2D"/>
                </a:solidFill>
                <a:effectLst>
                  <a:outerShdw blurRad="38100" dist="38100" dir="2700000" algn="tl">
                    <a:srgbClr val="000000">
                      <a:alpha val="43137"/>
                    </a:srgbClr>
                  </a:outerShdw>
                </a:effectLst>
                <a:latin typeface="微软雅黑"/>
                <a:ea typeface="微软雅黑"/>
              </a:rPr>
              <a:t>：</a:t>
            </a:r>
            <a:endParaRPr lang="en-US" altLang="zh-CN" sz="1600" b="1" dirty="0">
              <a:solidFill>
                <a:srgbClr val="BA8D2D"/>
              </a:solidFill>
              <a:effectLst>
                <a:outerShdw blurRad="38100" dist="38100" dir="2700000" algn="tl">
                  <a:srgbClr val="000000">
                    <a:alpha val="43137"/>
                  </a:srgbClr>
                </a:outerShdw>
              </a:effectLst>
              <a:latin typeface="微软雅黑"/>
              <a:ea typeface="微软雅黑"/>
              <a:cs typeface="+mn-ea"/>
              <a:sym typeface="+mn-lt"/>
            </a:endParaRPr>
          </a:p>
          <a:p>
            <a:pPr defTabSz="1217476"/>
            <a:endParaRPr lang="en-US" altLang="zh-CN" sz="2400" b="1" dirty="0">
              <a:solidFill>
                <a:srgbClr val="293247"/>
              </a:solidFill>
              <a:effectLst>
                <a:outerShdw blurRad="38100" dist="38100" dir="2700000" algn="tl">
                  <a:srgbClr val="000000">
                    <a:alpha val="43137"/>
                  </a:srgbClr>
                </a:outerShdw>
              </a:effectLst>
              <a:latin typeface="微软雅黑"/>
              <a:ea typeface="微软雅黑"/>
            </a:endParaRPr>
          </a:p>
        </p:txBody>
      </p:sp>
      <p:grpSp>
        <p:nvGrpSpPr>
          <p:cNvPr id="30" name="组合 29">
            <a:extLst>
              <a:ext uri="{FF2B5EF4-FFF2-40B4-BE49-F238E27FC236}">
                <a16:creationId xmlns:a16="http://schemas.microsoft.com/office/drawing/2014/main" id="{206A56BE-43D7-4EE0-9713-E9036050FD0D}"/>
              </a:ext>
            </a:extLst>
          </p:cNvPr>
          <p:cNvGrpSpPr/>
          <p:nvPr/>
        </p:nvGrpSpPr>
        <p:grpSpPr>
          <a:xfrm>
            <a:off x="6129022" y="1249235"/>
            <a:ext cx="5315692" cy="882101"/>
            <a:chOff x="6291125" y="5480109"/>
            <a:chExt cx="5315692" cy="882101"/>
          </a:xfrm>
        </p:grpSpPr>
        <p:sp>
          <p:nvSpPr>
            <p:cNvPr id="31" name="Rectangle 40">
              <a:extLst>
                <a:ext uri="{FF2B5EF4-FFF2-40B4-BE49-F238E27FC236}">
                  <a16:creationId xmlns:a16="http://schemas.microsoft.com/office/drawing/2014/main" id="{2FD4E17A-D74A-4639-82A6-6E89797FE1D8}"/>
                </a:ext>
              </a:extLst>
            </p:cNvPr>
            <p:cNvSpPr/>
            <p:nvPr/>
          </p:nvSpPr>
          <p:spPr>
            <a:xfrm>
              <a:off x="6700350" y="5480109"/>
              <a:ext cx="4906467" cy="882101"/>
            </a:xfrm>
            <a:prstGeom prst="rect">
              <a:avLst/>
            </a:prstGeom>
          </p:spPr>
          <p:txBody>
            <a:bodyPr wrap="square" lIns="91440" tIns="45720" rIns="91440" bIns="45720">
              <a:spAutoFit/>
            </a:bodyPr>
            <a:lstStyle/>
            <a:p>
              <a:pPr defTabSz="913508">
                <a:lnSpc>
                  <a:spcPct val="120000"/>
                </a:lnSpc>
              </a:pPr>
              <a:r>
                <a:rPr lang="en-US" altLang="zh-CN" sz="1467" b="1" dirty="0">
                  <a:solidFill>
                    <a:srgbClr val="BA8D2D"/>
                  </a:solidFill>
                  <a:effectLst>
                    <a:outerShdw blurRad="38100" dist="38100" dir="2700000" algn="tl">
                      <a:srgbClr val="000000">
                        <a:alpha val="43137"/>
                      </a:srgbClr>
                    </a:outerShdw>
                  </a:effectLst>
                  <a:latin typeface="微软雅黑"/>
                  <a:ea typeface="微软雅黑"/>
                  <a:cs typeface="+mn-ea"/>
                  <a:sym typeface="+mn-lt"/>
                </a:rPr>
                <a:t>[1] completely removes the semantic meanings of attribute words from neutral ones,</a:t>
              </a:r>
              <a:r>
                <a:rPr lang="zh-CN" altLang="en-US" sz="1467" b="1" dirty="0">
                  <a:solidFill>
                    <a:srgbClr val="BA8D2D"/>
                  </a:solidFill>
                  <a:effectLst>
                    <a:outerShdw blurRad="38100" dist="38100" dir="2700000" algn="tl">
                      <a:srgbClr val="000000">
                        <a:alpha val="43137"/>
                      </a:srgbClr>
                    </a:outerShdw>
                  </a:effectLst>
                  <a:latin typeface="微软雅黑"/>
                  <a:ea typeface="微软雅黑"/>
                  <a:cs typeface="+mn-ea"/>
                  <a:sym typeface="+mn-lt"/>
                </a:rPr>
                <a:t> </a:t>
              </a:r>
              <a:r>
                <a:rPr lang="en-US" altLang="zh-CN" sz="1467" b="1" dirty="0">
                  <a:solidFill>
                    <a:srgbClr val="BA8D2D"/>
                  </a:solidFill>
                  <a:effectLst>
                    <a:outerShdw blurRad="38100" dist="38100" dir="2700000" algn="tl">
                      <a:srgbClr val="000000">
                        <a:alpha val="43137"/>
                      </a:srgbClr>
                    </a:outerShdw>
                  </a:effectLst>
                  <a:latin typeface="微软雅黑"/>
                  <a:ea typeface="微软雅黑"/>
                  <a:cs typeface="+mn-ea"/>
                  <a:sym typeface="+mn-lt"/>
                </a:rPr>
                <a:t>and it employs the objective function as follows</a:t>
              </a:r>
              <a:r>
                <a:rPr lang="zh-CN" altLang="en-US" sz="1467" b="1" dirty="0">
                  <a:solidFill>
                    <a:srgbClr val="BA8D2D"/>
                  </a:solidFill>
                  <a:effectLst>
                    <a:outerShdw blurRad="38100" dist="38100" dir="2700000" algn="tl">
                      <a:srgbClr val="000000">
                        <a:alpha val="43137"/>
                      </a:srgbClr>
                    </a:outerShdw>
                  </a:effectLst>
                  <a:latin typeface="微软雅黑"/>
                  <a:ea typeface="微软雅黑"/>
                  <a:cs typeface="+mn-ea"/>
                  <a:sym typeface="+mn-lt"/>
                </a:rPr>
                <a:t>：</a:t>
              </a:r>
              <a:endParaRPr lang="en-US" altLang="zh-CN" sz="1467" b="1" dirty="0">
                <a:solidFill>
                  <a:srgbClr val="BA8D2D"/>
                </a:solidFill>
                <a:effectLst>
                  <a:outerShdw blurRad="38100" dist="38100" dir="2700000" algn="tl">
                    <a:srgbClr val="000000">
                      <a:alpha val="43137"/>
                    </a:srgbClr>
                  </a:outerShdw>
                </a:effectLst>
                <a:latin typeface="微软雅黑"/>
                <a:ea typeface="微软雅黑"/>
                <a:cs typeface="+mn-ea"/>
                <a:sym typeface="+mn-lt"/>
              </a:endParaRPr>
            </a:p>
          </p:txBody>
        </p:sp>
        <p:pic>
          <p:nvPicPr>
            <p:cNvPr id="32" name="图形 31" descr="指向右边的反手食指">
              <a:extLst>
                <a:ext uri="{FF2B5EF4-FFF2-40B4-BE49-F238E27FC236}">
                  <a16:creationId xmlns:a16="http://schemas.microsoft.com/office/drawing/2014/main" id="{D1460940-F58E-4AC5-A193-F356FCB5FC4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91125" y="5670025"/>
              <a:ext cx="394972" cy="394972"/>
            </a:xfrm>
            <a:prstGeom prst="rect">
              <a:avLst/>
            </a:prstGeom>
          </p:spPr>
        </p:pic>
      </p:grpSp>
      <p:pic>
        <p:nvPicPr>
          <p:cNvPr id="6" name="图片 5">
            <a:extLst>
              <a:ext uri="{FF2B5EF4-FFF2-40B4-BE49-F238E27FC236}">
                <a16:creationId xmlns:a16="http://schemas.microsoft.com/office/drawing/2014/main" id="{6621FBC5-9C4F-409F-887A-F16D2C13289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3369" y="1157178"/>
            <a:ext cx="5731656" cy="4031924"/>
          </a:xfrm>
          <a:prstGeom prst="rect">
            <a:avLst/>
          </a:prstGeom>
        </p:spPr>
      </p:pic>
    </p:spTree>
    <p:extLst>
      <p:ext uri="{BB962C8B-B14F-4D97-AF65-F5344CB8AC3E}">
        <p14:creationId xmlns:p14="http://schemas.microsoft.com/office/powerpoint/2010/main" val="225144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 name="TextBox 39"/>
              <p:cNvSpPr txBox="1"/>
              <p:nvPr/>
            </p:nvSpPr>
            <p:spPr>
              <a:xfrm>
                <a:off x="2217670" y="5624455"/>
                <a:ext cx="7728078" cy="1528047"/>
              </a:xfrm>
              <a:prstGeom prst="rect">
                <a:avLst/>
              </a:prstGeom>
              <a:noFill/>
            </p:spPr>
            <p:txBody>
              <a:bodyPr wrap="none" lIns="91440" tIns="45720" rIns="91440" bIns="45720" rtlCol="0">
                <a:spAutoFit/>
              </a:bodyPr>
              <a:lstStyle/>
              <a:p>
                <a:pPr defTabSz="1217476"/>
                <a14:m>
                  <m:oMathPara xmlns:m="http://schemas.openxmlformats.org/officeDocument/2006/math">
                    <m:oMathParaPr>
                      <m:jc m:val="centerGroup"/>
                    </m:oMathParaPr>
                    <m:oMath xmlns:m="http://schemas.openxmlformats.org/officeDocument/2006/math">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𝑳</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𝒓𝒆𝒑𝒓𝒆𝒔𝒆𝒏𝒕𝒂𝒕𝒊𝒐𝒏</m:t>
                          </m:r>
                        </m:sub>
                      </m:s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m:rPr>
                          <m:sty m:val="p"/>
                        </m:r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KL</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𝑷</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d>
                        <m:dPr>
                          <m:beg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𝑸</m:t>
                          </m:r>
                        </m:e>
                      </m:d>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nary>
                        <m:naryPr>
                          <m:chr m:val="∑"/>
                          <m:supHide m:val="on"/>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naryPr>
                        <m:sub>
                          <m:r>
                            <m:rPr>
                              <m:brk m:alnAt="7"/>
                            </m:r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up/>
                        <m:e>
                          <m:nary>
                            <m:naryPr>
                              <m:chr m:val="∑"/>
                              <m:supHide m:val="on"/>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naryPr>
                            <m:sub>
                              <m:r>
                                <m:rPr>
                                  <m:brk m:alnAt="7"/>
                                </m:r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𝒋</m:t>
                              </m:r>
                            </m:sub>
                            <m:sup/>
                            <m:e>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𝒑</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𝒊𝒋</m:t>
                                  </m:r>
                                </m:sub>
                              </m:s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𝒍𝒐</m:t>
                              </m:r>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𝒈</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b>
                              </m:sSub>
                              <m:f>
                                <m:f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Pr>
                                <m:num>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𝒑</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𝒊𝒋</m:t>
                                      </m:r>
                                    </m:sub>
                                  </m:sSub>
                                </m:num>
                                <m:den>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𝒒</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𝒊𝒋</m:t>
                                      </m:r>
                                    </m:sub>
                                  </m:sSub>
                                </m:den>
                              </m:f>
                            </m:e>
                          </m:nary>
                        </m:e>
                      </m:nary>
                    </m:oMath>
                  </m:oMathPara>
                </a14:m>
                <a:endParaRPr lang="en-US" altLang="zh-CN" sz="4400" b="1" dirty="0">
                  <a:solidFill>
                    <a:srgbClr val="293247"/>
                  </a:solidFill>
                  <a:effectLst>
                    <a:outerShdw blurRad="38100" dist="38100" dir="2700000" algn="tl">
                      <a:srgbClr val="000000">
                        <a:alpha val="43137"/>
                      </a:srgbClr>
                    </a:outerShdw>
                  </a:effectLst>
                  <a:latin typeface="微软雅黑"/>
                  <a:ea typeface="微软雅黑"/>
                </a:endParaRPr>
              </a:p>
              <a:p>
                <a:pPr defTabSz="1217476"/>
                <a:endParaRPr lang="en-US" sz="3200" b="1" dirty="0">
                  <a:solidFill>
                    <a:srgbClr val="293247"/>
                  </a:solidFill>
                  <a:effectLst>
                    <a:outerShdw blurRad="38100" dist="38100" dir="2700000" algn="tl">
                      <a:srgbClr val="000000">
                        <a:alpha val="43137"/>
                      </a:srgbClr>
                    </a:outerShdw>
                  </a:effectLst>
                  <a:latin typeface="微软雅黑"/>
                  <a:ea typeface="微软雅黑"/>
                  <a:cs typeface="+mn-ea"/>
                  <a:sym typeface="+mn-lt"/>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2217670" y="5624455"/>
                <a:ext cx="7728078" cy="1528047"/>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p:cNvGrpSpPr/>
          <p:nvPr/>
        </p:nvGrpSpPr>
        <p:grpSpPr>
          <a:xfrm>
            <a:off x="314116" y="254849"/>
            <a:ext cx="11424073" cy="623147"/>
            <a:chOff x="371" y="301"/>
            <a:chExt cx="13493" cy="736"/>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1609" y="301"/>
                  <a:ext cx="4826" cy="736"/>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Define </a:t>
                  </a:r>
                  <a14:m>
                    <m:oMath xmlns:m="http://schemas.openxmlformats.org/officeDocument/2006/math">
                      <m:sSub>
                        <m:sSubPr>
                          <m:ctrlPr>
                            <a:rPr lang="en-US" altLang="zh-CN" sz="3200" i="1">
                              <a:solidFill>
                                <a:srgbClr val="767171">
                                  <a:lumMod val="100000"/>
                                </a:srgbClr>
                              </a:solidFill>
                              <a:latin typeface="Cambria Math" panose="02040503050406030204" pitchFamily="18" charset="0"/>
                              <a:cs typeface="+mn-ea"/>
                              <a:sym typeface="+mn-lt"/>
                            </a:rPr>
                          </m:ctrlPr>
                        </m:sSubPr>
                        <m:e>
                          <m:r>
                            <a:rPr lang="en-US" altLang="zh-CN" sz="3200" i="1">
                              <a:solidFill>
                                <a:srgbClr val="767171">
                                  <a:lumMod val="100000"/>
                                </a:srgbClr>
                              </a:solidFill>
                              <a:latin typeface="Cambria Math" panose="02040503050406030204" pitchFamily="18" charset="0"/>
                              <a:cs typeface="+mn-ea"/>
                              <a:sym typeface="+mn-lt"/>
                            </a:rPr>
                            <m:t>𝐿</m:t>
                          </m:r>
                        </m:e>
                        <m:sub>
                          <m:r>
                            <a:rPr lang="en-US" altLang="zh-CN" sz="3200" i="1">
                              <a:solidFill>
                                <a:srgbClr val="767171">
                                  <a:lumMod val="100000"/>
                                </a:srgbClr>
                              </a:solidFill>
                              <a:latin typeface="Cambria Math" panose="02040503050406030204" pitchFamily="18" charset="0"/>
                              <a:cs typeface="+mn-ea"/>
                              <a:sym typeface="+mn-lt"/>
                            </a:rPr>
                            <m:t>𝑟𝑒𝑝𝑟𝑒𝑠𝑒𝑛𝑡𝑎𝑡𝑖𝑜𝑛</m:t>
                          </m:r>
                        </m:sub>
                      </m:sSub>
                    </m:oMath>
                  </a14:m>
                  <a:endParaRPr lang="zh-CN" altLang="en-US" sz="3200" dirty="0">
                    <a:solidFill>
                      <a:srgbClr val="767171">
                        <a:lumMod val="100000"/>
                      </a:srgbClr>
                    </a:solidFill>
                    <a:latin typeface="微软雅黑"/>
                    <a:ea typeface="微软雅黑"/>
                    <a:cs typeface="+mn-ea"/>
                    <a:sym typeface="+mn-l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609" y="301"/>
                  <a:ext cx="4826" cy="736"/>
                </a:xfrm>
                <a:prstGeom prst="rect">
                  <a:avLst/>
                </a:prstGeom>
                <a:blipFill>
                  <a:blip r:embed="rId4"/>
                  <a:stretch>
                    <a:fillRect l="-3726" t="-12745" b="-25490"/>
                  </a:stretch>
                </a:blipFill>
              </p:spPr>
              <p:txBody>
                <a:bodyPr/>
                <a:lstStyle/>
                <a:p>
                  <a:r>
                    <a:rPr lang="zh-CN" altLang="en-US">
                      <a:noFill/>
                    </a:rPr>
                    <a:t> </a:t>
                  </a:r>
                </a:p>
              </p:txBody>
            </p:sp>
          </mc:Fallback>
        </mc:AlternateContent>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mc:AlternateContent xmlns:mc="http://schemas.openxmlformats.org/markup-compatibility/2006" xmlns:a14="http://schemas.microsoft.com/office/drawing/2010/main">
        <mc:Choice Requires="a14">
          <p:sp>
            <p:nvSpPr>
              <p:cNvPr id="11" name="TextBox 39">
                <a:extLst>
                  <a:ext uri="{FF2B5EF4-FFF2-40B4-BE49-F238E27FC236}">
                    <a16:creationId xmlns:a16="http://schemas.microsoft.com/office/drawing/2014/main" id="{8948B638-B346-4114-A3C2-56D80BF1C1FD}"/>
                  </a:ext>
                </a:extLst>
              </p:cNvPr>
              <p:cNvSpPr txBox="1"/>
              <p:nvPr/>
            </p:nvSpPr>
            <p:spPr>
              <a:xfrm>
                <a:off x="603675" y="3478151"/>
                <a:ext cx="5425397" cy="2516907"/>
              </a:xfrm>
              <a:prstGeom prst="rect">
                <a:avLst/>
              </a:prstGeom>
              <a:noFill/>
            </p:spPr>
            <p:txBody>
              <a:bodyPr wrap="square" lIns="91440" tIns="45720" rIns="91440" bIns="45720" rtlCol="0">
                <a:spAutoFit/>
              </a:bodyPr>
              <a:lstStyle/>
              <a:p>
                <a:pPr defTabSz="1217476"/>
                <a14:m>
                  <m:oMathPara xmlns:m="http://schemas.openxmlformats.org/officeDocument/2006/math">
                    <m:oMathParaPr>
                      <m:jc m:val="centerGroup"/>
                    </m:oMathParaPr>
                    <m:oMath xmlns:m="http://schemas.openxmlformats.org/officeDocument/2006/math">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𝒒</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𝒋</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Pr>
                        <m:num>
                          <m:func>
                            <m:func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uncPr>
                            <m:fName>
                              <m:r>
                                <m:rPr>
                                  <m:sty m:val="p"/>
                                </m:rPr>
                                <a:rPr lang="en-US" altLang="zh-CN" sz="2400">
                                  <a:solidFill>
                                    <a:srgbClr val="293247"/>
                                  </a:solidFill>
                                  <a:effectLst>
                                    <a:outerShdw blurRad="38100" dist="38100" dir="2700000" algn="tl">
                                      <a:srgbClr val="000000">
                                        <a:alpha val="43137"/>
                                      </a:srgbClr>
                                    </a:outerShdw>
                                  </a:effectLst>
                                  <a:latin typeface="Cambria Math" panose="02040503050406030204" pitchFamily="18" charset="0"/>
                                </a:rPr>
                                <m:t>exp</m:t>
                              </m:r>
                            </m:fName>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Pr>
                                    <m:num>
                                      <m:sSup>
                                        <m:s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sSubSup>
                                                    <m:sSub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Sup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up>
                                                  </m:sSub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SubSup>
                                                    <m:sSub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Sup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𝒋</m:t>
                                                      </m:r>
                                                    </m:sub>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up>
                                                  </m:sSubSup>
                                                </m:e>
                                              </m:d>
                                            </m:e>
                                          </m:d>
                                        </m:e>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num>
                                    <m:den>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Sup>
                                        <m:s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𝝆</m:t>
                                          </m:r>
                                        </m:e>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den>
                                  </m:f>
                                </m:e>
                              </m:d>
                            </m:e>
                          </m:func>
                        </m:num>
                        <m:den>
                          <m:nary>
                            <m:naryPr>
                              <m:chr m:val="∑"/>
                              <m:supHide m:val="on"/>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naryPr>
                            <m:sub>
                              <m:r>
                                <m:rPr>
                                  <m:brk m:alnAt="7"/>
                                </m:r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𝒌</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up/>
                            <m:e>
                              <m:func>
                                <m:func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uncPr>
                                <m:fName>
                                  <m:r>
                                    <m:rPr>
                                      <m:sty m:val="p"/>
                                    </m:rPr>
                                    <a:rPr lang="en-US" altLang="zh-CN" sz="2400">
                                      <a:solidFill>
                                        <a:srgbClr val="293247"/>
                                      </a:solidFill>
                                      <a:effectLst>
                                        <a:outerShdw blurRad="38100" dist="38100" dir="2700000" algn="tl">
                                          <a:srgbClr val="000000">
                                            <a:alpha val="43137"/>
                                          </a:srgbClr>
                                        </a:outerShdw>
                                      </a:effectLst>
                                      <a:latin typeface="Cambria Math" panose="02040503050406030204" pitchFamily="18" charset="0"/>
                                    </a:rPr>
                                    <m:t>exp</m:t>
                                  </m:r>
                                </m:fName>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Pr>
                                        <m:num>
                                          <m:sSup>
                                            <m:s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sSubSup>
                                                        <m:sSub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Sup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up>
                                                      </m:sSub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SubSup>
                                                        <m:sSub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Sup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𝒌</m:t>
                                                          </m:r>
                                                        </m:sub>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up>
                                                      </m:sSubSup>
                                                    </m:e>
                                                  </m:d>
                                                </m:e>
                                              </m:d>
                                            </m:e>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num>
                                        <m:den>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Sup>
                                            <m:s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𝝆</m:t>
                                              </m:r>
                                            </m:e>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den>
                                      </m:f>
                                    </m:e>
                                  </m:d>
                                </m:e>
                              </m:func>
                            </m:e>
                          </m:nary>
                        </m:den>
                      </m:f>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𝒒</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𝟎</m:t>
                      </m:r>
                    </m:oMath>
                  </m:oMathPara>
                </a14:m>
                <a:endParaRPr lang="en-US" altLang="zh-CN" sz="1600" b="1" dirty="0">
                  <a:solidFill>
                    <a:srgbClr val="293247"/>
                  </a:solidFill>
                  <a:effectLst>
                    <a:outerShdw blurRad="38100" dist="38100" dir="2700000" algn="tl">
                      <a:srgbClr val="000000">
                        <a:alpha val="43137"/>
                      </a:srgbClr>
                    </a:outerShdw>
                  </a:effectLst>
                  <a:latin typeface="微软雅黑"/>
                  <a:ea typeface="微软雅黑"/>
                  <a:cs typeface="+mn-ea"/>
                  <a:sym typeface="+mn-lt"/>
                </a:endParaRPr>
              </a:p>
              <a:p>
                <a:pPr defTabSz="1217476"/>
                <a:endParaRPr lang="en-US" altLang="zh-CN" sz="2400" b="1" dirty="0">
                  <a:solidFill>
                    <a:srgbClr val="293247"/>
                  </a:solidFill>
                  <a:effectLst>
                    <a:outerShdw blurRad="38100" dist="38100" dir="2700000" algn="tl">
                      <a:srgbClr val="000000">
                        <a:alpha val="43137"/>
                      </a:srgbClr>
                    </a:outerShdw>
                  </a:effectLst>
                  <a:latin typeface="微软雅黑"/>
                  <a:ea typeface="微软雅黑"/>
                </a:endParaRPr>
              </a:p>
            </p:txBody>
          </p:sp>
        </mc:Choice>
        <mc:Fallback xmlns="">
          <p:sp>
            <p:nvSpPr>
              <p:cNvPr id="11" name="TextBox 39">
                <a:extLst>
                  <a:ext uri="{FF2B5EF4-FFF2-40B4-BE49-F238E27FC236}">
                    <a16:creationId xmlns:a16="http://schemas.microsoft.com/office/drawing/2014/main" id="{8948B638-B346-4114-A3C2-56D80BF1C1FD}"/>
                  </a:ext>
                </a:extLst>
              </p:cNvPr>
              <p:cNvSpPr txBox="1">
                <a:spLocks noRot="1" noChangeAspect="1" noMove="1" noResize="1" noEditPoints="1" noAdjustHandles="1" noChangeArrowheads="1" noChangeShapeType="1" noTextEdit="1"/>
              </p:cNvSpPr>
              <p:nvPr/>
            </p:nvSpPr>
            <p:spPr>
              <a:xfrm>
                <a:off x="603675" y="3478151"/>
                <a:ext cx="5425397" cy="251690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39">
                <a:extLst>
                  <a:ext uri="{FF2B5EF4-FFF2-40B4-BE49-F238E27FC236}">
                    <a16:creationId xmlns:a16="http://schemas.microsoft.com/office/drawing/2014/main" id="{33E28DE2-95E9-493A-B35B-332E1FDD642F}"/>
                  </a:ext>
                </a:extLst>
              </p:cNvPr>
              <p:cNvSpPr txBox="1"/>
              <p:nvPr/>
            </p:nvSpPr>
            <p:spPr>
              <a:xfrm>
                <a:off x="6204628" y="3501429"/>
                <a:ext cx="5425397" cy="2502160"/>
              </a:xfrm>
              <a:prstGeom prst="rect">
                <a:avLst/>
              </a:prstGeom>
              <a:noFill/>
            </p:spPr>
            <p:txBody>
              <a:bodyPr wrap="square" lIns="91440" tIns="45720" rIns="91440" bIns="45720" rtlCol="0">
                <a:spAutoFit/>
              </a:bodyPr>
              <a:lstStyle/>
              <a:p>
                <a:pPr defTabSz="1217476"/>
                <a14:m>
                  <m:oMathPara xmlns:m="http://schemas.openxmlformats.org/officeDocument/2006/math">
                    <m:oMathParaPr>
                      <m:jc m:val="centerGroup"/>
                    </m:oMathParaPr>
                    <m:oMath xmlns:m="http://schemas.openxmlformats.org/officeDocument/2006/math">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𝒑</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𝒋</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Pr>
                        <m:num>
                          <m:func>
                            <m:func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uncPr>
                            <m:fName>
                              <m:r>
                                <m:rPr>
                                  <m:sty m:val="p"/>
                                </m:rPr>
                                <a:rPr lang="en-US" altLang="zh-CN" sz="2400">
                                  <a:solidFill>
                                    <a:srgbClr val="293247"/>
                                  </a:solidFill>
                                  <a:effectLst>
                                    <a:outerShdw blurRad="38100" dist="38100" dir="2700000" algn="tl">
                                      <a:srgbClr val="000000">
                                        <a:alpha val="43137"/>
                                      </a:srgbClr>
                                    </a:outerShdw>
                                  </a:effectLst>
                                  <a:latin typeface="Cambria Math" panose="02040503050406030204" pitchFamily="18" charset="0"/>
                                </a:rPr>
                                <m:t>exp</m:t>
                              </m:r>
                            </m:fName>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Pr>
                                    <m:num>
                                      <m:sSup>
                                        <m:s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𝒋</m:t>
                                                      </m:r>
                                                    </m:sub>
                                                  </m:sSub>
                                                </m:e>
                                              </m:d>
                                            </m:e>
                                          </m:d>
                                        </m:e>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num>
                                    <m:den>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Sup>
                                        <m:s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𝝆</m:t>
                                          </m:r>
                                        </m:e>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den>
                                  </m:f>
                                </m:e>
                              </m:d>
                            </m:e>
                          </m:func>
                        </m:num>
                        <m:den>
                          <m:nary>
                            <m:naryPr>
                              <m:chr m:val="∑"/>
                              <m:supHide m:val="on"/>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naryPr>
                            <m:sub>
                              <m:r>
                                <m:rPr>
                                  <m:brk m:alnAt="7"/>
                                </m:r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𝒌</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up/>
                            <m:e>
                              <m:func>
                                <m:func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uncPr>
                                <m:fName>
                                  <m:r>
                                    <m:rPr>
                                      <m:sty m:val="p"/>
                                    </m:rPr>
                                    <a:rPr lang="en-US" altLang="zh-CN" sz="2400">
                                      <a:solidFill>
                                        <a:srgbClr val="293247"/>
                                      </a:solidFill>
                                      <a:effectLst>
                                        <a:outerShdw blurRad="38100" dist="38100" dir="2700000" algn="tl">
                                          <a:srgbClr val="000000">
                                            <a:alpha val="43137"/>
                                          </a:srgbClr>
                                        </a:outerShdw>
                                      </a:effectLst>
                                      <a:latin typeface="Cambria Math" panose="02040503050406030204" pitchFamily="18" charset="0"/>
                                    </a:rPr>
                                    <m:t>exp</m:t>
                                  </m:r>
                                </m:fName>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f>
                                        <m:f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fPr>
                                        <m:num>
                                          <m:sSup>
                                            <m:s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dPr>
                                                    <m:e>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𝒆</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𝒌</m:t>
                                                          </m:r>
                                                        </m:sub>
                                                      </m:sSub>
                                                    </m:e>
                                                  </m:d>
                                                </m:e>
                                              </m:d>
                                            </m:e>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num>
                                        <m:den>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Sup>
                                            <m:sSup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p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𝝆</m:t>
                                              </m:r>
                                            </m:e>
                                            <m:sup>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𝟐</m:t>
                                              </m:r>
                                            </m:sup>
                                          </m:sSup>
                                        </m:den>
                                      </m:f>
                                    </m:e>
                                  </m:d>
                                </m:e>
                              </m:func>
                            </m:e>
                          </m:nary>
                        </m:den>
                      </m:f>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𝒑</m:t>
                          </m:r>
                        </m:e>
                        <m: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𝒊</m:t>
                          </m:r>
                        </m:sub>
                      </m:sSub>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2400" b="1" i="1">
                          <a:solidFill>
                            <a:srgbClr val="293247"/>
                          </a:solidFill>
                          <a:effectLst>
                            <a:outerShdw blurRad="38100" dist="38100" dir="2700000" algn="tl">
                              <a:srgbClr val="000000">
                                <a:alpha val="43137"/>
                              </a:srgbClr>
                            </a:outerShdw>
                          </a:effectLst>
                          <a:latin typeface="Cambria Math" panose="02040503050406030204" pitchFamily="18" charset="0"/>
                        </a:rPr>
                        <m:t>𝟎</m:t>
                      </m:r>
                    </m:oMath>
                  </m:oMathPara>
                </a14:m>
                <a:endParaRPr lang="en-US" altLang="zh-CN" sz="1200" b="1" dirty="0">
                  <a:solidFill>
                    <a:srgbClr val="293247"/>
                  </a:solidFill>
                  <a:effectLst>
                    <a:outerShdw blurRad="38100" dist="38100" dir="2700000" algn="tl">
                      <a:srgbClr val="000000">
                        <a:alpha val="43137"/>
                      </a:srgbClr>
                    </a:outerShdw>
                  </a:effectLst>
                  <a:latin typeface="微软雅黑"/>
                  <a:ea typeface="微软雅黑"/>
                  <a:cs typeface="+mn-ea"/>
                  <a:sym typeface="+mn-lt"/>
                </a:endParaRPr>
              </a:p>
              <a:p>
                <a:pPr defTabSz="1217476"/>
                <a:endParaRPr lang="en-US" altLang="zh-CN" sz="2400" b="1" dirty="0">
                  <a:solidFill>
                    <a:srgbClr val="293247"/>
                  </a:solidFill>
                  <a:effectLst>
                    <a:outerShdw blurRad="38100" dist="38100" dir="2700000" algn="tl">
                      <a:srgbClr val="000000">
                        <a:alpha val="43137"/>
                      </a:srgbClr>
                    </a:outerShdw>
                  </a:effectLst>
                  <a:latin typeface="微软雅黑"/>
                  <a:ea typeface="微软雅黑"/>
                </a:endParaRPr>
              </a:p>
            </p:txBody>
          </p:sp>
        </mc:Choice>
        <mc:Fallback xmlns="">
          <p:sp>
            <p:nvSpPr>
              <p:cNvPr id="14" name="TextBox 39">
                <a:extLst>
                  <a:ext uri="{FF2B5EF4-FFF2-40B4-BE49-F238E27FC236}">
                    <a16:creationId xmlns:a16="http://schemas.microsoft.com/office/drawing/2014/main" id="{33E28DE2-95E9-493A-B35B-332E1FDD642F}"/>
                  </a:ext>
                </a:extLst>
              </p:cNvPr>
              <p:cNvSpPr txBox="1">
                <a:spLocks noRot="1" noChangeAspect="1" noMove="1" noResize="1" noEditPoints="1" noAdjustHandles="1" noChangeArrowheads="1" noChangeShapeType="1" noTextEdit="1"/>
              </p:cNvSpPr>
              <p:nvPr/>
            </p:nvSpPr>
            <p:spPr>
              <a:xfrm>
                <a:off x="6204628" y="3501429"/>
                <a:ext cx="5425397" cy="2502160"/>
              </a:xfrm>
              <a:prstGeom prst="rect">
                <a:avLst/>
              </a:prstGeom>
              <a:blipFill>
                <a:blip r:embed="rId6"/>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F0833E4-612A-4CE0-B21E-A4455E93F96D}"/>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11</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grpSp>
        <p:nvGrpSpPr>
          <p:cNvPr id="18" name="组合 17">
            <a:extLst>
              <a:ext uri="{FF2B5EF4-FFF2-40B4-BE49-F238E27FC236}">
                <a16:creationId xmlns:a16="http://schemas.microsoft.com/office/drawing/2014/main" id="{8650E539-9145-4683-AE52-F6D17DF696D5}"/>
              </a:ext>
            </a:extLst>
          </p:cNvPr>
          <p:cNvGrpSpPr/>
          <p:nvPr/>
        </p:nvGrpSpPr>
        <p:grpSpPr>
          <a:xfrm>
            <a:off x="1008643" y="3095488"/>
            <a:ext cx="7028452" cy="448485"/>
            <a:chOff x="6356188" y="5485707"/>
            <a:chExt cx="5213408" cy="332668"/>
          </a:xfrm>
        </p:grpSpPr>
        <p:sp>
          <p:nvSpPr>
            <p:cNvPr id="19" name="Rectangle 40">
              <a:extLst>
                <a:ext uri="{FF2B5EF4-FFF2-40B4-BE49-F238E27FC236}">
                  <a16:creationId xmlns:a16="http://schemas.microsoft.com/office/drawing/2014/main" id="{2BC9C634-57FE-4088-AAA4-A2307B1CC9BB}"/>
                </a:ext>
              </a:extLst>
            </p:cNvPr>
            <p:cNvSpPr/>
            <p:nvPr/>
          </p:nvSpPr>
          <p:spPr>
            <a:xfrm>
              <a:off x="6663129" y="5485707"/>
              <a:ext cx="4906467" cy="294169"/>
            </a:xfrm>
            <a:prstGeom prst="rect">
              <a:avLst/>
            </a:prstGeom>
          </p:spPr>
          <p:txBody>
            <a:bodyPr wrap="square" lIns="91440" tIns="45720" rIns="91440" bIns="45720">
              <a:spAutoFit/>
            </a:bodyPr>
            <a:lstStyle/>
            <a:p>
              <a:pPr defTabSz="913508">
                <a:lnSpc>
                  <a:spcPct val="120000"/>
                </a:lnSpc>
              </a:pP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Keep the relative relationship of words unchanged</a:t>
              </a:r>
              <a:r>
                <a:rPr lang="zh-CN" altLang="en-US" b="1" dirty="0">
                  <a:solidFill>
                    <a:srgbClr val="293247"/>
                  </a:solidFill>
                  <a:effectLst>
                    <a:outerShdw blurRad="38100" dist="38100" dir="2700000" algn="tl">
                      <a:srgbClr val="000000">
                        <a:alpha val="43137"/>
                      </a:srgbClr>
                    </a:outerShdw>
                  </a:effectLst>
                  <a:latin typeface="微软雅黑"/>
                  <a:ea typeface="微软雅黑"/>
                  <a:cs typeface="+mn-ea"/>
                  <a:sym typeface="+mn-lt"/>
                </a:rPr>
                <a:t>：</a:t>
              </a:r>
              <a:endPar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endParaRPr>
            </a:p>
          </p:txBody>
        </p:sp>
        <p:pic>
          <p:nvPicPr>
            <p:cNvPr id="20" name="图形 19" descr="指向右边的反手食指">
              <a:extLst>
                <a:ext uri="{FF2B5EF4-FFF2-40B4-BE49-F238E27FC236}">
                  <a16:creationId xmlns:a16="http://schemas.microsoft.com/office/drawing/2014/main" id="{302B0546-94D9-4E9E-9C83-2E6BB5859C4A}"/>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56188" y="5518299"/>
              <a:ext cx="300074" cy="300076"/>
            </a:xfrm>
            <a:prstGeom prst="rect">
              <a:avLst/>
            </a:prstGeom>
          </p:spPr>
        </p:pic>
      </p:grpSp>
      <p:sp>
        <p:nvSpPr>
          <p:cNvPr id="21" name="TextBox 39">
            <a:extLst>
              <a:ext uri="{FF2B5EF4-FFF2-40B4-BE49-F238E27FC236}">
                <a16:creationId xmlns:a16="http://schemas.microsoft.com/office/drawing/2014/main" id="{2DE5B33F-2BD1-4363-AFA0-A9D52625B546}"/>
              </a:ext>
            </a:extLst>
          </p:cNvPr>
          <p:cNvSpPr txBox="1"/>
          <p:nvPr/>
        </p:nvSpPr>
        <p:spPr>
          <a:xfrm>
            <a:off x="948965" y="882819"/>
            <a:ext cx="2746768" cy="502766"/>
          </a:xfrm>
          <a:prstGeom prst="rect">
            <a:avLst/>
          </a:prstGeom>
          <a:noFill/>
        </p:spPr>
        <p:txBody>
          <a:bodyPr wrap="square" lIns="91440" tIns="45720" rIns="91440" bIns="45720" rtlCol="0">
            <a:spAutoFit/>
          </a:bodyPr>
          <a:lstStyle/>
          <a:p>
            <a:pPr defTabSz="1217476"/>
            <a:r>
              <a:rPr lang="en-US" altLang="zh-CN" sz="2667" b="1" dirty="0">
                <a:solidFill>
                  <a:srgbClr val="BA8D2D"/>
                </a:solidFill>
                <a:effectLst>
                  <a:outerShdw blurRad="38100" dist="38100" dir="2700000" algn="tl">
                    <a:srgbClr val="000000">
                      <a:alpha val="43137"/>
                    </a:srgbClr>
                  </a:outerShdw>
                </a:effectLst>
                <a:latin typeface="微软雅黑"/>
                <a:ea typeface="微软雅黑"/>
              </a:rPr>
              <a:t>Previous work</a:t>
            </a:r>
            <a:r>
              <a:rPr lang="zh-CN" altLang="en-US" sz="2667" b="1" dirty="0">
                <a:solidFill>
                  <a:srgbClr val="BA8D2D"/>
                </a:solidFill>
                <a:effectLst>
                  <a:outerShdw blurRad="38100" dist="38100" dir="2700000" algn="tl">
                    <a:srgbClr val="000000">
                      <a:alpha val="43137"/>
                    </a:srgbClr>
                  </a:outerShdw>
                </a:effectLst>
                <a:latin typeface="微软雅黑"/>
                <a:ea typeface="微软雅黑"/>
              </a:rPr>
              <a:t>：</a:t>
            </a:r>
            <a:endParaRPr lang="en-US" altLang="zh-CN" sz="2667" b="1" dirty="0">
              <a:solidFill>
                <a:srgbClr val="BA8D2D"/>
              </a:solidFill>
              <a:effectLst>
                <a:outerShdw blurRad="38100" dist="38100" dir="2700000" algn="tl">
                  <a:srgbClr val="000000">
                    <a:alpha val="43137"/>
                  </a:srgbClr>
                </a:outerShdw>
              </a:effectLst>
              <a:latin typeface="微软雅黑"/>
              <a:ea typeface="微软雅黑"/>
            </a:endParaRPr>
          </a:p>
        </p:txBody>
      </p:sp>
      <p:grpSp>
        <p:nvGrpSpPr>
          <p:cNvPr id="22" name="组合 21">
            <a:extLst>
              <a:ext uri="{FF2B5EF4-FFF2-40B4-BE49-F238E27FC236}">
                <a16:creationId xmlns:a16="http://schemas.microsoft.com/office/drawing/2014/main" id="{906E8D62-9C4B-48CE-A878-D9370C6AE87F}"/>
              </a:ext>
            </a:extLst>
          </p:cNvPr>
          <p:cNvGrpSpPr/>
          <p:nvPr/>
        </p:nvGrpSpPr>
        <p:grpSpPr>
          <a:xfrm>
            <a:off x="974905" y="1475007"/>
            <a:ext cx="5793169" cy="431437"/>
            <a:chOff x="6291125" y="5633560"/>
            <a:chExt cx="5793170" cy="431437"/>
          </a:xfrm>
        </p:grpSpPr>
        <p:sp>
          <p:nvSpPr>
            <p:cNvPr id="23" name="Rectangle 40">
              <a:extLst>
                <a:ext uri="{FF2B5EF4-FFF2-40B4-BE49-F238E27FC236}">
                  <a16:creationId xmlns:a16="http://schemas.microsoft.com/office/drawing/2014/main" id="{8A3D0B7F-7047-426E-A2AB-2308D7BF9F9B}"/>
                </a:ext>
              </a:extLst>
            </p:cNvPr>
            <p:cNvSpPr/>
            <p:nvPr/>
          </p:nvSpPr>
          <p:spPr>
            <a:xfrm>
              <a:off x="6686096" y="5633560"/>
              <a:ext cx="5398199" cy="396583"/>
            </a:xfrm>
            <a:prstGeom prst="rect">
              <a:avLst/>
            </a:prstGeom>
          </p:spPr>
          <p:txBody>
            <a:bodyPr wrap="square" lIns="91440" tIns="45720" rIns="91440" bIns="45720">
              <a:spAutoFit/>
            </a:bodyPr>
            <a:lstStyle/>
            <a:p>
              <a:pPr defTabSz="913508">
                <a:lnSpc>
                  <a:spcPct val="120000"/>
                </a:lnSpc>
              </a:pPr>
              <a:r>
                <a:rPr lang="en-US" altLang="zh-CN" b="1" dirty="0">
                  <a:solidFill>
                    <a:srgbClr val="BA8D2D"/>
                  </a:solidFill>
                  <a:effectLst>
                    <a:outerShdw blurRad="38100" dist="38100" dir="2700000" algn="tl">
                      <a:srgbClr val="000000">
                        <a:alpha val="43137"/>
                      </a:srgbClr>
                    </a:outerShdw>
                  </a:effectLst>
                  <a:latin typeface="微软雅黑"/>
                  <a:ea typeface="微软雅黑"/>
                  <a:cs typeface="+mn-ea"/>
                  <a:sym typeface="+mn-lt"/>
                </a:rPr>
                <a:t>Keep the parameters of the PLM unchanged</a:t>
              </a:r>
              <a:r>
                <a:rPr lang="zh-CN" altLang="en-US" b="1" dirty="0">
                  <a:solidFill>
                    <a:srgbClr val="BA8D2D"/>
                  </a:solidFill>
                  <a:effectLst>
                    <a:outerShdw blurRad="38100" dist="38100" dir="2700000" algn="tl">
                      <a:srgbClr val="000000">
                        <a:alpha val="43137"/>
                      </a:srgbClr>
                    </a:outerShdw>
                  </a:effectLst>
                  <a:latin typeface="微软雅黑"/>
                  <a:ea typeface="微软雅黑"/>
                  <a:cs typeface="+mn-ea"/>
                  <a:sym typeface="+mn-lt"/>
                </a:rPr>
                <a:t>：</a:t>
              </a:r>
              <a:endParaRPr lang="en-US" altLang="zh-CN" b="1" dirty="0">
                <a:solidFill>
                  <a:srgbClr val="BA8D2D"/>
                </a:solidFill>
                <a:effectLst>
                  <a:outerShdw blurRad="38100" dist="38100" dir="2700000" algn="tl">
                    <a:srgbClr val="000000">
                      <a:alpha val="43137"/>
                    </a:srgbClr>
                  </a:outerShdw>
                </a:effectLst>
                <a:latin typeface="微软雅黑"/>
                <a:ea typeface="微软雅黑"/>
                <a:cs typeface="+mn-ea"/>
                <a:sym typeface="+mn-lt"/>
              </a:endParaRPr>
            </a:p>
          </p:txBody>
        </p:sp>
        <p:pic>
          <p:nvPicPr>
            <p:cNvPr id="24" name="图形 23" descr="指向右边的反手食指">
              <a:extLst>
                <a:ext uri="{FF2B5EF4-FFF2-40B4-BE49-F238E27FC236}">
                  <a16:creationId xmlns:a16="http://schemas.microsoft.com/office/drawing/2014/main" id="{3C467B93-0E48-43E9-9319-B89314CC0F0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1125" y="5670025"/>
              <a:ext cx="394972" cy="394972"/>
            </a:xfrm>
            <a:prstGeom prst="rect">
              <a:avLst/>
            </a:prstGeom>
          </p:spPr>
        </p:pic>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A031C80-304B-4149-90EB-C5FC7AC1959F}"/>
                  </a:ext>
                </a:extLst>
              </p:cNvPr>
              <p:cNvSpPr txBox="1"/>
              <p:nvPr/>
            </p:nvSpPr>
            <p:spPr>
              <a:xfrm>
                <a:off x="228600" y="1911618"/>
                <a:ext cx="7553325" cy="566565"/>
              </a:xfrm>
              <a:prstGeom prst="rect">
                <a:avLst/>
              </a:prstGeom>
              <a:noFill/>
            </p:spPr>
            <p:txBody>
              <a:bodyPr wrap="square">
                <a:spAutoFit/>
              </a:bodyPr>
              <a:lstStyle/>
              <a:p>
                <a:pPr defTabSz="1217476"/>
                <a14:m>
                  <m:oMathPara xmlns:m="http://schemas.openxmlformats.org/officeDocument/2006/math">
                    <m:oMathParaPr>
                      <m:jc m:val="centerGroup"/>
                    </m:oMathParaPr>
                    <m:oMath xmlns:m="http://schemas.openxmlformats.org/officeDocument/2006/math">
                      <m:sSub>
                        <m:sSubPr>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𝑳</m:t>
                          </m:r>
                        </m:e>
                        <m:sub>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𝒓𝒆𝒑𝒓𝒆𝒔𝒆𝒏𝒕𝒂𝒕𝒊𝒐𝒏</m:t>
                          </m:r>
                        </m:sub>
                      </m:sSub>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𝜮</m:t>
                          </m:r>
                        </m:e>
                        <m:sub>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𝒔</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𝒔𝒆𝒏𝒕</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𝒕</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sub>
                      </m:sSub>
                      <m:sSub>
                        <m:sSubPr>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𝜮</m:t>
                          </m:r>
                        </m:e>
                        <m:sub>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𝒙</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𝒔</m:t>
                          </m:r>
                        </m:sub>
                      </m:sSub>
                      <m:sSup>
                        <m:sSupPr>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sSupPr>
                        <m:e>
                          <m:d>
                            <m:dPr>
                              <m:begChr m:val="|"/>
                              <m:endChr m:val="|"/>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dPr>
                            <m:e>
                              <m:d>
                                <m:dPr>
                                  <m:begChr m:val="|"/>
                                  <m:endChr m:val="|"/>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𝑬</m:t>
                                  </m:r>
                                  <m:d>
                                    <m:dPr>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𝒙</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𝒔</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𝜽</m:t>
                                          </m:r>
                                        </m:e>
                                        <m:sub>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𝒆</m:t>
                                          </m:r>
                                        </m:sub>
                                      </m:sSub>
                                    </m:e>
                                  </m:d>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𝑬</m:t>
                                  </m:r>
                                  <m:d>
                                    <m:dPr>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dPr>
                                    <m:e>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𝒙</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𝒔</m:t>
                                      </m:r>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ctrlPr>
                                        </m:sSubPr>
                                        <m:e>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𝜽</m:t>
                                          </m:r>
                                        </m:e>
                                        <m:sub>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𝒑𝒓𝒆</m:t>
                                          </m:r>
                                        </m:sub>
                                      </m:sSub>
                                    </m:e>
                                  </m:d>
                                </m:e>
                              </m:d>
                            </m:e>
                          </m:d>
                        </m:e>
                        <m:sup>
                          <m:r>
                            <a:rPr lang="en-US" altLang="zh-CN" b="1" i="1">
                              <a:solidFill>
                                <a:srgbClr val="BA8D2D"/>
                              </a:solidFill>
                              <a:effectLst>
                                <a:outerShdw blurRad="38100" dist="38100" dir="2700000" algn="tl">
                                  <a:srgbClr val="000000">
                                    <a:alpha val="43137"/>
                                  </a:srgbClr>
                                </a:outerShdw>
                              </a:effectLst>
                              <a:latin typeface="Cambria Math" panose="02040503050406030204" pitchFamily="18" charset="0"/>
                            </a:rPr>
                            <m:t>𝟐</m:t>
                          </m:r>
                        </m:sup>
                      </m:sSup>
                    </m:oMath>
                  </m:oMathPara>
                </a14:m>
                <a:endParaRPr lang="zh-CN" altLang="en-US" dirty="0">
                  <a:solidFill>
                    <a:srgbClr val="BA8D2D"/>
                  </a:solidFill>
                  <a:latin typeface="微软雅黑"/>
                  <a:ea typeface="微软雅黑"/>
                </a:endParaRPr>
              </a:p>
            </p:txBody>
          </p:sp>
        </mc:Choice>
        <mc:Fallback xmlns="">
          <p:sp>
            <p:nvSpPr>
              <p:cNvPr id="25" name="文本框 24">
                <a:extLst>
                  <a:ext uri="{FF2B5EF4-FFF2-40B4-BE49-F238E27FC236}">
                    <a16:creationId xmlns:a16="http://schemas.microsoft.com/office/drawing/2014/main" id="{2A031C80-304B-4149-90EB-C5FC7AC1959F}"/>
                  </a:ext>
                </a:extLst>
              </p:cNvPr>
              <p:cNvSpPr txBox="1">
                <a:spLocks noRot="1" noChangeAspect="1" noMove="1" noResize="1" noEditPoints="1" noAdjustHandles="1" noChangeArrowheads="1" noChangeShapeType="1" noTextEdit="1"/>
              </p:cNvSpPr>
              <p:nvPr/>
            </p:nvSpPr>
            <p:spPr>
              <a:xfrm>
                <a:off x="228600" y="1911618"/>
                <a:ext cx="7553325" cy="56656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39">
                <a:extLst>
                  <a:ext uri="{FF2B5EF4-FFF2-40B4-BE49-F238E27FC236}">
                    <a16:creationId xmlns:a16="http://schemas.microsoft.com/office/drawing/2014/main" id="{9CA9218A-0942-4494-98DA-10C16998E889}"/>
                  </a:ext>
                </a:extLst>
              </p:cNvPr>
              <p:cNvSpPr txBox="1"/>
              <p:nvPr/>
            </p:nvSpPr>
            <p:spPr>
              <a:xfrm>
                <a:off x="948966" y="2559568"/>
                <a:ext cx="3898895" cy="539250"/>
              </a:xfrm>
              <a:prstGeom prst="rect">
                <a:avLst/>
              </a:prstGeom>
              <a:noFill/>
            </p:spPr>
            <p:txBody>
              <a:bodyPr wrap="square" lIns="91440" tIns="45720" rIns="91440" bIns="45720" rtlCol="0">
                <a:spAutoFit/>
              </a:bodyPr>
              <a:lstStyle/>
              <a:p>
                <a:pPr defTabSz="1217476"/>
                <a:r>
                  <a:rPr lang="en-US" altLang="zh-CN" sz="2667" b="1" dirty="0">
                    <a:solidFill>
                      <a:srgbClr val="293247"/>
                    </a:solidFill>
                    <a:effectLst>
                      <a:outerShdw blurRad="38100" dist="38100" dir="2700000" algn="tl">
                        <a:srgbClr val="000000">
                          <a:alpha val="43137"/>
                        </a:srgbClr>
                      </a:outerShdw>
                    </a:effectLst>
                    <a:latin typeface="微软雅黑"/>
                    <a:ea typeface="微软雅黑"/>
                  </a:rPr>
                  <a:t>Our</a:t>
                </a:r>
                <a:r>
                  <a:rPr lang="zh-CN" altLang="en-US" sz="2667" b="1" dirty="0">
                    <a:solidFill>
                      <a:srgbClr val="293247"/>
                    </a:solidFill>
                    <a:effectLst>
                      <a:outerShdw blurRad="38100" dist="38100" dir="2700000" algn="tl">
                        <a:srgbClr val="000000">
                          <a:alpha val="43137"/>
                        </a:srgbClr>
                      </a:outerShdw>
                    </a:effectLst>
                    <a:latin typeface="微软雅黑"/>
                    <a:ea typeface="微软雅黑"/>
                  </a:rPr>
                  <a:t> </a:t>
                </a:r>
                <a14:m>
                  <m:oMath xmlns:m="http://schemas.openxmlformats.org/officeDocument/2006/math">
                    <m:sSub>
                      <m:sSubPr>
                        <m:ctrlPr>
                          <a:rPr lang="en-US" altLang="zh-CN" sz="2667"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2667" b="1" i="1">
                            <a:solidFill>
                              <a:srgbClr val="293247"/>
                            </a:solidFill>
                            <a:effectLst>
                              <a:outerShdw blurRad="38100" dist="38100" dir="2700000" algn="tl">
                                <a:srgbClr val="000000">
                                  <a:alpha val="43137"/>
                                </a:srgbClr>
                              </a:outerShdw>
                            </a:effectLst>
                            <a:latin typeface="Cambria Math" panose="02040503050406030204" pitchFamily="18" charset="0"/>
                          </a:rPr>
                          <m:t> </m:t>
                        </m:r>
                        <m:r>
                          <a:rPr lang="en-US" altLang="zh-CN" sz="2667" b="1" i="1">
                            <a:solidFill>
                              <a:srgbClr val="293247"/>
                            </a:solidFill>
                            <a:effectLst>
                              <a:outerShdw blurRad="38100" dist="38100" dir="2700000" algn="tl">
                                <a:srgbClr val="000000">
                                  <a:alpha val="43137"/>
                                </a:srgbClr>
                              </a:outerShdw>
                            </a:effectLst>
                            <a:latin typeface="Cambria Math" panose="02040503050406030204" pitchFamily="18" charset="0"/>
                          </a:rPr>
                          <m:t>𝑳</m:t>
                        </m:r>
                      </m:e>
                      <m:sub>
                        <m:r>
                          <a:rPr lang="en-US" altLang="zh-CN" sz="2667" b="1" i="1">
                            <a:solidFill>
                              <a:srgbClr val="293247"/>
                            </a:solidFill>
                            <a:effectLst>
                              <a:outerShdw blurRad="38100" dist="38100" dir="2700000" algn="tl">
                                <a:srgbClr val="000000">
                                  <a:alpha val="43137"/>
                                </a:srgbClr>
                              </a:outerShdw>
                            </a:effectLst>
                            <a:latin typeface="Cambria Math" panose="02040503050406030204" pitchFamily="18" charset="0"/>
                          </a:rPr>
                          <m:t>𝒓𝒆𝒑𝒓𝒆𝒔𝒆𝒏𝒕𝒂𝒕𝒊𝒐𝒏</m:t>
                        </m:r>
                      </m:sub>
                    </m:sSub>
                  </m:oMath>
                </a14:m>
                <a:r>
                  <a:rPr lang="zh-CN" altLang="en-US" sz="2667" b="1" dirty="0">
                    <a:solidFill>
                      <a:srgbClr val="293247"/>
                    </a:solidFill>
                    <a:effectLst>
                      <a:outerShdw blurRad="38100" dist="38100" dir="2700000" algn="tl">
                        <a:srgbClr val="000000">
                          <a:alpha val="43137"/>
                        </a:srgbClr>
                      </a:outerShdw>
                    </a:effectLst>
                    <a:latin typeface="微软雅黑"/>
                    <a:ea typeface="微软雅黑"/>
                    <a:cs typeface="+mn-ea"/>
                    <a:sym typeface="+mn-lt"/>
                  </a:rPr>
                  <a:t>：</a:t>
                </a:r>
                <a:endParaRPr lang="en-US" altLang="zh-CN" sz="2667" b="1" dirty="0">
                  <a:solidFill>
                    <a:srgbClr val="293247"/>
                  </a:solidFill>
                  <a:effectLst>
                    <a:outerShdw blurRad="38100" dist="38100" dir="2700000" algn="tl">
                      <a:srgbClr val="000000">
                        <a:alpha val="43137"/>
                      </a:srgbClr>
                    </a:outerShdw>
                  </a:effectLst>
                  <a:latin typeface="微软雅黑"/>
                  <a:ea typeface="微软雅黑"/>
                  <a:cs typeface="+mn-ea"/>
                  <a:sym typeface="+mn-lt"/>
                </a:endParaRPr>
              </a:p>
            </p:txBody>
          </p:sp>
        </mc:Choice>
        <mc:Fallback xmlns="">
          <p:sp>
            <p:nvSpPr>
              <p:cNvPr id="26" name="TextBox 39">
                <a:extLst>
                  <a:ext uri="{FF2B5EF4-FFF2-40B4-BE49-F238E27FC236}">
                    <a16:creationId xmlns:a16="http://schemas.microsoft.com/office/drawing/2014/main" id="{9CA9218A-0942-4494-98DA-10C16998E889}"/>
                  </a:ext>
                </a:extLst>
              </p:cNvPr>
              <p:cNvSpPr txBox="1">
                <a:spLocks noRot="1" noChangeAspect="1" noMove="1" noResize="1" noEditPoints="1" noAdjustHandles="1" noChangeArrowheads="1" noChangeShapeType="1" noTextEdit="1"/>
              </p:cNvSpPr>
              <p:nvPr/>
            </p:nvSpPr>
            <p:spPr>
              <a:xfrm>
                <a:off x="948966" y="2559568"/>
                <a:ext cx="3898895" cy="539250"/>
              </a:xfrm>
              <a:prstGeom prst="rect">
                <a:avLst/>
              </a:prstGeom>
              <a:blipFill>
                <a:blip r:embed="rId12"/>
                <a:stretch>
                  <a:fillRect l="-3130" t="-12500" b="-295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617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858522" y="992360"/>
            <a:ext cx="6437628" cy="613341"/>
            <a:chOff x="1011441" y="1684229"/>
            <a:chExt cx="4828221" cy="460006"/>
          </a:xfrm>
        </p:grpSpPr>
        <p:sp>
          <p:nvSpPr>
            <p:cNvPr id="31" name="îŝḷîḓé-文本框 65"/>
            <p:cNvSpPr txBox="1"/>
            <p:nvPr/>
          </p:nvSpPr>
          <p:spPr>
            <a:xfrm>
              <a:off x="1542054" y="1684229"/>
              <a:ext cx="4297608" cy="442203"/>
            </a:xfrm>
            <a:prstGeom prst="rect">
              <a:avLst/>
            </a:prstGeom>
            <a:noFill/>
          </p:spPr>
          <p:txBody>
            <a:bodyPr wrap="none" anchor="b" anchorCtr="0">
              <a:normAutofit/>
            </a:bodyPr>
            <a:lstStyle/>
            <a:p>
              <a:pPr defTabSz="1217476"/>
              <a:r>
                <a:rPr lang="en-US" altLang="zh-CN" sz="2800" b="1" dirty="0">
                  <a:solidFill>
                    <a:srgbClr val="293247"/>
                  </a:solidFill>
                  <a:latin typeface="微软雅黑"/>
                  <a:ea typeface="微软雅黑"/>
                  <a:cs typeface="+mn-ea"/>
                  <a:sym typeface="+mn-lt"/>
                </a:rPr>
                <a:t>SEAT:</a:t>
              </a:r>
            </a:p>
          </p:txBody>
        </p:sp>
        <p:sp>
          <p:nvSpPr>
            <p:cNvPr id="30" name="îŝḷîḓé-Freeform 7"/>
            <p:cNvSpPr/>
            <p:nvPr/>
          </p:nvSpPr>
          <p:spPr bwMode="auto">
            <a:xfrm>
              <a:off x="1011441" y="1721393"/>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grpSp>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5443"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Benchmark: SEAT[1][2]</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grpSp>
        <p:nvGrpSpPr>
          <p:cNvPr id="38" name="组合 37">
            <a:extLst>
              <a:ext uri="{FF2B5EF4-FFF2-40B4-BE49-F238E27FC236}">
                <a16:creationId xmlns:a16="http://schemas.microsoft.com/office/drawing/2014/main" id="{AE4BA6AA-8C28-4025-9A72-6CB89A3CF656}"/>
              </a:ext>
            </a:extLst>
          </p:cNvPr>
          <p:cNvGrpSpPr/>
          <p:nvPr/>
        </p:nvGrpSpPr>
        <p:grpSpPr>
          <a:xfrm>
            <a:off x="858522" y="4105452"/>
            <a:ext cx="6437628" cy="613341"/>
            <a:chOff x="1011441" y="1684229"/>
            <a:chExt cx="4828221" cy="460006"/>
          </a:xfrm>
        </p:grpSpPr>
        <p:sp>
          <p:nvSpPr>
            <p:cNvPr id="39" name="îŝḷîḓé-文本框 65">
              <a:extLst>
                <a:ext uri="{FF2B5EF4-FFF2-40B4-BE49-F238E27FC236}">
                  <a16:creationId xmlns:a16="http://schemas.microsoft.com/office/drawing/2014/main" id="{2BF2C5A6-6DC8-4A79-A8A5-457D6854A355}"/>
                </a:ext>
              </a:extLst>
            </p:cNvPr>
            <p:cNvSpPr txBox="1"/>
            <p:nvPr/>
          </p:nvSpPr>
          <p:spPr>
            <a:xfrm>
              <a:off x="1542054" y="1684229"/>
              <a:ext cx="4297608" cy="442203"/>
            </a:xfrm>
            <a:prstGeom prst="rect">
              <a:avLst/>
            </a:prstGeom>
            <a:noFill/>
          </p:spPr>
          <p:txBody>
            <a:bodyPr wrap="none" anchor="b" anchorCtr="0">
              <a:normAutofit/>
            </a:bodyPr>
            <a:lstStyle/>
            <a:p>
              <a:pPr defTabSz="1217476"/>
              <a:r>
                <a:rPr lang="en-US" altLang="zh-CN" sz="2800" b="1" dirty="0">
                  <a:solidFill>
                    <a:srgbClr val="293247"/>
                  </a:solidFill>
                  <a:latin typeface="微软雅黑"/>
                  <a:ea typeface="微软雅黑"/>
                  <a:cs typeface="+mn-ea"/>
                  <a:sym typeface="+mn-lt"/>
                </a:rPr>
                <a:t>effect-size(p-value):</a:t>
              </a:r>
            </a:p>
          </p:txBody>
        </p:sp>
        <p:sp>
          <p:nvSpPr>
            <p:cNvPr id="40" name="îŝḷîḓé-Freeform 7">
              <a:extLst>
                <a:ext uri="{FF2B5EF4-FFF2-40B4-BE49-F238E27FC236}">
                  <a16:creationId xmlns:a16="http://schemas.microsoft.com/office/drawing/2014/main" id="{38887207-1BA2-41D9-A891-B7B896A11EB0}"/>
                </a:ext>
              </a:extLst>
            </p:cNvPr>
            <p:cNvSpPr/>
            <p:nvPr/>
          </p:nvSpPr>
          <p:spPr bwMode="auto">
            <a:xfrm>
              <a:off x="1011441" y="1721393"/>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grpSp>
      <p:sp>
        <p:nvSpPr>
          <p:cNvPr id="58" name="文本框 57">
            <a:extLst>
              <a:ext uri="{FF2B5EF4-FFF2-40B4-BE49-F238E27FC236}">
                <a16:creationId xmlns:a16="http://schemas.microsoft.com/office/drawing/2014/main" id="{60925C41-A217-4228-BD1A-F85812CEF1A6}"/>
              </a:ext>
            </a:extLst>
          </p:cNvPr>
          <p:cNvSpPr txBox="1"/>
          <p:nvPr/>
        </p:nvSpPr>
        <p:spPr>
          <a:xfrm>
            <a:off x="116752" y="6119330"/>
            <a:ext cx="11958496" cy="461665"/>
          </a:xfrm>
          <a:prstGeom prst="rect">
            <a:avLst/>
          </a:prstGeom>
          <a:noFill/>
        </p:spPr>
        <p:txBody>
          <a:bodyPr wrap="square">
            <a:spAutoFit/>
          </a:bodyPr>
          <a:lstStyle/>
          <a:p>
            <a:pPr defTabSz="1217476"/>
            <a:r>
              <a:rPr lang="en-US" altLang="zh-CN" sz="1200" dirty="0">
                <a:solidFill>
                  <a:srgbClr val="767171"/>
                </a:solidFill>
                <a:latin typeface="Arial" panose="020B0604020202020204" pitchFamily="34" charset="0"/>
                <a:ea typeface="微软雅黑"/>
              </a:rPr>
              <a:t>[1] May, C., Wang, A., Bordia, S., Bowman, S.R. and </a:t>
            </a:r>
            <a:r>
              <a:rPr lang="en-US" altLang="zh-CN" sz="1200" dirty="0" err="1">
                <a:solidFill>
                  <a:srgbClr val="767171"/>
                </a:solidFill>
                <a:latin typeface="Arial" panose="020B0604020202020204" pitchFamily="34" charset="0"/>
                <a:ea typeface="微软雅黑"/>
              </a:rPr>
              <a:t>Rudinger</a:t>
            </a:r>
            <a:r>
              <a:rPr lang="en-US" altLang="zh-CN" sz="1200" dirty="0">
                <a:solidFill>
                  <a:srgbClr val="767171"/>
                </a:solidFill>
                <a:latin typeface="Arial" panose="020B0604020202020204" pitchFamily="34" charset="0"/>
                <a:ea typeface="微软雅黑"/>
              </a:rPr>
              <a:t>, R., 2019. On measuring social biases in sentence encoders. </a:t>
            </a:r>
            <a:r>
              <a:rPr lang="en-US" altLang="zh-CN" sz="1200" dirty="0" err="1">
                <a:solidFill>
                  <a:srgbClr val="767171"/>
                </a:solidFill>
                <a:latin typeface="Arial" panose="020B0604020202020204" pitchFamily="34" charset="0"/>
                <a:ea typeface="微软雅黑"/>
              </a:rPr>
              <a:t>arXiv</a:t>
            </a:r>
            <a:r>
              <a:rPr lang="en-US" altLang="zh-CN" sz="1200" dirty="0">
                <a:solidFill>
                  <a:srgbClr val="767171"/>
                </a:solidFill>
                <a:latin typeface="Arial" panose="020B0604020202020204" pitchFamily="34" charset="0"/>
                <a:ea typeface="微软雅黑"/>
              </a:rPr>
              <a:t> preprint arXiv:1903.10561.</a:t>
            </a:r>
          </a:p>
          <a:p>
            <a:pPr defTabSz="1217476"/>
            <a:r>
              <a:rPr lang="en-US" altLang="zh-CN" sz="1200" dirty="0">
                <a:solidFill>
                  <a:srgbClr val="767171"/>
                </a:solidFill>
                <a:latin typeface="Arial" panose="020B0604020202020204" pitchFamily="34" charset="0"/>
                <a:ea typeface="微软雅黑"/>
              </a:rPr>
              <a:t>[2] </a:t>
            </a:r>
            <a:r>
              <a:rPr lang="en-US" altLang="zh-CN" sz="1200" dirty="0" err="1">
                <a:solidFill>
                  <a:srgbClr val="767171"/>
                </a:solidFill>
                <a:latin typeface="Arial" panose="020B0604020202020204" pitchFamily="34" charset="0"/>
                <a:ea typeface="微软雅黑"/>
              </a:rPr>
              <a:t>Caliskan</a:t>
            </a:r>
            <a:r>
              <a:rPr lang="en-US" altLang="zh-CN" sz="1200" dirty="0">
                <a:solidFill>
                  <a:srgbClr val="767171"/>
                </a:solidFill>
                <a:latin typeface="Arial" panose="020B0604020202020204" pitchFamily="34" charset="0"/>
                <a:ea typeface="微软雅黑"/>
              </a:rPr>
              <a:t>, A., Bryson, J.J. and Narayanan, A., 2017. Semantics derived automatically from language corpora contain human-like biases. Science, 356(6334), pp.183-186.</a:t>
            </a:r>
            <a:endParaRPr lang="zh-CN" altLang="en-US" sz="1200" dirty="0">
              <a:solidFill>
                <a:srgbClr val="767171"/>
              </a:solidFill>
              <a:latin typeface="微软雅黑"/>
              <a:ea typeface="微软雅黑"/>
            </a:endParaRPr>
          </a:p>
        </p:txBody>
      </p:sp>
      <p:pic>
        <p:nvPicPr>
          <p:cNvPr id="6" name="图片 5">
            <a:extLst>
              <a:ext uri="{FF2B5EF4-FFF2-40B4-BE49-F238E27FC236}">
                <a16:creationId xmlns:a16="http://schemas.microsoft.com/office/drawing/2014/main" id="{353055DB-2F69-4F01-AFA7-EDF0C2D6B33E}"/>
              </a:ext>
            </a:extLst>
          </p:cNvPr>
          <p:cNvPicPr>
            <a:picLocks noChangeAspect="1"/>
          </p:cNvPicPr>
          <p:nvPr/>
        </p:nvPicPr>
        <p:blipFill>
          <a:blip r:embed="rId3"/>
          <a:stretch>
            <a:fillRect/>
          </a:stretch>
        </p:blipFill>
        <p:spPr>
          <a:xfrm>
            <a:off x="3118111" y="869079"/>
            <a:ext cx="7858124" cy="3322563"/>
          </a:xfrm>
          <a:prstGeom prst="rect">
            <a:avLst/>
          </a:prstGeom>
        </p:spPr>
      </p:pic>
      <p:pic>
        <p:nvPicPr>
          <p:cNvPr id="21" name="图片 20">
            <a:extLst>
              <a:ext uri="{FF2B5EF4-FFF2-40B4-BE49-F238E27FC236}">
                <a16:creationId xmlns:a16="http://schemas.microsoft.com/office/drawing/2014/main" id="{199E9968-367A-477B-B729-B11EFD93E4B6}"/>
              </a:ext>
            </a:extLst>
          </p:cNvPr>
          <p:cNvPicPr>
            <a:picLocks noChangeAspect="1"/>
          </p:cNvPicPr>
          <p:nvPr/>
        </p:nvPicPr>
        <p:blipFill>
          <a:blip r:embed="rId4"/>
          <a:stretch>
            <a:fillRect/>
          </a:stretch>
        </p:blipFill>
        <p:spPr>
          <a:xfrm>
            <a:off x="6425392" y="4181324"/>
            <a:ext cx="3906099" cy="700075"/>
          </a:xfrm>
          <a:prstGeom prst="rect">
            <a:avLst/>
          </a:prstGeom>
        </p:spPr>
      </p:pic>
      <p:pic>
        <p:nvPicPr>
          <p:cNvPr id="22" name="图片 21">
            <a:extLst>
              <a:ext uri="{FF2B5EF4-FFF2-40B4-BE49-F238E27FC236}">
                <a16:creationId xmlns:a16="http://schemas.microsoft.com/office/drawing/2014/main" id="{411FBF5C-6EAD-4F7C-9B2D-7E245D51F055}"/>
              </a:ext>
            </a:extLst>
          </p:cNvPr>
          <p:cNvPicPr>
            <a:picLocks noChangeAspect="1"/>
          </p:cNvPicPr>
          <p:nvPr/>
        </p:nvPicPr>
        <p:blipFill rotWithShape="1">
          <a:blip r:embed="rId5"/>
          <a:srcRect t="55321"/>
          <a:stretch/>
        </p:blipFill>
        <p:spPr>
          <a:xfrm>
            <a:off x="6168371" y="4918939"/>
            <a:ext cx="4420143" cy="1162851"/>
          </a:xfrm>
          <a:prstGeom prst="rect">
            <a:avLst/>
          </a:prstGeom>
        </p:spPr>
      </p:pic>
      <p:pic>
        <p:nvPicPr>
          <p:cNvPr id="23" name="图片 22">
            <a:extLst>
              <a:ext uri="{FF2B5EF4-FFF2-40B4-BE49-F238E27FC236}">
                <a16:creationId xmlns:a16="http://schemas.microsoft.com/office/drawing/2014/main" id="{D1F203D0-C76D-485C-895F-0A1982920344}"/>
              </a:ext>
            </a:extLst>
          </p:cNvPr>
          <p:cNvPicPr>
            <a:picLocks noChangeAspect="1"/>
          </p:cNvPicPr>
          <p:nvPr/>
        </p:nvPicPr>
        <p:blipFill rotWithShape="1">
          <a:blip r:embed="rId5"/>
          <a:srcRect b="49181"/>
          <a:stretch/>
        </p:blipFill>
        <p:spPr>
          <a:xfrm>
            <a:off x="1427758" y="4863886"/>
            <a:ext cx="4256313" cy="1273639"/>
          </a:xfrm>
          <a:prstGeom prst="rect">
            <a:avLst/>
          </a:prstGeom>
        </p:spPr>
      </p:pic>
      <p:sp>
        <p:nvSpPr>
          <p:cNvPr id="19" name="文本框 18">
            <a:extLst>
              <a:ext uri="{FF2B5EF4-FFF2-40B4-BE49-F238E27FC236}">
                <a16:creationId xmlns:a16="http://schemas.microsoft.com/office/drawing/2014/main" id="{968CF706-AEDB-4DB5-BA91-3FC0EB4D6B55}"/>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12</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858522" y="992360"/>
            <a:ext cx="6437628" cy="613341"/>
            <a:chOff x="1011441" y="1684229"/>
            <a:chExt cx="4828221" cy="460006"/>
          </a:xfrm>
        </p:grpSpPr>
        <p:sp>
          <p:nvSpPr>
            <p:cNvPr id="31" name="îŝḷîḓé-文本框 65"/>
            <p:cNvSpPr txBox="1"/>
            <p:nvPr/>
          </p:nvSpPr>
          <p:spPr>
            <a:xfrm>
              <a:off x="1542054" y="1684229"/>
              <a:ext cx="4297608" cy="442203"/>
            </a:xfrm>
            <a:prstGeom prst="rect">
              <a:avLst/>
            </a:prstGeom>
            <a:noFill/>
          </p:spPr>
          <p:txBody>
            <a:bodyPr wrap="none" anchor="b" anchorCtr="0">
              <a:normAutofit/>
            </a:bodyPr>
            <a:lstStyle/>
            <a:p>
              <a:pPr defTabSz="1217476"/>
              <a:r>
                <a:rPr lang="en-US" altLang="zh-CN" sz="2800" b="1" dirty="0" err="1">
                  <a:solidFill>
                    <a:srgbClr val="293247"/>
                  </a:solidFill>
                  <a:latin typeface="微软雅黑"/>
                  <a:ea typeface="微软雅黑"/>
                  <a:cs typeface="+mn-ea"/>
                  <a:sym typeface="+mn-lt"/>
                </a:rPr>
                <a:t>CrowS</a:t>
              </a:r>
              <a:r>
                <a:rPr lang="en-US" altLang="zh-CN" sz="2800" b="1" dirty="0">
                  <a:solidFill>
                    <a:srgbClr val="293247"/>
                  </a:solidFill>
                  <a:latin typeface="微软雅黑"/>
                  <a:ea typeface="微软雅黑"/>
                  <a:cs typeface="+mn-ea"/>
                  <a:sym typeface="+mn-lt"/>
                </a:rPr>
                <a:t>-Pairs:</a:t>
              </a:r>
            </a:p>
          </p:txBody>
        </p:sp>
        <p:sp>
          <p:nvSpPr>
            <p:cNvPr id="30" name="îŝḷîḓé-Freeform 7"/>
            <p:cNvSpPr/>
            <p:nvPr/>
          </p:nvSpPr>
          <p:spPr bwMode="auto">
            <a:xfrm>
              <a:off x="1011441" y="1721393"/>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grpSp>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6478"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Benchmark: </a:t>
              </a:r>
              <a:r>
                <a:rPr lang="en-US" altLang="zh-CN" sz="3200" dirty="0" err="1">
                  <a:solidFill>
                    <a:srgbClr val="767171">
                      <a:lumMod val="100000"/>
                    </a:srgbClr>
                  </a:solidFill>
                  <a:latin typeface="微软雅黑"/>
                  <a:ea typeface="微软雅黑"/>
                  <a:cs typeface="+mn-ea"/>
                  <a:sym typeface="+mn-lt"/>
                </a:rPr>
                <a:t>CrowS</a:t>
              </a:r>
              <a:r>
                <a:rPr lang="en-US" altLang="zh-CN" sz="3200" dirty="0">
                  <a:solidFill>
                    <a:srgbClr val="767171">
                      <a:lumMod val="100000"/>
                    </a:srgbClr>
                  </a:solidFill>
                  <a:latin typeface="微软雅黑"/>
                  <a:ea typeface="微软雅黑"/>
                  <a:cs typeface="+mn-ea"/>
                  <a:sym typeface="+mn-lt"/>
                </a:rPr>
                <a:t>-Pairs[1]</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grpSp>
        <p:nvGrpSpPr>
          <p:cNvPr id="38" name="组合 37">
            <a:extLst>
              <a:ext uri="{FF2B5EF4-FFF2-40B4-BE49-F238E27FC236}">
                <a16:creationId xmlns:a16="http://schemas.microsoft.com/office/drawing/2014/main" id="{AE4BA6AA-8C28-4025-9A72-6CB89A3CF656}"/>
              </a:ext>
            </a:extLst>
          </p:cNvPr>
          <p:cNvGrpSpPr/>
          <p:nvPr/>
        </p:nvGrpSpPr>
        <p:grpSpPr>
          <a:xfrm>
            <a:off x="858522" y="2725485"/>
            <a:ext cx="6437628" cy="613339"/>
            <a:chOff x="1011441" y="1684230"/>
            <a:chExt cx="4828221" cy="460005"/>
          </a:xfrm>
        </p:grpSpPr>
        <p:sp>
          <p:nvSpPr>
            <p:cNvPr id="39" name="îŝḷîḓé-文本框 65">
              <a:extLst>
                <a:ext uri="{FF2B5EF4-FFF2-40B4-BE49-F238E27FC236}">
                  <a16:creationId xmlns:a16="http://schemas.microsoft.com/office/drawing/2014/main" id="{2BF2C5A6-6DC8-4A79-A8A5-457D6854A355}"/>
                </a:ext>
              </a:extLst>
            </p:cNvPr>
            <p:cNvSpPr txBox="1"/>
            <p:nvPr/>
          </p:nvSpPr>
          <p:spPr>
            <a:xfrm>
              <a:off x="1542054" y="1684230"/>
              <a:ext cx="4297608" cy="442203"/>
            </a:xfrm>
            <a:prstGeom prst="rect">
              <a:avLst/>
            </a:prstGeom>
            <a:noFill/>
          </p:spPr>
          <p:txBody>
            <a:bodyPr wrap="none" anchor="b" anchorCtr="0">
              <a:normAutofit/>
            </a:bodyPr>
            <a:lstStyle/>
            <a:p>
              <a:pPr defTabSz="1217476"/>
              <a:r>
                <a:rPr lang="en-US" altLang="zh-CN" sz="2800" b="1" dirty="0">
                  <a:solidFill>
                    <a:srgbClr val="293247"/>
                  </a:solidFill>
                  <a:latin typeface="微软雅黑"/>
                  <a:ea typeface="微软雅黑"/>
                  <a:cs typeface="+mn-ea"/>
                  <a:sym typeface="+mn-lt"/>
                </a:rPr>
                <a:t>score(S):</a:t>
              </a:r>
            </a:p>
          </p:txBody>
        </p:sp>
        <p:sp>
          <p:nvSpPr>
            <p:cNvPr id="40" name="îŝḷîḓé-Freeform 7">
              <a:extLst>
                <a:ext uri="{FF2B5EF4-FFF2-40B4-BE49-F238E27FC236}">
                  <a16:creationId xmlns:a16="http://schemas.microsoft.com/office/drawing/2014/main" id="{38887207-1BA2-41D9-A891-B7B896A11EB0}"/>
                </a:ext>
              </a:extLst>
            </p:cNvPr>
            <p:cNvSpPr/>
            <p:nvPr/>
          </p:nvSpPr>
          <p:spPr bwMode="auto">
            <a:xfrm>
              <a:off x="1011441" y="1721393"/>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grpSp>
      <p:sp>
        <p:nvSpPr>
          <p:cNvPr id="58" name="文本框 57">
            <a:extLst>
              <a:ext uri="{FF2B5EF4-FFF2-40B4-BE49-F238E27FC236}">
                <a16:creationId xmlns:a16="http://schemas.microsoft.com/office/drawing/2014/main" id="{60925C41-A217-4228-BD1A-F85812CEF1A6}"/>
              </a:ext>
            </a:extLst>
          </p:cNvPr>
          <p:cNvSpPr txBox="1"/>
          <p:nvPr/>
        </p:nvSpPr>
        <p:spPr>
          <a:xfrm>
            <a:off x="204154" y="6212606"/>
            <a:ext cx="11783695" cy="461665"/>
          </a:xfrm>
          <a:prstGeom prst="rect">
            <a:avLst/>
          </a:prstGeom>
          <a:noFill/>
        </p:spPr>
        <p:txBody>
          <a:bodyPr wrap="square">
            <a:spAutoFit/>
          </a:bodyPr>
          <a:lstStyle/>
          <a:p>
            <a:pPr defTabSz="1217476"/>
            <a:r>
              <a:rPr lang="en-US" altLang="zh-CN" sz="1200" dirty="0">
                <a:solidFill>
                  <a:srgbClr val="767171"/>
                </a:solidFill>
                <a:latin typeface="Arial" panose="020B0604020202020204" pitchFamily="34" charset="0"/>
                <a:ea typeface="微软雅黑"/>
              </a:rPr>
              <a:t>[1] </a:t>
            </a:r>
            <a:r>
              <a:rPr lang="en-US" altLang="zh-CN" sz="1200" dirty="0" err="1">
                <a:solidFill>
                  <a:srgbClr val="767171"/>
                </a:solidFill>
                <a:latin typeface="Arial" panose="020B0604020202020204" pitchFamily="34" charset="0"/>
                <a:ea typeface="微软雅黑"/>
              </a:rPr>
              <a:t>Nangia</a:t>
            </a:r>
            <a:r>
              <a:rPr lang="en-US" altLang="zh-CN" sz="1200" dirty="0">
                <a:solidFill>
                  <a:srgbClr val="767171"/>
                </a:solidFill>
                <a:latin typeface="Arial" panose="020B0604020202020204" pitchFamily="34" charset="0"/>
                <a:ea typeface="微软雅黑"/>
              </a:rPr>
              <a:t>, N., Vania, C., </a:t>
            </a:r>
            <a:r>
              <a:rPr lang="en-US" altLang="zh-CN" sz="1200" dirty="0" err="1">
                <a:solidFill>
                  <a:srgbClr val="767171"/>
                </a:solidFill>
                <a:latin typeface="Arial" panose="020B0604020202020204" pitchFamily="34" charset="0"/>
                <a:ea typeface="微软雅黑"/>
              </a:rPr>
              <a:t>Bhalerao</a:t>
            </a:r>
            <a:r>
              <a:rPr lang="en-US" altLang="zh-CN" sz="1200" dirty="0">
                <a:solidFill>
                  <a:srgbClr val="767171"/>
                </a:solidFill>
                <a:latin typeface="Arial" panose="020B0604020202020204" pitchFamily="34" charset="0"/>
                <a:ea typeface="微软雅黑"/>
              </a:rPr>
              <a:t>, R. and Bowman, S.R., 2020. </a:t>
            </a:r>
            <a:r>
              <a:rPr lang="en-US" altLang="zh-CN" sz="1200" dirty="0" err="1">
                <a:solidFill>
                  <a:srgbClr val="767171"/>
                </a:solidFill>
                <a:latin typeface="Arial" panose="020B0604020202020204" pitchFamily="34" charset="0"/>
                <a:ea typeface="微软雅黑"/>
              </a:rPr>
              <a:t>CrowS</a:t>
            </a:r>
            <a:r>
              <a:rPr lang="en-US" altLang="zh-CN" sz="1200" dirty="0">
                <a:solidFill>
                  <a:srgbClr val="767171"/>
                </a:solidFill>
                <a:latin typeface="Arial" panose="020B0604020202020204" pitchFamily="34" charset="0"/>
                <a:ea typeface="微软雅黑"/>
              </a:rPr>
              <a:t>-pairs: A challenge dataset for measuring social biases in masked language models. </a:t>
            </a:r>
            <a:r>
              <a:rPr lang="en-US" altLang="zh-CN" sz="1200" dirty="0" err="1">
                <a:solidFill>
                  <a:srgbClr val="767171"/>
                </a:solidFill>
                <a:latin typeface="Arial" panose="020B0604020202020204" pitchFamily="34" charset="0"/>
                <a:ea typeface="微软雅黑"/>
              </a:rPr>
              <a:t>arXiv</a:t>
            </a:r>
            <a:r>
              <a:rPr lang="en-US" altLang="zh-CN" sz="1200" dirty="0">
                <a:solidFill>
                  <a:srgbClr val="767171"/>
                </a:solidFill>
                <a:latin typeface="Arial" panose="020B0604020202020204" pitchFamily="34" charset="0"/>
                <a:ea typeface="微软雅黑"/>
              </a:rPr>
              <a:t> preprint arXiv:2010.00133.</a:t>
            </a:r>
            <a:endParaRPr lang="zh-CN" altLang="en-US" sz="1200" dirty="0">
              <a:solidFill>
                <a:srgbClr val="767171"/>
              </a:solidFill>
              <a:latin typeface="微软雅黑"/>
              <a:ea typeface="微软雅黑"/>
            </a:endParaRPr>
          </a:p>
        </p:txBody>
      </p:sp>
      <p:pic>
        <p:nvPicPr>
          <p:cNvPr id="10" name="图片 9">
            <a:extLst>
              <a:ext uri="{FF2B5EF4-FFF2-40B4-BE49-F238E27FC236}">
                <a16:creationId xmlns:a16="http://schemas.microsoft.com/office/drawing/2014/main" id="{4B3021E7-A584-4830-BFCE-55BC3C3286A0}"/>
              </a:ext>
            </a:extLst>
          </p:cNvPr>
          <p:cNvPicPr>
            <a:picLocks noChangeAspect="1"/>
          </p:cNvPicPr>
          <p:nvPr/>
        </p:nvPicPr>
        <p:blipFill>
          <a:blip r:embed="rId3"/>
          <a:stretch>
            <a:fillRect/>
          </a:stretch>
        </p:blipFill>
        <p:spPr>
          <a:xfrm>
            <a:off x="0" y="1682972"/>
            <a:ext cx="12192000" cy="1014792"/>
          </a:xfrm>
          <a:prstGeom prst="rect">
            <a:avLst/>
          </a:prstGeom>
        </p:spPr>
      </p:pic>
      <p:pic>
        <p:nvPicPr>
          <p:cNvPr id="12" name="图片 11">
            <a:extLst>
              <a:ext uri="{FF2B5EF4-FFF2-40B4-BE49-F238E27FC236}">
                <a16:creationId xmlns:a16="http://schemas.microsoft.com/office/drawing/2014/main" id="{8A23E968-197C-42EA-A155-A126DC3FCF0F}"/>
              </a:ext>
            </a:extLst>
          </p:cNvPr>
          <p:cNvPicPr>
            <a:picLocks noChangeAspect="1"/>
          </p:cNvPicPr>
          <p:nvPr/>
        </p:nvPicPr>
        <p:blipFill>
          <a:blip r:embed="rId4"/>
          <a:stretch>
            <a:fillRect/>
          </a:stretch>
        </p:blipFill>
        <p:spPr>
          <a:xfrm>
            <a:off x="3772318" y="2895304"/>
            <a:ext cx="8143037" cy="3197803"/>
          </a:xfrm>
          <a:prstGeom prst="rect">
            <a:avLst/>
          </a:prstGeom>
        </p:spPr>
      </p:pic>
      <p:pic>
        <p:nvPicPr>
          <p:cNvPr id="14" name="图片 13">
            <a:extLst>
              <a:ext uri="{FF2B5EF4-FFF2-40B4-BE49-F238E27FC236}">
                <a16:creationId xmlns:a16="http://schemas.microsoft.com/office/drawing/2014/main" id="{DCD6E505-2BB3-445A-9A1D-02C940B1F7C1}"/>
              </a:ext>
            </a:extLst>
          </p:cNvPr>
          <p:cNvPicPr>
            <a:picLocks noChangeAspect="1"/>
          </p:cNvPicPr>
          <p:nvPr/>
        </p:nvPicPr>
        <p:blipFill>
          <a:blip r:embed="rId5"/>
          <a:stretch>
            <a:fillRect/>
          </a:stretch>
        </p:blipFill>
        <p:spPr>
          <a:xfrm>
            <a:off x="204152" y="4199699"/>
            <a:ext cx="3568165" cy="883815"/>
          </a:xfrm>
          <a:prstGeom prst="rect">
            <a:avLst/>
          </a:prstGeom>
        </p:spPr>
      </p:pic>
      <p:sp>
        <p:nvSpPr>
          <p:cNvPr id="18" name="文本框 17">
            <a:extLst>
              <a:ext uri="{FF2B5EF4-FFF2-40B4-BE49-F238E27FC236}">
                <a16:creationId xmlns:a16="http://schemas.microsoft.com/office/drawing/2014/main" id="{B837B365-04B2-4F50-AD88-03CB7282A789}"/>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13</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2117935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858522" y="992360"/>
            <a:ext cx="6437628" cy="613341"/>
            <a:chOff x="1011441" y="1684229"/>
            <a:chExt cx="4828221" cy="460006"/>
          </a:xfrm>
        </p:grpSpPr>
        <p:sp>
          <p:nvSpPr>
            <p:cNvPr id="31" name="îŝḷîḓé-文本框 65"/>
            <p:cNvSpPr txBox="1"/>
            <p:nvPr/>
          </p:nvSpPr>
          <p:spPr>
            <a:xfrm>
              <a:off x="1542054" y="1684229"/>
              <a:ext cx="4297608" cy="442203"/>
            </a:xfrm>
            <a:prstGeom prst="rect">
              <a:avLst/>
            </a:prstGeom>
            <a:noFill/>
          </p:spPr>
          <p:txBody>
            <a:bodyPr wrap="none" anchor="b" anchorCtr="0">
              <a:normAutofit/>
            </a:bodyPr>
            <a:lstStyle/>
            <a:p>
              <a:pPr defTabSz="914377"/>
              <a:r>
                <a:rPr lang="en-US" altLang="zh-CN" sz="2800" b="1" dirty="0" err="1">
                  <a:solidFill>
                    <a:srgbClr val="293247"/>
                  </a:solidFill>
                  <a:latin typeface="微软雅黑"/>
                  <a:ea typeface="微软雅黑"/>
                  <a:cs typeface="+mn-ea"/>
                  <a:sym typeface="+mn-lt"/>
                </a:rPr>
                <a:t>StereoSet</a:t>
              </a:r>
              <a:r>
                <a:rPr lang="en-US" altLang="zh-CN" sz="2800" b="1" dirty="0">
                  <a:solidFill>
                    <a:srgbClr val="293247"/>
                  </a:solidFill>
                  <a:latin typeface="微软雅黑"/>
                  <a:ea typeface="微软雅黑"/>
                  <a:cs typeface="+mn-ea"/>
                  <a:sym typeface="+mn-lt"/>
                </a:rPr>
                <a:t>:</a:t>
              </a:r>
            </a:p>
          </p:txBody>
        </p:sp>
        <p:sp>
          <p:nvSpPr>
            <p:cNvPr id="30" name="îŝḷîḓé-Freeform 7"/>
            <p:cNvSpPr/>
            <p:nvPr/>
          </p:nvSpPr>
          <p:spPr bwMode="auto">
            <a:xfrm>
              <a:off x="1011441" y="1721393"/>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914377"/>
              <a:endParaRPr sz="2400" dirty="0">
                <a:solidFill>
                  <a:srgbClr val="000000"/>
                </a:solidFill>
                <a:latin typeface="微软雅黑"/>
                <a:ea typeface="微软雅黑"/>
                <a:cs typeface="+mn-ea"/>
                <a:sym typeface="+mn-lt"/>
              </a:endParaRPr>
            </a:p>
          </p:txBody>
        </p:sp>
      </p:grpSp>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5912" cy="691"/>
            </a:xfrm>
            <a:prstGeom prst="rect">
              <a:avLst/>
            </a:prstGeom>
            <a:noFill/>
          </p:spPr>
          <p:txBody>
            <a:bodyPr wrap="none" rtlCol="0">
              <a:spAutoFit/>
            </a:bodyPr>
            <a:lstStyle/>
            <a:p>
              <a:pPr defTabSz="914377"/>
              <a:r>
                <a:rPr lang="en-US" altLang="zh-CN" sz="3200" dirty="0">
                  <a:solidFill>
                    <a:srgbClr val="767171">
                      <a:lumMod val="100000"/>
                    </a:srgbClr>
                  </a:solidFill>
                  <a:latin typeface="微软雅黑"/>
                  <a:ea typeface="微软雅黑"/>
                  <a:cs typeface="+mn-ea"/>
                  <a:sym typeface="+mn-lt"/>
                </a:rPr>
                <a:t>Benchmark: </a:t>
              </a:r>
              <a:r>
                <a:rPr lang="en-US" altLang="zh-CN" sz="3200" dirty="0" err="1">
                  <a:solidFill>
                    <a:srgbClr val="767171">
                      <a:lumMod val="100000"/>
                    </a:srgbClr>
                  </a:solidFill>
                  <a:latin typeface="微软雅黑"/>
                  <a:ea typeface="微软雅黑"/>
                  <a:cs typeface="+mn-ea"/>
                  <a:sym typeface="+mn-lt"/>
                </a:rPr>
                <a:t>StereoSet</a:t>
              </a:r>
              <a:r>
                <a:rPr lang="en-US" altLang="zh-CN" sz="3200" dirty="0">
                  <a:solidFill>
                    <a:srgbClr val="767171">
                      <a:lumMod val="100000"/>
                    </a:srgbClr>
                  </a:solidFill>
                  <a:latin typeface="微软雅黑"/>
                  <a:ea typeface="微软雅黑"/>
                  <a:cs typeface="+mn-ea"/>
                  <a:sym typeface="+mn-lt"/>
                </a:rPr>
                <a:t>[1]</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srgbClr val="000000"/>
                </a:solidFill>
                <a:latin typeface="微软雅黑"/>
                <a:ea typeface="微软雅黑"/>
                <a:cs typeface="+mn-ea"/>
                <a:sym typeface="+mn-lt"/>
              </a:endParaRPr>
            </a:p>
          </p:txBody>
        </p:sp>
      </p:grpSp>
      <p:grpSp>
        <p:nvGrpSpPr>
          <p:cNvPr id="38" name="组合 37">
            <a:extLst>
              <a:ext uri="{FF2B5EF4-FFF2-40B4-BE49-F238E27FC236}">
                <a16:creationId xmlns:a16="http://schemas.microsoft.com/office/drawing/2014/main" id="{AE4BA6AA-8C28-4025-9A72-6CB89A3CF656}"/>
              </a:ext>
            </a:extLst>
          </p:cNvPr>
          <p:cNvGrpSpPr/>
          <p:nvPr/>
        </p:nvGrpSpPr>
        <p:grpSpPr>
          <a:xfrm>
            <a:off x="858522" y="4134028"/>
            <a:ext cx="6437628" cy="613341"/>
            <a:chOff x="1011441" y="1684229"/>
            <a:chExt cx="4828221" cy="460006"/>
          </a:xfrm>
        </p:grpSpPr>
        <p:sp>
          <p:nvSpPr>
            <p:cNvPr id="39" name="îŝḷîḓé-文本框 65">
              <a:extLst>
                <a:ext uri="{FF2B5EF4-FFF2-40B4-BE49-F238E27FC236}">
                  <a16:creationId xmlns:a16="http://schemas.microsoft.com/office/drawing/2014/main" id="{2BF2C5A6-6DC8-4A79-A8A5-457D6854A355}"/>
                </a:ext>
              </a:extLst>
            </p:cNvPr>
            <p:cNvSpPr txBox="1"/>
            <p:nvPr/>
          </p:nvSpPr>
          <p:spPr>
            <a:xfrm>
              <a:off x="1542054" y="1684229"/>
              <a:ext cx="4297608" cy="442203"/>
            </a:xfrm>
            <a:prstGeom prst="rect">
              <a:avLst/>
            </a:prstGeom>
            <a:noFill/>
          </p:spPr>
          <p:txBody>
            <a:bodyPr wrap="none" anchor="b" anchorCtr="0">
              <a:normAutofit/>
            </a:bodyPr>
            <a:lstStyle/>
            <a:p>
              <a:pPr defTabSz="914377"/>
              <a:r>
                <a:rPr lang="en-US" altLang="zh-CN" sz="2800" b="1" dirty="0" err="1">
                  <a:solidFill>
                    <a:srgbClr val="293247"/>
                  </a:solidFill>
                  <a:latin typeface="微软雅黑"/>
                  <a:ea typeface="微软雅黑"/>
                  <a:cs typeface="+mn-ea"/>
                  <a:sym typeface="+mn-lt"/>
                </a:rPr>
                <a:t>lms&amp;ss&amp;icat</a:t>
              </a:r>
              <a:r>
                <a:rPr lang="en-US" altLang="zh-CN" sz="2800" b="1" dirty="0">
                  <a:solidFill>
                    <a:srgbClr val="293247"/>
                  </a:solidFill>
                  <a:latin typeface="微软雅黑"/>
                  <a:ea typeface="微软雅黑"/>
                  <a:cs typeface="+mn-ea"/>
                  <a:sym typeface="+mn-lt"/>
                </a:rPr>
                <a:t>:</a:t>
              </a:r>
            </a:p>
          </p:txBody>
        </p:sp>
        <p:sp>
          <p:nvSpPr>
            <p:cNvPr id="40" name="îŝḷîḓé-Freeform 7">
              <a:extLst>
                <a:ext uri="{FF2B5EF4-FFF2-40B4-BE49-F238E27FC236}">
                  <a16:creationId xmlns:a16="http://schemas.microsoft.com/office/drawing/2014/main" id="{38887207-1BA2-41D9-A891-B7B896A11EB0}"/>
                </a:ext>
              </a:extLst>
            </p:cNvPr>
            <p:cNvSpPr/>
            <p:nvPr/>
          </p:nvSpPr>
          <p:spPr bwMode="auto">
            <a:xfrm>
              <a:off x="1011441" y="1721393"/>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914377"/>
              <a:endParaRPr sz="2400" dirty="0">
                <a:solidFill>
                  <a:srgbClr val="000000"/>
                </a:solidFill>
                <a:latin typeface="微软雅黑"/>
                <a:ea typeface="微软雅黑"/>
                <a:cs typeface="+mn-ea"/>
                <a:sym typeface="+mn-lt"/>
              </a:endParaRPr>
            </a:p>
          </p:txBody>
        </p:sp>
      </p:grpSp>
      <p:sp>
        <p:nvSpPr>
          <p:cNvPr id="58" name="文本框 57">
            <a:extLst>
              <a:ext uri="{FF2B5EF4-FFF2-40B4-BE49-F238E27FC236}">
                <a16:creationId xmlns:a16="http://schemas.microsoft.com/office/drawing/2014/main" id="{60925C41-A217-4228-BD1A-F85812CEF1A6}"/>
              </a:ext>
            </a:extLst>
          </p:cNvPr>
          <p:cNvSpPr txBox="1"/>
          <p:nvPr/>
        </p:nvSpPr>
        <p:spPr>
          <a:xfrm>
            <a:off x="656167" y="6428998"/>
            <a:ext cx="10879667" cy="276999"/>
          </a:xfrm>
          <a:prstGeom prst="rect">
            <a:avLst/>
          </a:prstGeom>
          <a:noFill/>
        </p:spPr>
        <p:txBody>
          <a:bodyPr wrap="square">
            <a:spAutoFit/>
          </a:bodyPr>
          <a:lstStyle/>
          <a:p>
            <a:pPr defTabSz="914377"/>
            <a:r>
              <a:rPr lang="en-US" altLang="zh-CN" sz="1200" dirty="0">
                <a:solidFill>
                  <a:srgbClr val="767171"/>
                </a:solidFill>
                <a:latin typeface="Arial" panose="020B0604020202020204" pitchFamily="34" charset="0"/>
                <a:ea typeface="微软雅黑"/>
              </a:rPr>
              <a:t>[1] Nadeem, M., </a:t>
            </a:r>
            <a:r>
              <a:rPr lang="en-US" altLang="zh-CN" sz="1200" dirty="0" err="1">
                <a:solidFill>
                  <a:srgbClr val="767171"/>
                </a:solidFill>
                <a:latin typeface="Arial" panose="020B0604020202020204" pitchFamily="34" charset="0"/>
                <a:ea typeface="微软雅黑"/>
              </a:rPr>
              <a:t>Bethke</a:t>
            </a:r>
            <a:r>
              <a:rPr lang="en-US" altLang="zh-CN" sz="1200" dirty="0">
                <a:solidFill>
                  <a:srgbClr val="767171"/>
                </a:solidFill>
                <a:latin typeface="Arial" panose="020B0604020202020204" pitchFamily="34" charset="0"/>
                <a:ea typeface="微软雅黑"/>
              </a:rPr>
              <a:t>, A. and Reddy, S., 2020. </a:t>
            </a:r>
            <a:r>
              <a:rPr lang="en-US" altLang="zh-CN" sz="1200" dirty="0" err="1">
                <a:solidFill>
                  <a:srgbClr val="767171"/>
                </a:solidFill>
                <a:latin typeface="Arial" panose="020B0604020202020204" pitchFamily="34" charset="0"/>
                <a:ea typeface="微软雅黑"/>
              </a:rPr>
              <a:t>Stereoset</a:t>
            </a:r>
            <a:r>
              <a:rPr lang="en-US" altLang="zh-CN" sz="1200" dirty="0">
                <a:solidFill>
                  <a:srgbClr val="767171"/>
                </a:solidFill>
                <a:latin typeface="Arial" panose="020B0604020202020204" pitchFamily="34" charset="0"/>
                <a:ea typeface="微软雅黑"/>
              </a:rPr>
              <a:t>: Measuring stereotypical bias in pretrained language models. </a:t>
            </a:r>
            <a:r>
              <a:rPr lang="en-US" altLang="zh-CN" sz="1200" dirty="0" err="1">
                <a:solidFill>
                  <a:srgbClr val="767171"/>
                </a:solidFill>
                <a:latin typeface="Arial" panose="020B0604020202020204" pitchFamily="34" charset="0"/>
                <a:ea typeface="微软雅黑"/>
              </a:rPr>
              <a:t>arXiv</a:t>
            </a:r>
            <a:r>
              <a:rPr lang="en-US" altLang="zh-CN" sz="1200" dirty="0">
                <a:solidFill>
                  <a:srgbClr val="767171"/>
                </a:solidFill>
                <a:latin typeface="Arial" panose="020B0604020202020204" pitchFamily="34" charset="0"/>
                <a:ea typeface="微软雅黑"/>
              </a:rPr>
              <a:t> preprint arXiv:2004.09456.</a:t>
            </a:r>
            <a:endParaRPr lang="zh-CN" altLang="en-US" sz="1200" dirty="0">
              <a:solidFill>
                <a:srgbClr val="767171"/>
              </a:solidFill>
              <a:latin typeface="微软雅黑"/>
              <a:ea typeface="微软雅黑"/>
            </a:endParaRPr>
          </a:p>
        </p:txBody>
      </p:sp>
      <p:pic>
        <p:nvPicPr>
          <p:cNvPr id="10" name="图片 9">
            <a:extLst>
              <a:ext uri="{FF2B5EF4-FFF2-40B4-BE49-F238E27FC236}">
                <a16:creationId xmlns:a16="http://schemas.microsoft.com/office/drawing/2014/main" id="{439439A3-81E3-4709-AFC6-E8B71EF3C4C1}"/>
              </a:ext>
            </a:extLst>
          </p:cNvPr>
          <p:cNvPicPr>
            <a:picLocks noChangeAspect="1"/>
          </p:cNvPicPr>
          <p:nvPr/>
        </p:nvPicPr>
        <p:blipFill>
          <a:blip r:embed="rId3"/>
          <a:stretch>
            <a:fillRect/>
          </a:stretch>
        </p:blipFill>
        <p:spPr>
          <a:xfrm>
            <a:off x="4179093" y="910912"/>
            <a:ext cx="6024563" cy="3153281"/>
          </a:xfrm>
          <a:prstGeom prst="rect">
            <a:avLst/>
          </a:prstGeom>
        </p:spPr>
      </p:pic>
      <p:graphicFrame>
        <p:nvGraphicFramePr>
          <p:cNvPr id="11" name="表格 10">
            <a:extLst>
              <a:ext uri="{FF2B5EF4-FFF2-40B4-BE49-F238E27FC236}">
                <a16:creationId xmlns:a16="http://schemas.microsoft.com/office/drawing/2014/main" id="{55EA220A-4F90-47C1-91E0-C53B026A7F3A}"/>
              </a:ext>
            </a:extLst>
          </p:cNvPr>
          <p:cNvGraphicFramePr>
            <a:graphicFrameLocks noGrp="1"/>
          </p:cNvGraphicFramePr>
          <p:nvPr/>
        </p:nvGraphicFramePr>
        <p:xfrm>
          <a:off x="1123951" y="4830476"/>
          <a:ext cx="10229852" cy="1514072"/>
        </p:xfrm>
        <a:graphic>
          <a:graphicData uri="http://schemas.openxmlformats.org/drawingml/2006/table">
            <a:tbl>
              <a:tblPr>
                <a:tableStyleId>{5940675A-B579-460E-94D1-54222C63F5DA}</a:tableStyleId>
              </a:tblPr>
              <a:tblGrid>
                <a:gridCol w="2557463">
                  <a:extLst>
                    <a:ext uri="{9D8B030D-6E8A-4147-A177-3AD203B41FA5}">
                      <a16:colId xmlns:a16="http://schemas.microsoft.com/office/drawing/2014/main" val="1062097634"/>
                    </a:ext>
                  </a:extLst>
                </a:gridCol>
                <a:gridCol w="2557463">
                  <a:extLst>
                    <a:ext uri="{9D8B030D-6E8A-4147-A177-3AD203B41FA5}">
                      <a16:colId xmlns:a16="http://schemas.microsoft.com/office/drawing/2014/main" val="3330283086"/>
                    </a:ext>
                  </a:extLst>
                </a:gridCol>
                <a:gridCol w="2557463">
                  <a:extLst>
                    <a:ext uri="{9D8B030D-6E8A-4147-A177-3AD203B41FA5}">
                      <a16:colId xmlns:a16="http://schemas.microsoft.com/office/drawing/2014/main" val="3675418696"/>
                    </a:ext>
                  </a:extLst>
                </a:gridCol>
                <a:gridCol w="2557463">
                  <a:extLst>
                    <a:ext uri="{9D8B030D-6E8A-4147-A177-3AD203B41FA5}">
                      <a16:colId xmlns:a16="http://schemas.microsoft.com/office/drawing/2014/main" val="1877621832"/>
                    </a:ext>
                  </a:extLst>
                </a:gridCol>
              </a:tblGrid>
              <a:tr h="373437">
                <a:tc>
                  <a:txBody>
                    <a:bodyPr/>
                    <a:lstStyle/>
                    <a:p>
                      <a:endParaRPr lang="zh-CN" altLang="en-US" sz="1900" b="1" dirty="0">
                        <a:effectLst>
                          <a:outerShdw blurRad="38100" dist="38100" dir="2700000" algn="tl">
                            <a:srgbClr val="000000">
                              <a:alpha val="43137"/>
                            </a:srgbClr>
                          </a:outerShdw>
                        </a:effectLst>
                      </a:endParaRPr>
                    </a:p>
                  </a:txBody>
                  <a:tcPr marL="88955" marR="88955" marT="44479" marB="44479" anchor="ctr"/>
                </a:tc>
                <a:tc>
                  <a:txBody>
                    <a:bodyPr/>
                    <a:lstStyle/>
                    <a:p>
                      <a:r>
                        <a:rPr lang="en-US" sz="1900" b="1" dirty="0" err="1">
                          <a:effectLst>
                            <a:outerShdw blurRad="38100" dist="38100" dir="2700000" algn="tl">
                              <a:srgbClr val="000000">
                                <a:alpha val="43137"/>
                              </a:srgbClr>
                            </a:outerShdw>
                          </a:effectLst>
                        </a:rPr>
                        <a:t>lms</a:t>
                      </a:r>
                      <a:endParaRPr lang="en-US" sz="1900" b="1" dirty="0">
                        <a:effectLst>
                          <a:outerShdw blurRad="38100" dist="38100" dir="2700000" algn="tl">
                            <a:srgbClr val="000000">
                              <a:alpha val="43137"/>
                            </a:srgbClr>
                          </a:outerShdw>
                        </a:effectLst>
                      </a:endParaRPr>
                    </a:p>
                  </a:txBody>
                  <a:tcPr marL="88955" marR="88955" marT="44479" marB="44479" anchor="ctr"/>
                </a:tc>
                <a:tc>
                  <a:txBody>
                    <a:bodyPr/>
                    <a:lstStyle/>
                    <a:p>
                      <a:r>
                        <a:rPr lang="en-US" sz="1900" b="1" dirty="0">
                          <a:effectLst>
                            <a:outerShdw blurRad="38100" dist="38100" dir="2700000" algn="tl">
                              <a:srgbClr val="000000">
                                <a:alpha val="43137"/>
                              </a:srgbClr>
                            </a:outerShdw>
                          </a:effectLst>
                        </a:rPr>
                        <a:t>ss</a:t>
                      </a:r>
                    </a:p>
                  </a:txBody>
                  <a:tcPr marL="88955" marR="88955" marT="44479" marB="44479" anchor="ctr"/>
                </a:tc>
                <a:tc>
                  <a:txBody>
                    <a:bodyPr/>
                    <a:lstStyle/>
                    <a:p>
                      <a:r>
                        <a:rPr lang="en-US" sz="1900" b="1" dirty="0" err="1">
                          <a:effectLst>
                            <a:outerShdw blurRad="38100" dist="38100" dir="2700000" algn="tl">
                              <a:srgbClr val="000000">
                                <a:alpha val="43137"/>
                              </a:srgbClr>
                            </a:outerShdw>
                          </a:effectLst>
                        </a:rPr>
                        <a:t>icat</a:t>
                      </a:r>
                      <a:endParaRPr lang="en-US" sz="1900" b="1" dirty="0">
                        <a:effectLst>
                          <a:outerShdw blurRad="38100" dist="38100" dir="2700000" algn="tl">
                            <a:srgbClr val="000000">
                              <a:alpha val="43137"/>
                            </a:srgbClr>
                          </a:outerShdw>
                        </a:effectLst>
                      </a:endParaRPr>
                    </a:p>
                  </a:txBody>
                  <a:tcPr marL="88955" marR="88955" marT="44479" marB="44479" anchor="ctr"/>
                </a:tc>
                <a:extLst>
                  <a:ext uri="{0D108BD9-81ED-4DB2-BD59-A6C34878D82A}">
                    <a16:rowId xmlns:a16="http://schemas.microsoft.com/office/drawing/2014/main" val="3548134215"/>
                  </a:ext>
                </a:extLst>
              </a:tr>
              <a:tr h="373437">
                <a:tc>
                  <a:txBody>
                    <a:bodyPr/>
                    <a:lstStyle/>
                    <a:p>
                      <a:r>
                        <a:rPr lang="en-US" sz="1900" b="1">
                          <a:effectLst>
                            <a:outerShdw blurRad="38100" dist="38100" dir="2700000" algn="tl">
                              <a:srgbClr val="000000">
                                <a:alpha val="43137"/>
                              </a:srgbClr>
                            </a:outerShdw>
                          </a:effectLst>
                        </a:rPr>
                        <a:t>Ideal</a:t>
                      </a:r>
                    </a:p>
                  </a:txBody>
                  <a:tcPr marL="88955" marR="88955" marT="44479" marB="44479" anchor="ctr"/>
                </a:tc>
                <a:tc>
                  <a:txBody>
                    <a:bodyPr/>
                    <a:lstStyle/>
                    <a:p>
                      <a:r>
                        <a:rPr lang="en-US" altLang="zh-CN" sz="1900" b="1">
                          <a:effectLst>
                            <a:outerShdw blurRad="38100" dist="38100" dir="2700000" algn="tl">
                              <a:srgbClr val="000000">
                                <a:alpha val="43137"/>
                              </a:srgbClr>
                            </a:outerShdw>
                          </a:effectLst>
                        </a:rPr>
                        <a:t>100</a:t>
                      </a:r>
                    </a:p>
                  </a:txBody>
                  <a:tcPr marL="88955" marR="88955" marT="44479" marB="44479" anchor="ctr"/>
                </a:tc>
                <a:tc>
                  <a:txBody>
                    <a:bodyPr/>
                    <a:lstStyle/>
                    <a:p>
                      <a:r>
                        <a:rPr lang="en-US" altLang="zh-CN" sz="1900" b="1">
                          <a:effectLst>
                            <a:outerShdw blurRad="38100" dist="38100" dir="2700000" algn="tl">
                              <a:srgbClr val="000000">
                                <a:alpha val="43137"/>
                              </a:srgbClr>
                            </a:outerShdw>
                          </a:effectLst>
                        </a:rPr>
                        <a:t>50</a:t>
                      </a:r>
                    </a:p>
                  </a:txBody>
                  <a:tcPr marL="88955" marR="88955" marT="44479" marB="44479" anchor="ctr"/>
                </a:tc>
                <a:tc>
                  <a:txBody>
                    <a:bodyPr/>
                    <a:lstStyle/>
                    <a:p>
                      <a:r>
                        <a:rPr lang="en-US" altLang="zh-CN" sz="1900" b="1">
                          <a:effectLst>
                            <a:outerShdw blurRad="38100" dist="38100" dir="2700000" algn="tl">
                              <a:srgbClr val="000000">
                                <a:alpha val="43137"/>
                              </a:srgbClr>
                            </a:outerShdw>
                          </a:effectLst>
                        </a:rPr>
                        <a:t>100</a:t>
                      </a:r>
                    </a:p>
                  </a:txBody>
                  <a:tcPr marL="88955" marR="88955" marT="44479" marB="44479" anchor="ctr"/>
                </a:tc>
                <a:extLst>
                  <a:ext uri="{0D108BD9-81ED-4DB2-BD59-A6C34878D82A}">
                    <a16:rowId xmlns:a16="http://schemas.microsoft.com/office/drawing/2014/main" val="1952650507"/>
                  </a:ext>
                </a:extLst>
              </a:tr>
              <a:tr h="373437">
                <a:tc>
                  <a:txBody>
                    <a:bodyPr/>
                    <a:lstStyle/>
                    <a:p>
                      <a:r>
                        <a:rPr lang="en-US" sz="1900" b="1">
                          <a:effectLst>
                            <a:outerShdw blurRad="38100" dist="38100" dir="2700000" algn="tl">
                              <a:srgbClr val="000000">
                                <a:alpha val="43137"/>
                              </a:srgbClr>
                            </a:outerShdw>
                          </a:effectLst>
                        </a:rPr>
                        <a:t>Stereotyped</a:t>
                      </a:r>
                    </a:p>
                  </a:txBody>
                  <a:tcPr marL="88955" marR="88955" marT="44479" marB="44479" anchor="ctr"/>
                </a:tc>
                <a:tc>
                  <a:txBody>
                    <a:bodyPr/>
                    <a:lstStyle/>
                    <a:p>
                      <a:r>
                        <a:rPr lang="en-US" altLang="zh-CN" sz="1900" b="1" dirty="0">
                          <a:effectLst>
                            <a:outerShdw blurRad="38100" dist="38100" dir="2700000" algn="tl">
                              <a:srgbClr val="000000">
                                <a:alpha val="43137"/>
                              </a:srgbClr>
                            </a:outerShdw>
                          </a:effectLst>
                        </a:rPr>
                        <a:t>-</a:t>
                      </a:r>
                    </a:p>
                  </a:txBody>
                  <a:tcPr marL="88955" marR="88955" marT="44479" marB="44479" anchor="ctr"/>
                </a:tc>
                <a:tc>
                  <a:txBody>
                    <a:bodyPr/>
                    <a:lstStyle/>
                    <a:p>
                      <a:r>
                        <a:rPr lang="en-US" altLang="zh-CN" sz="1900" b="1">
                          <a:effectLst>
                            <a:outerShdw blurRad="38100" dist="38100" dir="2700000" algn="tl">
                              <a:srgbClr val="000000">
                                <a:alpha val="43137"/>
                              </a:srgbClr>
                            </a:outerShdw>
                          </a:effectLst>
                        </a:rPr>
                        <a:t>100</a:t>
                      </a:r>
                    </a:p>
                  </a:txBody>
                  <a:tcPr marL="88955" marR="88955" marT="44479" marB="44479" anchor="ctr"/>
                </a:tc>
                <a:tc>
                  <a:txBody>
                    <a:bodyPr/>
                    <a:lstStyle/>
                    <a:p>
                      <a:r>
                        <a:rPr lang="en-US" altLang="zh-CN" sz="1900" b="1">
                          <a:effectLst>
                            <a:outerShdw blurRad="38100" dist="38100" dir="2700000" algn="tl">
                              <a:srgbClr val="000000">
                                <a:alpha val="43137"/>
                              </a:srgbClr>
                            </a:outerShdw>
                          </a:effectLst>
                        </a:rPr>
                        <a:t>0</a:t>
                      </a:r>
                    </a:p>
                  </a:txBody>
                  <a:tcPr marL="88955" marR="88955" marT="44479" marB="44479" anchor="ctr"/>
                </a:tc>
                <a:extLst>
                  <a:ext uri="{0D108BD9-81ED-4DB2-BD59-A6C34878D82A}">
                    <a16:rowId xmlns:a16="http://schemas.microsoft.com/office/drawing/2014/main" val="3130046882"/>
                  </a:ext>
                </a:extLst>
              </a:tr>
              <a:tr h="373437">
                <a:tc>
                  <a:txBody>
                    <a:bodyPr/>
                    <a:lstStyle/>
                    <a:p>
                      <a:r>
                        <a:rPr lang="en-US" sz="1900" b="1" dirty="0">
                          <a:effectLst>
                            <a:outerShdw blurRad="38100" dist="38100" dir="2700000" algn="tl">
                              <a:srgbClr val="000000">
                                <a:alpha val="43137"/>
                              </a:srgbClr>
                            </a:outerShdw>
                          </a:effectLst>
                        </a:rPr>
                        <a:t>Random</a:t>
                      </a:r>
                    </a:p>
                  </a:txBody>
                  <a:tcPr marL="88955" marR="88955" marT="44479" marB="44479" anchor="ctr"/>
                </a:tc>
                <a:tc>
                  <a:txBody>
                    <a:bodyPr/>
                    <a:lstStyle/>
                    <a:p>
                      <a:r>
                        <a:rPr lang="en-US" altLang="zh-CN" sz="1900" b="1" dirty="0">
                          <a:effectLst>
                            <a:outerShdw blurRad="38100" dist="38100" dir="2700000" algn="tl">
                              <a:srgbClr val="000000">
                                <a:alpha val="43137"/>
                              </a:srgbClr>
                            </a:outerShdw>
                          </a:effectLst>
                        </a:rPr>
                        <a:t>50</a:t>
                      </a:r>
                    </a:p>
                  </a:txBody>
                  <a:tcPr marL="88955" marR="88955" marT="44479" marB="44479" anchor="ctr"/>
                </a:tc>
                <a:tc>
                  <a:txBody>
                    <a:bodyPr/>
                    <a:lstStyle/>
                    <a:p>
                      <a:r>
                        <a:rPr lang="en-US" altLang="zh-CN" sz="1900" b="1">
                          <a:effectLst>
                            <a:outerShdw blurRad="38100" dist="38100" dir="2700000" algn="tl">
                              <a:srgbClr val="000000">
                                <a:alpha val="43137"/>
                              </a:srgbClr>
                            </a:outerShdw>
                          </a:effectLst>
                        </a:rPr>
                        <a:t>50</a:t>
                      </a:r>
                    </a:p>
                  </a:txBody>
                  <a:tcPr marL="88955" marR="88955" marT="44479" marB="44479" anchor="ctr"/>
                </a:tc>
                <a:tc>
                  <a:txBody>
                    <a:bodyPr/>
                    <a:lstStyle/>
                    <a:p>
                      <a:r>
                        <a:rPr lang="en-US" altLang="zh-CN" sz="1900" b="1" dirty="0">
                          <a:effectLst>
                            <a:outerShdw blurRad="38100" dist="38100" dir="2700000" algn="tl">
                              <a:srgbClr val="000000">
                                <a:alpha val="43137"/>
                              </a:srgbClr>
                            </a:outerShdw>
                          </a:effectLst>
                        </a:rPr>
                        <a:t>50</a:t>
                      </a:r>
                    </a:p>
                  </a:txBody>
                  <a:tcPr marL="88955" marR="88955" marT="44479" marB="44479" anchor="ctr"/>
                </a:tc>
                <a:extLst>
                  <a:ext uri="{0D108BD9-81ED-4DB2-BD59-A6C34878D82A}">
                    <a16:rowId xmlns:a16="http://schemas.microsoft.com/office/drawing/2014/main" val="3734658463"/>
                  </a:ext>
                </a:extLst>
              </a:tr>
            </a:tbl>
          </a:graphicData>
        </a:graphic>
      </p:graphicFrame>
      <p:pic>
        <p:nvPicPr>
          <p:cNvPr id="13" name="图片 12">
            <a:extLst>
              <a:ext uri="{FF2B5EF4-FFF2-40B4-BE49-F238E27FC236}">
                <a16:creationId xmlns:a16="http://schemas.microsoft.com/office/drawing/2014/main" id="{DAB078B7-69A6-4F0A-85A4-0DAC9658899D}"/>
              </a:ext>
            </a:extLst>
          </p:cNvPr>
          <p:cNvPicPr>
            <a:picLocks noChangeAspect="1"/>
          </p:cNvPicPr>
          <p:nvPr/>
        </p:nvPicPr>
        <p:blipFill>
          <a:blip r:embed="rId4"/>
          <a:stretch>
            <a:fillRect/>
          </a:stretch>
        </p:blipFill>
        <p:spPr>
          <a:xfrm>
            <a:off x="4401741" y="4106781"/>
            <a:ext cx="3674267" cy="682143"/>
          </a:xfrm>
          <a:prstGeom prst="rect">
            <a:avLst/>
          </a:prstGeom>
        </p:spPr>
      </p:pic>
      <p:sp>
        <p:nvSpPr>
          <p:cNvPr id="18" name="文本框 17">
            <a:extLst>
              <a:ext uri="{FF2B5EF4-FFF2-40B4-BE49-F238E27FC236}">
                <a16:creationId xmlns:a16="http://schemas.microsoft.com/office/drawing/2014/main" id="{706716D0-B5CC-4F24-87DE-49D3B4D935DB}"/>
              </a:ext>
            </a:extLst>
          </p:cNvPr>
          <p:cNvSpPr txBox="1"/>
          <p:nvPr/>
        </p:nvSpPr>
        <p:spPr>
          <a:xfrm>
            <a:off x="11630025" y="6467475"/>
            <a:ext cx="470000" cy="369332"/>
          </a:xfrm>
          <a:prstGeom prst="rect">
            <a:avLst/>
          </a:prstGeom>
          <a:noFill/>
        </p:spPr>
        <p:txBody>
          <a:bodyPr wrap="none" rtlCol="0">
            <a:spAutoFit/>
          </a:bodyPr>
          <a:lstStyle/>
          <a:p>
            <a:pPr defTabSz="914377"/>
            <a:r>
              <a:rPr lang="en-US" altLang="zh-CN" b="1" dirty="0">
                <a:solidFill>
                  <a:srgbClr val="000000"/>
                </a:solidFill>
                <a:effectLst>
                  <a:outerShdw blurRad="38100" dist="38100" dir="2700000" algn="tl">
                    <a:srgbClr val="000000">
                      <a:alpha val="43137"/>
                    </a:srgbClr>
                  </a:outerShdw>
                </a:effectLst>
                <a:latin typeface="微软雅黑"/>
                <a:ea typeface="微软雅黑"/>
              </a:rPr>
              <a:t>14</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426592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5" y="254848"/>
            <a:ext cx="12073467" cy="590973"/>
            <a:chOff x="371" y="301"/>
            <a:chExt cx="14260"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13022" cy="691"/>
            </a:xfrm>
            <a:prstGeom prst="rect">
              <a:avLst/>
            </a:prstGeom>
            <a:noFill/>
          </p:spPr>
          <p:txBody>
            <a:bodyPr wrap="square" rtlCol="0">
              <a:spAutoFit/>
            </a:bodyPr>
            <a:lstStyle/>
            <a:p>
              <a:pPr defTabSz="1217476"/>
              <a:r>
                <a:rPr lang="en-US" altLang="zh-CN" sz="3200" dirty="0">
                  <a:solidFill>
                    <a:srgbClr val="767171">
                      <a:lumMod val="100000"/>
                    </a:srgbClr>
                  </a:solidFill>
                  <a:latin typeface="微软雅黑"/>
                  <a:ea typeface="微软雅黑"/>
                  <a:cs typeface="+mn-ea"/>
                  <a:sym typeface="+mn-lt"/>
                </a:rPr>
                <a:t>Debiasing Effects and the PLM’s Expressiveness</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sp>
        <p:nvSpPr>
          <p:cNvPr id="19" name="文本框 18">
            <a:extLst>
              <a:ext uri="{FF2B5EF4-FFF2-40B4-BE49-F238E27FC236}">
                <a16:creationId xmlns:a16="http://schemas.microsoft.com/office/drawing/2014/main" id="{968CF706-AEDB-4DB5-BA91-3FC0EB4D6B55}"/>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15</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grpSp>
        <p:nvGrpSpPr>
          <p:cNvPr id="24" name="组合 23">
            <a:extLst>
              <a:ext uri="{FF2B5EF4-FFF2-40B4-BE49-F238E27FC236}">
                <a16:creationId xmlns:a16="http://schemas.microsoft.com/office/drawing/2014/main" id="{4B197395-F9FD-4CD7-ADD9-153DFF37BC3F}"/>
              </a:ext>
            </a:extLst>
          </p:cNvPr>
          <p:cNvGrpSpPr/>
          <p:nvPr/>
        </p:nvGrpSpPr>
        <p:grpSpPr>
          <a:xfrm>
            <a:off x="702804" y="5379583"/>
            <a:ext cx="7330421" cy="728982"/>
            <a:chOff x="6305378" y="5641942"/>
            <a:chExt cx="7330421" cy="728981"/>
          </a:xfrm>
        </p:grpSpPr>
        <p:sp>
          <p:nvSpPr>
            <p:cNvPr id="25" name="Rectangle 40">
              <a:extLst>
                <a:ext uri="{FF2B5EF4-FFF2-40B4-BE49-F238E27FC236}">
                  <a16:creationId xmlns:a16="http://schemas.microsoft.com/office/drawing/2014/main" id="{4035C041-A066-4497-BAD9-39809A8DA874}"/>
                </a:ext>
              </a:extLst>
            </p:cNvPr>
            <p:cNvSpPr/>
            <p:nvPr/>
          </p:nvSpPr>
          <p:spPr>
            <a:xfrm>
              <a:off x="6700350" y="5641942"/>
              <a:ext cx="6935449" cy="728981"/>
            </a:xfrm>
            <a:prstGeom prst="rect">
              <a:avLst/>
            </a:prstGeom>
          </p:spPr>
          <p:txBody>
            <a:bodyPr wrap="square" lIns="91440" tIns="45720" rIns="91440" bIns="45720">
              <a:spAutoFit/>
            </a:bodyPr>
            <a:lstStyle/>
            <a:p>
              <a:pPr defTabSz="913508">
                <a:lnSpc>
                  <a:spcPct val="120000"/>
                </a:lnSpc>
              </a:pP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ADEPT outperforms DPCE, and mostly obtains the best scores of the four models on SEAT and </a:t>
              </a:r>
              <a:r>
                <a:rPr lang="en-US" altLang="zh-CN" b="1" dirty="0" err="1">
                  <a:solidFill>
                    <a:srgbClr val="293247"/>
                  </a:solidFill>
                  <a:effectLst>
                    <a:outerShdw blurRad="38100" dist="38100" dir="2700000" algn="tl">
                      <a:srgbClr val="000000">
                        <a:alpha val="43137"/>
                      </a:srgbClr>
                    </a:outerShdw>
                  </a:effectLst>
                  <a:latin typeface="微软雅黑"/>
                  <a:ea typeface="微软雅黑"/>
                  <a:cs typeface="+mn-ea"/>
                  <a:sym typeface="+mn-lt"/>
                </a:rPr>
                <a:t>CrowS</a:t>
              </a: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-Pairs.</a:t>
              </a:r>
            </a:p>
          </p:txBody>
        </p:sp>
        <p:pic>
          <p:nvPicPr>
            <p:cNvPr id="26" name="图形 25" descr="指向右边的反手食指">
              <a:extLst>
                <a:ext uri="{FF2B5EF4-FFF2-40B4-BE49-F238E27FC236}">
                  <a16:creationId xmlns:a16="http://schemas.microsoft.com/office/drawing/2014/main" id="{04C15BE0-581C-4B2E-AE37-7F2205EC55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5378" y="5677344"/>
              <a:ext cx="394972" cy="394972"/>
            </a:xfrm>
            <a:prstGeom prst="rect">
              <a:avLst/>
            </a:prstGeom>
          </p:spPr>
        </p:pic>
      </p:grpSp>
      <p:grpSp>
        <p:nvGrpSpPr>
          <p:cNvPr id="29" name="组合 28">
            <a:extLst>
              <a:ext uri="{FF2B5EF4-FFF2-40B4-BE49-F238E27FC236}">
                <a16:creationId xmlns:a16="http://schemas.microsoft.com/office/drawing/2014/main" id="{75C6B3EC-7E3A-4F1B-9D06-042003F195F6}"/>
              </a:ext>
            </a:extLst>
          </p:cNvPr>
          <p:cNvGrpSpPr/>
          <p:nvPr/>
        </p:nvGrpSpPr>
        <p:grpSpPr>
          <a:xfrm>
            <a:off x="702804" y="6018107"/>
            <a:ext cx="7330421" cy="728982"/>
            <a:chOff x="6305378" y="5669741"/>
            <a:chExt cx="7330421" cy="728980"/>
          </a:xfrm>
        </p:grpSpPr>
        <p:sp>
          <p:nvSpPr>
            <p:cNvPr id="32" name="Rectangle 40">
              <a:extLst>
                <a:ext uri="{FF2B5EF4-FFF2-40B4-BE49-F238E27FC236}">
                  <a16:creationId xmlns:a16="http://schemas.microsoft.com/office/drawing/2014/main" id="{DFB09BB5-4C8B-47F2-816C-4E416AFBE9A7}"/>
                </a:ext>
              </a:extLst>
            </p:cNvPr>
            <p:cNvSpPr/>
            <p:nvPr/>
          </p:nvSpPr>
          <p:spPr>
            <a:xfrm>
              <a:off x="6700350" y="5669741"/>
              <a:ext cx="6935449" cy="728980"/>
            </a:xfrm>
            <a:prstGeom prst="rect">
              <a:avLst/>
            </a:prstGeom>
          </p:spPr>
          <p:txBody>
            <a:bodyPr wrap="square" lIns="91440" tIns="45720" rIns="91440" bIns="45720">
              <a:spAutoFit/>
            </a:bodyPr>
            <a:lstStyle/>
            <a:p>
              <a:pPr defTabSz="913508">
                <a:lnSpc>
                  <a:spcPct val="120000"/>
                </a:lnSpc>
              </a:pP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ADEPT</a:t>
              </a:r>
              <a:r>
                <a:rPr lang="zh-CN" altLang="en-US" b="1" dirty="0">
                  <a:solidFill>
                    <a:srgbClr val="293247"/>
                  </a:solidFill>
                  <a:effectLst>
                    <a:outerShdw blurRad="38100" dist="38100" dir="2700000" algn="tl">
                      <a:srgbClr val="000000">
                        <a:alpha val="43137"/>
                      </a:srgbClr>
                    </a:outerShdw>
                  </a:effectLst>
                  <a:latin typeface="微软雅黑"/>
                  <a:ea typeface="微软雅黑"/>
                  <a:cs typeface="+mn-ea"/>
                  <a:sym typeface="+mn-lt"/>
                </a:rPr>
                <a:t> </a:t>
              </a: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does not harm the model’s expressiveness and even improves it in most cases.</a:t>
              </a:r>
            </a:p>
          </p:txBody>
        </p:sp>
        <p:pic>
          <p:nvPicPr>
            <p:cNvPr id="33" name="图形 32" descr="指向右边的反手食指">
              <a:extLst>
                <a:ext uri="{FF2B5EF4-FFF2-40B4-BE49-F238E27FC236}">
                  <a16:creationId xmlns:a16="http://schemas.microsoft.com/office/drawing/2014/main" id="{D239F68F-2B11-494E-941F-B3D4482CBEC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5378" y="5677344"/>
              <a:ext cx="394972" cy="394972"/>
            </a:xfrm>
            <a:prstGeom prst="rect">
              <a:avLst/>
            </a:prstGeom>
          </p:spPr>
        </p:pic>
      </p:grpSp>
      <p:pic>
        <p:nvPicPr>
          <p:cNvPr id="12" name="图片 11">
            <a:extLst>
              <a:ext uri="{FF2B5EF4-FFF2-40B4-BE49-F238E27FC236}">
                <a16:creationId xmlns:a16="http://schemas.microsoft.com/office/drawing/2014/main" id="{E7614F39-2649-4E65-B94A-703D32C51052}"/>
              </a:ext>
            </a:extLst>
          </p:cNvPr>
          <p:cNvPicPr>
            <a:picLocks noChangeAspect="1"/>
          </p:cNvPicPr>
          <p:nvPr/>
        </p:nvPicPr>
        <p:blipFill>
          <a:blip r:embed="rId5"/>
          <a:stretch>
            <a:fillRect/>
          </a:stretch>
        </p:blipFill>
        <p:spPr>
          <a:xfrm>
            <a:off x="91977" y="1038293"/>
            <a:ext cx="8312943" cy="4439153"/>
          </a:xfrm>
          <a:prstGeom prst="rect">
            <a:avLst/>
          </a:prstGeom>
        </p:spPr>
      </p:pic>
      <p:sp>
        <p:nvSpPr>
          <p:cNvPr id="21" name="文本框 20">
            <a:extLst>
              <a:ext uri="{FF2B5EF4-FFF2-40B4-BE49-F238E27FC236}">
                <a16:creationId xmlns:a16="http://schemas.microsoft.com/office/drawing/2014/main" id="{179BFE6A-92BA-4869-B50F-486508AA629E}"/>
              </a:ext>
            </a:extLst>
          </p:cNvPr>
          <p:cNvSpPr txBox="1"/>
          <p:nvPr/>
        </p:nvSpPr>
        <p:spPr>
          <a:xfrm>
            <a:off x="8404116" y="1072435"/>
            <a:ext cx="3492221" cy="4220643"/>
          </a:xfrm>
          <a:prstGeom prst="rect">
            <a:avLst/>
          </a:prstGeom>
          <a:noFill/>
        </p:spPr>
        <p:txBody>
          <a:bodyPr wrap="square">
            <a:spAutoFit/>
          </a:bodyPr>
          <a:lstStyle/>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SEAT</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(from row 1 to row 3);</a:t>
            </a:r>
          </a:p>
          <a:p>
            <a:pPr marL="228594" indent="-228594" defTabSz="1217476">
              <a:lnSpc>
                <a:spcPct val="90000"/>
              </a:lnSpc>
              <a:spcBef>
                <a:spcPts val="1000"/>
              </a:spcBef>
              <a:buFont typeface="Arial" panose="020B0604020202020204" pitchFamily="34" charset="0"/>
              <a:buChar char="•"/>
            </a:pPr>
            <a:r>
              <a:rPr lang="en-US" altLang="zh-CN" sz="1600" b="1" dirty="0" err="1">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CrowS</a:t>
            </a: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-Pairs</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(row 4);</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GLUE</a:t>
            </a:r>
            <a:r>
              <a:rPr lang="zh-CN" altLang="en-US"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 </a:t>
            </a: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tasks</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(from row 5 to row 8);</a:t>
            </a:r>
          </a:p>
          <a:p>
            <a:pPr marL="228594" indent="-228594" defTabSz="1217476">
              <a:lnSpc>
                <a:spcPct val="90000"/>
              </a:lnSpc>
              <a:spcBef>
                <a:spcPts val="1000"/>
              </a:spcBef>
              <a:buFont typeface="Arial" panose="020B0604020202020204" pitchFamily="34" charset="0"/>
              <a:buChar char="•"/>
            </a:pPr>
            <a:r>
              <a:rPr lang="en-US" altLang="zh-CN" sz="1600" b="1" dirty="0" err="1">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StereoSet</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(from row 9 to row 14);</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Original</a:t>
            </a:r>
            <a:r>
              <a:rPr lang="zh-CN" altLang="en-US" sz="1600" b="1" dirty="0">
                <a:solidFill>
                  <a:srgbClr val="767171"/>
                </a:solidFill>
                <a:effectLst>
                  <a:outerShdw blurRad="38100" dist="38100" dir="2700000" algn="tl">
                    <a:srgbClr val="000000">
                      <a:alpha val="43137"/>
                    </a:srgbClr>
                  </a:outerShdw>
                </a:effectLst>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(column 1):</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the</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original</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model;</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DPCE</a:t>
            </a:r>
            <a:r>
              <a:rPr lang="en-US" altLang="zh-CN" sz="1600" b="1" dirty="0">
                <a:solidFill>
                  <a:srgbClr val="767171"/>
                </a:solidFill>
                <a:effectLst>
                  <a:outerShdw blurRad="38100" dist="38100" dir="2700000" algn="tl">
                    <a:srgbClr val="000000">
                      <a:alpha val="43137"/>
                    </a:srgbClr>
                  </a:outerShdw>
                </a:effectLst>
                <a:latin typeface="等线" panose="020F0502020204030204"/>
                <a:ea typeface="等线" panose="02010600030101010101" pitchFamily="2" charset="-122"/>
              </a:rPr>
              <a:t>[1]</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(column 2): a previous debiasing work and our baseline;</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ADEPT-finetuning</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(column 3):</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the model debiased with our criterion and tuned by finetuning;</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ADEPT</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(column 4): our approach;</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We highlight the best result in bold.</a:t>
            </a:r>
          </a:p>
        </p:txBody>
      </p:sp>
      <p:sp>
        <p:nvSpPr>
          <p:cNvPr id="18" name="文本框 17">
            <a:extLst>
              <a:ext uri="{FF2B5EF4-FFF2-40B4-BE49-F238E27FC236}">
                <a16:creationId xmlns:a16="http://schemas.microsoft.com/office/drawing/2014/main" id="{0E1D7C9D-BC25-495B-BEDE-560A2A472EB8}"/>
              </a:ext>
            </a:extLst>
          </p:cNvPr>
          <p:cNvSpPr txBox="1"/>
          <p:nvPr/>
        </p:nvSpPr>
        <p:spPr>
          <a:xfrm>
            <a:off x="8404116" y="5396071"/>
            <a:ext cx="3492221" cy="1077218"/>
          </a:xfrm>
          <a:prstGeom prst="rect">
            <a:avLst/>
          </a:prstGeom>
          <a:noFill/>
        </p:spPr>
        <p:txBody>
          <a:bodyPr wrap="square">
            <a:spAutoFit/>
          </a:bodyPr>
          <a:lstStyle/>
          <a:p>
            <a:pPr defTabSz="1217476"/>
            <a:r>
              <a:rPr lang="en-US" altLang="zh-CN" sz="1600" dirty="0">
                <a:solidFill>
                  <a:srgbClr val="767171"/>
                </a:solidFill>
                <a:latin typeface="Arial" panose="020B0604020202020204" pitchFamily="34" charset="0"/>
                <a:ea typeface="微软雅黑"/>
              </a:rPr>
              <a:t>[1] Kaneko, M. and </a:t>
            </a:r>
            <a:r>
              <a:rPr lang="en-US" altLang="zh-CN" sz="1600" dirty="0" err="1">
                <a:solidFill>
                  <a:srgbClr val="767171"/>
                </a:solidFill>
                <a:latin typeface="Arial" panose="020B0604020202020204" pitchFamily="34" charset="0"/>
                <a:ea typeface="微软雅黑"/>
              </a:rPr>
              <a:t>Bollegala</a:t>
            </a:r>
            <a:r>
              <a:rPr lang="en-US" altLang="zh-CN" sz="1600" dirty="0">
                <a:solidFill>
                  <a:srgbClr val="767171"/>
                </a:solidFill>
                <a:latin typeface="Arial" panose="020B0604020202020204" pitchFamily="34" charset="0"/>
                <a:ea typeface="微软雅黑"/>
              </a:rPr>
              <a:t>, D., 2021. Debiasing pre-trained </a:t>
            </a:r>
            <a:r>
              <a:rPr lang="en-US" altLang="zh-CN" sz="1600" dirty="0" err="1">
                <a:solidFill>
                  <a:srgbClr val="767171"/>
                </a:solidFill>
                <a:latin typeface="Arial" panose="020B0604020202020204" pitchFamily="34" charset="0"/>
                <a:ea typeface="微软雅黑"/>
              </a:rPr>
              <a:t>contextualised</a:t>
            </a:r>
            <a:r>
              <a:rPr lang="en-US" altLang="zh-CN" sz="1600" dirty="0">
                <a:solidFill>
                  <a:srgbClr val="767171"/>
                </a:solidFill>
                <a:latin typeface="Arial" panose="020B0604020202020204" pitchFamily="34" charset="0"/>
                <a:ea typeface="微软雅黑"/>
              </a:rPr>
              <a:t> embeddings. </a:t>
            </a:r>
            <a:r>
              <a:rPr lang="en-US" altLang="zh-CN" sz="1600" dirty="0" err="1">
                <a:solidFill>
                  <a:srgbClr val="767171"/>
                </a:solidFill>
                <a:latin typeface="Arial" panose="020B0604020202020204" pitchFamily="34" charset="0"/>
                <a:ea typeface="微软雅黑"/>
              </a:rPr>
              <a:t>arXiv</a:t>
            </a:r>
            <a:r>
              <a:rPr lang="en-US" altLang="zh-CN" sz="1600" dirty="0">
                <a:solidFill>
                  <a:srgbClr val="767171"/>
                </a:solidFill>
                <a:latin typeface="Arial" panose="020B0604020202020204" pitchFamily="34" charset="0"/>
                <a:ea typeface="微软雅黑"/>
              </a:rPr>
              <a:t> preprint arXiv:2101.09523.</a:t>
            </a:r>
            <a:endParaRPr lang="zh-CN" altLang="en-US" sz="1600" dirty="0">
              <a:solidFill>
                <a:srgbClr val="767171"/>
              </a:solidFill>
              <a:latin typeface="微软雅黑"/>
              <a:ea typeface="微软雅黑"/>
            </a:endParaRPr>
          </a:p>
        </p:txBody>
      </p:sp>
    </p:spTree>
    <p:extLst>
      <p:ext uri="{BB962C8B-B14F-4D97-AF65-F5344CB8AC3E}">
        <p14:creationId xmlns:p14="http://schemas.microsoft.com/office/powerpoint/2010/main" val="4280910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3149"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Visualization</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sp>
        <p:nvSpPr>
          <p:cNvPr id="18" name="文本框 17">
            <a:extLst>
              <a:ext uri="{FF2B5EF4-FFF2-40B4-BE49-F238E27FC236}">
                <a16:creationId xmlns:a16="http://schemas.microsoft.com/office/drawing/2014/main" id="{706716D0-B5CC-4F24-87DE-49D3B4D935DB}"/>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16</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pic>
        <p:nvPicPr>
          <p:cNvPr id="10" name="图片 9">
            <a:extLst>
              <a:ext uri="{FF2B5EF4-FFF2-40B4-BE49-F238E27FC236}">
                <a16:creationId xmlns:a16="http://schemas.microsoft.com/office/drawing/2014/main" id="{311E5A49-B994-4633-9EB7-9CEBBDBFA989}"/>
              </a:ext>
            </a:extLst>
          </p:cNvPr>
          <p:cNvPicPr>
            <a:picLocks noChangeAspect="1"/>
          </p:cNvPicPr>
          <p:nvPr/>
        </p:nvPicPr>
        <p:blipFill>
          <a:blip r:embed="rId3"/>
          <a:stretch>
            <a:fillRect/>
          </a:stretch>
        </p:blipFill>
        <p:spPr>
          <a:xfrm>
            <a:off x="105394" y="1004446"/>
            <a:ext cx="6641207" cy="5687453"/>
          </a:xfrm>
          <a:prstGeom prst="rect">
            <a:avLst/>
          </a:prstGeom>
        </p:spPr>
      </p:pic>
      <p:sp>
        <p:nvSpPr>
          <p:cNvPr id="31" name="文本框 30">
            <a:extLst>
              <a:ext uri="{FF2B5EF4-FFF2-40B4-BE49-F238E27FC236}">
                <a16:creationId xmlns:a16="http://schemas.microsoft.com/office/drawing/2014/main" id="{DEA7BD00-0AEA-4EDD-9E15-734B9378516D}"/>
              </a:ext>
            </a:extLst>
          </p:cNvPr>
          <p:cNvSpPr txBox="1"/>
          <p:nvPr/>
        </p:nvSpPr>
        <p:spPr>
          <a:xfrm>
            <a:off x="7214871" y="1211018"/>
            <a:ext cx="3492221" cy="2028248"/>
          </a:xfrm>
          <a:prstGeom prst="rect">
            <a:avLst/>
          </a:prstGeom>
          <a:noFill/>
        </p:spPr>
        <p:txBody>
          <a:bodyPr wrap="square">
            <a:spAutoFit/>
          </a:bodyPr>
          <a:lstStyle/>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Original</a:t>
            </a:r>
            <a:r>
              <a:rPr lang="en-US" altLang="zh-CN" sz="1600" dirty="0">
                <a:solidFill>
                  <a:srgbClr val="767171"/>
                </a:solidFill>
                <a:latin typeface="等线" panose="020F0502020204030204"/>
                <a:ea typeface="等线" panose="02010600030101010101" pitchFamily="2" charset="-122"/>
              </a:rPr>
              <a:t>: the</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original</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model; </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DPCE</a:t>
            </a:r>
            <a:r>
              <a:rPr lang="en-US" altLang="zh-CN" sz="1600" dirty="0">
                <a:solidFill>
                  <a:srgbClr val="767171"/>
                </a:solidFill>
                <a:latin typeface="等线" panose="020F0502020204030204"/>
                <a:ea typeface="等线" panose="02010600030101010101" pitchFamily="2" charset="-122"/>
              </a:rPr>
              <a:t> : a previous debiasing work and our baseline;</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ADEPT-finetuning</a:t>
            </a:r>
            <a:r>
              <a:rPr lang="en-US" altLang="zh-CN" sz="1600" dirty="0">
                <a:solidFill>
                  <a:srgbClr val="767171"/>
                </a:solidFill>
                <a:latin typeface="等线" panose="020F0502020204030204"/>
                <a:ea typeface="等线" panose="02010600030101010101" pitchFamily="2" charset="-122"/>
              </a:rPr>
              <a:t>:</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the model debiased with our criterion and tuned by finetuning;</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ADEPT</a:t>
            </a:r>
            <a:r>
              <a:rPr lang="en-US" altLang="zh-CN" sz="1600" dirty="0">
                <a:solidFill>
                  <a:srgbClr val="767171"/>
                </a:solidFill>
                <a:latin typeface="等线" panose="020F0502020204030204"/>
                <a:ea typeface="等线" panose="02010600030101010101" pitchFamily="2" charset="-122"/>
              </a:rPr>
              <a:t>: our approach.</a:t>
            </a:r>
          </a:p>
        </p:txBody>
      </p:sp>
      <p:grpSp>
        <p:nvGrpSpPr>
          <p:cNvPr id="38" name="组合 37">
            <a:extLst>
              <a:ext uri="{FF2B5EF4-FFF2-40B4-BE49-F238E27FC236}">
                <a16:creationId xmlns:a16="http://schemas.microsoft.com/office/drawing/2014/main" id="{7D101EF6-FF51-4D2F-A1A2-6191D4F8CD3E}"/>
              </a:ext>
            </a:extLst>
          </p:cNvPr>
          <p:cNvGrpSpPr/>
          <p:nvPr/>
        </p:nvGrpSpPr>
        <p:grpSpPr>
          <a:xfrm>
            <a:off x="6819899" y="3572790"/>
            <a:ext cx="4883427" cy="1694823"/>
            <a:chOff x="6305378" y="5222771"/>
            <a:chExt cx="4883426" cy="1694824"/>
          </a:xfrm>
        </p:grpSpPr>
        <p:sp>
          <p:nvSpPr>
            <p:cNvPr id="39" name="Rectangle 40">
              <a:extLst>
                <a:ext uri="{FF2B5EF4-FFF2-40B4-BE49-F238E27FC236}">
                  <a16:creationId xmlns:a16="http://schemas.microsoft.com/office/drawing/2014/main" id="{3505E791-02FA-4955-9BBD-804E57277BA5}"/>
                </a:ext>
              </a:extLst>
            </p:cNvPr>
            <p:cNvSpPr/>
            <p:nvPr/>
          </p:nvSpPr>
          <p:spPr>
            <a:xfrm>
              <a:off x="6773650" y="5222771"/>
              <a:ext cx="4415154" cy="1694824"/>
            </a:xfrm>
            <a:prstGeom prst="rect">
              <a:avLst/>
            </a:prstGeom>
          </p:spPr>
          <p:txBody>
            <a:bodyPr wrap="square" lIns="91440" tIns="45720" rIns="91440" bIns="45720">
              <a:spAutoFit/>
            </a:bodyPr>
            <a:lstStyle/>
            <a:p>
              <a:pPr defTabSz="913508">
                <a:lnSpc>
                  <a:spcPct val="120000"/>
                </a:lnSpc>
              </a:pPr>
              <a:r>
                <a:rPr lang="en-US" altLang="zh-CN" sz="1467" b="1" dirty="0">
                  <a:solidFill>
                    <a:srgbClr val="293247"/>
                  </a:solidFill>
                  <a:effectLst>
                    <a:outerShdw blurRad="38100" dist="38100" dir="2700000" algn="tl">
                      <a:srgbClr val="000000">
                        <a:alpha val="43137"/>
                      </a:srgbClr>
                    </a:outerShdw>
                  </a:effectLst>
                  <a:latin typeface="微软雅黑"/>
                  <a:ea typeface="微软雅黑"/>
                  <a:cs typeface="+mn-ea"/>
                  <a:sym typeface="+mn-lt"/>
                </a:rPr>
                <a:t>    The baseline method DPCE removes attribute words’ semantic meanings from neutral ones, which actually renders the difference between pairwise gender words negligible compared to their relative distances to the neutral word group;</a:t>
              </a:r>
            </a:p>
          </p:txBody>
        </p:sp>
        <p:pic>
          <p:nvPicPr>
            <p:cNvPr id="40" name="图形 39" descr="指向右边的反手食指">
              <a:extLst>
                <a:ext uri="{FF2B5EF4-FFF2-40B4-BE49-F238E27FC236}">
                  <a16:creationId xmlns:a16="http://schemas.microsoft.com/office/drawing/2014/main" id="{3097F637-F79D-49E8-B4F3-F970601B4C7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5378" y="5872525"/>
              <a:ext cx="394972" cy="394972"/>
            </a:xfrm>
            <a:prstGeom prst="rect">
              <a:avLst/>
            </a:prstGeom>
          </p:spPr>
        </p:pic>
      </p:grpSp>
      <p:grpSp>
        <p:nvGrpSpPr>
          <p:cNvPr id="46" name="组合 45">
            <a:extLst>
              <a:ext uri="{FF2B5EF4-FFF2-40B4-BE49-F238E27FC236}">
                <a16:creationId xmlns:a16="http://schemas.microsoft.com/office/drawing/2014/main" id="{BE5FCFDC-E0D2-47B4-BBD9-C2CA10585F88}"/>
              </a:ext>
            </a:extLst>
          </p:cNvPr>
          <p:cNvGrpSpPr/>
          <p:nvPr/>
        </p:nvGrpSpPr>
        <p:grpSpPr>
          <a:xfrm>
            <a:off x="6819899" y="5257865"/>
            <a:ext cx="4883428" cy="1153008"/>
            <a:chOff x="6305377" y="5344139"/>
            <a:chExt cx="4883427" cy="1153006"/>
          </a:xfrm>
        </p:grpSpPr>
        <p:sp>
          <p:nvSpPr>
            <p:cNvPr id="47" name="Rectangle 40">
              <a:extLst>
                <a:ext uri="{FF2B5EF4-FFF2-40B4-BE49-F238E27FC236}">
                  <a16:creationId xmlns:a16="http://schemas.microsoft.com/office/drawing/2014/main" id="{B1CF8546-D44F-49BD-ABD4-CCC60FD1F5F2}"/>
                </a:ext>
              </a:extLst>
            </p:cNvPr>
            <p:cNvSpPr/>
            <p:nvPr/>
          </p:nvSpPr>
          <p:spPr>
            <a:xfrm>
              <a:off x="6773650" y="5344139"/>
              <a:ext cx="4415154" cy="1153006"/>
            </a:xfrm>
            <a:prstGeom prst="rect">
              <a:avLst/>
            </a:prstGeom>
          </p:spPr>
          <p:txBody>
            <a:bodyPr wrap="square" lIns="91440" tIns="45720" rIns="91440" bIns="45720">
              <a:spAutoFit/>
            </a:bodyPr>
            <a:lstStyle/>
            <a:p>
              <a:pPr defTabSz="913508">
                <a:lnSpc>
                  <a:spcPct val="120000"/>
                </a:lnSpc>
              </a:pPr>
              <a:r>
                <a:rPr lang="en-US" altLang="zh-CN" sz="1467" b="1" dirty="0">
                  <a:solidFill>
                    <a:srgbClr val="293247"/>
                  </a:solidFill>
                  <a:effectLst>
                    <a:outerShdw blurRad="38100" dist="38100" dir="2700000" algn="tl">
                      <a:srgbClr val="000000">
                        <a:alpha val="43137"/>
                      </a:srgbClr>
                    </a:outerShdw>
                  </a:effectLst>
                  <a:latin typeface="微软雅黑"/>
                  <a:ea typeface="微软雅黑"/>
                  <a:cs typeface="+mn-ea"/>
                  <a:sym typeface="+mn-lt"/>
                </a:rPr>
                <a:t>    The debiasing criterion of ADEPT eliminates the visible boundary between pairwise attribute words as well as maintains words’ relative distances.</a:t>
              </a:r>
            </a:p>
          </p:txBody>
        </p:sp>
        <p:pic>
          <p:nvPicPr>
            <p:cNvPr id="48" name="图形 47" descr="指向右边的反手食指">
              <a:extLst>
                <a:ext uri="{FF2B5EF4-FFF2-40B4-BE49-F238E27FC236}">
                  <a16:creationId xmlns:a16="http://schemas.microsoft.com/office/drawing/2014/main" id="{8F32E013-FC66-4879-BC4D-138EBDE5FC9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5377" y="5723049"/>
              <a:ext cx="394972" cy="394971"/>
            </a:xfrm>
            <a:prstGeom prst="rect">
              <a:avLst/>
            </a:prstGeom>
          </p:spPr>
        </p:pic>
      </p:grpSp>
    </p:spTree>
    <p:extLst>
      <p:ext uri="{BB962C8B-B14F-4D97-AF65-F5344CB8AC3E}">
        <p14:creationId xmlns:p14="http://schemas.microsoft.com/office/powerpoint/2010/main" val="91464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3149"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Visualization</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sp>
        <p:nvSpPr>
          <p:cNvPr id="18" name="文本框 17">
            <a:extLst>
              <a:ext uri="{FF2B5EF4-FFF2-40B4-BE49-F238E27FC236}">
                <a16:creationId xmlns:a16="http://schemas.microsoft.com/office/drawing/2014/main" id="{706716D0-B5CC-4F24-87DE-49D3B4D935DB}"/>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17</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
        <p:nvSpPr>
          <p:cNvPr id="31" name="文本框 30">
            <a:extLst>
              <a:ext uri="{FF2B5EF4-FFF2-40B4-BE49-F238E27FC236}">
                <a16:creationId xmlns:a16="http://schemas.microsoft.com/office/drawing/2014/main" id="{DEA7BD00-0AEA-4EDD-9E15-734B9378516D}"/>
              </a:ext>
            </a:extLst>
          </p:cNvPr>
          <p:cNvSpPr txBox="1"/>
          <p:nvPr/>
        </p:nvSpPr>
        <p:spPr>
          <a:xfrm>
            <a:off x="1213275" y="5770193"/>
            <a:ext cx="3010239" cy="663771"/>
          </a:xfrm>
          <a:prstGeom prst="rect">
            <a:avLst/>
          </a:prstGeom>
          <a:noFill/>
        </p:spPr>
        <p:txBody>
          <a:bodyPr wrap="square">
            <a:spAutoFit/>
          </a:bodyPr>
          <a:lstStyle/>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Original</a:t>
            </a:r>
            <a:r>
              <a:rPr lang="en-US" altLang="zh-CN" sz="1600" dirty="0">
                <a:solidFill>
                  <a:srgbClr val="767171"/>
                </a:solidFill>
                <a:latin typeface="等线" panose="020F0502020204030204"/>
                <a:ea typeface="等线" panose="02010600030101010101" pitchFamily="2" charset="-122"/>
              </a:rPr>
              <a:t>: the original model;</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ADEPT</a:t>
            </a:r>
            <a:r>
              <a:rPr lang="en-US" altLang="zh-CN" sz="1600" dirty="0">
                <a:solidFill>
                  <a:srgbClr val="767171"/>
                </a:solidFill>
                <a:latin typeface="等线" panose="020F0502020204030204"/>
                <a:ea typeface="等线" panose="02010600030101010101" pitchFamily="2" charset="-122"/>
              </a:rPr>
              <a:t>: our approach.</a:t>
            </a:r>
          </a:p>
        </p:txBody>
      </p:sp>
      <p:grpSp>
        <p:nvGrpSpPr>
          <p:cNvPr id="46" name="组合 45">
            <a:extLst>
              <a:ext uri="{FF2B5EF4-FFF2-40B4-BE49-F238E27FC236}">
                <a16:creationId xmlns:a16="http://schemas.microsoft.com/office/drawing/2014/main" id="{BE5FCFDC-E0D2-47B4-BBD9-C2CA10585F88}"/>
              </a:ext>
            </a:extLst>
          </p:cNvPr>
          <p:cNvGrpSpPr/>
          <p:nvPr/>
        </p:nvGrpSpPr>
        <p:grpSpPr>
          <a:xfrm>
            <a:off x="4945676" y="5757243"/>
            <a:ext cx="6320625" cy="728982"/>
            <a:chOff x="6305378" y="5507535"/>
            <a:chExt cx="6320625" cy="728982"/>
          </a:xfrm>
        </p:grpSpPr>
        <p:sp>
          <p:nvSpPr>
            <p:cNvPr id="47" name="Rectangle 40">
              <a:extLst>
                <a:ext uri="{FF2B5EF4-FFF2-40B4-BE49-F238E27FC236}">
                  <a16:creationId xmlns:a16="http://schemas.microsoft.com/office/drawing/2014/main" id="{B1CF8546-D44F-49BD-ABD4-CCC60FD1F5F2}"/>
                </a:ext>
              </a:extLst>
            </p:cNvPr>
            <p:cNvSpPr/>
            <p:nvPr/>
          </p:nvSpPr>
          <p:spPr>
            <a:xfrm>
              <a:off x="6700350" y="5507535"/>
              <a:ext cx="5925653" cy="728982"/>
            </a:xfrm>
            <a:prstGeom prst="rect">
              <a:avLst/>
            </a:prstGeom>
          </p:spPr>
          <p:txBody>
            <a:bodyPr wrap="square" lIns="91440" tIns="45720" rIns="91440" bIns="45720">
              <a:spAutoFit/>
            </a:bodyPr>
            <a:lstStyle/>
            <a:p>
              <a:pPr defTabSz="913508">
                <a:lnSpc>
                  <a:spcPct val="120000"/>
                </a:lnSpc>
              </a:pP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ADEPT’s objective function covers the debiasing of any attribute number, not only pairs.</a:t>
              </a:r>
            </a:p>
          </p:txBody>
        </p:sp>
        <p:pic>
          <p:nvPicPr>
            <p:cNvPr id="48" name="图形 47" descr="指向右边的反手食指">
              <a:extLst>
                <a:ext uri="{FF2B5EF4-FFF2-40B4-BE49-F238E27FC236}">
                  <a16:creationId xmlns:a16="http://schemas.microsoft.com/office/drawing/2014/main" id="{8F32E013-FC66-4879-BC4D-138EBDE5FC9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5378" y="5677344"/>
              <a:ext cx="394972" cy="394972"/>
            </a:xfrm>
            <a:prstGeom prst="rect">
              <a:avLst/>
            </a:prstGeom>
          </p:spPr>
        </p:pic>
      </p:grpSp>
      <p:pic>
        <p:nvPicPr>
          <p:cNvPr id="14" name="图片 13">
            <a:extLst>
              <a:ext uri="{FF2B5EF4-FFF2-40B4-BE49-F238E27FC236}">
                <a16:creationId xmlns:a16="http://schemas.microsoft.com/office/drawing/2014/main" id="{34221B4E-7181-4D98-AA42-BD02C6A1301F}"/>
              </a:ext>
            </a:extLst>
          </p:cNvPr>
          <p:cNvPicPr>
            <a:picLocks noChangeAspect="1"/>
          </p:cNvPicPr>
          <p:nvPr/>
        </p:nvPicPr>
        <p:blipFill>
          <a:blip r:embed="rId5"/>
          <a:stretch>
            <a:fillRect/>
          </a:stretch>
        </p:blipFill>
        <p:spPr>
          <a:xfrm>
            <a:off x="712561" y="932723"/>
            <a:ext cx="10766881" cy="4524239"/>
          </a:xfrm>
          <a:prstGeom prst="rect">
            <a:avLst/>
          </a:prstGeom>
        </p:spPr>
      </p:pic>
      <p:sp>
        <p:nvSpPr>
          <p:cNvPr id="15" name="Rectangle 40">
            <a:extLst>
              <a:ext uri="{FF2B5EF4-FFF2-40B4-BE49-F238E27FC236}">
                <a16:creationId xmlns:a16="http://schemas.microsoft.com/office/drawing/2014/main" id="{4BB16A72-8476-4FD6-8BCC-D5E3C4B66550}"/>
              </a:ext>
            </a:extLst>
          </p:cNvPr>
          <p:cNvSpPr/>
          <p:nvPr/>
        </p:nvSpPr>
        <p:spPr>
          <a:xfrm>
            <a:off x="440472" y="5357709"/>
            <a:ext cx="11311056" cy="328936"/>
          </a:xfrm>
          <a:prstGeom prst="rect">
            <a:avLst/>
          </a:prstGeom>
        </p:spPr>
        <p:txBody>
          <a:bodyPr wrap="square" lIns="91440" tIns="45720" rIns="91440" bIns="45720">
            <a:spAutoFit/>
          </a:bodyPr>
          <a:lstStyle/>
          <a:p>
            <a:pPr defTabSz="913508">
              <a:lnSpc>
                <a:spcPct val="120000"/>
              </a:lnSpc>
            </a:pPr>
            <a:r>
              <a:rPr lang="en-US" altLang="zh-CN" sz="1400" dirty="0">
                <a:solidFill>
                  <a:srgbClr val="767171"/>
                </a:solidFill>
                <a:latin typeface="微软雅黑"/>
                <a:ea typeface="微软雅黑"/>
                <a:cs typeface="+mn-ea"/>
                <a:sym typeface="+mn-lt"/>
              </a:rPr>
              <a:t>In the ternary religion setting, we color neutral words </a:t>
            </a:r>
            <a:r>
              <a:rPr lang="en-US" altLang="zh-CN" sz="1400" b="1" dirty="0">
                <a:solidFill>
                  <a:srgbClr val="D8DCD6"/>
                </a:solidFill>
                <a:effectLst>
                  <a:outerShdw blurRad="38100" dist="38100" dir="2700000" algn="tl">
                    <a:srgbClr val="000000">
                      <a:alpha val="43137"/>
                    </a:srgbClr>
                  </a:outerShdw>
                </a:effectLst>
                <a:latin typeface="微软雅黑"/>
                <a:ea typeface="微软雅黑"/>
                <a:cs typeface="+mn-ea"/>
                <a:sym typeface="+mn-lt"/>
              </a:rPr>
              <a:t>grey</a:t>
            </a:r>
            <a:r>
              <a:rPr lang="en-US" altLang="zh-CN" sz="1400" dirty="0">
                <a:solidFill>
                  <a:srgbClr val="767171"/>
                </a:solidFill>
                <a:latin typeface="微软雅黑"/>
                <a:ea typeface="微软雅黑"/>
                <a:cs typeface="+mn-ea"/>
                <a:sym typeface="+mn-lt"/>
              </a:rPr>
              <a:t>, Judaism words </a:t>
            </a:r>
            <a:r>
              <a:rPr lang="en-US" altLang="zh-CN" sz="1400" b="1" dirty="0">
                <a:solidFill>
                  <a:srgbClr val="FAC205"/>
                </a:solidFill>
                <a:effectLst>
                  <a:outerShdw blurRad="38100" dist="38100" dir="2700000" algn="tl">
                    <a:srgbClr val="000000">
                      <a:alpha val="43137"/>
                    </a:srgbClr>
                  </a:outerShdw>
                </a:effectLst>
                <a:latin typeface="微软雅黑"/>
                <a:ea typeface="微软雅黑"/>
                <a:cs typeface="+mn-ea"/>
                <a:sym typeface="+mn-lt"/>
              </a:rPr>
              <a:t>yellow</a:t>
            </a:r>
            <a:r>
              <a:rPr lang="en-US" altLang="zh-CN" sz="1400" dirty="0">
                <a:solidFill>
                  <a:srgbClr val="767171"/>
                </a:solidFill>
                <a:latin typeface="微软雅黑"/>
                <a:ea typeface="微软雅黑"/>
                <a:cs typeface="+mn-ea"/>
                <a:sym typeface="+mn-lt"/>
              </a:rPr>
              <a:t>, Christianity words </a:t>
            </a:r>
            <a:r>
              <a:rPr lang="en-US" altLang="zh-CN" sz="1400" b="1" dirty="0">
                <a:solidFill>
                  <a:srgbClr val="98EFF9"/>
                </a:solidFill>
                <a:effectLst>
                  <a:outerShdw blurRad="38100" dist="38100" dir="2700000" algn="tl">
                    <a:srgbClr val="000000">
                      <a:alpha val="43137"/>
                    </a:srgbClr>
                  </a:outerShdw>
                </a:effectLst>
                <a:latin typeface="微软雅黑"/>
                <a:ea typeface="微软雅黑"/>
                <a:cs typeface="+mn-ea"/>
                <a:sym typeface="+mn-lt"/>
              </a:rPr>
              <a:t>blue</a:t>
            </a:r>
            <a:r>
              <a:rPr lang="en-US" altLang="zh-CN" sz="1400" dirty="0">
                <a:solidFill>
                  <a:srgbClr val="767171"/>
                </a:solidFill>
                <a:latin typeface="微软雅黑"/>
                <a:ea typeface="微软雅黑"/>
                <a:cs typeface="+mn-ea"/>
                <a:sym typeface="+mn-lt"/>
              </a:rPr>
              <a:t>, and Islam words </a:t>
            </a:r>
            <a:r>
              <a:rPr lang="en-US" altLang="zh-CN" sz="1400" b="1" dirty="0">
                <a:solidFill>
                  <a:srgbClr val="677A04"/>
                </a:solidFill>
                <a:effectLst>
                  <a:outerShdw blurRad="38100" dist="38100" dir="2700000" algn="tl">
                    <a:srgbClr val="000000">
                      <a:alpha val="43137"/>
                    </a:srgbClr>
                  </a:outerShdw>
                </a:effectLst>
                <a:latin typeface="微软雅黑"/>
                <a:ea typeface="微软雅黑"/>
                <a:cs typeface="+mn-ea"/>
                <a:sym typeface="+mn-lt"/>
              </a:rPr>
              <a:t>green</a:t>
            </a:r>
            <a:r>
              <a:rPr lang="en-US" altLang="zh-CN" sz="1400" dirty="0">
                <a:solidFill>
                  <a:srgbClr val="767171"/>
                </a:solidFill>
                <a:latin typeface="微软雅黑"/>
                <a:ea typeface="微软雅黑"/>
                <a:cs typeface="+mn-ea"/>
                <a:sym typeface="+mn-lt"/>
              </a:rPr>
              <a:t>. </a:t>
            </a:r>
          </a:p>
        </p:txBody>
      </p:sp>
    </p:spTree>
    <p:extLst>
      <p:ext uri="{BB962C8B-B14F-4D97-AF65-F5344CB8AC3E}">
        <p14:creationId xmlns:p14="http://schemas.microsoft.com/office/powerpoint/2010/main" val="3318942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3149"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Visualization</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sp>
        <p:nvSpPr>
          <p:cNvPr id="18" name="文本框 17">
            <a:extLst>
              <a:ext uri="{FF2B5EF4-FFF2-40B4-BE49-F238E27FC236}">
                <a16:creationId xmlns:a16="http://schemas.microsoft.com/office/drawing/2014/main" id="{706716D0-B5CC-4F24-87DE-49D3B4D935DB}"/>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18</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
        <p:nvSpPr>
          <p:cNvPr id="31" name="文本框 30">
            <a:extLst>
              <a:ext uri="{FF2B5EF4-FFF2-40B4-BE49-F238E27FC236}">
                <a16:creationId xmlns:a16="http://schemas.microsoft.com/office/drawing/2014/main" id="{DEA7BD00-0AEA-4EDD-9E15-734B9378516D}"/>
              </a:ext>
            </a:extLst>
          </p:cNvPr>
          <p:cNvSpPr txBox="1"/>
          <p:nvPr/>
        </p:nvSpPr>
        <p:spPr>
          <a:xfrm>
            <a:off x="1340990" y="5604895"/>
            <a:ext cx="3128065" cy="885371"/>
          </a:xfrm>
          <a:prstGeom prst="rect">
            <a:avLst/>
          </a:prstGeom>
          <a:noFill/>
        </p:spPr>
        <p:txBody>
          <a:bodyPr wrap="square">
            <a:spAutoFit/>
          </a:bodyPr>
          <a:lstStyle/>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DPCE</a:t>
            </a:r>
            <a:r>
              <a:rPr lang="en-US" altLang="zh-CN" sz="1600" dirty="0">
                <a:solidFill>
                  <a:srgbClr val="767171"/>
                </a:solidFill>
                <a:latin typeface="等线" panose="020F0502020204030204"/>
                <a:ea typeface="等线" panose="02010600030101010101" pitchFamily="2" charset="-122"/>
              </a:rPr>
              <a:t>: a previous debiasing work and our baseline;</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ADEPT</a:t>
            </a:r>
            <a:r>
              <a:rPr lang="en-US" altLang="zh-CN" sz="1600" dirty="0">
                <a:solidFill>
                  <a:srgbClr val="767171"/>
                </a:solidFill>
                <a:latin typeface="等线" panose="020F0502020204030204"/>
                <a:ea typeface="等线" panose="02010600030101010101" pitchFamily="2" charset="-122"/>
              </a:rPr>
              <a:t>: our approach.</a:t>
            </a:r>
          </a:p>
        </p:txBody>
      </p:sp>
      <p:grpSp>
        <p:nvGrpSpPr>
          <p:cNvPr id="46" name="组合 45">
            <a:extLst>
              <a:ext uri="{FF2B5EF4-FFF2-40B4-BE49-F238E27FC236}">
                <a16:creationId xmlns:a16="http://schemas.microsoft.com/office/drawing/2014/main" id="{BE5FCFDC-E0D2-47B4-BBD9-C2CA10585F88}"/>
              </a:ext>
            </a:extLst>
          </p:cNvPr>
          <p:cNvGrpSpPr/>
          <p:nvPr/>
        </p:nvGrpSpPr>
        <p:grpSpPr>
          <a:xfrm>
            <a:off x="5423925" y="5536543"/>
            <a:ext cx="5664624" cy="1061381"/>
            <a:chOff x="6305378" y="5344128"/>
            <a:chExt cx="5664624" cy="1061381"/>
          </a:xfrm>
        </p:grpSpPr>
        <p:sp>
          <p:nvSpPr>
            <p:cNvPr id="47" name="Rectangle 40">
              <a:extLst>
                <a:ext uri="{FF2B5EF4-FFF2-40B4-BE49-F238E27FC236}">
                  <a16:creationId xmlns:a16="http://schemas.microsoft.com/office/drawing/2014/main" id="{B1CF8546-D44F-49BD-ABD4-CCC60FD1F5F2}"/>
                </a:ext>
              </a:extLst>
            </p:cNvPr>
            <p:cNvSpPr/>
            <p:nvPr/>
          </p:nvSpPr>
          <p:spPr>
            <a:xfrm>
              <a:off x="6700350" y="5344128"/>
              <a:ext cx="5269652" cy="1061381"/>
            </a:xfrm>
            <a:prstGeom prst="rect">
              <a:avLst/>
            </a:prstGeom>
          </p:spPr>
          <p:txBody>
            <a:bodyPr wrap="square" lIns="91440" tIns="45720" rIns="91440" bIns="45720">
              <a:spAutoFit/>
            </a:bodyPr>
            <a:lstStyle/>
            <a:p>
              <a:pPr defTabSz="913508">
                <a:lnSpc>
                  <a:spcPct val="120000"/>
                </a:lnSpc>
              </a:pP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ADEPT provides a smoother loss function than previous methods, allowing for better use of optimizations like early stopping.</a:t>
              </a:r>
            </a:p>
          </p:txBody>
        </p:sp>
        <p:pic>
          <p:nvPicPr>
            <p:cNvPr id="48" name="图形 47" descr="指向右边的反手食指">
              <a:extLst>
                <a:ext uri="{FF2B5EF4-FFF2-40B4-BE49-F238E27FC236}">
                  <a16:creationId xmlns:a16="http://schemas.microsoft.com/office/drawing/2014/main" id="{8F32E013-FC66-4879-BC4D-138EBDE5FC9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5378" y="5677344"/>
              <a:ext cx="394972" cy="394972"/>
            </a:xfrm>
            <a:prstGeom prst="rect">
              <a:avLst/>
            </a:prstGeom>
          </p:spPr>
        </p:pic>
      </p:grpSp>
      <p:pic>
        <p:nvPicPr>
          <p:cNvPr id="6" name="图片 5">
            <a:extLst>
              <a:ext uri="{FF2B5EF4-FFF2-40B4-BE49-F238E27FC236}">
                <a16:creationId xmlns:a16="http://schemas.microsoft.com/office/drawing/2014/main" id="{EFB4EA8D-2130-4525-85A6-CA0EDE6C9DFB}"/>
              </a:ext>
            </a:extLst>
          </p:cNvPr>
          <p:cNvPicPr>
            <a:picLocks noChangeAspect="1"/>
          </p:cNvPicPr>
          <p:nvPr/>
        </p:nvPicPr>
        <p:blipFill>
          <a:blip r:embed="rId5"/>
          <a:stretch>
            <a:fillRect/>
          </a:stretch>
        </p:blipFill>
        <p:spPr>
          <a:xfrm>
            <a:off x="842963" y="1092557"/>
            <a:ext cx="10506075" cy="4487971"/>
          </a:xfrm>
          <a:prstGeom prst="rect">
            <a:avLst/>
          </a:prstGeom>
        </p:spPr>
      </p:pic>
    </p:spTree>
    <p:extLst>
      <p:ext uri="{BB962C8B-B14F-4D97-AF65-F5344CB8AC3E}">
        <p14:creationId xmlns:p14="http://schemas.microsoft.com/office/powerpoint/2010/main" val="383085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5"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12110"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Experiments for Improving Prototypes of Attributes</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grpSp>
        <p:nvGrpSpPr>
          <p:cNvPr id="14" name="组合 13">
            <a:extLst>
              <a:ext uri="{FF2B5EF4-FFF2-40B4-BE49-F238E27FC236}">
                <a16:creationId xmlns:a16="http://schemas.microsoft.com/office/drawing/2014/main" id="{2701CEE9-F3F4-4A9B-B2D6-1BE88EB34D82}"/>
              </a:ext>
            </a:extLst>
          </p:cNvPr>
          <p:cNvGrpSpPr/>
          <p:nvPr/>
        </p:nvGrpSpPr>
        <p:grpSpPr>
          <a:xfrm>
            <a:off x="4647525" y="1300764"/>
            <a:ext cx="6446473" cy="452881"/>
            <a:chOff x="6302415" y="5578307"/>
            <a:chExt cx="6446472" cy="452879"/>
          </a:xfrm>
        </p:grpSpPr>
        <p:sp>
          <p:nvSpPr>
            <p:cNvPr id="15" name="Rectangle 40">
              <a:extLst>
                <a:ext uri="{FF2B5EF4-FFF2-40B4-BE49-F238E27FC236}">
                  <a16:creationId xmlns:a16="http://schemas.microsoft.com/office/drawing/2014/main" id="{D2166B27-D7B8-4538-B59F-AFD556C39BD3}"/>
                </a:ext>
              </a:extLst>
            </p:cNvPr>
            <p:cNvSpPr/>
            <p:nvPr/>
          </p:nvSpPr>
          <p:spPr>
            <a:xfrm>
              <a:off x="6697387" y="5578307"/>
              <a:ext cx="6051500" cy="452879"/>
            </a:xfrm>
            <a:prstGeom prst="rect">
              <a:avLst/>
            </a:prstGeom>
          </p:spPr>
          <p:txBody>
            <a:bodyPr wrap="square" lIns="91440" tIns="45720" rIns="91440" bIns="45720">
              <a:spAutoFit/>
            </a:bodyPr>
            <a:lstStyle/>
            <a:p>
              <a:pPr defTabSz="913508">
                <a:lnSpc>
                  <a:spcPct val="120000"/>
                </a:lnSpc>
              </a:pPr>
              <a:r>
                <a:rPr lang="en-US" altLang="zh-CN" sz="2133" b="1" dirty="0">
                  <a:solidFill>
                    <a:srgbClr val="767171"/>
                  </a:solidFill>
                  <a:effectLst>
                    <a:outerShdw blurRad="38100" dist="38100" dir="2700000" algn="tl">
                      <a:srgbClr val="000000">
                        <a:alpha val="43137"/>
                      </a:srgbClr>
                    </a:outerShdw>
                  </a:effectLst>
                  <a:latin typeface="微软雅黑"/>
                  <a:ea typeface="微软雅黑"/>
                  <a:cs typeface="+mn-ea"/>
                  <a:sym typeface="+mn-lt"/>
                </a:rPr>
                <a:t>Define Word Tuples and Collect Sentences</a:t>
              </a:r>
            </a:p>
          </p:txBody>
        </p:sp>
        <p:pic>
          <p:nvPicPr>
            <p:cNvPr id="16" name="图形 15" descr="指向右边的反手食指">
              <a:extLst>
                <a:ext uri="{FF2B5EF4-FFF2-40B4-BE49-F238E27FC236}">
                  <a16:creationId xmlns:a16="http://schemas.microsoft.com/office/drawing/2014/main" id="{A86BBAF8-0617-452F-9FB6-B577A17A13E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2415" y="5607294"/>
              <a:ext cx="394972" cy="394972"/>
            </a:xfrm>
            <a:prstGeom prst="rect">
              <a:avLst/>
            </a:prstGeom>
          </p:spPr>
        </p:pic>
      </p:grpSp>
      <p:grpSp>
        <p:nvGrpSpPr>
          <p:cNvPr id="17" name="组合 16">
            <a:extLst>
              <a:ext uri="{FF2B5EF4-FFF2-40B4-BE49-F238E27FC236}">
                <a16:creationId xmlns:a16="http://schemas.microsoft.com/office/drawing/2014/main" id="{F66B9CDA-9C5F-4FE5-AACA-7DABC1648AD4}"/>
              </a:ext>
            </a:extLst>
          </p:cNvPr>
          <p:cNvGrpSpPr/>
          <p:nvPr/>
        </p:nvGrpSpPr>
        <p:grpSpPr>
          <a:xfrm>
            <a:off x="4640068" y="1753199"/>
            <a:ext cx="7577387" cy="452881"/>
            <a:chOff x="6302415" y="5578302"/>
            <a:chExt cx="7577385" cy="452879"/>
          </a:xfrm>
        </p:grpSpPr>
        <p:sp>
          <p:nvSpPr>
            <p:cNvPr id="18" name="Rectangle 40">
              <a:extLst>
                <a:ext uri="{FF2B5EF4-FFF2-40B4-BE49-F238E27FC236}">
                  <a16:creationId xmlns:a16="http://schemas.microsoft.com/office/drawing/2014/main" id="{D1AE4E9F-B372-4BA6-988C-149A8395F913}"/>
                </a:ext>
              </a:extLst>
            </p:cNvPr>
            <p:cNvSpPr/>
            <p:nvPr/>
          </p:nvSpPr>
          <p:spPr>
            <a:xfrm>
              <a:off x="6689931" y="5578302"/>
              <a:ext cx="7189869" cy="452879"/>
            </a:xfrm>
            <a:prstGeom prst="rect">
              <a:avLst/>
            </a:prstGeom>
          </p:spPr>
          <p:txBody>
            <a:bodyPr wrap="square" lIns="91440" tIns="45720" rIns="91440" bIns="45720">
              <a:spAutoFit/>
            </a:bodyPr>
            <a:lstStyle/>
            <a:p>
              <a:pPr defTabSz="913508">
                <a:lnSpc>
                  <a:spcPct val="120000"/>
                </a:lnSpc>
              </a:pPr>
              <a:r>
                <a:rPr lang="en-US" altLang="zh-CN" sz="2133" b="1" dirty="0">
                  <a:solidFill>
                    <a:srgbClr val="767171"/>
                  </a:solidFill>
                  <a:effectLst>
                    <a:outerShdw blurRad="38100" dist="38100" dir="2700000" algn="tl">
                      <a:srgbClr val="000000">
                        <a:alpha val="43137"/>
                      </a:srgbClr>
                    </a:outerShdw>
                  </a:effectLst>
                  <a:latin typeface="微软雅黑"/>
                  <a:ea typeface="微软雅黑"/>
                  <a:cs typeface="+mn-ea"/>
                  <a:sym typeface="+mn-lt"/>
                </a:rPr>
                <a:t>Calculate Prototypes of Neutral Words/Attributes</a:t>
              </a:r>
            </a:p>
          </p:txBody>
        </p:sp>
        <p:pic>
          <p:nvPicPr>
            <p:cNvPr id="19" name="图形 18" descr="指向右边的反手食指">
              <a:extLst>
                <a:ext uri="{FF2B5EF4-FFF2-40B4-BE49-F238E27FC236}">
                  <a16:creationId xmlns:a16="http://schemas.microsoft.com/office/drawing/2014/main" id="{32CFFD6E-D499-4FE9-B9B3-D1C566DF73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2415" y="5607294"/>
              <a:ext cx="394972" cy="394972"/>
            </a:xfrm>
            <a:prstGeom prst="rect">
              <a:avLst/>
            </a:prstGeom>
          </p:spPr>
        </p:pic>
      </p:grpSp>
      <p:grpSp>
        <p:nvGrpSpPr>
          <p:cNvPr id="23" name="组合 22">
            <a:extLst>
              <a:ext uri="{FF2B5EF4-FFF2-40B4-BE49-F238E27FC236}">
                <a16:creationId xmlns:a16="http://schemas.microsoft.com/office/drawing/2014/main" id="{DB9B3B9F-868C-42BB-923D-09EAA0412291}"/>
              </a:ext>
            </a:extLst>
          </p:cNvPr>
          <p:cNvGrpSpPr/>
          <p:nvPr/>
        </p:nvGrpSpPr>
        <p:grpSpPr>
          <a:xfrm>
            <a:off x="4653757" y="3104984"/>
            <a:ext cx="5711321" cy="452881"/>
            <a:chOff x="6302415" y="5575618"/>
            <a:chExt cx="5711320" cy="452879"/>
          </a:xfrm>
        </p:grpSpPr>
        <p:sp>
          <p:nvSpPr>
            <p:cNvPr id="24" name="Rectangle 40">
              <a:extLst>
                <a:ext uri="{FF2B5EF4-FFF2-40B4-BE49-F238E27FC236}">
                  <a16:creationId xmlns:a16="http://schemas.microsoft.com/office/drawing/2014/main" id="{5E02A360-78D3-455D-BA8F-88CB6541238D}"/>
                </a:ext>
              </a:extLst>
            </p:cNvPr>
            <p:cNvSpPr/>
            <p:nvPr/>
          </p:nvSpPr>
          <p:spPr>
            <a:xfrm>
              <a:off x="6697387" y="5575618"/>
              <a:ext cx="5316348" cy="452879"/>
            </a:xfrm>
            <a:prstGeom prst="rect">
              <a:avLst/>
            </a:prstGeom>
          </p:spPr>
          <p:txBody>
            <a:bodyPr wrap="square" lIns="91440" tIns="45720" rIns="91440" bIns="45720">
              <a:spAutoFit/>
            </a:bodyPr>
            <a:lstStyle/>
            <a:p>
              <a:pPr defTabSz="913508">
                <a:lnSpc>
                  <a:spcPct val="120000"/>
                </a:lnSpc>
              </a:pPr>
              <a:r>
                <a:rPr lang="en-US" altLang="zh-CN" sz="2133" b="1" dirty="0">
                  <a:solidFill>
                    <a:srgbClr val="767171"/>
                  </a:solidFill>
                  <a:effectLst>
                    <a:outerShdw blurRad="38100" dist="38100" dir="2700000" algn="tl">
                      <a:srgbClr val="000000">
                        <a:alpha val="43137"/>
                      </a:srgbClr>
                    </a:outerShdw>
                  </a:effectLst>
                  <a:latin typeface="微软雅黑"/>
                  <a:ea typeface="微软雅黑"/>
                  <a:cs typeface="+mn-ea"/>
                  <a:sym typeface="+mn-lt"/>
                </a:rPr>
                <a:t>Define and Calculate Tuning Loss</a:t>
              </a:r>
            </a:p>
          </p:txBody>
        </p:sp>
        <p:pic>
          <p:nvPicPr>
            <p:cNvPr id="25" name="图形 24" descr="指向右边的反手食指">
              <a:extLst>
                <a:ext uri="{FF2B5EF4-FFF2-40B4-BE49-F238E27FC236}">
                  <a16:creationId xmlns:a16="http://schemas.microsoft.com/office/drawing/2014/main" id="{502C10C1-DF37-4734-805E-6BCEA2F626D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2415" y="5607294"/>
              <a:ext cx="394972" cy="394972"/>
            </a:xfrm>
            <a:prstGeom prst="rect">
              <a:avLst/>
            </a:prstGeom>
          </p:spPr>
        </p:pic>
      </p:grpSp>
      <p:pic>
        <p:nvPicPr>
          <p:cNvPr id="6" name="图片 5">
            <a:extLst>
              <a:ext uri="{FF2B5EF4-FFF2-40B4-BE49-F238E27FC236}">
                <a16:creationId xmlns:a16="http://schemas.microsoft.com/office/drawing/2014/main" id="{D679D9A3-1427-4B9A-B416-5016D7C9867C}"/>
              </a:ext>
            </a:extLst>
          </p:cNvPr>
          <p:cNvPicPr>
            <a:picLocks noChangeAspect="1"/>
          </p:cNvPicPr>
          <p:nvPr/>
        </p:nvPicPr>
        <p:blipFill>
          <a:blip r:embed="rId5"/>
          <a:stretch>
            <a:fillRect/>
          </a:stretch>
        </p:blipFill>
        <p:spPr>
          <a:xfrm>
            <a:off x="314115" y="877442"/>
            <a:ext cx="4073167" cy="5925276"/>
          </a:xfrm>
          <a:prstGeom prst="rect">
            <a:avLst/>
          </a:prstGeom>
        </p:spPr>
      </p:pic>
      <p:sp>
        <p:nvSpPr>
          <p:cNvPr id="26" name="矩形: 圆角 25">
            <a:extLst>
              <a:ext uri="{FF2B5EF4-FFF2-40B4-BE49-F238E27FC236}">
                <a16:creationId xmlns:a16="http://schemas.microsoft.com/office/drawing/2014/main" id="{4A83F160-3A75-4353-918B-B34DF629598E}"/>
              </a:ext>
            </a:extLst>
          </p:cNvPr>
          <p:cNvSpPr/>
          <p:nvPr/>
        </p:nvSpPr>
        <p:spPr>
          <a:xfrm>
            <a:off x="379308" y="4260326"/>
            <a:ext cx="4007973" cy="1689159"/>
          </a:xfrm>
          <a:prstGeom prst="roundRect">
            <a:avLst>
              <a:gd name="adj" fmla="val 7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sz="2400">
              <a:solidFill>
                <a:srgbClr val="FFFFFF"/>
              </a:solidFill>
              <a:latin typeface="微软雅黑"/>
              <a:ea typeface="微软雅黑"/>
            </a:endParaRPr>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37667340-5B43-4EB5-8AD6-E9154839D215}"/>
                  </a:ext>
                </a:extLst>
              </p:cNvPr>
              <p:cNvSpPr txBox="1"/>
              <p:nvPr/>
            </p:nvSpPr>
            <p:spPr>
              <a:xfrm>
                <a:off x="4628167" y="2431780"/>
                <a:ext cx="6351576" cy="657872"/>
              </a:xfrm>
              <a:prstGeom prst="rect">
                <a:avLst/>
              </a:prstGeom>
              <a:noFill/>
              <a:extLst>
                <a:ext uri="{909E8E84-426E-40DD-AFC4-6F175D3DCCD1}">
                  <a14:hiddenFill>
                    <a:solidFill>
                      <a:srgbClr val="E84C53"/>
                    </a:solidFill>
                  </a14:hiddenFill>
                </a:ext>
              </a:extLst>
            </p:spPr>
            <p:txBody>
              <a:bodyPr wrap="square" rtlCol="0">
                <a:spAutoFit/>
              </a:bodyPr>
              <a:lstStyle/>
              <a:p>
                <a:pPr marL="171446" indent="-171446" defTabSz="1217476">
                  <a:buFont typeface="Arial" panose="020B0604020202020204" pitchFamily="34" charset="0"/>
                  <a:buChar char="•"/>
                </a:pP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𝑬</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𝑴</m:t>
                        </m:r>
                      </m:e>
                      <m:sub>
                        <m:r>
                          <a:rPr lang="en-US" altLang="zh-CN" sz="1600" b="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𝚯</m:t>
                        </m:r>
                      </m:sub>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up>
                    </m:sSubSup>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e>
                    </m:d>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𝒆</m:t>
                        </m:r>
                      </m:e>
                      <m:sub>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𝟏</m:t>
                        </m:r>
                      </m:sub>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b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𝒆</m:t>
                        </m:r>
                      </m:e>
                      <m:sub>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𝟐</m:t>
                        </m:r>
                      </m:sub>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b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oMath>
                </a14:m>
                <a:endParaRPr lang="en-US" altLang="zh-CN" sz="1600" dirty="0">
                  <a:solidFill>
                    <a:srgbClr val="767171">
                      <a:lumMod val="95000"/>
                      <a:lumOff val="5000"/>
                    </a:srgbClr>
                  </a:solidFill>
                  <a:latin typeface="微软雅黑"/>
                  <a:ea typeface="微软雅黑"/>
                  <a:cs typeface="+mn-ea"/>
                  <a:sym typeface="+mn-lt"/>
                </a:endParaRPr>
              </a:p>
              <a:p>
                <a:pPr marL="171446" indent="-171446" defTabSz="1217476">
                  <a:buFont typeface="Arial" panose="020B0604020202020204" pitchFamily="34" charset="0"/>
                  <a:buChar char="•"/>
                </a:pPr>
                <a14:m>
                  <m:oMath xmlns:m="http://schemas.openxmlformats.org/officeDocument/2006/math">
                    <m:sSup>
                      <m:sSup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𝑬</m:t>
                        </m:r>
                      </m:e>
                      <m:sup>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𝒂</m:t>
                        </m:r>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𝒊</m:t>
                        </m:r>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m:t>
                        </m:r>
                      </m:sup>
                    </m:sSup>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𝑴</m:t>
                        </m:r>
                      </m:e>
                      <m:sub>
                        <m:r>
                          <a:rPr lang="en-US" altLang="zh-CN" sz="1600" b="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𝚯</m:t>
                        </m:r>
                      </m:sub>
                      <m:sup>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m:t>
                        </m:r>
                      </m:sup>
                    </m:sSubSup>
                    <m:d>
                      <m:d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dPr>
                      <m:e>
                        <m:sSup>
                          <m:sSup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e>
                    </m:d>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m:t>
                    </m:r>
                    <m:sSup>
                      <m:sSup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𝒆</m:t>
                        </m:r>
                      </m:e>
                      <m:sup>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𝒂𝒗𝒆𝒓</m:t>
                    </m:r>
                    <m:d>
                      <m:d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dPr>
                      <m:e>
                        <m:sSup>
                          <m:sSup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𝑬</m:t>
                            </m:r>
                          </m:e>
                          <m:sup>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BA8D2D"/>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e>
                    </m:d>
                  </m:oMath>
                </a14:m>
                <a:endParaRPr lang="en-US" altLang="zh-CN" sz="1600" dirty="0">
                  <a:solidFill>
                    <a:srgbClr val="BA8D2D"/>
                  </a:solidFill>
                  <a:latin typeface="微软雅黑"/>
                  <a:ea typeface="微软雅黑"/>
                  <a:cs typeface="+mn-ea"/>
                  <a:sym typeface="+mn-lt"/>
                </a:endParaRPr>
              </a:p>
            </p:txBody>
          </p:sp>
        </mc:Choice>
        <mc:Fallback xmlns="">
          <p:sp>
            <p:nvSpPr>
              <p:cNvPr id="34" name="文本框 33">
                <a:extLst>
                  <a:ext uri="{FF2B5EF4-FFF2-40B4-BE49-F238E27FC236}">
                    <a16:creationId xmlns:a16="http://schemas.microsoft.com/office/drawing/2014/main" id="{37667340-5B43-4EB5-8AD6-E9154839D215}"/>
                  </a:ext>
                </a:extLst>
              </p:cNvPr>
              <p:cNvSpPr txBox="1">
                <a:spLocks noRot="1" noChangeAspect="1" noMove="1" noResize="1" noEditPoints="1" noAdjustHandles="1" noChangeArrowheads="1" noChangeShapeType="1" noTextEdit="1"/>
              </p:cNvSpPr>
              <p:nvPr/>
            </p:nvSpPr>
            <p:spPr>
              <a:xfrm>
                <a:off x="4628167" y="2431780"/>
                <a:ext cx="6351576" cy="657872"/>
              </a:xfrm>
              <a:prstGeom prst="rect">
                <a:avLst/>
              </a:prstGeom>
              <a:blipFill>
                <a:blip r:embed="rId6"/>
                <a:stretch>
                  <a:fillRect l="-480" b="-10185"/>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7B06BE0A-35A0-4DE4-8AF5-6DA457FE0057}"/>
                  </a:ext>
                </a:extLst>
              </p:cNvPr>
              <p:cNvSpPr txBox="1"/>
              <p:nvPr/>
            </p:nvSpPr>
            <p:spPr>
              <a:xfrm>
                <a:off x="4653756" y="2106934"/>
                <a:ext cx="4154603" cy="355225"/>
              </a:xfrm>
              <a:prstGeom prst="rect">
                <a:avLst/>
              </a:prstGeom>
              <a:noFill/>
              <a:extLst>
                <a:ext uri="{909E8E84-426E-40DD-AFC4-6F175D3DCCD1}">
                  <a14:hiddenFill>
                    <a:solidFill>
                      <a:srgbClr val="E84C53"/>
                    </a:solidFill>
                  </a14:hiddenFill>
                </a:ext>
              </a:extLst>
            </p:spPr>
            <p:txBody>
              <a:bodyPr wrap="square" rtlCol="0">
                <a:spAutoFit/>
              </a:bodyPr>
              <a:lstStyle/>
              <a:p>
                <a:pPr defTabSz="1217476"/>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Here, we calculate </a:t>
                </a: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𝑬</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 and </a:t>
                </a: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𝒆</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a:t>
                </a:r>
              </a:p>
            </p:txBody>
          </p:sp>
        </mc:Choice>
        <mc:Fallback xmlns="">
          <p:sp>
            <p:nvSpPr>
              <p:cNvPr id="35" name="文本框 34">
                <a:extLst>
                  <a:ext uri="{FF2B5EF4-FFF2-40B4-BE49-F238E27FC236}">
                    <a16:creationId xmlns:a16="http://schemas.microsoft.com/office/drawing/2014/main" id="{7B06BE0A-35A0-4DE4-8AF5-6DA457FE0057}"/>
                  </a:ext>
                </a:extLst>
              </p:cNvPr>
              <p:cNvSpPr txBox="1">
                <a:spLocks noRot="1" noChangeAspect="1" noMove="1" noResize="1" noEditPoints="1" noAdjustHandles="1" noChangeArrowheads="1" noChangeShapeType="1" noTextEdit="1"/>
              </p:cNvSpPr>
              <p:nvPr/>
            </p:nvSpPr>
            <p:spPr>
              <a:xfrm>
                <a:off x="4653756" y="2106934"/>
                <a:ext cx="4154603" cy="355225"/>
              </a:xfrm>
              <a:prstGeom prst="rect">
                <a:avLst/>
              </a:prstGeom>
              <a:blipFill>
                <a:blip r:embed="rId7"/>
                <a:stretch>
                  <a:fillRect l="-880" t="-1724" b="-29310"/>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p:sp>
        <p:nvSpPr>
          <p:cNvPr id="37" name="矩形: 圆角 36">
            <a:extLst>
              <a:ext uri="{FF2B5EF4-FFF2-40B4-BE49-F238E27FC236}">
                <a16:creationId xmlns:a16="http://schemas.microsoft.com/office/drawing/2014/main" id="{1507481F-7058-4A09-A886-9C9F8FADEE5B}"/>
              </a:ext>
            </a:extLst>
          </p:cNvPr>
          <p:cNvSpPr/>
          <p:nvPr/>
        </p:nvSpPr>
        <p:spPr>
          <a:xfrm>
            <a:off x="379308" y="3246799"/>
            <a:ext cx="4007973" cy="1013527"/>
          </a:xfrm>
          <a:prstGeom prst="roundRect">
            <a:avLst>
              <a:gd name="adj" fmla="val 7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sz="2400">
              <a:solidFill>
                <a:srgbClr val="FFFFFF"/>
              </a:solidFill>
              <a:latin typeface="微软雅黑"/>
              <a:ea typeface="微软雅黑"/>
            </a:endParaRPr>
          </a:p>
        </p:txBody>
      </p:sp>
      <p:sp>
        <p:nvSpPr>
          <p:cNvPr id="38" name="矩形: 圆角 37">
            <a:extLst>
              <a:ext uri="{FF2B5EF4-FFF2-40B4-BE49-F238E27FC236}">
                <a16:creationId xmlns:a16="http://schemas.microsoft.com/office/drawing/2014/main" id="{114DC48D-B7EA-4D4A-9318-215E39DBFD37}"/>
              </a:ext>
            </a:extLst>
          </p:cNvPr>
          <p:cNvSpPr/>
          <p:nvPr/>
        </p:nvSpPr>
        <p:spPr>
          <a:xfrm>
            <a:off x="379308" y="2090911"/>
            <a:ext cx="4007973" cy="858036"/>
          </a:xfrm>
          <a:prstGeom prst="roundRect">
            <a:avLst>
              <a:gd name="adj" fmla="val 7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sz="2400">
              <a:solidFill>
                <a:srgbClr val="FFFFFF"/>
              </a:solidFill>
              <a:latin typeface="微软雅黑"/>
              <a:ea typeface="微软雅黑"/>
            </a:endParaRPr>
          </a:p>
        </p:txBody>
      </p:sp>
      <p:grpSp>
        <p:nvGrpSpPr>
          <p:cNvPr id="39" name="组合 38">
            <a:extLst>
              <a:ext uri="{FF2B5EF4-FFF2-40B4-BE49-F238E27FC236}">
                <a16:creationId xmlns:a16="http://schemas.microsoft.com/office/drawing/2014/main" id="{D888C8A0-B7D6-4BE4-BF45-E49F8CA8790E}"/>
              </a:ext>
            </a:extLst>
          </p:cNvPr>
          <p:cNvGrpSpPr/>
          <p:nvPr/>
        </p:nvGrpSpPr>
        <p:grpSpPr>
          <a:xfrm>
            <a:off x="4653757" y="3600435"/>
            <a:ext cx="5711321" cy="452881"/>
            <a:chOff x="6302415" y="5575618"/>
            <a:chExt cx="5711320" cy="452879"/>
          </a:xfrm>
        </p:grpSpPr>
        <p:sp>
          <p:nvSpPr>
            <p:cNvPr id="40" name="Rectangle 40">
              <a:extLst>
                <a:ext uri="{FF2B5EF4-FFF2-40B4-BE49-F238E27FC236}">
                  <a16:creationId xmlns:a16="http://schemas.microsoft.com/office/drawing/2014/main" id="{59D76AD0-3E88-4727-B0C3-3EF75A7DFA9F}"/>
                </a:ext>
              </a:extLst>
            </p:cNvPr>
            <p:cNvSpPr/>
            <p:nvPr/>
          </p:nvSpPr>
          <p:spPr>
            <a:xfrm>
              <a:off x="6697387" y="5575618"/>
              <a:ext cx="5316348" cy="452879"/>
            </a:xfrm>
            <a:prstGeom prst="rect">
              <a:avLst/>
            </a:prstGeom>
          </p:spPr>
          <p:txBody>
            <a:bodyPr wrap="square" lIns="91440" tIns="45720" rIns="91440" bIns="45720">
              <a:spAutoFit/>
            </a:bodyPr>
            <a:lstStyle/>
            <a:p>
              <a:pPr defTabSz="913508">
                <a:lnSpc>
                  <a:spcPct val="120000"/>
                </a:lnSpc>
              </a:pPr>
              <a:r>
                <a:rPr lang="en-US" altLang="zh-CN" sz="2133" b="1" dirty="0">
                  <a:solidFill>
                    <a:srgbClr val="BA8D2D"/>
                  </a:solidFill>
                  <a:effectLst>
                    <a:outerShdw blurRad="38100" dist="38100" dir="2700000" algn="tl">
                      <a:srgbClr val="000000">
                        <a:alpha val="43137"/>
                      </a:srgbClr>
                    </a:outerShdw>
                  </a:effectLst>
                  <a:latin typeface="微软雅黑"/>
                  <a:ea typeface="微软雅黑"/>
                  <a:cs typeface="+mn-ea"/>
                  <a:sym typeface="+mn-lt"/>
                </a:rPr>
                <a:t>Improve Prototypes of Attributes</a:t>
              </a:r>
            </a:p>
          </p:txBody>
        </p:sp>
        <p:pic>
          <p:nvPicPr>
            <p:cNvPr id="41" name="图形 40" descr="指向右边的反手食指">
              <a:extLst>
                <a:ext uri="{FF2B5EF4-FFF2-40B4-BE49-F238E27FC236}">
                  <a16:creationId xmlns:a16="http://schemas.microsoft.com/office/drawing/2014/main" id="{644A41E9-C3F9-494F-A179-F3D4CB10A38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02415" y="5607294"/>
              <a:ext cx="394972" cy="394972"/>
            </a:xfrm>
            <a:prstGeom prst="rect">
              <a:avLst/>
            </a:prstGeom>
          </p:spPr>
        </p:pic>
      </p:gr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B3112E1-369D-477F-8DE9-EA3F8C3FD84F}"/>
                  </a:ext>
                </a:extLst>
              </p:cNvPr>
              <p:cNvSpPr txBox="1"/>
              <p:nvPr/>
            </p:nvSpPr>
            <p:spPr>
              <a:xfrm>
                <a:off x="4656397" y="3989853"/>
                <a:ext cx="7044183" cy="601447"/>
              </a:xfrm>
              <a:prstGeom prst="rect">
                <a:avLst/>
              </a:prstGeom>
              <a:noFill/>
              <a:extLst>
                <a:ext uri="{909E8E84-426E-40DD-AFC4-6F175D3DCCD1}">
                  <a14:hiddenFill>
                    <a:solidFill>
                      <a:srgbClr val="E84C53"/>
                    </a:solidFill>
                  </a14:hiddenFill>
                </a:ext>
              </a:extLst>
            </p:spPr>
            <p:txBody>
              <a:bodyPr wrap="square" rtlCol="0">
                <a:spAutoFit/>
              </a:bodyPr>
              <a:lstStyle/>
              <a:p>
                <a:pPr defTabSz="1217476"/>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Here, we implement experiments to decide on the desirable properties of </a:t>
                </a: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 regarding its reliability, quality, and quantity.</a:t>
                </a:r>
              </a:p>
            </p:txBody>
          </p:sp>
        </mc:Choice>
        <mc:Fallback xmlns="">
          <p:sp>
            <p:nvSpPr>
              <p:cNvPr id="31" name="文本框 30">
                <a:extLst>
                  <a:ext uri="{FF2B5EF4-FFF2-40B4-BE49-F238E27FC236}">
                    <a16:creationId xmlns:a16="http://schemas.microsoft.com/office/drawing/2014/main" id="{BB3112E1-369D-477F-8DE9-EA3F8C3FD84F}"/>
                  </a:ext>
                </a:extLst>
              </p:cNvPr>
              <p:cNvSpPr txBox="1">
                <a:spLocks noRot="1" noChangeAspect="1" noMove="1" noResize="1" noEditPoints="1" noAdjustHandles="1" noChangeArrowheads="1" noChangeShapeType="1" noTextEdit="1"/>
              </p:cNvSpPr>
              <p:nvPr/>
            </p:nvSpPr>
            <p:spPr>
              <a:xfrm>
                <a:off x="4656397" y="3989853"/>
                <a:ext cx="7044183" cy="601447"/>
              </a:xfrm>
              <a:prstGeom prst="rect">
                <a:avLst/>
              </a:prstGeom>
              <a:blipFill>
                <a:blip r:embed="rId10"/>
                <a:stretch>
                  <a:fillRect l="-519" t="-4082" b="-17347"/>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A547076-12E2-428A-A6C0-77D2B4A1A7C6}"/>
                  </a:ext>
                </a:extLst>
              </p:cNvPr>
              <p:cNvSpPr txBox="1"/>
              <p:nvPr/>
            </p:nvSpPr>
            <p:spPr>
              <a:xfrm>
                <a:off x="4664895" y="4581128"/>
                <a:ext cx="7035684" cy="1611275"/>
              </a:xfrm>
              <a:prstGeom prst="rect">
                <a:avLst/>
              </a:prstGeom>
              <a:noFill/>
              <a:extLst>
                <a:ext uri="{909E8E84-426E-40DD-AFC4-6F175D3DCCD1}">
                  <a14:hiddenFill>
                    <a:solidFill>
                      <a:srgbClr val="E84C53"/>
                    </a:solidFill>
                  </a14:hiddenFill>
                </a:ext>
              </a:extLst>
            </p:spPr>
            <p:txBody>
              <a:bodyPr wrap="square" rtlCol="0">
                <a:spAutoFit/>
              </a:bodyPr>
              <a:lstStyle/>
              <a:p>
                <a:pPr marL="171446" indent="-171446" defTabSz="1217476">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微软雅黑"/>
                    <a:ea typeface="微软雅黑"/>
                    <a:cs typeface="+mn-ea"/>
                    <a:sym typeface="+mn-lt"/>
                  </a:rPr>
                  <a:t>Reliability:</a:t>
                </a:r>
                <a:r>
                  <a:rPr lang="en-US" altLang="zh-CN" sz="1600" dirty="0">
                    <a:solidFill>
                      <a:srgbClr val="BA8D2D"/>
                    </a:solidFill>
                    <a:latin typeface="微软雅黑"/>
                    <a:ea typeface="微软雅黑"/>
                    <a:cs typeface="+mn-ea"/>
                    <a:sym typeface="+mn-lt"/>
                  </a:rPr>
                  <a:t> </a:t>
                </a:r>
                <a:r>
                  <a:rPr lang="en-US" altLang="zh-CN" sz="1600" dirty="0">
                    <a:solidFill>
                      <a:srgbClr val="767171"/>
                    </a:solidFill>
                    <a:latin typeface="微软雅黑"/>
                    <a:ea typeface="微软雅黑"/>
                    <a:cs typeface="+mn-ea"/>
                    <a:sym typeface="+mn-lt"/>
                  </a:rPr>
                  <a:t>if </a:t>
                </a:r>
                <a14:m>
                  <m:oMath xmlns:m="http://schemas.openxmlformats.org/officeDocument/2006/math">
                    <m:r>
                      <a:rPr lang="en-US" altLang="zh-CN" sz="1600" i="1">
                        <a:solidFill>
                          <a:srgbClr val="767171"/>
                        </a:solidFill>
                        <a:latin typeface="Cambria Math" panose="02040503050406030204" pitchFamily="18" charset="0"/>
                        <a:cs typeface="+mn-ea"/>
                        <a:sym typeface="+mn-lt"/>
                      </a:rPr>
                      <m:t>𝑙𝑒𝑛</m:t>
                    </m:r>
                    <m:r>
                      <a:rPr lang="en-US" altLang="zh-CN" sz="1600" i="1">
                        <a:solidFill>
                          <a:srgbClr val="767171"/>
                        </a:solidFill>
                        <a:latin typeface="Cambria Math" panose="02040503050406030204" pitchFamily="18" charset="0"/>
                        <a:cs typeface="+mn-ea"/>
                        <a:sym typeface="+mn-lt"/>
                      </a:rPr>
                      <m:t>(</m:t>
                    </m:r>
                    <m:sSubSup>
                      <m:sSubSupPr>
                        <m:ctrlPr>
                          <a:rPr lang="en-US" altLang="zh-CN" sz="1600" i="1">
                            <a:solidFill>
                              <a:srgbClr val="767171"/>
                            </a:solidFill>
                            <a:latin typeface="Cambria Math" panose="02040503050406030204" pitchFamily="18" charset="0"/>
                            <a:cs typeface="+mn-ea"/>
                            <a:sym typeface="+mn-lt"/>
                          </a:rPr>
                        </m:ctrlPr>
                      </m:sSubSupPr>
                      <m:e>
                        <m:r>
                          <a:rPr lang="en-US" altLang="zh-CN" sz="1600" i="1">
                            <a:solidFill>
                              <a:srgbClr val="767171"/>
                            </a:solidFill>
                            <a:latin typeface="Cambria Math" panose="02040503050406030204" pitchFamily="18" charset="0"/>
                            <a:cs typeface="+mn-ea"/>
                            <a:sym typeface="+mn-lt"/>
                          </a:rPr>
                          <m:t>𝑆</m:t>
                        </m:r>
                      </m:e>
                      <m:sub>
                        <m:r>
                          <a:rPr lang="en-US" altLang="zh-CN" sz="1600" i="1">
                            <a:solidFill>
                              <a:srgbClr val="767171"/>
                            </a:solidFill>
                            <a:latin typeface="Cambria Math" panose="02040503050406030204" pitchFamily="18" charset="0"/>
                            <a:cs typeface="+mn-ea"/>
                            <a:sym typeface="+mn-lt"/>
                          </a:rPr>
                          <m:t>𝑚</m:t>
                        </m:r>
                      </m:sub>
                      <m:sup>
                        <m:r>
                          <a:rPr lang="en-US" altLang="zh-CN" sz="1600" i="1">
                            <a:solidFill>
                              <a:srgbClr val="767171"/>
                            </a:solidFill>
                            <a:latin typeface="Cambria Math" panose="02040503050406030204" pitchFamily="18" charset="0"/>
                            <a:cs typeface="+mn-ea"/>
                            <a:sym typeface="+mn-lt"/>
                          </a:rPr>
                          <m:t>𝑎</m:t>
                        </m:r>
                        <m:d>
                          <m:dPr>
                            <m:ctrlPr>
                              <a:rPr lang="en-US" altLang="zh-CN" sz="1600" i="1">
                                <a:solidFill>
                                  <a:srgbClr val="767171"/>
                                </a:solidFill>
                                <a:latin typeface="Cambria Math" panose="02040503050406030204" pitchFamily="18" charset="0"/>
                                <a:cs typeface="+mn-ea"/>
                                <a:sym typeface="+mn-lt"/>
                              </a:rPr>
                            </m:ctrlPr>
                          </m:dPr>
                          <m:e>
                            <m:r>
                              <a:rPr lang="en-US" altLang="zh-CN" sz="1600" i="1">
                                <a:solidFill>
                                  <a:srgbClr val="767171"/>
                                </a:solidFill>
                                <a:latin typeface="Cambria Math" panose="02040503050406030204" pitchFamily="18" charset="0"/>
                                <a:cs typeface="+mn-ea"/>
                                <a:sym typeface="+mn-lt"/>
                              </a:rPr>
                              <m:t>𝑖</m:t>
                            </m:r>
                          </m:e>
                        </m:d>
                      </m:sup>
                    </m:sSubSup>
                    <m:r>
                      <a:rPr lang="en-US" altLang="zh-CN" sz="1600" i="1">
                        <a:solidFill>
                          <a:srgbClr val="767171"/>
                        </a:solidFill>
                        <a:latin typeface="Cambria Math" panose="02040503050406030204" pitchFamily="18" charset="0"/>
                        <a:cs typeface="+mn-ea"/>
                        <a:sym typeface="+mn-lt"/>
                      </a:rPr>
                      <m:t>)</m:t>
                    </m:r>
                  </m:oMath>
                </a14:m>
                <a:r>
                  <a:rPr lang="en-US" altLang="zh-CN" sz="1600" dirty="0">
                    <a:solidFill>
                      <a:srgbClr val="767171"/>
                    </a:solidFill>
                    <a:latin typeface="微软雅黑"/>
                    <a:ea typeface="微软雅黑"/>
                    <a:cs typeface="+mn-ea"/>
                    <a:sym typeface="+mn-lt"/>
                  </a:rPr>
                  <a:t> is less than a threshold, shall we take the word </a:t>
                </a:r>
                <a14:m>
                  <m:oMath xmlns:m="http://schemas.openxmlformats.org/officeDocument/2006/math">
                    <m:sSubSup>
                      <m:sSubSupPr>
                        <m:ctrlPr>
                          <a:rPr lang="en-US" altLang="zh-CN" sz="1600" i="1">
                            <a:solidFill>
                              <a:srgbClr val="767171"/>
                            </a:solidFill>
                            <a:latin typeface="Cambria Math" panose="02040503050406030204" pitchFamily="18" charset="0"/>
                            <a:cs typeface="+mn-ea"/>
                            <a:sym typeface="+mn-lt"/>
                          </a:rPr>
                        </m:ctrlPr>
                      </m:sSubSupPr>
                      <m:e>
                        <m:r>
                          <a:rPr lang="en-US" altLang="zh-CN" sz="1600" i="1">
                            <a:solidFill>
                              <a:srgbClr val="767171"/>
                            </a:solidFill>
                            <a:latin typeface="Cambria Math" panose="02040503050406030204" pitchFamily="18" charset="0"/>
                            <a:cs typeface="+mn-ea"/>
                            <a:sym typeface="+mn-lt"/>
                          </a:rPr>
                          <m:t>𝑤</m:t>
                        </m:r>
                      </m:e>
                      <m:sub>
                        <m:r>
                          <a:rPr lang="en-US" altLang="zh-CN" sz="1600" i="1">
                            <a:solidFill>
                              <a:srgbClr val="767171"/>
                            </a:solidFill>
                            <a:latin typeface="Cambria Math" panose="02040503050406030204" pitchFamily="18" charset="0"/>
                            <a:cs typeface="+mn-ea"/>
                            <a:sym typeface="+mn-lt"/>
                          </a:rPr>
                          <m:t>𝑚</m:t>
                        </m:r>
                      </m:sub>
                      <m:sup>
                        <m:r>
                          <a:rPr lang="en-US" altLang="zh-CN" sz="1600" i="1">
                            <a:solidFill>
                              <a:srgbClr val="767171"/>
                            </a:solidFill>
                            <a:latin typeface="Cambria Math" panose="02040503050406030204" pitchFamily="18" charset="0"/>
                            <a:cs typeface="+mn-ea"/>
                            <a:sym typeface="+mn-lt"/>
                          </a:rPr>
                          <m:t>𝑎</m:t>
                        </m:r>
                        <m:d>
                          <m:dPr>
                            <m:ctrlPr>
                              <a:rPr lang="en-US" altLang="zh-CN" sz="1600" i="1">
                                <a:solidFill>
                                  <a:srgbClr val="767171"/>
                                </a:solidFill>
                                <a:latin typeface="Cambria Math" panose="02040503050406030204" pitchFamily="18" charset="0"/>
                                <a:cs typeface="+mn-ea"/>
                                <a:sym typeface="+mn-lt"/>
                              </a:rPr>
                            </m:ctrlPr>
                          </m:dPr>
                          <m:e>
                            <m:r>
                              <a:rPr lang="en-US" altLang="zh-CN" sz="1600" i="1">
                                <a:solidFill>
                                  <a:srgbClr val="767171"/>
                                </a:solidFill>
                                <a:latin typeface="Cambria Math" panose="02040503050406030204" pitchFamily="18" charset="0"/>
                                <a:cs typeface="+mn-ea"/>
                                <a:sym typeface="+mn-lt"/>
                              </a:rPr>
                              <m:t>𝑖</m:t>
                            </m:r>
                          </m:e>
                        </m:d>
                      </m:sup>
                    </m:sSubSup>
                  </m:oMath>
                </a14:m>
                <a:r>
                  <a:rPr lang="en-US" altLang="zh-CN" sz="1600" dirty="0">
                    <a:solidFill>
                      <a:srgbClr val="767171"/>
                    </a:solidFill>
                    <a:latin typeface="微软雅黑"/>
                    <a:ea typeface="微软雅黑"/>
                    <a:cs typeface="+mn-ea"/>
                    <a:sym typeface="+mn-lt"/>
                  </a:rPr>
                  <a:t> as a contributing word for constructing </a:t>
                </a:r>
                <a14:m>
                  <m:oMath xmlns:m="http://schemas.openxmlformats.org/officeDocument/2006/math">
                    <m:sSup>
                      <m:sSupPr>
                        <m:ctrlPr>
                          <a:rPr lang="en-US" altLang="zh-CN" sz="1600" i="1">
                            <a:solidFill>
                              <a:srgbClr val="767171"/>
                            </a:solidFill>
                            <a:latin typeface="Cambria Math" panose="02040503050406030204" pitchFamily="18" charset="0"/>
                            <a:cs typeface="+mn-ea"/>
                            <a:sym typeface="+mn-lt"/>
                          </a:rPr>
                        </m:ctrlPr>
                      </m:sSupPr>
                      <m:e>
                        <m:r>
                          <a:rPr lang="en-US" altLang="zh-CN" sz="1600" i="1">
                            <a:solidFill>
                              <a:srgbClr val="767171"/>
                            </a:solidFill>
                            <a:latin typeface="Cambria Math" panose="02040503050406030204" pitchFamily="18" charset="0"/>
                            <a:cs typeface="+mn-ea"/>
                            <a:sym typeface="+mn-lt"/>
                          </a:rPr>
                          <m:t>𝑒</m:t>
                        </m:r>
                      </m:e>
                      <m:sup>
                        <m:r>
                          <a:rPr lang="en-US" altLang="zh-CN" sz="1600" i="1">
                            <a:solidFill>
                              <a:srgbClr val="767171"/>
                            </a:solidFill>
                            <a:latin typeface="Cambria Math" panose="02040503050406030204" pitchFamily="18" charset="0"/>
                            <a:cs typeface="+mn-ea"/>
                            <a:sym typeface="+mn-lt"/>
                          </a:rPr>
                          <m:t>𝑎</m:t>
                        </m:r>
                        <m:d>
                          <m:dPr>
                            <m:ctrlPr>
                              <a:rPr lang="en-US" altLang="zh-CN" sz="1600" i="1">
                                <a:solidFill>
                                  <a:srgbClr val="767171"/>
                                </a:solidFill>
                                <a:latin typeface="Cambria Math" panose="02040503050406030204" pitchFamily="18" charset="0"/>
                                <a:cs typeface="+mn-ea"/>
                                <a:sym typeface="+mn-lt"/>
                              </a:rPr>
                            </m:ctrlPr>
                          </m:dPr>
                          <m:e>
                            <m:r>
                              <a:rPr lang="en-US" altLang="zh-CN" sz="1600" i="1">
                                <a:solidFill>
                                  <a:srgbClr val="767171"/>
                                </a:solidFill>
                                <a:latin typeface="Cambria Math" panose="02040503050406030204" pitchFamily="18" charset="0"/>
                                <a:cs typeface="+mn-ea"/>
                                <a:sym typeface="+mn-lt"/>
                              </a:rPr>
                              <m:t>𝑖</m:t>
                            </m:r>
                          </m:e>
                        </m:d>
                      </m:sup>
                    </m:sSup>
                  </m:oMath>
                </a14:m>
                <a:r>
                  <a:rPr lang="en-US" altLang="zh-CN" sz="1600" dirty="0">
                    <a:solidFill>
                      <a:srgbClr val="767171"/>
                    </a:solidFill>
                    <a:latin typeface="微软雅黑"/>
                    <a:ea typeface="微软雅黑"/>
                    <a:cs typeface="+mn-ea"/>
                    <a:sym typeface="+mn-lt"/>
                  </a:rPr>
                  <a:t>?</a:t>
                </a:r>
              </a:p>
              <a:p>
                <a:pPr marL="171446" indent="-171446" defTabSz="1217476">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微软雅黑"/>
                    <a:ea typeface="微软雅黑"/>
                    <a:cs typeface="+mn-ea"/>
                    <a:sym typeface="+mn-lt"/>
                  </a:rPr>
                  <a:t>Quality:</a:t>
                </a:r>
                <a:r>
                  <a:rPr lang="en-US" altLang="zh-CN" sz="1600" dirty="0">
                    <a:solidFill>
                      <a:srgbClr val="BA8D2D"/>
                    </a:solidFill>
                    <a:latin typeface="微软雅黑"/>
                    <a:ea typeface="微软雅黑"/>
                    <a:cs typeface="+mn-ea"/>
                    <a:sym typeface="+mn-lt"/>
                  </a:rPr>
                  <a:t> </a:t>
                </a:r>
                <a:r>
                  <a:rPr lang="en-US" altLang="zh-CN" sz="1600" dirty="0">
                    <a:solidFill>
                      <a:srgbClr val="767171"/>
                    </a:solidFill>
                    <a:latin typeface="微软雅黑"/>
                    <a:ea typeface="微软雅黑"/>
                    <a:cs typeface="+mn-ea"/>
                    <a:sym typeface="+mn-lt"/>
                  </a:rPr>
                  <a:t>if </a:t>
                </a:r>
                <a14:m>
                  <m:oMath xmlns:m="http://schemas.openxmlformats.org/officeDocument/2006/math">
                    <m:r>
                      <a:rPr lang="en-US" altLang="zh-CN" sz="1600" i="1">
                        <a:solidFill>
                          <a:srgbClr val="767171"/>
                        </a:solidFill>
                        <a:latin typeface="Cambria Math" panose="02040503050406030204" pitchFamily="18" charset="0"/>
                        <a:cs typeface="+mn-ea"/>
                        <a:sym typeface="+mn-lt"/>
                      </a:rPr>
                      <m:t>𝑙𝑒𝑛</m:t>
                    </m:r>
                    <m:d>
                      <m:dPr>
                        <m:ctrlPr>
                          <a:rPr lang="en-US" altLang="zh-CN" sz="1600" i="1">
                            <a:solidFill>
                              <a:srgbClr val="767171"/>
                            </a:solidFill>
                            <a:latin typeface="Cambria Math" panose="02040503050406030204" pitchFamily="18" charset="0"/>
                            <a:cs typeface="+mn-ea"/>
                            <a:sym typeface="+mn-lt"/>
                          </a:rPr>
                        </m:ctrlPr>
                      </m:dPr>
                      <m:e>
                        <m:sSubSup>
                          <m:sSubSupPr>
                            <m:ctrlPr>
                              <a:rPr lang="en-US" altLang="zh-CN" sz="1600" i="1">
                                <a:solidFill>
                                  <a:srgbClr val="767171"/>
                                </a:solidFill>
                                <a:latin typeface="Cambria Math" panose="02040503050406030204" pitchFamily="18" charset="0"/>
                                <a:cs typeface="+mn-ea"/>
                                <a:sym typeface="+mn-lt"/>
                              </a:rPr>
                            </m:ctrlPr>
                          </m:sSubSupPr>
                          <m:e>
                            <m:r>
                              <a:rPr lang="en-US" altLang="zh-CN" sz="1600" i="1">
                                <a:solidFill>
                                  <a:srgbClr val="767171"/>
                                </a:solidFill>
                                <a:latin typeface="Cambria Math" panose="02040503050406030204" pitchFamily="18" charset="0"/>
                                <a:cs typeface="+mn-ea"/>
                                <a:sym typeface="+mn-lt"/>
                              </a:rPr>
                              <m:t>𝑆</m:t>
                            </m:r>
                          </m:e>
                          <m:sub>
                            <m:r>
                              <a:rPr lang="en-US" altLang="zh-CN" sz="1600" i="1">
                                <a:solidFill>
                                  <a:srgbClr val="767171"/>
                                </a:solidFill>
                                <a:latin typeface="Cambria Math" panose="02040503050406030204" pitchFamily="18" charset="0"/>
                                <a:cs typeface="+mn-ea"/>
                                <a:sym typeface="+mn-lt"/>
                              </a:rPr>
                              <m:t>𝑚</m:t>
                            </m:r>
                          </m:sub>
                          <m:sup>
                            <m:r>
                              <a:rPr lang="en-US" altLang="zh-CN" sz="1600" i="1">
                                <a:solidFill>
                                  <a:srgbClr val="767171"/>
                                </a:solidFill>
                                <a:latin typeface="Cambria Math" panose="02040503050406030204" pitchFamily="18" charset="0"/>
                                <a:cs typeface="+mn-ea"/>
                                <a:sym typeface="+mn-lt"/>
                              </a:rPr>
                              <m:t>𝑎</m:t>
                            </m:r>
                            <m:d>
                              <m:dPr>
                                <m:ctrlPr>
                                  <a:rPr lang="en-US" altLang="zh-CN" sz="1600" i="1">
                                    <a:solidFill>
                                      <a:srgbClr val="767171"/>
                                    </a:solidFill>
                                    <a:latin typeface="Cambria Math" panose="02040503050406030204" pitchFamily="18" charset="0"/>
                                    <a:cs typeface="+mn-ea"/>
                                    <a:sym typeface="+mn-lt"/>
                                  </a:rPr>
                                </m:ctrlPr>
                              </m:dPr>
                              <m:e>
                                <m:r>
                                  <a:rPr lang="en-US" altLang="zh-CN" sz="1600" i="1">
                                    <a:solidFill>
                                      <a:srgbClr val="767171"/>
                                    </a:solidFill>
                                    <a:latin typeface="Cambria Math" panose="02040503050406030204" pitchFamily="18" charset="0"/>
                                    <a:cs typeface="+mn-ea"/>
                                    <a:sym typeface="+mn-lt"/>
                                  </a:rPr>
                                  <m:t>1</m:t>
                                </m:r>
                              </m:e>
                            </m:d>
                          </m:sup>
                        </m:sSubSup>
                      </m:e>
                    </m:d>
                    <m:r>
                      <a:rPr lang="en-US" altLang="zh-CN" sz="1600" i="1">
                        <a:solidFill>
                          <a:srgbClr val="767171"/>
                        </a:solidFill>
                        <a:latin typeface="Cambria Math" panose="02040503050406030204" pitchFamily="18" charset="0"/>
                        <a:cs typeface="+mn-ea"/>
                        <a:sym typeface="+mn-lt"/>
                      </a:rPr>
                      <m:t>≠</m:t>
                    </m:r>
                    <m:r>
                      <a:rPr lang="en-US" altLang="zh-CN" sz="1600" i="1">
                        <a:solidFill>
                          <a:srgbClr val="767171"/>
                        </a:solidFill>
                        <a:latin typeface="Cambria Math" panose="02040503050406030204" pitchFamily="18" charset="0"/>
                        <a:cs typeface="+mn-ea"/>
                        <a:sym typeface="+mn-lt"/>
                      </a:rPr>
                      <m:t>𝑙𝑒𝑛</m:t>
                    </m:r>
                    <m:d>
                      <m:dPr>
                        <m:ctrlPr>
                          <a:rPr lang="en-US" altLang="zh-CN" sz="1600" i="1">
                            <a:solidFill>
                              <a:srgbClr val="767171"/>
                            </a:solidFill>
                            <a:latin typeface="Cambria Math" panose="02040503050406030204" pitchFamily="18" charset="0"/>
                            <a:cs typeface="+mn-ea"/>
                            <a:sym typeface="+mn-lt"/>
                          </a:rPr>
                        </m:ctrlPr>
                      </m:dPr>
                      <m:e>
                        <m:sSubSup>
                          <m:sSubSupPr>
                            <m:ctrlPr>
                              <a:rPr lang="en-US" altLang="zh-CN" sz="1600" i="1">
                                <a:solidFill>
                                  <a:srgbClr val="767171"/>
                                </a:solidFill>
                                <a:latin typeface="Cambria Math" panose="02040503050406030204" pitchFamily="18" charset="0"/>
                                <a:cs typeface="+mn-ea"/>
                                <a:sym typeface="+mn-lt"/>
                              </a:rPr>
                            </m:ctrlPr>
                          </m:sSubSupPr>
                          <m:e>
                            <m:r>
                              <a:rPr lang="en-US" altLang="zh-CN" sz="1600" i="1">
                                <a:solidFill>
                                  <a:srgbClr val="767171"/>
                                </a:solidFill>
                                <a:latin typeface="Cambria Math" panose="02040503050406030204" pitchFamily="18" charset="0"/>
                                <a:cs typeface="+mn-ea"/>
                                <a:sym typeface="+mn-lt"/>
                              </a:rPr>
                              <m:t>𝑆</m:t>
                            </m:r>
                          </m:e>
                          <m:sub>
                            <m:r>
                              <a:rPr lang="en-US" altLang="zh-CN" sz="1600" i="1">
                                <a:solidFill>
                                  <a:srgbClr val="767171"/>
                                </a:solidFill>
                                <a:latin typeface="Cambria Math" panose="02040503050406030204" pitchFamily="18" charset="0"/>
                                <a:cs typeface="+mn-ea"/>
                                <a:sym typeface="+mn-lt"/>
                              </a:rPr>
                              <m:t>𝑚</m:t>
                            </m:r>
                          </m:sub>
                          <m:sup>
                            <m:r>
                              <a:rPr lang="en-US" altLang="zh-CN" sz="1600" i="1">
                                <a:solidFill>
                                  <a:srgbClr val="767171"/>
                                </a:solidFill>
                                <a:latin typeface="Cambria Math" panose="02040503050406030204" pitchFamily="18" charset="0"/>
                                <a:cs typeface="+mn-ea"/>
                                <a:sym typeface="+mn-lt"/>
                              </a:rPr>
                              <m:t>𝑎</m:t>
                            </m:r>
                            <m:d>
                              <m:dPr>
                                <m:ctrlPr>
                                  <a:rPr lang="en-US" altLang="zh-CN" sz="1600" i="1">
                                    <a:solidFill>
                                      <a:srgbClr val="767171"/>
                                    </a:solidFill>
                                    <a:latin typeface="Cambria Math" panose="02040503050406030204" pitchFamily="18" charset="0"/>
                                    <a:cs typeface="+mn-ea"/>
                                    <a:sym typeface="+mn-lt"/>
                                  </a:rPr>
                                </m:ctrlPr>
                              </m:dPr>
                              <m:e>
                                <m:r>
                                  <a:rPr lang="en-US" altLang="zh-CN" sz="1600" i="1">
                                    <a:solidFill>
                                      <a:srgbClr val="767171"/>
                                    </a:solidFill>
                                    <a:latin typeface="Cambria Math" panose="02040503050406030204" pitchFamily="18" charset="0"/>
                                    <a:cs typeface="+mn-ea"/>
                                    <a:sym typeface="+mn-lt"/>
                                  </a:rPr>
                                  <m:t>2</m:t>
                                </m:r>
                              </m:e>
                            </m:d>
                          </m:sup>
                        </m:sSubSup>
                      </m:e>
                    </m:d>
                    <m:r>
                      <a:rPr lang="en-US" altLang="zh-CN" sz="1600" i="1">
                        <a:solidFill>
                          <a:srgbClr val="767171"/>
                        </a:solidFill>
                        <a:latin typeface="Cambria Math" panose="02040503050406030204" pitchFamily="18" charset="0"/>
                        <a:cs typeface="+mn-ea"/>
                        <a:sym typeface="+mn-lt"/>
                      </a:rPr>
                      <m:t>≠…</m:t>
                    </m:r>
                  </m:oMath>
                </a14:m>
                <a:r>
                  <a:rPr lang="en-US" altLang="zh-CN" sz="1600" dirty="0">
                    <a:solidFill>
                      <a:srgbClr val="767171"/>
                    </a:solidFill>
                    <a:latin typeface="微软雅黑"/>
                    <a:ea typeface="微软雅黑"/>
                    <a:cs typeface="+mn-ea"/>
                    <a:sym typeface="+mn-lt"/>
                  </a:rPr>
                  <a:t>, which is often the case, will this disproportion of pairwise words affect </a:t>
                </a:r>
                <a14:m>
                  <m:oMath xmlns:m="http://schemas.openxmlformats.org/officeDocument/2006/math">
                    <m:sSup>
                      <m:sSupPr>
                        <m:ctrlPr>
                          <a:rPr lang="en-US" altLang="zh-CN" sz="1600" i="1">
                            <a:solidFill>
                              <a:srgbClr val="767171"/>
                            </a:solidFill>
                            <a:latin typeface="Cambria Math" panose="02040503050406030204" pitchFamily="18" charset="0"/>
                            <a:cs typeface="+mn-ea"/>
                            <a:sym typeface="+mn-lt"/>
                          </a:rPr>
                        </m:ctrlPr>
                      </m:sSupPr>
                      <m:e>
                        <m:r>
                          <a:rPr lang="en-US" altLang="zh-CN" sz="1600" i="1">
                            <a:solidFill>
                              <a:srgbClr val="767171"/>
                            </a:solidFill>
                            <a:latin typeface="Cambria Math" panose="02040503050406030204" pitchFamily="18" charset="0"/>
                            <a:cs typeface="+mn-ea"/>
                            <a:sym typeface="+mn-lt"/>
                          </a:rPr>
                          <m:t>𝑒</m:t>
                        </m:r>
                      </m:e>
                      <m:sup>
                        <m:r>
                          <a:rPr lang="en-US" altLang="zh-CN" sz="1600" i="1">
                            <a:solidFill>
                              <a:srgbClr val="767171"/>
                            </a:solidFill>
                            <a:latin typeface="Cambria Math" panose="02040503050406030204" pitchFamily="18" charset="0"/>
                            <a:cs typeface="+mn-ea"/>
                            <a:sym typeface="+mn-lt"/>
                          </a:rPr>
                          <m:t>𝑎</m:t>
                        </m:r>
                        <m:d>
                          <m:dPr>
                            <m:ctrlPr>
                              <a:rPr lang="en-US" altLang="zh-CN" sz="1600" i="1">
                                <a:solidFill>
                                  <a:srgbClr val="767171"/>
                                </a:solidFill>
                                <a:latin typeface="Cambria Math" panose="02040503050406030204" pitchFamily="18" charset="0"/>
                                <a:cs typeface="+mn-ea"/>
                                <a:sym typeface="+mn-lt"/>
                              </a:rPr>
                            </m:ctrlPr>
                          </m:dPr>
                          <m:e>
                            <m:r>
                              <a:rPr lang="en-US" altLang="zh-CN" sz="1600" i="1">
                                <a:solidFill>
                                  <a:srgbClr val="767171"/>
                                </a:solidFill>
                                <a:latin typeface="Cambria Math" panose="02040503050406030204" pitchFamily="18" charset="0"/>
                                <a:cs typeface="+mn-ea"/>
                                <a:sym typeface="+mn-lt"/>
                              </a:rPr>
                              <m:t>𝑖</m:t>
                            </m:r>
                          </m:e>
                        </m:d>
                      </m:sup>
                    </m:sSup>
                  </m:oMath>
                </a14:m>
                <a:r>
                  <a:rPr lang="en-US" altLang="zh-CN" sz="1600" dirty="0">
                    <a:solidFill>
                      <a:srgbClr val="767171"/>
                    </a:solidFill>
                    <a:latin typeface="微软雅黑"/>
                    <a:ea typeface="微软雅黑"/>
                    <a:cs typeface="+mn-ea"/>
                    <a:sym typeface="+mn-lt"/>
                  </a:rPr>
                  <a:t>’s expressiveness?</a:t>
                </a:r>
              </a:p>
              <a:p>
                <a:pPr marL="171446" indent="-171446" defTabSz="1217476">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微软雅黑"/>
                    <a:ea typeface="微软雅黑"/>
                    <a:cs typeface="+mn-ea"/>
                    <a:sym typeface="+mn-lt"/>
                  </a:rPr>
                  <a:t>Quantity:</a:t>
                </a:r>
                <a:r>
                  <a:rPr lang="en-US" altLang="zh-CN" sz="1600" dirty="0">
                    <a:solidFill>
                      <a:srgbClr val="BA8D2D"/>
                    </a:solidFill>
                    <a:latin typeface="微软雅黑"/>
                    <a:ea typeface="微软雅黑"/>
                    <a:cs typeface="+mn-ea"/>
                    <a:sym typeface="+mn-lt"/>
                  </a:rPr>
                  <a:t> </a:t>
                </a:r>
                <a:r>
                  <a:rPr lang="en-US" altLang="zh-CN" sz="1600" dirty="0">
                    <a:solidFill>
                      <a:srgbClr val="767171"/>
                    </a:solidFill>
                    <a:latin typeface="微软雅黑"/>
                    <a:ea typeface="微软雅黑"/>
                    <a:cs typeface="+mn-ea"/>
                    <a:sym typeface="+mn-lt"/>
                  </a:rPr>
                  <a:t>whether for </a:t>
                </a:r>
                <a14:m>
                  <m:oMath xmlns:m="http://schemas.openxmlformats.org/officeDocument/2006/math">
                    <m:r>
                      <a:rPr lang="en-US" altLang="zh-CN" sz="1600" i="1">
                        <a:solidFill>
                          <a:srgbClr val="767171"/>
                        </a:solidFill>
                        <a:latin typeface="Cambria Math" panose="02040503050406030204" pitchFamily="18" charset="0"/>
                        <a:cs typeface="+mn-ea"/>
                        <a:sym typeface="+mn-lt"/>
                      </a:rPr>
                      <m:t>𝑙𝑒𝑛</m:t>
                    </m:r>
                    <m:r>
                      <a:rPr lang="en-US" altLang="zh-CN" sz="1600" i="1">
                        <a:solidFill>
                          <a:srgbClr val="767171"/>
                        </a:solidFill>
                        <a:latin typeface="Cambria Math" panose="02040503050406030204" pitchFamily="18" charset="0"/>
                        <a:cs typeface="+mn-ea"/>
                        <a:sym typeface="+mn-lt"/>
                      </a:rPr>
                      <m:t>(</m:t>
                    </m:r>
                    <m:sSubSup>
                      <m:sSubSupPr>
                        <m:ctrlPr>
                          <a:rPr lang="en-US" altLang="zh-CN" sz="1600" i="1">
                            <a:solidFill>
                              <a:srgbClr val="767171"/>
                            </a:solidFill>
                            <a:latin typeface="Cambria Math" panose="02040503050406030204" pitchFamily="18" charset="0"/>
                            <a:cs typeface="+mn-ea"/>
                            <a:sym typeface="+mn-lt"/>
                          </a:rPr>
                        </m:ctrlPr>
                      </m:sSubSupPr>
                      <m:e>
                        <m:r>
                          <a:rPr lang="en-US" altLang="zh-CN" sz="1600" i="1">
                            <a:solidFill>
                              <a:srgbClr val="767171"/>
                            </a:solidFill>
                            <a:latin typeface="Cambria Math" panose="02040503050406030204" pitchFamily="18" charset="0"/>
                            <a:cs typeface="+mn-ea"/>
                            <a:sym typeface="+mn-lt"/>
                          </a:rPr>
                          <m:t>𝑆</m:t>
                        </m:r>
                      </m:e>
                      <m:sub>
                        <m:r>
                          <a:rPr lang="en-US" altLang="zh-CN" sz="1600" i="1">
                            <a:solidFill>
                              <a:srgbClr val="767171"/>
                            </a:solidFill>
                            <a:latin typeface="Cambria Math" panose="02040503050406030204" pitchFamily="18" charset="0"/>
                            <a:cs typeface="+mn-ea"/>
                            <a:sym typeface="+mn-lt"/>
                          </a:rPr>
                          <m:t>𝑚</m:t>
                        </m:r>
                      </m:sub>
                      <m:sup>
                        <m:r>
                          <a:rPr lang="en-US" altLang="zh-CN" sz="1600" i="1">
                            <a:solidFill>
                              <a:srgbClr val="767171"/>
                            </a:solidFill>
                            <a:latin typeface="Cambria Math" panose="02040503050406030204" pitchFamily="18" charset="0"/>
                            <a:cs typeface="+mn-ea"/>
                            <a:sym typeface="+mn-lt"/>
                          </a:rPr>
                          <m:t>𝑎</m:t>
                        </m:r>
                        <m:d>
                          <m:dPr>
                            <m:ctrlPr>
                              <a:rPr lang="en-US" altLang="zh-CN" sz="1600" i="1">
                                <a:solidFill>
                                  <a:srgbClr val="767171"/>
                                </a:solidFill>
                                <a:latin typeface="Cambria Math" panose="02040503050406030204" pitchFamily="18" charset="0"/>
                                <a:cs typeface="+mn-ea"/>
                                <a:sym typeface="+mn-lt"/>
                              </a:rPr>
                            </m:ctrlPr>
                          </m:dPr>
                          <m:e>
                            <m:r>
                              <a:rPr lang="en-US" altLang="zh-CN" sz="1600" i="1">
                                <a:solidFill>
                                  <a:srgbClr val="767171"/>
                                </a:solidFill>
                                <a:latin typeface="Cambria Math" panose="02040503050406030204" pitchFamily="18" charset="0"/>
                                <a:cs typeface="+mn-ea"/>
                                <a:sym typeface="+mn-lt"/>
                              </a:rPr>
                              <m:t>𝑖</m:t>
                            </m:r>
                          </m:e>
                        </m:d>
                      </m:sup>
                    </m:sSubSup>
                    <m:r>
                      <a:rPr lang="en-US" altLang="zh-CN" sz="1600" i="1">
                        <a:solidFill>
                          <a:srgbClr val="767171"/>
                        </a:solidFill>
                        <a:latin typeface="Cambria Math" panose="02040503050406030204" pitchFamily="18" charset="0"/>
                        <a:cs typeface="+mn-ea"/>
                        <a:sym typeface="+mn-lt"/>
                      </a:rPr>
                      <m:t>)</m:t>
                    </m:r>
                  </m:oMath>
                </a14:m>
                <a:r>
                  <a:rPr lang="en-US" altLang="zh-CN" sz="1600" dirty="0">
                    <a:solidFill>
                      <a:srgbClr val="767171"/>
                    </a:solidFill>
                    <a:latin typeface="微软雅黑"/>
                    <a:ea typeface="微软雅黑"/>
                    <a:cs typeface="+mn-ea"/>
                    <a:sym typeface="+mn-lt"/>
                  </a:rPr>
                  <a:t>, the larger, the better?</a:t>
                </a:r>
                <a:endParaRPr lang="en-US" altLang="zh-CN" sz="1600" dirty="0">
                  <a:solidFill>
                    <a:srgbClr val="BA8D2D"/>
                  </a:solidFill>
                  <a:latin typeface="微软雅黑"/>
                  <a:ea typeface="微软雅黑"/>
                  <a:cs typeface="+mn-ea"/>
                  <a:sym typeface="+mn-lt"/>
                </a:endParaRPr>
              </a:p>
            </p:txBody>
          </p:sp>
        </mc:Choice>
        <mc:Fallback xmlns="">
          <p:sp>
            <p:nvSpPr>
              <p:cNvPr id="33" name="文本框 32">
                <a:extLst>
                  <a:ext uri="{FF2B5EF4-FFF2-40B4-BE49-F238E27FC236}">
                    <a16:creationId xmlns:a16="http://schemas.microsoft.com/office/drawing/2014/main" id="{9A547076-12E2-428A-A6C0-77D2B4A1A7C6}"/>
                  </a:ext>
                </a:extLst>
              </p:cNvPr>
              <p:cNvSpPr txBox="1">
                <a:spLocks noRot="1" noChangeAspect="1" noMove="1" noResize="1" noEditPoints="1" noAdjustHandles="1" noChangeArrowheads="1" noChangeShapeType="1" noTextEdit="1"/>
              </p:cNvSpPr>
              <p:nvPr/>
            </p:nvSpPr>
            <p:spPr>
              <a:xfrm>
                <a:off x="4664895" y="4581128"/>
                <a:ext cx="7035684" cy="1611275"/>
              </a:xfrm>
              <a:prstGeom prst="rect">
                <a:avLst/>
              </a:prstGeom>
              <a:blipFill>
                <a:blip r:embed="rId11"/>
                <a:stretch>
                  <a:fillRect l="-433" b="-5660"/>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D9FBA2D2-CD7E-4088-831A-3BC4223AB58D}"/>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19</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2384149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9" y="435400"/>
            <a:ext cx="354564" cy="41054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858418" y="429209"/>
            <a:ext cx="354564" cy="41054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362272" y="839755"/>
            <a:ext cx="10375641"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72" y="254982"/>
            <a:ext cx="2318263" cy="584775"/>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Motivation</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14131" y="429209"/>
            <a:ext cx="354564" cy="41054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39" name="文本框 38">
            <a:extLst>
              <a:ext uri="{FF2B5EF4-FFF2-40B4-BE49-F238E27FC236}">
                <a16:creationId xmlns:a16="http://schemas.microsoft.com/office/drawing/2014/main" id="{F89085A4-BB1B-49CA-B310-82CCB61566A0}"/>
              </a:ext>
            </a:extLst>
          </p:cNvPr>
          <p:cNvSpPr txBox="1"/>
          <p:nvPr/>
        </p:nvSpPr>
        <p:spPr>
          <a:xfrm>
            <a:off x="219045" y="4976265"/>
            <a:ext cx="11852584" cy="1569660"/>
          </a:xfrm>
          <a:prstGeom prst="rect">
            <a:avLst/>
          </a:prstGeom>
          <a:noFill/>
        </p:spPr>
        <p:txBody>
          <a:bodyPr wrap="square">
            <a:spAutoFit/>
          </a:bodyPr>
          <a:lstStyle/>
          <a:p>
            <a:pPr defTabSz="1217476"/>
            <a:r>
              <a:rPr lang="en-US" altLang="zh-CN" sz="1600" dirty="0">
                <a:solidFill>
                  <a:srgbClr val="767171"/>
                </a:solidFill>
                <a:latin typeface="Arial" panose="020B0604020202020204" pitchFamily="34" charset="0"/>
                <a:ea typeface="微软雅黑"/>
              </a:rPr>
              <a:t>[1] Blodgett S L, </a:t>
            </a:r>
            <a:r>
              <a:rPr lang="en-US" altLang="zh-CN" sz="1600" dirty="0" err="1">
                <a:solidFill>
                  <a:srgbClr val="767171"/>
                </a:solidFill>
                <a:latin typeface="Arial" panose="020B0604020202020204" pitchFamily="34" charset="0"/>
                <a:ea typeface="微软雅黑"/>
              </a:rPr>
              <a:t>Barocas</a:t>
            </a:r>
            <a:r>
              <a:rPr lang="en-US" altLang="zh-CN" sz="1600" dirty="0">
                <a:solidFill>
                  <a:srgbClr val="767171"/>
                </a:solidFill>
                <a:latin typeface="Arial" panose="020B0604020202020204" pitchFamily="34" charset="0"/>
                <a:ea typeface="微软雅黑"/>
              </a:rPr>
              <a:t> S, </a:t>
            </a:r>
            <a:r>
              <a:rPr lang="en-US" altLang="zh-CN" sz="1600" dirty="0" err="1">
                <a:solidFill>
                  <a:srgbClr val="767171"/>
                </a:solidFill>
                <a:latin typeface="Arial" panose="020B0604020202020204" pitchFamily="34" charset="0"/>
                <a:ea typeface="微软雅黑"/>
              </a:rPr>
              <a:t>Daumé</a:t>
            </a:r>
            <a:r>
              <a:rPr lang="en-US" altLang="zh-CN" sz="1600" dirty="0">
                <a:solidFill>
                  <a:srgbClr val="767171"/>
                </a:solidFill>
                <a:latin typeface="Arial" panose="020B0604020202020204" pitchFamily="34" charset="0"/>
                <a:ea typeface="微软雅黑"/>
              </a:rPr>
              <a:t> III H, et al. Language (technology) is power: A critical survey of" bias" in </a:t>
            </a:r>
            <a:r>
              <a:rPr lang="en-US" altLang="zh-CN" sz="1600" dirty="0" err="1">
                <a:solidFill>
                  <a:srgbClr val="767171"/>
                </a:solidFill>
                <a:latin typeface="Arial" panose="020B0604020202020204" pitchFamily="34" charset="0"/>
                <a:ea typeface="微软雅黑"/>
              </a:rPr>
              <a:t>nlp</a:t>
            </a:r>
            <a:r>
              <a:rPr lang="en-US" altLang="zh-CN" sz="1600" dirty="0">
                <a:solidFill>
                  <a:srgbClr val="767171"/>
                </a:solidFill>
                <a:latin typeface="Arial" panose="020B0604020202020204" pitchFamily="34" charset="0"/>
                <a:ea typeface="微软雅黑"/>
              </a:rPr>
              <a:t>[J].</a:t>
            </a:r>
          </a:p>
          <a:p>
            <a:pPr defTabSz="1217476"/>
            <a:r>
              <a:rPr lang="en-US" altLang="zh-CN" sz="1600" dirty="0">
                <a:solidFill>
                  <a:srgbClr val="767171"/>
                </a:solidFill>
                <a:latin typeface="Arial" panose="020B0604020202020204" pitchFamily="34" charset="0"/>
                <a:ea typeface="微软雅黑"/>
              </a:rPr>
              <a:t>[2] </a:t>
            </a:r>
            <a:r>
              <a:rPr lang="en-US" altLang="zh-CN" sz="1600" dirty="0" err="1">
                <a:solidFill>
                  <a:srgbClr val="767171"/>
                </a:solidFill>
                <a:latin typeface="Arial" panose="020B0604020202020204" pitchFamily="34" charset="0"/>
                <a:ea typeface="微软雅黑"/>
              </a:rPr>
              <a:t>Rabelo</a:t>
            </a:r>
            <a:r>
              <a:rPr lang="en-US" altLang="zh-CN" sz="1600" dirty="0">
                <a:solidFill>
                  <a:srgbClr val="767171"/>
                </a:solidFill>
                <a:latin typeface="Arial" panose="020B0604020202020204" pitchFamily="34" charset="0"/>
                <a:ea typeface="微软雅黑"/>
              </a:rPr>
              <a:t> J, Goebel R, Kim M Y, et </a:t>
            </a:r>
            <a:r>
              <a:rPr lang="en-US" altLang="zh-CN" sz="1600" dirty="0" err="1">
                <a:solidFill>
                  <a:srgbClr val="767171"/>
                </a:solidFill>
                <a:latin typeface="Arial" panose="020B0604020202020204" pitchFamily="34" charset="0"/>
                <a:ea typeface="微软雅黑"/>
              </a:rPr>
              <a:t>alH</a:t>
            </a:r>
            <a:r>
              <a:rPr lang="en-US" altLang="zh-CN" sz="1600" dirty="0">
                <a:solidFill>
                  <a:srgbClr val="767171"/>
                </a:solidFill>
                <a:latin typeface="Arial" panose="020B0604020202020204" pitchFamily="34" charset="0"/>
                <a:ea typeface="微软雅黑"/>
              </a:rPr>
              <a:t>. Overview and Discussion of the Competition on Legal Information Extraction/Entailment (COLIEE) 2021[J].</a:t>
            </a:r>
          </a:p>
          <a:p>
            <a:pPr defTabSz="1217476"/>
            <a:r>
              <a:rPr lang="en-US" altLang="zh-CN" sz="1600" dirty="0">
                <a:solidFill>
                  <a:srgbClr val="767171"/>
                </a:solidFill>
                <a:latin typeface="Arial" panose="020B0604020202020204" pitchFamily="34" charset="0"/>
                <a:ea typeface="微软雅黑"/>
              </a:rPr>
              <a:t>[3] </a:t>
            </a:r>
            <a:r>
              <a:rPr lang="en-US" altLang="zh-CN" sz="1600" dirty="0" err="1">
                <a:solidFill>
                  <a:srgbClr val="767171"/>
                </a:solidFill>
                <a:latin typeface="Arial" panose="020B0604020202020204" pitchFamily="34" charset="0"/>
                <a:ea typeface="微软雅黑"/>
              </a:rPr>
              <a:t>Abdollahnejad</a:t>
            </a:r>
            <a:r>
              <a:rPr lang="en-US" altLang="zh-CN" sz="1600" dirty="0">
                <a:solidFill>
                  <a:srgbClr val="767171"/>
                </a:solidFill>
                <a:latin typeface="Arial" panose="020B0604020202020204" pitchFamily="34" charset="0"/>
                <a:ea typeface="微软雅黑"/>
              </a:rPr>
              <a:t> E, Kalman M, Far B H. A Deep Learning BERT-Based Approach to Person-Job Fit in Talent Recruitment[C]2021.</a:t>
            </a:r>
          </a:p>
          <a:p>
            <a:pPr defTabSz="1217476"/>
            <a:r>
              <a:rPr lang="en-US" altLang="zh-CN" sz="1600" dirty="0">
                <a:solidFill>
                  <a:srgbClr val="767171"/>
                </a:solidFill>
                <a:latin typeface="Arial" panose="020B0604020202020204" pitchFamily="34" charset="0"/>
                <a:ea typeface="微软雅黑"/>
              </a:rPr>
              <a:t>[4] </a:t>
            </a:r>
            <a:r>
              <a:rPr lang="en-US" altLang="zh-CN" sz="1600" dirty="0" err="1">
                <a:solidFill>
                  <a:srgbClr val="767171"/>
                </a:solidFill>
                <a:latin typeface="Arial" panose="020B0604020202020204" pitchFamily="34" charset="0"/>
                <a:ea typeface="微软雅黑"/>
              </a:rPr>
              <a:t>Askell</a:t>
            </a:r>
            <a:r>
              <a:rPr lang="en-US" altLang="zh-CN" sz="1600" dirty="0">
                <a:solidFill>
                  <a:srgbClr val="767171"/>
                </a:solidFill>
                <a:latin typeface="Arial" panose="020B0604020202020204" pitchFamily="34" charset="0"/>
                <a:ea typeface="微软雅黑"/>
              </a:rPr>
              <a:t> A, Bai Y, Chen A, et al. A general language assistant as a laboratory for alignment[J].</a:t>
            </a:r>
          </a:p>
          <a:p>
            <a:pPr defTabSz="1217476"/>
            <a:r>
              <a:rPr lang="en-US" altLang="zh-CN" sz="1600" dirty="0">
                <a:solidFill>
                  <a:srgbClr val="767171"/>
                </a:solidFill>
                <a:latin typeface="Arial" panose="020B0604020202020204" pitchFamily="34" charset="0"/>
                <a:ea typeface="微软雅黑"/>
              </a:rPr>
              <a:t>[5] Kaneko M, </a:t>
            </a:r>
            <a:r>
              <a:rPr lang="en-US" altLang="zh-CN" sz="1600" dirty="0" err="1">
                <a:solidFill>
                  <a:srgbClr val="767171"/>
                </a:solidFill>
                <a:latin typeface="Arial" panose="020B0604020202020204" pitchFamily="34" charset="0"/>
                <a:ea typeface="微软雅黑"/>
              </a:rPr>
              <a:t>Bollegala</a:t>
            </a:r>
            <a:r>
              <a:rPr lang="en-US" altLang="zh-CN" sz="1600" dirty="0">
                <a:solidFill>
                  <a:srgbClr val="767171"/>
                </a:solidFill>
                <a:latin typeface="Arial" panose="020B0604020202020204" pitchFamily="34" charset="0"/>
                <a:ea typeface="微软雅黑"/>
              </a:rPr>
              <a:t> D. Debiasing pre-trained </a:t>
            </a:r>
            <a:r>
              <a:rPr lang="en-US" altLang="zh-CN" sz="1600" dirty="0" err="1">
                <a:solidFill>
                  <a:srgbClr val="767171"/>
                </a:solidFill>
                <a:latin typeface="Arial" panose="020B0604020202020204" pitchFamily="34" charset="0"/>
                <a:ea typeface="微软雅黑"/>
              </a:rPr>
              <a:t>contextualised</a:t>
            </a:r>
            <a:r>
              <a:rPr lang="en-US" altLang="zh-CN" sz="1600" dirty="0">
                <a:solidFill>
                  <a:srgbClr val="767171"/>
                </a:solidFill>
                <a:latin typeface="Arial" panose="020B0604020202020204" pitchFamily="34" charset="0"/>
                <a:ea typeface="微软雅黑"/>
              </a:rPr>
              <a:t> embeddings[J].</a:t>
            </a:r>
            <a:endParaRPr lang="zh-CN" altLang="en-US" sz="1600" dirty="0">
              <a:solidFill>
                <a:srgbClr val="767171"/>
              </a:solidFill>
              <a:latin typeface="微软雅黑"/>
              <a:ea typeface="微软雅黑"/>
            </a:endParaRPr>
          </a:p>
        </p:txBody>
      </p:sp>
      <p:grpSp>
        <p:nvGrpSpPr>
          <p:cNvPr id="34" name="组合 33">
            <a:extLst>
              <a:ext uri="{FF2B5EF4-FFF2-40B4-BE49-F238E27FC236}">
                <a16:creationId xmlns:a16="http://schemas.microsoft.com/office/drawing/2014/main" id="{1B705BAC-08D5-4000-A7DC-721B6A316017}"/>
              </a:ext>
            </a:extLst>
          </p:cNvPr>
          <p:cNvGrpSpPr/>
          <p:nvPr/>
        </p:nvGrpSpPr>
        <p:grpSpPr>
          <a:xfrm>
            <a:off x="775683" y="1764930"/>
            <a:ext cx="10614663" cy="1910586"/>
            <a:chOff x="2224534" y="2436263"/>
            <a:chExt cx="10614662" cy="1910583"/>
          </a:xfrm>
        </p:grpSpPr>
        <p:sp>
          <p:nvSpPr>
            <p:cNvPr id="36" name="文本框 35">
              <a:extLst>
                <a:ext uri="{FF2B5EF4-FFF2-40B4-BE49-F238E27FC236}">
                  <a16:creationId xmlns:a16="http://schemas.microsoft.com/office/drawing/2014/main" id="{B4617D41-D25F-4764-9206-F750F6314414}"/>
                </a:ext>
              </a:extLst>
            </p:cNvPr>
            <p:cNvSpPr txBox="1"/>
            <p:nvPr/>
          </p:nvSpPr>
          <p:spPr>
            <a:xfrm>
              <a:off x="2224534" y="2869520"/>
              <a:ext cx="10446323" cy="147732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171446" indent="-171446" defTabSz="1217476">
                <a:buFont typeface="Arial" panose="020B0604020202020204" pitchFamily="34" charset="0"/>
                <a:buChar char="•"/>
              </a:pPr>
              <a:r>
                <a:rPr lang="en-US" altLang="zh-CN" dirty="0">
                  <a:solidFill>
                    <a:srgbClr val="767171">
                      <a:lumMod val="95000"/>
                      <a:lumOff val="5000"/>
                    </a:srgbClr>
                  </a:solidFill>
                  <a:latin typeface="微软雅黑"/>
                  <a:ea typeface="微软雅黑"/>
                  <a:cs typeface="+mn-ea"/>
                  <a:sym typeface="+mn-lt"/>
                </a:rPr>
                <a:t>Legal information extraction[2]</a:t>
              </a:r>
              <a:r>
                <a:rPr lang="zh-CN" altLang="en-US" dirty="0">
                  <a:solidFill>
                    <a:srgbClr val="767171">
                      <a:lumMod val="95000"/>
                      <a:lumOff val="5000"/>
                    </a:srgbClr>
                  </a:solidFill>
                  <a:latin typeface="微软雅黑"/>
                  <a:ea typeface="微软雅黑"/>
                  <a:cs typeface="+mn-ea"/>
                  <a:sym typeface="+mn-lt"/>
                </a:rPr>
                <a:t>；</a:t>
              </a:r>
              <a:endParaRPr lang="en-US" altLang="zh-CN" dirty="0">
                <a:solidFill>
                  <a:srgbClr val="767171">
                    <a:lumMod val="95000"/>
                    <a:lumOff val="5000"/>
                  </a:srgbClr>
                </a:solidFill>
                <a:latin typeface="微软雅黑"/>
                <a:ea typeface="微软雅黑"/>
                <a:cs typeface="+mn-ea"/>
                <a:sym typeface="+mn-lt"/>
              </a:endParaRPr>
            </a:p>
            <a:p>
              <a:pPr marL="171446" indent="-171446" defTabSz="1217476">
                <a:buFont typeface="Arial" panose="020B0604020202020204" pitchFamily="34" charset="0"/>
                <a:buChar char="•"/>
              </a:pPr>
              <a:r>
                <a:rPr lang="en-US" altLang="zh-CN" dirty="0">
                  <a:solidFill>
                    <a:srgbClr val="767171">
                      <a:lumMod val="95000"/>
                      <a:lumOff val="5000"/>
                    </a:srgbClr>
                  </a:solidFill>
                  <a:latin typeface="微软雅黑"/>
                  <a:ea typeface="微软雅黑"/>
                  <a:cs typeface="+mn-ea"/>
                  <a:sym typeface="+mn-lt"/>
                </a:rPr>
                <a:t>Resume filtering[3]</a:t>
              </a:r>
              <a:r>
                <a:rPr lang="zh-CN" altLang="en-US" dirty="0">
                  <a:solidFill>
                    <a:srgbClr val="767171">
                      <a:lumMod val="95000"/>
                      <a:lumOff val="5000"/>
                    </a:srgbClr>
                  </a:solidFill>
                  <a:latin typeface="微软雅黑"/>
                  <a:ea typeface="微软雅黑"/>
                  <a:cs typeface="+mn-ea"/>
                  <a:sym typeface="+mn-lt"/>
                </a:rPr>
                <a:t>；</a:t>
              </a:r>
              <a:endParaRPr lang="en-US" altLang="zh-CN" dirty="0">
                <a:solidFill>
                  <a:srgbClr val="767171">
                    <a:lumMod val="95000"/>
                    <a:lumOff val="5000"/>
                  </a:srgbClr>
                </a:solidFill>
                <a:latin typeface="微软雅黑"/>
                <a:ea typeface="微软雅黑"/>
                <a:cs typeface="+mn-ea"/>
                <a:sym typeface="+mn-lt"/>
              </a:endParaRPr>
            </a:p>
            <a:p>
              <a:pPr marL="171446" indent="-171446" defTabSz="1217476">
                <a:buFont typeface="Arial" panose="020B0604020202020204" pitchFamily="34" charset="0"/>
                <a:buChar char="•"/>
              </a:pPr>
              <a:r>
                <a:rPr lang="en-US" altLang="zh-CN" dirty="0">
                  <a:solidFill>
                    <a:srgbClr val="767171">
                      <a:lumMod val="95000"/>
                      <a:lumOff val="5000"/>
                    </a:srgbClr>
                  </a:solidFill>
                  <a:latin typeface="微软雅黑"/>
                  <a:ea typeface="微软雅黑"/>
                  <a:cs typeface="+mn-ea"/>
                  <a:sym typeface="+mn-lt"/>
                </a:rPr>
                <a:t>General language assistants[4]</a:t>
              </a:r>
              <a:r>
                <a:rPr lang="zh-CN" altLang="en-US" dirty="0">
                  <a:solidFill>
                    <a:srgbClr val="767171">
                      <a:lumMod val="95000"/>
                      <a:lumOff val="5000"/>
                    </a:srgbClr>
                  </a:solidFill>
                  <a:latin typeface="微软雅黑"/>
                  <a:ea typeface="微软雅黑"/>
                  <a:cs typeface="+mn-ea"/>
                  <a:sym typeface="+mn-lt"/>
                </a:rPr>
                <a:t>，</a:t>
              </a:r>
              <a:r>
                <a:rPr lang="en-US" altLang="zh-CN" dirty="0">
                  <a:solidFill>
                    <a:srgbClr val="767171">
                      <a:lumMod val="95000"/>
                      <a:lumOff val="5000"/>
                    </a:srgbClr>
                  </a:solidFill>
                  <a:latin typeface="微软雅黑"/>
                  <a:ea typeface="微软雅黑"/>
                  <a:cs typeface="+mn-ea"/>
                  <a:sym typeface="+mn-lt"/>
                </a:rPr>
                <a:t>…</a:t>
              </a:r>
            </a:p>
            <a:p>
              <a:pPr marL="171446" indent="-171446" defTabSz="1217476">
                <a:buFont typeface="Arial" panose="020B0604020202020204" pitchFamily="34" charset="0"/>
                <a:buChar char="•"/>
              </a:pPr>
              <a:r>
                <a:rPr lang="en-US" altLang="zh-CN" dirty="0">
                  <a:solidFill>
                    <a:srgbClr val="767171">
                      <a:lumMod val="95000"/>
                      <a:lumOff val="5000"/>
                    </a:srgbClr>
                  </a:solidFill>
                  <a:latin typeface="微软雅黑"/>
                  <a:ea typeface="微软雅黑"/>
                  <a:cs typeface="+mn-ea"/>
                  <a:sym typeface="+mn-lt"/>
                </a:rPr>
                <a:t>Pre-trained language models (PLMs) can be debiased to enable applications that may be inadvertently influenced by the PLM's implicit stereotypes. </a:t>
              </a:r>
              <a:endParaRPr lang="en-US" dirty="0">
                <a:solidFill>
                  <a:srgbClr val="767171">
                    <a:lumMod val="95000"/>
                    <a:lumOff val="5000"/>
                  </a:srgbClr>
                </a:solidFill>
                <a:latin typeface="微软雅黑"/>
                <a:ea typeface="微软雅黑"/>
                <a:cs typeface="+mn-ea"/>
                <a:sym typeface="+mn-lt"/>
              </a:endParaRPr>
            </a:p>
          </p:txBody>
        </p:sp>
        <p:sp>
          <p:nvSpPr>
            <p:cNvPr id="37" name="文本框 36">
              <a:extLst>
                <a:ext uri="{FF2B5EF4-FFF2-40B4-BE49-F238E27FC236}">
                  <a16:creationId xmlns:a16="http://schemas.microsoft.com/office/drawing/2014/main" id="{3DCEC0FB-00EF-4595-A271-CAA42A3CE36E}"/>
                </a:ext>
              </a:extLst>
            </p:cNvPr>
            <p:cNvSpPr txBox="1"/>
            <p:nvPr/>
          </p:nvSpPr>
          <p:spPr>
            <a:xfrm>
              <a:off x="2224534" y="2436263"/>
              <a:ext cx="10614662" cy="37965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1217476"/>
              <a:r>
                <a:rPr lang="en-US" altLang="zh-CN" sz="1867" b="1" dirty="0">
                  <a:solidFill>
                    <a:srgbClr val="767171"/>
                  </a:solidFill>
                  <a:effectLst>
                    <a:outerShdw blurRad="38100" dist="38100" dir="2700000" algn="tl">
                      <a:srgbClr val="000000">
                        <a:alpha val="43137"/>
                      </a:srgbClr>
                    </a:outerShdw>
                  </a:effectLst>
                  <a:latin typeface="微软雅黑"/>
                  <a:ea typeface="微软雅黑"/>
                  <a:cs typeface="+mn-ea"/>
                  <a:sym typeface="+mn-lt"/>
                </a:rPr>
                <a:t>Many real-world tasks have been automated by the application of NLP systems.</a:t>
              </a:r>
            </a:p>
          </p:txBody>
        </p:sp>
      </p:grpSp>
      <p:grpSp>
        <p:nvGrpSpPr>
          <p:cNvPr id="10" name="组合 9">
            <a:extLst>
              <a:ext uri="{FF2B5EF4-FFF2-40B4-BE49-F238E27FC236}">
                <a16:creationId xmlns:a16="http://schemas.microsoft.com/office/drawing/2014/main" id="{73F8EEA4-EAF9-41F1-968A-B8651EDDEBB3}"/>
              </a:ext>
            </a:extLst>
          </p:cNvPr>
          <p:cNvGrpSpPr/>
          <p:nvPr/>
        </p:nvGrpSpPr>
        <p:grpSpPr>
          <a:xfrm>
            <a:off x="361515" y="814012"/>
            <a:ext cx="10972068" cy="1035185"/>
            <a:chOff x="271136" y="610508"/>
            <a:chExt cx="8229051" cy="776389"/>
          </a:xfrm>
        </p:grpSpPr>
        <p:sp>
          <p:nvSpPr>
            <p:cNvPr id="43" name="îŝḷîḓé-文本框 65">
              <a:extLst>
                <a:ext uri="{FF2B5EF4-FFF2-40B4-BE49-F238E27FC236}">
                  <a16:creationId xmlns:a16="http://schemas.microsoft.com/office/drawing/2014/main" id="{332D383A-CD0C-4F69-B88B-395CFFB1B04E}"/>
                </a:ext>
              </a:extLst>
            </p:cNvPr>
            <p:cNvSpPr txBox="1"/>
            <p:nvPr/>
          </p:nvSpPr>
          <p:spPr>
            <a:xfrm>
              <a:off x="845364" y="610508"/>
              <a:ext cx="7654823" cy="776389"/>
            </a:xfrm>
            <a:prstGeom prst="rect">
              <a:avLst/>
            </a:prstGeom>
            <a:noFill/>
          </p:spPr>
          <p:txBody>
            <a:bodyPr wrap="none" anchor="b" anchorCtr="0">
              <a:normAutofit/>
            </a:bodyPr>
            <a:lstStyle/>
            <a:p>
              <a:pPr defTabSz="1217476"/>
              <a:r>
                <a:rPr lang="en-US" altLang="zh-CN" sz="2667" b="1" dirty="0">
                  <a:solidFill>
                    <a:srgbClr val="293247"/>
                  </a:solidFill>
                  <a:latin typeface="微软雅黑"/>
                  <a:ea typeface="微软雅黑"/>
                  <a:cs typeface="+mn-ea"/>
                  <a:sym typeface="+mn-lt"/>
                </a:rPr>
                <a:t>Biases exist and occur throughout the Natural Language </a:t>
              </a:r>
            </a:p>
            <a:p>
              <a:pPr defTabSz="1217476"/>
              <a:r>
                <a:rPr lang="en-US" altLang="zh-CN" sz="2667" b="1" dirty="0">
                  <a:solidFill>
                    <a:srgbClr val="293247"/>
                  </a:solidFill>
                  <a:latin typeface="微软雅黑"/>
                  <a:ea typeface="微软雅黑"/>
                  <a:cs typeface="+mn-ea"/>
                  <a:sym typeface="+mn-lt"/>
                </a:rPr>
                <a:t>Processing (NLP) lifecycle[1]:</a:t>
              </a:r>
            </a:p>
          </p:txBody>
        </p:sp>
        <p:sp>
          <p:nvSpPr>
            <p:cNvPr id="44" name="îŝḷîḓé-Freeform 7">
              <a:extLst>
                <a:ext uri="{FF2B5EF4-FFF2-40B4-BE49-F238E27FC236}">
                  <a16:creationId xmlns:a16="http://schemas.microsoft.com/office/drawing/2014/main" id="{3BC9C9B2-5725-4A9F-80AF-F8B9C1C5CC27}"/>
                </a:ext>
              </a:extLst>
            </p:cNvPr>
            <p:cNvSpPr/>
            <p:nvPr/>
          </p:nvSpPr>
          <p:spPr bwMode="auto">
            <a:xfrm>
              <a:off x="271136" y="826702"/>
              <a:ext cx="426928" cy="422843"/>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grpSp>
      <p:grpSp>
        <p:nvGrpSpPr>
          <p:cNvPr id="3" name="组合 2">
            <a:extLst>
              <a:ext uri="{FF2B5EF4-FFF2-40B4-BE49-F238E27FC236}">
                <a16:creationId xmlns:a16="http://schemas.microsoft.com/office/drawing/2014/main" id="{D396FFAC-1AB8-45F3-AAF8-0C2482E652E6}"/>
              </a:ext>
            </a:extLst>
          </p:cNvPr>
          <p:cNvGrpSpPr/>
          <p:nvPr/>
        </p:nvGrpSpPr>
        <p:grpSpPr>
          <a:xfrm>
            <a:off x="361515" y="3692784"/>
            <a:ext cx="11527124" cy="600313"/>
            <a:chOff x="271136" y="2766406"/>
            <a:chExt cx="8645343" cy="450235"/>
          </a:xfrm>
        </p:grpSpPr>
        <p:sp>
          <p:nvSpPr>
            <p:cNvPr id="21" name="îŝḷîḓé-文本框 65">
              <a:extLst>
                <a:ext uri="{FF2B5EF4-FFF2-40B4-BE49-F238E27FC236}">
                  <a16:creationId xmlns:a16="http://schemas.microsoft.com/office/drawing/2014/main" id="{196D2C28-B583-42A2-A791-3134A5096599}"/>
                </a:ext>
              </a:extLst>
            </p:cNvPr>
            <p:cNvSpPr txBox="1"/>
            <p:nvPr/>
          </p:nvSpPr>
          <p:spPr>
            <a:xfrm>
              <a:off x="845364" y="2766406"/>
              <a:ext cx="8071115" cy="442203"/>
            </a:xfrm>
            <a:prstGeom prst="rect">
              <a:avLst/>
            </a:prstGeom>
            <a:noFill/>
          </p:spPr>
          <p:txBody>
            <a:bodyPr wrap="none" anchor="b" anchorCtr="0">
              <a:normAutofit/>
            </a:bodyPr>
            <a:lstStyle/>
            <a:p>
              <a:pPr defTabSz="1217476"/>
              <a:r>
                <a:rPr lang="en-US" altLang="zh-CN" sz="2667" b="1" dirty="0">
                  <a:solidFill>
                    <a:srgbClr val="293247"/>
                  </a:solidFill>
                  <a:latin typeface="微软雅黑"/>
                  <a:ea typeface="微软雅黑"/>
                  <a:cs typeface="+mn-ea"/>
                  <a:sym typeface="+mn-lt"/>
                </a:rPr>
                <a:t>Debiasing in the finetuning setting:</a:t>
              </a:r>
            </a:p>
          </p:txBody>
        </p:sp>
        <p:sp>
          <p:nvSpPr>
            <p:cNvPr id="22" name="îŝḷîḓé-Freeform 7">
              <a:extLst>
                <a:ext uri="{FF2B5EF4-FFF2-40B4-BE49-F238E27FC236}">
                  <a16:creationId xmlns:a16="http://schemas.microsoft.com/office/drawing/2014/main" id="{0901AF33-DE39-412D-AB92-FE44B66864AF}"/>
                </a:ext>
              </a:extLst>
            </p:cNvPr>
            <p:cNvSpPr/>
            <p:nvPr/>
          </p:nvSpPr>
          <p:spPr bwMode="auto">
            <a:xfrm>
              <a:off x="271136" y="2793799"/>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grpSp>
      <p:sp>
        <p:nvSpPr>
          <p:cNvPr id="28" name="文本框 27">
            <a:extLst>
              <a:ext uri="{FF2B5EF4-FFF2-40B4-BE49-F238E27FC236}">
                <a16:creationId xmlns:a16="http://schemas.microsoft.com/office/drawing/2014/main" id="{D30E9D39-CCC4-44DF-8A01-A1B6910BAE81}"/>
              </a:ext>
            </a:extLst>
          </p:cNvPr>
          <p:cNvSpPr txBox="1"/>
          <p:nvPr/>
        </p:nvSpPr>
        <p:spPr>
          <a:xfrm>
            <a:off x="838007" y="4267545"/>
            <a:ext cx="10614661" cy="66697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1217476"/>
            <a:r>
              <a:rPr lang="en-US" altLang="zh-CN" sz="1867" b="1" dirty="0">
                <a:solidFill>
                  <a:srgbClr val="767171"/>
                </a:solidFill>
                <a:effectLst>
                  <a:outerShdw blurRad="38100" dist="38100" dir="2700000" algn="tl">
                    <a:srgbClr val="000000">
                      <a:alpha val="43137"/>
                    </a:srgbClr>
                  </a:outerShdw>
                </a:effectLst>
                <a:latin typeface="微软雅黑"/>
                <a:ea typeface="微软雅黑"/>
                <a:cs typeface="+mn-ea"/>
                <a:sym typeface="+mn-lt"/>
              </a:rPr>
              <a:t>A finetuning debiasing method typically puts forward specific loss terms to guide a PLM to remove biases in itself[5].</a:t>
            </a:r>
          </a:p>
        </p:txBody>
      </p:sp>
      <p:sp>
        <p:nvSpPr>
          <p:cNvPr id="18" name="文本框 17">
            <a:extLst>
              <a:ext uri="{FF2B5EF4-FFF2-40B4-BE49-F238E27FC236}">
                <a16:creationId xmlns:a16="http://schemas.microsoft.com/office/drawing/2014/main" id="{E915511B-7235-4248-9931-C878ECAF1FD6}"/>
              </a:ext>
            </a:extLst>
          </p:cNvPr>
          <p:cNvSpPr txBox="1"/>
          <p:nvPr/>
        </p:nvSpPr>
        <p:spPr>
          <a:xfrm>
            <a:off x="11630025" y="6467475"/>
            <a:ext cx="327334"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2</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341024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1852"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Results</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sp>
        <p:nvSpPr>
          <p:cNvPr id="18" name="文本框 17">
            <a:extLst>
              <a:ext uri="{FF2B5EF4-FFF2-40B4-BE49-F238E27FC236}">
                <a16:creationId xmlns:a16="http://schemas.microsoft.com/office/drawing/2014/main" id="{706716D0-B5CC-4F24-87DE-49D3B4D935DB}"/>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20</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EA7BD00-0AEA-4EDD-9E15-734B9378516D}"/>
                  </a:ext>
                </a:extLst>
              </p:cNvPr>
              <p:cNvSpPr txBox="1"/>
              <p:nvPr/>
            </p:nvSpPr>
            <p:spPr>
              <a:xfrm>
                <a:off x="798360" y="4222544"/>
                <a:ext cx="5617069" cy="1928477"/>
              </a:xfrm>
              <a:prstGeom prst="rect">
                <a:avLst/>
              </a:prstGeom>
              <a:noFill/>
            </p:spPr>
            <p:txBody>
              <a:bodyPr wrap="square">
                <a:spAutoFit/>
              </a:bodyPr>
              <a:lstStyle/>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reliability:</a:t>
                </a:r>
                <a:r>
                  <a:rPr lang="en-US" altLang="zh-CN" sz="1600" dirty="0">
                    <a:solidFill>
                      <a:srgbClr val="767171"/>
                    </a:solidFill>
                    <a:latin typeface="等线" panose="020F0502020204030204"/>
                    <a:ea typeface="等线" panose="02010600030101010101" pitchFamily="2" charset="-122"/>
                  </a:rPr>
                  <a:t> we regard </a:t>
                </a:r>
                <a14:m>
                  <m:oMath xmlns:m="http://schemas.openxmlformats.org/officeDocument/2006/math">
                    <m:sSubSup>
                      <m:sSubSupPr>
                        <m:ctrlPr>
                          <a:rPr lang="en-US" altLang="zh-CN" sz="1600" i="1">
                            <a:solidFill>
                              <a:srgbClr val="767171"/>
                            </a:solidFill>
                            <a:latin typeface="Cambria Math" panose="02040503050406030204" pitchFamily="18" charset="0"/>
                            <a:ea typeface="等线" panose="02010600030101010101" pitchFamily="2" charset="-122"/>
                          </a:rPr>
                        </m:ctrlPr>
                      </m:sSubSupPr>
                      <m:e>
                        <m:r>
                          <a:rPr lang="en-US" altLang="zh-CN" sz="1600" i="1">
                            <a:solidFill>
                              <a:srgbClr val="767171"/>
                            </a:solidFill>
                            <a:latin typeface="Cambria Math" panose="02040503050406030204" pitchFamily="18" charset="0"/>
                            <a:ea typeface="等线" panose="02010600030101010101" pitchFamily="2" charset="-122"/>
                          </a:rPr>
                          <m:t>𝑆</m:t>
                        </m:r>
                      </m:e>
                      <m:sub>
                        <m:r>
                          <a:rPr lang="en-US" altLang="zh-CN" sz="1600" i="1">
                            <a:solidFill>
                              <a:srgbClr val="767171"/>
                            </a:solidFill>
                            <a:latin typeface="Cambria Math" panose="02040503050406030204" pitchFamily="18" charset="0"/>
                            <a:ea typeface="等线" panose="02010600030101010101" pitchFamily="2" charset="-122"/>
                          </a:rPr>
                          <m:t>𝑚</m:t>
                        </m:r>
                      </m:sub>
                      <m:sup>
                        <m:r>
                          <a:rPr lang="en-US" altLang="zh-CN" sz="1600" i="1">
                            <a:solidFill>
                              <a:srgbClr val="767171"/>
                            </a:solidFill>
                            <a:latin typeface="Cambria Math" panose="02040503050406030204" pitchFamily="18" charset="0"/>
                            <a:ea typeface="等线" panose="02010600030101010101" pitchFamily="2" charset="-122"/>
                          </a:rPr>
                          <m:t>𝑎</m:t>
                        </m:r>
                        <m:d>
                          <m:dPr>
                            <m:ctrlPr>
                              <a:rPr lang="en-US" altLang="zh-CN" sz="1600" i="1">
                                <a:solidFill>
                                  <a:srgbClr val="767171"/>
                                </a:solidFill>
                                <a:latin typeface="Cambria Math" panose="02040503050406030204" pitchFamily="18" charset="0"/>
                                <a:ea typeface="等线" panose="02010600030101010101" pitchFamily="2" charset="-122"/>
                              </a:rPr>
                            </m:ctrlPr>
                          </m:dPr>
                          <m:e>
                            <m:r>
                              <a:rPr lang="en-US" altLang="zh-CN" sz="1600" i="1">
                                <a:solidFill>
                                  <a:srgbClr val="767171"/>
                                </a:solidFill>
                                <a:latin typeface="Cambria Math" panose="02040503050406030204" pitchFamily="18" charset="0"/>
                                <a:ea typeface="等线" panose="02010600030101010101" pitchFamily="2" charset="-122"/>
                              </a:rPr>
                              <m:t>𝑖</m:t>
                            </m:r>
                          </m:e>
                        </m:d>
                      </m:sup>
                    </m:sSubSup>
                  </m:oMath>
                </a14:m>
                <a:r>
                  <a:rPr lang="en-US" altLang="zh-CN" sz="1600" dirty="0">
                    <a:solidFill>
                      <a:srgbClr val="767171"/>
                    </a:solidFill>
                    <a:latin typeface="等线" panose="020F0502020204030204"/>
                    <a:ea typeface="等线" panose="02010600030101010101" pitchFamily="2" charset="-122"/>
                  </a:rPr>
                  <a:t> with </a:t>
                </a:r>
                <a14:m>
                  <m:oMath xmlns:m="http://schemas.openxmlformats.org/officeDocument/2006/math">
                    <m:r>
                      <a:rPr lang="en-US" altLang="zh-CN" sz="1600" i="1">
                        <a:solidFill>
                          <a:srgbClr val="767171"/>
                        </a:solidFill>
                        <a:latin typeface="Cambria Math" panose="02040503050406030204" pitchFamily="18" charset="0"/>
                        <a:ea typeface="等线" panose="02010600030101010101" pitchFamily="2" charset="-122"/>
                      </a:rPr>
                      <m:t>𝑙𝑒𝑛</m:t>
                    </m:r>
                    <m:d>
                      <m:dPr>
                        <m:ctrlPr>
                          <a:rPr lang="en-US" altLang="zh-CN" sz="1600" i="1">
                            <a:solidFill>
                              <a:srgbClr val="767171"/>
                            </a:solidFill>
                            <a:latin typeface="Cambria Math" panose="02040503050406030204" pitchFamily="18" charset="0"/>
                            <a:ea typeface="等线" panose="02010600030101010101" pitchFamily="2" charset="-122"/>
                          </a:rPr>
                        </m:ctrlPr>
                      </m:dPr>
                      <m:e>
                        <m:sSubSup>
                          <m:sSubSupPr>
                            <m:ctrlPr>
                              <a:rPr lang="en-US" altLang="zh-CN" sz="1600" i="1">
                                <a:solidFill>
                                  <a:srgbClr val="767171"/>
                                </a:solidFill>
                                <a:latin typeface="Cambria Math" panose="02040503050406030204" pitchFamily="18" charset="0"/>
                                <a:ea typeface="等线" panose="02010600030101010101" pitchFamily="2" charset="-122"/>
                              </a:rPr>
                            </m:ctrlPr>
                          </m:sSubSupPr>
                          <m:e>
                            <m:r>
                              <a:rPr lang="en-US" altLang="zh-CN" sz="1600" i="1">
                                <a:solidFill>
                                  <a:srgbClr val="767171"/>
                                </a:solidFill>
                                <a:latin typeface="Cambria Math" panose="02040503050406030204" pitchFamily="18" charset="0"/>
                                <a:ea typeface="等线" panose="02010600030101010101" pitchFamily="2" charset="-122"/>
                              </a:rPr>
                              <m:t>𝑆</m:t>
                            </m:r>
                          </m:e>
                          <m:sub>
                            <m:r>
                              <a:rPr lang="en-US" altLang="zh-CN" sz="1600" i="1">
                                <a:solidFill>
                                  <a:srgbClr val="767171"/>
                                </a:solidFill>
                                <a:latin typeface="Cambria Math" panose="02040503050406030204" pitchFamily="18" charset="0"/>
                                <a:ea typeface="等线" panose="02010600030101010101" pitchFamily="2" charset="-122"/>
                              </a:rPr>
                              <m:t>𝑚</m:t>
                            </m:r>
                          </m:sub>
                          <m:sup>
                            <m:r>
                              <a:rPr lang="en-US" altLang="zh-CN" sz="1600" i="1">
                                <a:solidFill>
                                  <a:srgbClr val="767171"/>
                                </a:solidFill>
                                <a:latin typeface="Cambria Math" panose="02040503050406030204" pitchFamily="18" charset="0"/>
                                <a:ea typeface="等线" panose="02010600030101010101" pitchFamily="2" charset="-122"/>
                              </a:rPr>
                              <m:t>𝑎</m:t>
                            </m:r>
                            <m:d>
                              <m:dPr>
                                <m:ctrlPr>
                                  <a:rPr lang="en-US" altLang="zh-CN" sz="1600" i="1">
                                    <a:solidFill>
                                      <a:srgbClr val="767171"/>
                                    </a:solidFill>
                                    <a:latin typeface="Cambria Math" panose="02040503050406030204" pitchFamily="18" charset="0"/>
                                    <a:ea typeface="等线" panose="02010600030101010101" pitchFamily="2" charset="-122"/>
                                  </a:rPr>
                                </m:ctrlPr>
                              </m:dPr>
                              <m:e>
                                <m:r>
                                  <a:rPr lang="en-US" altLang="zh-CN" sz="1600" i="1">
                                    <a:solidFill>
                                      <a:srgbClr val="767171"/>
                                    </a:solidFill>
                                    <a:latin typeface="Cambria Math" panose="02040503050406030204" pitchFamily="18" charset="0"/>
                                    <a:ea typeface="等线" panose="02010600030101010101" pitchFamily="2" charset="-122"/>
                                  </a:rPr>
                                  <m:t>𝑖</m:t>
                                </m:r>
                              </m:e>
                            </m:d>
                          </m:sup>
                        </m:sSubSup>
                      </m:e>
                    </m:d>
                    <m:r>
                      <a:rPr lang="en-US" altLang="zh-CN" sz="1600" i="1">
                        <a:solidFill>
                          <a:srgbClr val="767171"/>
                        </a:solidFill>
                        <a:latin typeface="Cambria Math" panose="02040503050406030204" pitchFamily="18" charset="0"/>
                        <a:ea typeface="等线" panose="02010600030101010101" pitchFamily="2" charset="-122"/>
                      </a:rPr>
                      <m:t>&lt;30</m:t>
                    </m:r>
                  </m:oMath>
                </a14:m>
                <a:r>
                  <a:rPr lang="en-US" altLang="zh-CN" sz="1600" dirty="0">
                    <a:solidFill>
                      <a:srgbClr val="767171"/>
                    </a:solidFill>
                    <a:latin typeface="等线" panose="020F0502020204030204"/>
                    <a:ea typeface="等线" panose="02010600030101010101" pitchFamily="2" charset="-122"/>
                  </a:rPr>
                  <a:t> as unreliable, and remove them from </a:t>
                </a:r>
                <a14:m>
                  <m:oMath xmlns:m="http://schemas.openxmlformats.org/officeDocument/2006/math">
                    <m:sSup>
                      <m:sSupPr>
                        <m:ctrlPr>
                          <a:rPr lang="en-US" altLang="zh-CN" sz="1600" i="1">
                            <a:solidFill>
                              <a:srgbClr val="767171"/>
                            </a:solidFill>
                            <a:latin typeface="Cambria Math" panose="02040503050406030204" pitchFamily="18" charset="0"/>
                            <a:ea typeface="等线" panose="02010600030101010101" pitchFamily="2" charset="-122"/>
                          </a:rPr>
                        </m:ctrlPr>
                      </m:sSupPr>
                      <m:e>
                        <m:r>
                          <a:rPr lang="en-US" altLang="zh-CN" sz="1600" i="1">
                            <a:solidFill>
                              <a:srgbClr val="767171"/>
                            </a:solidFill>
                            <a:latin typeface="Cambria Math" panose="02040503050406030204" pitchFamily="18" charset="0"/>
                            <a:ea typeface="等线" panose="02010600030101010101" pitchFamily="2" charset="-122"/>
                          </a:rPr>
                          <m:t>𝑆</m:t>
                        </m:r>
                      </m:e>
                      <m:sup>
                        <m:r>
                          <a:rPr lang="en-US" altLang="zh-CN" sz="1600" i="1">
                            <a:solidFill>
                              <a:srgbClr val="767171"/>
                            </a:solidFill>
                            <a:latin typeface="Cambria Math" panose="02040503050406030204" pitchFamily="18" charset="0"/>
                            <a:ea typeface="等线" panose="02010600030101010101" pitchFamily="2" charset="-122"/>
                          </a:rPr>
                          <m:t>𝑎</m:t>
                        </m:r>
                        <m:d>
                          <m:dPr>
                            <m:ctrlPr>
                              <a:rPr lang="en-US" altLang="zh-CN" sz="1600" i="1">
                                <a:solidFill>
                                  <a:srgbClr val="767171"/>
                                </a:solidFill>
                                <a:latin typeface="Cambria Math" panose="02040503050406030204" pitchFamily="18" charset="0"/>
                                <a:ea typeface="等线" panose="02010600030101010101" pitchFamily="2" charset="-122"/>
                              </a:rPr>
                            </m:ctrlPr>
                          </m:dPr>
                          <m:e>
                            <m:r>
                              <a:rPr lang="en-US" altLang="zh-CN" sz="1600" i="1">
                                <a:solidFill>
                                  <a:srgbClr val="767171"/>
                                </a:solidFill>
                                <a:latin typeface="Cambria Math" panose="02040503050406030204" pitchFamily="18" charset="0"/>
                                <a:ea typeface="等线" panose="02010600030101010101" pitchFamily="2" charset="-122"/>
                              </a:rPr>
                              <m:t>𝑖</m:t>
                            </m:r>
                          </m:e>
                        </m:d>
                      </m:sup>
                    </m:sSup>
                  </m:oMath>
                </a14:m>
                <a:r>
                  <a:rPr lang="en-US" altLang="zh-CN" sz="1600" dirty="0">
                    <a:solidFill>
                      <a:srgbClr val="767171"/>
                    </a:solidFill>
                    <a:latin typeface="等线" panose="020F0502020204030204"/>
                    <a:ea typeface="等线" panose="02010600030101010101" pitchFamily="2" charset="-122"/>
                  </a:rPr>
                  <a:t>;</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quality:</a:t>
                </a:r>
                <a:r>
                  <a:rPr lang="en-US" altLang="zh-CN" sz="1600" dirty="0">
                    <a:solidFill>
                      <a:srgbClr val="767171"/>
                    </a:solidFill>
                    <a:latin typeface="等线" panose="020F0502020204030204"/>
                    <a:ea typeface="等线" panose="02010600030101010101" pitchFamily="2" charset="-122"/>
                  </a:rPr>
                  <a:t> we enforce </a:t>
                </a:r>
                <a14:m>
                  <m:oMath xmlns:m="http://schemas.openxmlformats.org/officeDocument/2006/math">
                    <m:r>
                      <a:rPr lang="en-US" altLang="zh-CN" sz="1600" i="1">
                        <a:solidFill>
                          <a:srgbClr val="767171"/>
                        </a:solidFill>
                        <a:latin typeface="Cambria Math" panose="02040503050406030204" pitchFamily="18" charset="0"/>
                        <a:ea typeface="等线" panose="02010600030101010101" pitchFamily="2" charset="-122"/>
                      </a:rPr>
                      <m:t>𝑙𝑒𝑛</m:t>
                    </m:r>
                    <m:d>
                      <m:dPr>
                        <m:ctrlPr>
                          <a:rPr lang="en-US" altLang="zh-CN" sz="1600" i="1">
                            <a:solidFill>
                              <a:srgbClr val="767171"/>
                            </a:solidFill>
                            <a:latin typeface="Cambria Math" panose="02040503050406030204" pitchFamily="18" charset="0"/>
                            <a:ea typeface="等线" panose="02010600030101010101" pitchFamily="2" charset="-122"/>
                          </a:rPr>
                        </m:ctrlPr>
                      </m:dPr>
                      <m:e>
                        <m:sSubSup>
                          <m:sSubSupPr>
                            <m:ctrlPr>
                              <a:rPr lang="en-US" altLang="zh-CN" sz="1600" i="1">
                                <a:solidFill>
                                  <a:srgbClr val="767171"/>
                                </a:solidFill>
                                <a:latin typeface="Cambria Math" panose="02040503050406030204" pitchFamily="18" charset="0"/>
                                <a:ea typeface="等线" panose="02010600030101010101" pitchFamily="2" charset="-122"/>
                              </a:rPr>
                            </m:ctrlPr>
                          </m:sSubSupPr>
                          <m:e>
                            <m:r>
                              <a:rPr lang="en-US" altLang="zh-CN" sz="1600" i="1">
                                <a:solidFill>
                                  <a:srgbClr val="767171"/>
                                </a:solidFill>
                                <a:latin typeface="Cambria Math" panose="02040503050406030204" pitchFamily="18" charset="0"/>
                                <a:ea typeface="等线" panose="02010600030101010101" pitchFamily="2" charset="-122"/>
                              </a:rPr>
                              <m:t>𝑆</m:t>
                            </m:r>
                          </m:e>
                          <m:sub>
                            <m:r>
                              <a:rPr lang="en-US" altLang="zh-CN" sz="1600" i="1">
                                <a:solidFill>
                                  <a:srgbClr val="767171"/>
                                </a:solidFill>
                                <a:latin typeface="Cambria Math" panose="02040503050406030204" pitchFamily="18" charset="0"/>
                                <a:ea typeface="等线" panose="02010600030101010101" pitchFamily="2" charset="-122"/>
                              </a:rPr>
                              <m:t>𝑚</m:t>
                            </m:r>
                          </m:sub>
                          <m:sup>
                            <m:r>
                              <a:rPr lang="en-US" altLang="zh-CN" sz="1600" i="1">
                                <a:solidFill>
                                  <a:srgbClr val="767171"/>
                                </a:solidFill>
                                <a:latin typeface="Cambria Math" panose="02040503050406030204" pitchFamily="18" charset="0"/>
                                <a:ea typeface="等线" panose="02010600030101010101" pitchFamily="2" charset="-122"/>
                              </a:rPr>
                              <m:t>𝑎</m:t>
                            </m:r>
                            <m:d>
                              <m:dPr>
                                <m:ctrlPr>
                                  <a:rPr lang="en-US" altLang="zh-CN" sz="1600" i="1">
                                    <a:solidFill>
                                      <a:srgbClr val="767171"/>
                                    </a:solidFill>
                                    <a:latin typeface="Cambria Math" panose="02040503050406030204" pitchFamily="18" charset="0"/>
                                    <a:ea typeface="等线" panose="02010600030101010101" pitchFamily="2" charset="-122"/>
                                  </a:rPr>
                                </m:ctrlPr>
                              </m:dPr>
                              <m:e>
                                <m:r>
                                  <a:rPr lang="en-US" altLang="zh-CN" sz="1600" i="1">
                                    <a:solidFill>
                                      <a:srgbClr val="767171"/>
                                    </a:solidFill>
                                    <a:latin typeface="Cambria Math" panose="02040503050406030204" pitchFamily="18" charset="0"/>
                                    <a:ea typeface="等线" panose="02010600030101010101" pitchFamily="2" charset="-122"/>
                                  </a:rPr>
                                  <m:t>1</m:t>
                                </m:r>
                              </m:e>
                            </m:d>
                          </m:sup>
                        </m:sSubSup>
                      </m:e>
                    </m:d>
                    <m:r>
                      <a:rPr lang="en-US" altLang="zh-CN" sz="1600" i="1">
                        <a:solidFill>
                          <a:srgbClr val="767171"/>
                        </a:solidFill>
                        <a:latin typeface="Cambria Math" panose="02040503050406030204" pitchFamily="18" charset="0"/>
                        <a:ea typeface="等线" panose="02010600030101010101" pitchFamily="2" charset="-122"/>
                      </a:rPr>
                      <m:t>=</m:t>
                    </m:r>
                    <m:r>
                      <a:rPr lang="en-US" altLang="zh-CN" sz="1600" i="1">
                        <a:solidFill>
                          <a:srgbClr val="767171"/>
                        </a:solidFill>
                        <a:latin typeface="Cambria Math" panose="02040503050406030204" pitchFamily="18" charset="0"/>
                        <a:ea typeface="等线" panose="02010600030101010101" pitchFamily="2" charset="-122"/>
                      </a:rPr>
                      <m:t>𝑙𝑒𝑛</m:t>
                    </m:r>
                    <m:d>
                      <m:dPr>
                        <m:ctrlPr>
                          <a:rPr lang="en-US" altLang="zh-CN" sz="1600" i="1">
                            <a:solidFill>
                              <a:srgbClr val="767171"/>
                            </a:solidFill>
                            <a:latin typeface="Cambria Math" panose="02040503050406030204" pitchFamily="18" charset="0"/>
                            <a:ea typeface="等线" panose="02010600030101010101" pitchFamily="2" charset="-122"/>
                          </a:rPr>
                        </m:ctrlPr>
                      </m:dPr>
                      <m:e>
                        <m:sSubSup>
                          <m:sSubSupPr>
                            <m:ctrlPr>
                              <a:rPr lang="en-US" altLang="zh-CN" sz="1600" i="1">
                                <a:solidFill>
                                  <a:srgbClr val="767171"/>
                                </a:solidFill>
                                <a:latin typeface="Cambria Math" panose="02040503050406030204" pitchFamily="18" charset="0"/>
                                <a:ea typeface="等线" panose="02010600030101010101" pitchFamily="2" charset="-122"/>
                              </a:rPr>
                            </m:ctrlPr>
                          </m:sSubSupPr>
                          <m:e>
                            <m:r>
                              <a:rPr lang="en-US" altLang="zh-CN" sz="1600" i="1">
                                <a:solidFill>
                                  <a:srgbClr val="767171"/>
                                </a:solidFill>
                                <a:latin typeface="Cambria Math" panose="02040503050406030204" pitchFamily="18" charset="0"/>
                                <a:ea typeface="等线" panose="02010600030101010101" pitchFamily="2" charset="-122"/>
                              </a:rPr>
                              <m:t>𝑆</m:t>
                            </m:r>
                          </m:e>
                          <m:sub>
                            <m:r>
                              <a:rPr lang="en-US" altLang="zh-CN" sz="1600" i="1">
                                <a:solidFill>
                                  <a:srgbClr val="767171"/>
                                </a:solidFill>
                                <a:latin typeface="Cambria Math" panose="02040503050406030204" pitchFamily="18" charset="0"/>
                                <a:ea typeface="等线" panose="02010600030101010101" pitchFamily="2" charset="-122"/>
                              </a:rPr>
                              <m:t>𝑚</m:t>
                            </m:r>
                          </m:sub>
                          <m:sup>
                            <m:r>
                              <a:rPr lang="en-US" altLang="zh-CN" sz="1600" i="1">
                                <a:solidFill>
                                  <a:srgbClr val="767171"/>
                                </a:solidFill>
                                <a:latin typeface="Cambria Math" panose="02040503050406030204" pitchFamily="18" charset="0"/>
                                <a:ea typeface="等线" panose="02010600030101010101" pitchFamily="2" charset="-122"/>
                              </a:rPr>
                              <m:t>𝑎</m:t>
                            </m:r>
                            <m:d>
                              <m:dPr>
                                <m:ctrlPr>
                                  <a:rPr lang="en-US" altLang="zh-CN" sz="1600" i="1">
                                    <a:solidFill>
                                      <a:srgbClr val="767171"/>
                                    </a:solidFill>
                                    <a:latin typeface="Cambria Math" panose="02040503050406030204" pitchFamily="18" charset="0"/>
                                    <a:ea typeface="等线" panose="02010600030101010101" pitchFamily="2" charset="-122"/>
                                  </a:rPr>
                                </m:ctrlPr>
                              </m:dPr>
                              <m:e>
                                <m:r>
                                  <a:rPr lang="en-US" altLang="zh-CN" sz="1600" i="1">
                                    <a:solidFill>
                                      <a:srgbClr val="767171"/>
                                    </a:solidFill>
                                    <a:latin typeface="Cambria Math" panose="02040503050406030204" pitchFamily="18" charset="0"/>
                                    <a:ea typeface="等线" panose="02010600030101010101" pitchFamily="2" charset="-122"/>
                                  </a:rPr>
                                  <m:t>2</m:t>
                                </m:r>
                              </m:e>
                            </m:d>
                          </m:sup>
                        </m:sSubSup>
                      </m:e>
                    </m:d>
                    <m:r>
                      <a:rPr lang="en-US" altLang="zh-CN" sz="1600" i="1">
                        <a:solidFill>
                          <a:srgbClr val="767171"/>
                        </a:solidFill>
                        <a:latin typeface="Cambria Math" panose="02040503050406030204" pitchFamily="18" charset="0"/>
                        <a:ea typeface="等线" panose="02010600030101010101" pitchFamily="2" charset="-122"/>
                      </a:rPr>
                      <m:t>=…</m:t>
                    </m:r>
                  </m:oMath>
                </a14:m>
                <a:r>
                  <a:rPr lang="en-US" altLang="zh-CN" sz="1600" dirty="0">
                    <a:solidFill>
                      <a:srgbClr val="767171"/>
                    </a:solidFill>
                    <a:latin typeface="等线" panose="020F0502020204030204"/>
                    <a:ea typeface="等线" panose="02010600030101010101" pitchFamily="2" charset="-122"/>
                  </a:rPr>
                  <a:t> for all pairwise attribute words; </a:t>
                </a:r>
              </a:p>
              <a:p>
                <a:pPr marL="228594" indent="-228594" defTabSz="1217476">
                  <a:lnSpc>
                    <a:spcPct val="90000"/>
                  </a:lnSpc>
                  <a:spcBef>
                    <a:spcPts val="1000"/>
                  </a:spcBef>
                  <a:buFont typeface="Arial" panose="020B0604020202020204" pitchFamily="34" charset="0"/>
                  <a:buChar char="•"/>
                </a:pPr>
                <a:r>
                  <a:rPr lang="en-US" altLang="zh-CN" sz="16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quantity-100/1000/10000:</a:t>
                </a:r>
                <a:r>
                  <a:rPr lang="zh-CN" altLang="en-US" sz="1600" dirty="0">
                    <a:solidFill>
                      <a:srgbClr val="767171"/>
                    </a:solidFill>
                    <a:latin typeface="等线" panose="020F0502020204030204"/>
                    <a:ea typeface="等线" panose="02010600030101010101" pitchFamily="2" charset="-122"/>
                  </a:rPr>
                  <a:t> </a:t>
                </a:r>
                <a:r>
                  <a:rPr lang="en-US" altLang="zh-CN" sz="1600" dirty="0">
                    <a:solidFill>
                      <a:srgbClr val="767171"/>
                    </a:solidFill>
                    <a:latin typeface="等线" panose="020F0502020204030204"/>
                    <a:ea typeface="等线" panose="02010600030101010101" pitchFamily="2" charset="-122"/>
                  </a:rPr>
                  <a:t>we test </a:t>
                </a:r>
                <a14:m>
                  <m:oMath xmlns:m="http://schemas.openxmlformats.org/officeDocument/2006/math">
                    <m:sSup>
                      <m:sSupPr>
                        <m:ctrlPr>
                          <a:rPr lang="en-US" altLang="zh-CN" sz="1600" i="1">
                            <a:solidFill>
                              <a:srgbClr val="767171"/>
                            </a:solidFill>
                            <a:latin typeface="Cambria Math" panose="02040503050406030204" pitchFamily="18" charset="0"/>
                            <a:ea typeface="等线" panose="02010600030101010101" pitchFamily="2" charset="-122"/>
                          </a:rPr>
                        </m:ctrlPr>
                      </m:sSupPr>
                      <m:e>
                        <m:r>
                          <a:rPr lang="en-US" altLang="zh-CN" sz="1600" i="1">
                            <a:solidFill>
                              <a:srgbClr val="767171"/>
                            </a:solidFill>
                            <a:latin typeface="Cambria Math" panose="02040503050406030204" pitchFamily="18" charset="0"/>
                            <a:ea typeface="等线" panose="02010600030101010101" pitchFamily="2" charset="-122"/>
                          </a:rPr>
                          <m:t>𝑆</m:t>
                        </m:r>
                      </m:e>
                      <m:sup>
                        <m:r>
                          <a:rPr lang="en-US" altLang="zh-CN" sz="1600" i="1">
                            <a:solidFill>
                              <a:srgbClr val="767171"/>
                            </a:solidFill>
                            <a:latin typeface="Cambria Math" panose="02040503050406030204" pitchFamily="18" charset="0"/>
                            <a:ea typeface="等线" panose="02010600030101010101" pitchFamily="2" charset="-122"/>
                          </a:rPr>
                          <m:t>𝑎</m:t>
                        </m:r>
                        <m:d>
                          <m:dPr>
                            <m:ctrlPr>
                              <a:rPr lang="en-US" altLang="zh-CN" sz="1600" i="1">
                                <a:solidFill>
                                  <a:srgbClr val="767171"/>
                                </a:solidFill>
                                <a:latin typeface="Cambria Math" panose="02040503050406030204" pitchFamily="18" charset="0"/>
                                <a:ea typeface="等线" panose="02010600030101010101" pitchFamily="2" charset="-122"/>
                              </a:rPr>
                            </m:ctrlPr>
                          </m:dPr>
                          <m:e>
                            <m:r>
                              <a:rPr lang="en-US" altLang="zh-CN" sz="1600" i="1">
                                <a:solidFill>
                                  <a:srgbClr val="767171"/>
                                </a:solidFill>
                                <a:latin typeface="Cambria Math" panose="02040503050406030204" pitchFamily="18" charset="0"/>
                                <a:ea typeface="等线" panose="02010600030101010101" pitchFamily="2" charset="-122"/>
                              </a:rPr>
                              <m:t>𝑖</m:t>
                            </m:r>
                          </m:e>
                        </m:d>
                      </m:sup>
                    </m:sSup>
                  </m:oMath>
                </a14:m>
                <a:r>
                  <a:rPr lang="en-US" altLang="zh-CN" sz="1600" dirty="0">
                    <a:solidFill>
                      <a:srgbClr val="767171"/>
                    </a:solidFill>
                    <a:latin typeface="等线" panose="020F0502020204030204"/>
                    <a:ea typeface="等线" panose="02010600030101010101" pitchFamily="2" charset="-122"/>
                  </a:rPr>
                  <a:t> with sizes at different orders of magnitude.</a:t>
                </a:r>
              </a:p>
            </p:txBody>
          </p:sp>
        </mc:Choice>
        <mc:Fallback xmlns="">
          <p:sp>
            <p:nvSpPr>
              <p:cNvPr id="31" name="文本框 30">
                <a:extLst>
                  <a:ext uri="{FF2B5EF4-FFF2-40B4-BE49-F238E27FC236}">
                    <a16:creationId xmlns:a16="http://schemas.microsoft.com/office/drawing/2014/main" id="{DEA7BD00-0AEA-4EDD-9E15-734B9378516D}"/>
                  </a:ext>
                </a:extLst>
              </p:cNvPr>
              <p:cNvSpPr txBox="1">
                <a:spLocks noRot="1" noChangeAspect="1" noMove="1" noResize="1" noEditPoints="1" noAdjustHandles="1" noChangeArrowheads="1" noChangeShapeType="1" noTextEdit="1"/>
              </p:cNvSpPr>
              <p:nvPr/>
            </p:nvSpPr>
            <p:spPr>
              <a:xfrm>
                <a:off x="798360" y="4222544"/>
                <a:ext cx="5617069" cy="1928477"/>
              </a:xfrm>
              <a:prstGeom prst="rect">
                <a:avLst/>
              </a:prstGeom>
              <a:blipFill>
                <a:blip r:embed="rId3"/>
                <a:stretch>
                  <a:fillRect l="-543" b="-3165"/>
                </a:stretch>
              </a:blipFill>
            </p:spPr>
            <p:txBody>
              <a:bodyPr/>
              <a:lstStyle/>
              <a:p>
                <a:r>
                  <a:rPr lang="zh-CN" altLang="en-US">
                    <a:noFill/>
                  </a:rPr>
                  <a:t> </a:t>
                </a:r>
              </a:p>
            </p:txBody>
          </p:sp>
        </mc:Fallback>
      </mc:AlternateContent>
      <p:grpSp>
        <p:nvGrpSpPr>
          <p:cNvPr id="38" name="组合 37">
            <a:extLst>
              <a:ext uri="{FF2B5EF4-FFF2-40B4-BE49-F238E27FC236}">
                <a16:creationId xmlns:a16="http://schemas.microsoft.com/office/drawing/2014/main" id="{7D101EF6-FF51-4D2F-A1A2-6191D4F8CD3E}"/>
              </a:ext>
            </a:extLst>
          </p:cNvPr>
          <p:cNvGrpSpPr/>
          <p:nvPr/>
        </p:nvGrpSpPr>
        <p:grpSpPr>
          <a:xfrm>
            <a:off x="6976483" y="1637398"/>
            <a:ext cx="4903407" cy="1791388"/>
            <a:chOff x="6395263" y="5070432"/>
            <a:chExt cx="4903406" cy="1791390"/>
          </a:xfrm>
        </p:grpSpPr>
        <mc:AlternateContent xmlns:mc="http://schemas.openxmlformats.org/markup-compatibility/2006" xmlns:a14="http://schemas.microsoft.com/office/drawing/2010/main">
          <mc:Choice Requires="a14">
            <p:sp>
              <p:nvSpPr>
                <p:cNvPr id="39" name="Rectangle 40">
                  <a:extLst>
                    <a:ext uri="{FF2B5EF4-FFF2-40B4-BE49-F238E27FC236}">
                      <a16:creationId xmlns:a16="http://schemas.microsoft.com/office/drawing/2014/main" id="{3505E791-02FA-4955-9BBD-804E57277BA5}"/>
                    </a:ext>
                  </a:extLst>
                </p:cNvPr>
                <p:cNvSpPr/>
                <p:nvPr/>
              </p:nvSpPr>
              <p:spPr>
                <a:xfrm>
                  <a:off x="6883514" y="5070432"/>
                  <a:ext cx="4415155" cy="1791390"/>
                </a:xfrm>
                <a:prstGeom prst="rect">
                  <a:avLst/>
                </a:prstGeom>
              </p:spPr>
              <p:txBody>
                <a:bodyPr wrap="square" lIns="91440" tIns="45720" rIns="91440" bIns="45720">
                  <a:spAutoFit/>
                </a:bodyPr>
                <a:lstStyle/>
                <a:p>
                  <a:pPr defTabSz="913508">
                    <a:lnSpc>
                      <a:spcPct val="120000"/>
                    </a:lnSpc>
                  </a:pPr>
                  <a:r>
                    <a:rPr lang="en-US" altLang="zh-CN" sz="2133" b="1" dirty="0">
                      <a:solidFill>
                        <a:srgbClr val="293247"/>
                      </a:solidFill>
                      <a:effectLst>
                        <a:outerShdw blurRad="38100" dist="38100" dir="2700000" algn="tl">
                          <a:srgbClr val="000000">
                            <a:alpha val="43137"/>
                          </a:srgbClr>
                        </a:outerShdw>
                      </a:effectLst>
                      <a:latin typeface="微软雅黑"/>
                      <a:ea typeface="微软雅黑"/>
                      <a:cs typeface="+mn-ea"/>
                      <a:sym typeface="+mn-lt"/>
                    </a:rPr>
                    <a:t>    Setting threshold for </a:t>
                  </a:r>
                  <a14:m>
                    <m:oMath xmlns:m="http://schemas.openxmlformats.org/officeDocument/2006/math">
                      <m:sSubSup>
                        <m:sSubSup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𝑺</m:t>
                          </m:r>
                        </m:e>
                        <m:sub>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𝒎</m:t>
                          </m:r>
                        </m:sub>
                        <m:sup>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bSup>
                    </m:oMath>
                  </a14:m>
                  <a:r>
                    <a:rPr lang="en-US" altLang="zh-CN" sz="2133" b="1" dirty="0">
                      <a:solidFill>
                        <a:srgbClr val="293247"/>
                      </a:solidFill>
                      <a:effectLst>
                        <a:outerShdw blurRad="38100" dist="38100" dir="2700000" algn="tl">
                          <a:srgbClr val="000000">
                            <a:alpha val="43137"/>
                          </a:srgbClr>
                        </a:outerShdw>
                      </a:effectLst>
                      <a:latin typeface="微软雅黑"/>
                      <a:ea typeface="微软雅黑"/>
                      <a:cs typeface="+mn-ea"/>
                      <a:sym typeface="+mn-lt"/>
                    </a:rPr>
                    <a:t> and slicing pairwise </a:t>
                  </a:r>
                  <a14:m>
                    <m:oMath xmlns:m="http://schemas.openxmlformats.org/officeDocument/2006/math">
                      <m:sSubSup>
                        <m:sSubSup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𝑺</m:t>
                          </m:r>
                        </m:e>
                        <m:sub>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𝒎</m:t>
                          </m:r>
                        </m:sub>
                        <m:sup>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bSup>
                    </m:oMath>
                  </a14:m>
                  <a:r>
                    <a:rPr lang="en-US" altLang="zh-CN" sz="2133" b="1" dirty="0">
                      <a:solidFill>
                        <a:srgbClr val="293247"/>
                      </a:solidFill>
                      <a:effectLst>
                        <a:outerShdw blurRad="38100" dist="38100" dir="2700000" algn="tl">
                          <a:srgbClr val="000000">
                            <a:alpha val="43137"/>
                          </a:srgbClr>
                        </a:outerShdw>
                      </a:effectLst>
                      <a:latin typeface="微软雅黑"/>
                      <a:ea typeface="微软雅黑"/>
                      <a:cs typeface="+mn-ea"/>
                      <a:sym typeface="+mn-lt"/>
                    </a:rPr>
                    <a:t> to be of equal size help improve the performance;</a:t>
                  </a:r>
                </a:p>
              </p:txBody>
            </p:sp>
          </mc:Choice>
          <mc:Fallback xmlns="">
            <p:sp>
              <p:nvSpPr>
                <p:cNvPr id="39" name="Rectangle 40">
                  <a:extLst>
                    <a:ext uri="{FF2B5EF4-FFF2-40B4-BE49-F238E27FC236}">
                      <a16:creationId xmlns:a16="http://schemas.microsoft.com/office/drawing/2014/main" id="{3505E791-02FA-4955-9BBD-804E57277BA5}"/>
                    </a:ext>
                  </a:extLst>
                </p:cNvPr>
                <p:cNvSpPr>
                  <a:spLocks noRot="1" noChangeAspect="1" noMove="1" noResize="1" noEditPoints="1" noAdjustHandles="1" noChangeArrowheads="1" noChangeShapeType="1" noTextEdit="1"/>
                </p:cNvSpPr>
                <p:nvPr/>
              </p:nvSpPr>
              <p:spPr>
                <a:xfrm>
                  <a:off x="6883514" y="5070432"/>
                  <a:ext cx="4415155" cy="1791390"/>
                </a:xfrm>
                <a:prstGeom prst="rect">
                  <a:avLst/>
                </a:prstGeom>
                <a:blipFill>
                  <a:blip r:embed="rId4"/>
                  <a:stretch>
                    <a:fillRect l="-1796" r="-1381" b="-7509"/>
                  </a:stretch>
                </a:blipFill>
              </p:spPr>
              <p:txBody>
                <a:bodyPr/>
                <a:lstStyle/>
                <a:p>
                  <a:r>
                    <a:rPr lang="zh-CN" altLang="en-US">
                      <a:noFill/>
                    </a:rPr>
                    <a:t> </a:t>
                  </a:r>
                </a:p>
              </p:txBody>
            </p:sp>
          </mc:Fallback>
        </mc:AlternateContent>
        <p:pic>
          <p:nvPicPr>
            <p:cNvPr id="40" name="图形 39" descr="指向右边的反手食指">
              <a:extLst>
                <a:ext uri="{FF2B5EF4-FFF2-40B4-BE49-F238E27FC236}">
                  <a16:creationId xmlns:a16="http://schemas.microsoft.com/office/drawing/2014/main" id="{3097F637-F79D-49E8-B4F3-F970601B4C7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95263" y="5768746"/>
              <a:ext cx="394972" cy="394972"/>
            </a:xfrm>
            <a:prstGeom prst="rect">
              <a:avLst/>
            </a:prstGeom>
          </p:spPr>
        </p:pic>
      </p:grpSp>
      <p:grpSp>
        <p:nvGrpSpPr>
          <p:cNvPr id="11" name="组合 10">
            <a:extLst>
              <a:ext uri="{FF2B5EF4-FFF2-40B4-BE49-F238E27FC236}">
                <a16:creationId xmlns:a16="http://schemas.microsoft.com/office/drawing/2014/main" id="{EB8B525F-1ABF-4D3E-80DE-AC36B64AEA8D}"/>
              </a:ext>
            </a:extLst>
          </p:cNvPr>
          <p:cNvGrpSpPr/>
          <p:nvPr/>
        </p:nvGrpSpPr>
        <p:grpSpPr>
          <a:xfrm>
            <a:off x="6976481" y="4046448"/>
            <a:ext cx="4810128" cy="2025683"/>
            <a:chOff x="5357939" y="3166907"/>
            <a:chExt cx="3607596" cy="1519262"/>
          </a:xfrm>
        </p:grpSpPr>
        <mc:AlternateContent xmlns:mc="http://schemas.openxmlformats.org/markup-compatibility/2006" xmlns:a14="http://schemas.microsoft.com/office/drawing/2010/main">
          <mc:Choice Requires="a14">
            <p:sp>
              <p:nvSpPr>
                <p:cNvPr id="47" name="Rectangle 40">
                  <a:extLst>
                    <a:ext uri="{FF2B5EF4-FFF2-40B4-BE49-F238E27FC236}">
                      <a16:creationId xmlns:a16="http://schemas.microsoft.com/office/drawing/2014/main" id="{B1CF8546-D44F-49BD-ABD4-CCC60FD1F5F2}"/>
                    </a:ext>
                  </a:extLst>
                </p:cNvPr>
                <p:cNvSpPr/>
                <p:nvPr/>
              </p:nvSpPr>
              <p:spPr>
                <a:xfrm>
                  <a:off x="5654169" y="3166907"/>
                  <a:ext cx="3311366" cy="1519262"/>
                </a:xfrm>
                <a:prstGeom prst="rect">
                  <a:avLst/>
                </a:prstGeom>
              </p:spPr>
              <p:txBody>
                <a:bodyPr wrap="square" lIns="91440" tIns="45720" rIns="91440" bIns="45720">
                  <a:spAutoFit/>
                </a:bodyPr>
                <a:lstStyle/>
                <a:p>
                  <a:pPr defTabSz="913508">
                    <a:lnSpc>
                      <a:spcPct val="120000"/>
                    </a:lnSpc>
                  </a:pPr>
                  <a:r>
                    <a:rPr lang="en-US" altLang="zh-CN" sz="2133" b="1" dirty="0">
                      <a:solidFill>
                        <a:srgbClr val="293247"/>
                      </a:solidFill>
                      <a:effectLst>
                        <a:outerShdw blurRad="38100" dist="38100" dir="2700000" algn="tl">
                          <a:srgbClr val="000000">
                            <a:alpha val="43137"/>
                          </a:srgbClr>
                        </a:outerShdw>
                      </a:effectLst>
                      <a:latin typeface="微软雅黑"/>
                      <a:ea typeface="微软雅黑"/>
                      <a:cs typeface="+mn-ea"/>
                      <a:sym typeface="+mn-lt"/>
                    </a:rPr>
                    <a:t>    In our experiment, we filter </a:t>
                  </a:r>
                  <a14:m>
                    <m:oMath xmlns:m="http://schemas.openxmlformats.org/officeDocument/2006/math">
                      <m:sSubSup>
                        <m:sSubSup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𝑺</m:t>
                          </m:r>
                        </m:e>
                        <m:sub>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𝒎</m:t>
                          </m:r>
                        </m:sub>
                        <m:sup>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bSup>
                    </m:oMath>
                  </a14:m>
                  <a:r>
                    <a:rPr lang="en-US" altLang="zh-CN" sz="2133" b="1" dirty="0">
                      <a:solidFill>
                        <a:srgbClr val="293247"/>
                      </a:solidFill>
                      <a:effectLst>
                        <a:outerShdw blurRad="38100" dist="38100" dir="2700000" algn="tl">
                          <a:srgbClr val="000000">
                            <a:alpha val="43137"/>
                          </a:srgbClr>
                        </a:outerShdw>
                      </a:effectLst>
                      <a:latin typeface="微软雅黑"/>
                      <a:ea typeface="微软雅黑"/>
                      <a:cs typeface="+mn-ea"/>
                      <a:sym typeface="+mn-lt"/>
                    </a:rPr>
                    <a:t> if </a:t>
                  </a:r>
                  <a14:m>
                    <m:oMath xmlns:m="http://schemas.openxmlformats.org/officeDocument/2006/math">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𝒍𝒆𝒏</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sSubSup>
                            <m:sSubSup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𝑺</m:t>
                              </m:r>
                            </m:e>
                            <m:sub>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𝒎</m:t>
                              </m:r>
                            </m:sub>
                            <m:sup>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bSup>
                        </m:e>
                      </m:d>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&lt;</m:t>
                      </m:r>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𝟑𝟎</m:t>
                      </m:r>
                    </m:oMath>
                  </a14:m>
                  <a:r>
                    <a:rPr lang="en-US" altLang="zh-CN" sz="2133" b="1" dirty="0">
                      <a:solidFill>
                        <a:srgbClr val="293247"/>
                      </a:solidFill>
                      <a:effectLst>
                        <a:outerShdw blurRad="38100" dist="38100" dir="2700000" algn="tl">
                          <a:srgbClr val="000000">
                            <a:alpha val="43137"/>
                          </a:srgbClr>
                        </a:outerShdw>
                      </a:effectLst>
                      <a:latin typeface="微软雅黑"/>
                      <a:ea typeface="微软雅黑"/>
                      <a:cs typeface="+mn-ea"/>
                      <a:sym typeface="+mn-lt"/>
                    </a:rPr>
                    <a:t>, set </a:t>
                  </a:r>
                  <a14:m>
                    <m:oMath xmlns:m="http://schemas.openxmlformats.org/officeDocument/2006/math">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𝒍𝒆𝒏</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sSubSup>
                            <m:sSubSup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𝑺</m:t>
                              </m:r>
                            </m:e>
                            <m:sub>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𝒎</m:t>
                              </m:r>
                            </m:sub>
                            <m:sup>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𝟏</m:t>
                                  </m:r>
                                </m:e>
                              </m:d>
                            </m:sup>
                          </m:sSubSup>
                        </m:e>
                      </m:d>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𝒍𝒆𝒏</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sSubSup>
                            <m:sSubSup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𝑺</m:t>
                              </m:r>
                            </m:e>
                            <m:sub>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𝒎</m:t>
                              </m:r>
                            </m:sub>
                            <m:sup>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𝟐</m:t>
                                  </m:r>
                                </m:e>
                              </m:d>
                            </m:sup>
                          </m:sSubSup>
                        </m:e>
                      </m:d>
                      <m:r>
                        <a:rPr lang="en-US" altLang="zh-CN" sz="2133" b="1" i="1">
                          <a:solidFill>
                            <a:srgbClr val="293247"/>
                          </a:solidFill>
                          <a:effectLst>
                            <a:outerShdw blurRad="38100" dist="38100" dir="2700000" algn="tl">
                              <a:srgbClr val="000000">
                                <a:alpha val="43137"/>
                              </a:srgbClr>
                            </a:outerShdw>
                          </a:effectLst>
                          <a:latin typeface="Cambria Math" panose="02040503050406030204" pitchFamily="18" charset="0"/>
                          <a:cs typeface="+mn-ea"/>
                          <a:sym typeface="+mn-lt"/>
                        </a:rPr>
                        <m:t>=…</m:t>
                      </m:r>
                    </m:oMath>
                  </a14:m>
                  <a:r>
                    <a:rPr lang="en-US" altLang="zh-CN" sz="2133" b="1" dirty="0">
                      <a:solidFill>
                        <a:srgbClr val="293247"/>
                      </a:solidFill>
                      <a:effectLst>
                        <a:outerShdw blurRad="38100" dist="38100" dir="2700000" algn="tl">
                          <a:srgbClr val="000000">
                            <a:alpha val="43137"/>
                          </a:srgbClr>
                        </a:outerShdw>
                      </a:effectLst>
                      <a:latin typeface="微软雅黑"/>
                      <a:ea typeface="微软雅黑"/>
                      <a:cs typeface="+mn-ea"/>
                      <a:sym typeface="+mn-lt"/>
                    </a:rPr>
                    <a:t>, and choose quantity-10000. </a:t>
                  </a:r>
                </a:p>
              </p:txBody>
            </p:sp>
          </mc:Choice>
          <mc:Fallback xmlns="">
            <p:sp>
              <p:nvSpPr>
                <p:cNvPr id="47" name="Rectangle 40">
                  <a:extLst>
                    <a:ext uri="{FF2B5EF4-FFF2-40B4-BE49-F238E27FC236}">
                      <a16:creationId xmlns:a16="http://schemas.microsoft.com/office/drawing/2014/main" id="{B1CF8546-D44F-49BD-ABD4-CCC60FD1F5F2}"/>
                    </a:ext>
                  </a:extLst>
                </p:cNvPr>
                <p:cNvSpPr>
                  <a:spLocks noRot="1" noChangeAspect="1" noMove="1" noResize="1" noEditPoints="1" noAdjustHandles="1" noChangeArrowheads="1" noChangeShapeType="1" noTextEdit="1"/>
                </p:cNvSpPr>
                <p:nvPr/>
              </p:nvSpPr>
              <p:spPr>
                <a:xfrm>
                  <a:off x="5654169" y="3166907"/>
                  <a:ext cx="3311366" cy="1519262"/>
                </a:xfrm>
                <a:prstGeom prst="rect">
                  <a:avLst/>
                </a:prstGeom>
                <a:blipFill>
                  <a:blip r:embed="rId7"/>
                  <a:stretch>
                    <a:fillRect l="-1796" t="-301" r="-4006" b="-6627"/>
                  </a:stretch>
                </a:blipFill>
              </p:spPr>
              <p:txBody>
                <a:bodyPr/>
                <a:lstStyle/>
                <a:p>
                  <a:r>
                    <a:rPr lang="zh-CN" altLang="en-US">
                      <a:noFill/>
                    </a:rPr>
                    <a:t> </a:t>
                  </a:r>
                </a:p>
              </p:txBody>
            </p:sp>
          </mc:Fallback>
        </mc:AlternateContent>
        <p:pic>
          <p:nvPicPr>
            <p:cNvPr id="48" name="图形 47" descr="指向右边的反手食指">
              <a:extLst>
                <a:ext uri="{FF2B5EF4-FFF2-40B4-BE49-F238E27FC236}">
                  <a16:creationId xmlns:a16="http://schemas.microsoft.com/office/drawing/2014/main" id="{8F32E013-FC66-4879-BC4D-138EBDE5FC9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7939" y="3778551"/>
              <a:ext cx="296229" cy="296229"/>
            </a:xfrm>
            <a:prstGeom prst="rect">
              <a:avLst/>
            </a:prstGeom>
          </p:spPr>
        </p:pic>
      </p:grpSp>
      <p:pic>
        <p:nvPicPr>
          <p:cNvPr id="6" name="图片 5">
            <a:extLst>
              <a:ext uri="{FF2B5EF4-FFF2-40B4-BE49-F238E27FC236}">
                <a16:creationId xmlns:a16="http://schemas.microsoft.com/office/drawing/2014/main" id="{BF8153DC-22D4-4EC1-AEC0-690AF455BD84}"/>
              </a:ext>
            </a:extLst>
          </p:cNvPr>
          <p:cNvPicPr>
            <a:picLocks noChangeAspect="1"/>
          </p:cNvPicPr>
          <p:nvPr/>
        </p:nvPicPr>
        <p:blipFill rotWithShape="1">
          <a:blip r:embed="rId8"/>
          <a:srcRect l="3445" r="3655"/>
          <a:stretch/>
        </p:blipFill>
        <p:spPr>
          <a:xfrm>
            <a:off x="431371" y="1359988"/>
            <a:ext cx="6336704" cy="2868480"/>
          </a:xfrm>
          <a:prstGeom prst="rect">
            <a:avLst/>
          </a:prstGeom>
        </p:spPr>
      </p:pic>
    </p:spTree>
    <p:extLst>
      <p:ext uri="{BB962C8B-B14F-4D97-AF65-F5344CB8AC3E}">
        <p14:creationId xmlns:p14="http://schemas.microsoft.com/office/powerpoint/2010/main" val="296144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A63CDC0-CEDD-4A0C-9FCB-B42D505C7DC0}"/>
              </a:ext>
            </a:extLst>
          </p:cNvPr>
          <p:cNvPicPr>
            <a:picLocks noChangeAspect="1"/>
          </p:cNvPicPr>
          <p:nvPr/>
        </p:nvPicPr>
        <p:blipFill>
          <a:blip r:embed="rId3"/>
          <a:stretch>
            <a:fillRect/>
          </a:stretch>
        </p:blipFill>
        <p:spPr>
          <a:xfrm>
            <a:off x="1955202" y="979514"/>
            <a:ext cx="8281595" cy="4898972"/>
          </a:xfrm>
          <a:prstGeom prst="rect">
            <a:avLst/>
          </a:prstGeom>
          <a:ln>
            <a:noFill/>
          </a:ln>
          <a:effectLst>
            <a:outerShdw blurRad="292100" dist="139700" dir="2700000" algn="tl" rotWithShape="0">
              <a:srgbClr val="333333">
                <a:alpha val="65000"/>
              </a:srgbClr>
            </a:outerShdw>
          </a:effectLst>
        </p:spPr>
      </p:pic>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4587"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Open Source Code</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sp>
        <p:nvSpPr>
          <p:cNvPr id="18" name="文本框 17">
            <a:extLst>
              <a:ext uri="{FF2B5EF4-FFF2-40B4-BE49-F238E27FC236}">
                <a16:creationId xmlns:a16="http://schemas.microsoft.com/office/drawing/2014/main" id="{706716D0-B5CC-4F24-87DE-49D3B4D935DB}"/>
              </a:ext>
            </a:extLst>
          </p:cNvPr>
          <p:cNvSpPr txBox="1"/>
          <p:nvPr/>
        </p:nvSpPr>
        <p:spPr>
          <a:xfrm>
            <a:off x="11630025" y="6467475"/>
            <a:ext cx="470000" cy="369332"/>
          </a:xfrm>
          <a:prstGeom prst="rect">
            <a:avLst/>
          </a:prstGeom>
          <a:noFill/>
        </p:spPr>
        <p:txBody>
          <a:bodyPr wrap="none" rtlCol="0">
            <a:spAutoFit/>
          </a:bodyPr>
          <a:lstStyle/>
          <a:p>
            <a:pPr defTabSz="1217476"/>
            <a:r>
              <a:rPr lang="en-US" altLang="zh-CN" b="1">
                <a:solidFill>
                  <a:srgbClr val="000000"/>
                </a:solidFill>
                <a:effectLst>
                  <a:outerShdw blurRad="38100" dist="38100" dir="2700000" algn="tl">
                    <a:srgbClr val="000000">
                      <a:alpha val="43137"/>
                    </a:srgbClr>
                  </a:outerShdw>
                </a:effectLst>
                <a:latin typeface="微软雅黑"/>
                <a:ea typeface="微软雅黑"/>
              </a:rPr>
              <a:t>21</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grpSp>
        <p:nvGrpSpPr>
          <p:cNvPr id="38" name="组合 37">
            <a:extLst>
              <a:ext uri="{FF2B5EF4-FFF2-40B4-BE49-F238E27FC236}">
                <a16:creationId xmlns:a16="http://schemas.microsoft.com/office/drawing/2014/main" id="{7D101EF6-FF51-4D2F-A1A2-6191D4F8CD3E}"/>
              </a:ext>
            </a:extLst>
          </p:cNvPr>
          <p:cNvGrpSpPr/>
          <p:nvPr/>
        </p:nvGrpSpPr>
        <p:grpSpPr>
          <a:xfrm>
            <a:off x="858523" y="6269183"/>
            <a:ext cx="10474954" cy="396583"/>
            <a:chOff x="6395263" y="5767135"/>
            <a:chExt cx="10474952" cy="396583"/>
          </a:xfrm>
        </p:grpSpPr>
        <p:sp>
          <p:nvSpPr>
            <p:cNvPr id="39" name="Rectangle 40">
              <a:extLst>
                <a:ext uri="{FF2B5EF4-FFF2-40B4-BE49-F238E27FC236}">
                  <a16:creationId xmlns:a16="http://schemas.microsoft.com/office/drawing/2014/main" id="{3505E791-02FA-4955-9BBD-804E57277BA5}"/>
                </a:ext>
              </a:extLst>
            </p:cNvPr>
            <p:cNvSpPr/>
            <p:nvPr/>
          </p:nvSpPr>
          <p:spPr>
            <a:xfrm>
              <a:off x="6800421" y="5767135"/>
              <a:ext cx="10069794" cy="396583"/>
            </a:xfrm>
            <a:prstGeom prst="rect">
              <a:avLst/>
            </a:prstGeom>
          </p:spPr>
          <p:txBody>
            <a:bodyPr wrap="square" lIns="91440" tIns="45720" rIns="91440" bIns="45720">
              <a:spAutoFit/>
            </a:bodyPr>
            <a:lstStyle/>
            <a:p>
              <a:pPr defTabSz="913508">
                <a:lnSpc>
                  <a:spcPct val="120000"/>
                </a:lnSpc>
              </a:pP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Our code and data are publicly available at https://github.com/EmpathYang/ADEPT</a:t>
              </a:r>
            </a:p>
          </p:txBody>
        </p:sp>
        <p:pic>
          <p:nvPicPr>
            <p:cNvPr id="40" name="图形 39" descr="指向右边的反手食指">
              <a:extLst>
                <a:ext uri="{FF2B5EF4-FFF2-40B4-BE49-F238E27FC236}">
                  <a16:creationId xmlns:a16="http://schemas.microsoft.com/office/drawing/2014/main" id="{3097F637-F79D-49E8-B4F3-F970601B4C7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95263" y="5768746"/>
              <a:ext cx="394972" cy="394972"/>
            </a:xfrm>
            <a:prstGeom prst="rect">
              <a:avLst/>
            </a:prstGeom>
          </p:spPr>
        </p:pic>
      </p:grpSp>
    </p:spTree>
    <p:extLst>
      <p:ext uri="{BB962C8B-B14F-4D97-AF65-F5344CB8AC3E}">
        <p14:creationId xmlns:p14="http://schemas.microsoft.com/office/powerpoint/2010/main" val="410512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13" name="文本框 12"/>
          <p:cNvSpPr txBox="1"/>
          <p:nvPr/>
        </p:nvSpPr>
        <p:spPr>
          <a:xfrm>
            <a:off x="1487488" y="2180861"/>
            <a:ext cx="5952661" cy="2062103"/>
          </a:xfrm>
          <a:prstGeom prst="rect">
            <a:avLst/>
          </a:prstGeom>
          <a:noFill/>
        </p:spPr>
        <p:txBody>
          <a:bodyPr wrap="square" rtlCol="0">
            <a:spAutoFit/>
          </a:bodyPr>
          <a:lstStyle/>
          <a:p>
            <a:pPr defTabSz="1217446">
              <a:defRPr/>
            </a:pPr>
            <a:r>
              <a:rPr lang="en-US" altLang="zh-CN" sz="6400" i="1" spc="533" dirty="0">
                <a:solidFill>
                  <a:srgbClr val="293247"/>
                </a:solidFill>
                <a:effectLst>
                  <a:outerShdw blurRad="38100" dist="38100" dir="2700000" algn="tl">
                    <a:srgbClr val="000000">
                      <a:alpha val="43137"/>
                    </a:srgbClr>
                  </a:outerShdw>
                </a:effectLst>
                <a:latin typeface="微软雅黑"/>
                <a:ea typeface="微软雅黑"/>
                <a:cs typeface="+mn-ea"/>
                <a:sym typeface="+mn-lt"/>
              </a:rPr>
              <a:t>Thank you for listening.</a:t>
            </a:r>
          </a:p>
        </p:txBody>
      </p:sp>
    </p:spTree>
    <p:custDataLst>
      <p:tags r:id="rId2"/>
    </p:custDataLst>
    <p:extLst>
      <p:ext uri="{BB962C8B-B14F-4D97-AF65-F5344CB8AC3E}">
        <p14:creationId xmlns:p14="http://schemas.microsoft.com/office/powerpoint/2010/main" val="219579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箭头: V 形 3"/>
          <p:cNvSpPr/>
          <p:nvPr/>
        </p:nvSpPr>
        <p:spPr>
          <a:xfrm>
            <a:off x="603379" y="435400"/>
            <a:ext cx="354564" cy="410547"/>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858418" y="429209"/>
            <a:ext cx="354564" cy="41054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362272" y="839755"/>
            <a:ext cx="10375641"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62272" y="254982"/>
            <a:ext cx="2318263" cy="584775"/>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Motivation</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14131" y="429209"/>
            <a:ext cx="354564" cy="410547"/>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nvGrpSpPr>
          <p:cNvPr id="34" name="组合 33">
            <a:extLst>
              <a:ext uri="{FF2B5EF4-FFF2-40B4-BE49-F238E27FC236}">
                <a16:creationId xmlns:a16="http://schemas.microsoft.com/office/drawing/2014/main" id="{1B705BAC-08D5-4000-A7DC-721B6A316017}"/>
              </a:ext>
            </a:extLst>
          </p:cNvPr>
          <p:cNvGrpSpPr/>
          <p:nvPr/>
        </p:nvGrpSpPr>
        <p:grpSpPr>
          <a:xfrm>
            <a:off x="788670" y="1604553"/>
            <a:ext cx="10614663" cy="1461507"/>
            <a:chOff x="2224534" y="2436263"/>
            <a:chExt cx="10614662" cy="1461506"/>
          </a:xfrm>
        </p:grpSpPr>
        <p:sp>
          <p:nvSpPr>
            <p:cNvPr id="36" name="文本框 35">
              <a:extLst>
                <a:ext uri="{FF2B5EF4-FFF2-40B4-BE49-F238E27FC236}">
                  <a16:creationId xmlns:a16="http://schemas.microsoft.com/office/drawing/2014/main" id="{B4617D41-D25F-4764-9206-F750F6314414}"/>
                </a:ext>
              </a:extLst>
            </p:cNvPr>
            <p:cNvSpPr txBox="1"/>
            <p:nvPr/>
          </p:nvSpPr>
          <p:spPr>
            <a:xfrm>
              <a:off x="2224534" y="2820551"/>
              <a:ext cx="10446323" cy="107721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171446" indent="-171446" defTabSz="1217476">
                <a:buFont typeface="Arial" panose="020B0604020202020204" pitchFamily="34" charset="0"/>
                <a:buChar char="•"/>
              </a:pPr>
              <a:r>
                <a:rPr lang="en-US" sz="1600" dirty="0">
                  <a:solidFill>
                    <a:srgbClr val="767171">
                      <a:lumMod val="95000"/>
                      <a:lumOff val="5000"/>
                    </a:srgbClr>
                  </a:solidFill>
                  <a:latin typeface="微软雅黑"/>
                  <a:ea typeface="微软雅黑"/>
                  <a:cs typeface="+mn-ea"/>
                  <a:sym typeface="+mn-lt"/>
                </a:rPr>
                <a:t>In the work of </a:t>
              </a:r>
              <a:r>
                <a:rPr lang="en-US" sz="1600" dirty="0" err="1">
                  <a:solidFill>
                    <a:srgbClr val="767171">
                      <a:lumMod val="95000"/>
                      <a:lumOff val="5000"/>
                    </a:srgbClr>
                  </a:solidFill>
                  <a:latin typeface="微软雅黑"/>
                  <a:ea typeface="微软雅黑"/>
                  <a:cs typeface="+mn-ea"/>
                  <a:sym typeface="+mn-lt"/>
                </a:rPr>
                <a:t>Askell</a:t>
              </a:r>
              <a:r>
                <a:rPr lang="en-US" sz="1600" dirty="0">
                  <a:solidFill>
                    <a:srgbClr val="767171">
                      <a:lumMod val="95000"/>
                      <a:lumOff val="5000"/>
                    </a:srgbClr>
                  </a:solidFill>
                  <a:latin typeface="微软雅黑"/>
                  <a:ea typeface="微软雅黑"/>
                  <a:cs typeface="+mn-ea"/>
                  <a:sym typeface="+mn-lt"/>
                </a:rPr>
                <a:t> et al. (2021), the authors use </a:t>
              </a:r>
              <a:r>
                <a:rPr lang="en-US" sz="1600" b="1" dirty="0">
                  <a:solidFill>
                    <a:srgbClr val="BA8D2D"/>
                  </a:solidFill>
                  <a:effectLst>
                    <a:outerShdw blurRad="38100" dist="38100" dir="2700000" algn="tl">
                      <a:srgbClr val="000000">
                        <a:alpha val="43137"/>
                      </a:srgbClr>
                    </a:outerShdw>
                  </a:effectLst>
                  <a:latin typeface="微软雅黑"/>
                  <a:ea typeface="微软雅黑"/>
                  <a:cs typeface="+mn-ea"/>
                  <a:sym typeface="+mn-lt"/>
                </a:rPr>
                <a:t>a hand-designed prompt (with more than 4600 solid words)</a:t>
              </a:r>
              <a:r>
                <a:rPr lang="en-US" sz="1600" dirty="0">
                  <a:solidFill>
                    <a:srgbClr val="767171">
                      <a:lumMod val="95000"/>
                      <a:lumOff val="5000"/>
                    </a:srgbClr>
                  </a:solidFill>
                  <a:latin typeface="微软雅黑"/>
                  <a:ea typeface="微软雅黑"/>
                  <a:cs typeface="+mn-ea"/>
                  <a:sym typeface="+mn-lt"/>
                </a:rPr>
                <a:t> as a stronger baseline for helpfulness, harmlessness, and honesty.</a:t>
              </a:r>
            </a:p>
            <a:p>
              <a:pPr marL="171446" indent="-171446" defTabSz="1217476">
                <a:buFont typeface="Arial" panose="020B0604020202020204" pitchFamily="34" charset="0"/>
                <a:buChar char="•"/>
              </a:pPr>
              <a:r>
                <a:rPr lang="en-US" sz="1600" dirty="0">
                  <a:solidFill>
                    <a:srgbClr val="767171">
                      <a:lumMod val="95000"/>
                      <a:lumOff val="5000"/>
                    </a:srgbClr>
                  </a:solidFill>
                  <a:latin typeface="微软雅黑"/>
                  <a:ea typeface="微软雅黑"/>
                  <a:cs typeface="+mn-ea"/>
                  <a:sym typeface="+mn-lt"/>
                </a:rPr>
                <a:t>With unfixed mathematical representation at the token level, continuous prompts usually surpass discrete ones in providing the models with task-specific supplementary information.</a:t>
              </a:r>
            </a:p>
          </p:txBody>
        </p:sp>
        <p:sp>
          <p:nvSpPr>
            <p:cNvPr id="37" name="文本框 36">
              <a:extLst>
                <a:ext uri="{FF2B5EF4-FFF2-40B4-BE49-F238E27FC236}">
                  <a16:creationId xmlns:a16="http://schemas.microsoft.com/office/drawing/2014/main" id="{3DCEC0FB-00EF-4595-A271-CAA42A3CE36E}"/>
                </a:ext>
              </a:extLst>
            </p:cNvPr>
            <p:cNvSpPr txBox="1"/>
            <p:nvPr/>
          </p:nvSpPr>
          <p:spPr>
            <a:xfrm>
              <a:off x="2224534" y="2436263"/>
              <a:ext cx="10614662" cy="43088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1217476"/>
              <a:r>
                <a:rPr lang="en-US" altLang="zh-CN" sz="2200" b="1" dirty="0">
                  <a:solidFill>
                    <a:srgbClr val="767171"/>
                  </a:solidFill>
                  <a:effectLst>
                    <a:outerShdw blurRad="38100" dist="38100" dir="2700000" algn="tl">
                      <a:srgbClr val="000000">
                        <a:alpha val="43137"/>
                      </a:srgbClr>
                    </a:outerShdw>
                  </a:effectLst>
                  <a:latin typeface="微软雅黑"/>
                  <a:ea typeface="微软雅黑"/>
                  <a:cs typeface="+mn-ea"/>
                  <a:sym typeface="+mn-lt"/>
                </a:rPr>
                <a:t>Bias can potentially be steered through appropriately chosen </a:t>
              </a:r>
              <a:r>
                <a:rPr lang="en-US" altLang="zh-CN" sz="2200" b="1" dirty="0">
                  <a:solidFill>
                    <a:srgbClr val="BA8D2D"/>
                  </a:solidFill>
                  <a:effectLst>
                    <a:outerShdw blurRad="38100" dist="38100" dir="2700000" algn="tl">
                      <a:srgbClr val="000000">
                        <a:alpha val="43137"/>
                      </a:srgbClr>
                    </a:outerShdw>
                  </a:effectLst>
                  <a:latin typeface="微软雅黑"/>
                  <a:ea typeface="微软雅黑"/>
                  <a:cs typeface="+mn-ea"/>
                  <a:sym typeface="+mn-lt"/>
                </a:rPr>
                <a:t>prompting</a:t>
              </a:r>
              <a:r>
                <a:rPr lang="en-US" altLang="zh-CN" sz="2200" b="1" dirty="0">
                  <a:solidFill>
                    <a:srgbClr val="767171"/>
                  </a:solidFill>
                  <a:effectLst>
                    <a:outerShdw blurRad="38100" dist="38100" dir="2700000" algn="tl">
                      <a:srgbClr val="000000">
                        <a:alpha val="43137"/>
                      </a:srgbClr>
                    </a:outerShdw>
                  </a:effectLst>
                  <a:latin typeface="微软雅黑"/>
                  <a:ea typeface="微软雅黑"/>
                  <a:cs typeface="+mn-ea"/>
                  <a:sym typeface="+mn-lt"/>
                </a:rPr>
                <a:t>.</a:t>
              </a:r>
            </a:p>
          </p:txBody>
        </p:sp>
      </p:grpSp>
      <p:sp>
        <p:nvSpPr>
          <p:cNvPr id="39" name="文本框 38">
            <a:extLst>
              <a:ext uri="{FF2B5EF4-FFF2-40B4-BE49-F238E27FC236}">
                <a16:creationId xmlns:a16="http://schemas.microsoft.com/office/drawing/2014/main" id="{F89085A4-BB1B-49CA-B310-82CCB61566A0}"/>
              </a:ext>
            </a:extLst>
          </p:cNvPr>
          <p:cNvSpPr txBox="1"/>
          <p:nvPr/>
        </p:nvSpPr>
        <p:spPr>
          <a:xfrm>
            <a:off x="581653" y="5969634"/>
            <a:ext cx="11327889" cy="830997"/>
          </a:xfrm>
          <a:prstGeom prst="rect">
            <a:avLst/>
          </a:prstGeom>
          <a:noFill/>
        </p:spPr>
        <p:txBody>
          <a:bodyPr wrap="square">
            <a:spAutoFit/>
          </a:bodyPr>
          <a:lstStyle/>
          <a:p>
            <a:pPr defTabSz="1217476"/>
            <a:r>
              <a:rPr lang="en-US" altLang="zh-CN" sz="1600" dirty="0">
                <a:solidFill>
                  <a:srgbClr val="767171"/>
                </a:solidFill>
                <a:latin typeface="Arial" panose="020B0604020202020204" pitchFamily="34" charset="0"/>
                <a:ea typeface="微软雅黑"/>
              </a:rPr>
              <a:t>[1] Chambers, D., 2018. Tourism research: Beyond the imitation game. Tourism management perspectives, 25, pp.193-195.</a:t>
            </a:r>
          </a:p>
          <a:p>
            <a:pPr defTabSz="1217476"/>
            <a:r>
              <a:rPr lang="en-US" altLang="zh-CN" sz="1600" dirty="0">
                <a:solidFill>
                  <a:srgbClr val="767171"/>
                </a:solidFill>
                <a:latin typeface="Arial" panose="020B0604020202020204" pitchFamily="34" charset="0"/>
                <a:ea typeface="微软雅黑"/>
              </a:rPr>
              <a:t>[2] Liu, X., Ji, K., Fu, Y., Du, Z., Yang, Z. and Tang, J., 2021. P-tuning v2: Prompt tuning can be comparable to fine-tuning universally across scales and tasks. </a:t>
            </a:r>
            <a:r>
              <a:rPr lang="en-US" altLang="zh-CN" sz="1600" dirty="0" err="1">
                <a:solidFill>
                  <a:srgbClr val="767171"/>
                </a:solidFill>
                <a:latin typeface="Arial" panose="020B0604020202020204" pitchFamily="34" charset="0"/>
                <a:ea typeface="微软雅黑"/>
              </a:rPr>
              <a:t>arXiv</a:t>
            </a:r>
            <a:r>
              <a:rPr lang="en-US" altLang="zh-CN" sz="1600" dirty="0">
                <a:solidFill>
                  <a:srgbClr val="767171"/>
                </a:solidFill>
                <a:latin typeface="Arial" panose="020B0604020202020204" pitchFamily="34" charset="0"/>
                <a:ea typeface="微软雅黑"/>
              </a:rPr>
              <a:t> preprint arXiv:2110.07602.</a:t>
            </a:r>
            <a:endParaRPr lang="zh-CN" altLang="en-US" sz="1600" dirty="0">
              <a:solidFill>
                <a:srgbClr val="767171"/>
              </a:solidFill>
              <a:latin typeface="微软雅黑"/>
              <a:ea typeface="微软雅黑"/>
            </a:endParaRPr>
          </a:p>
        </p:txBody>
      </p:sp>
      <p:grpSp>
        <p:nvGrpSpPr>
          <p:cNvPr id="24" name="组合 23">
            <a:extLst>
              <a:ext uri="{FF2B5EF4-FFF2-40B4-BE49-F238E27FC236}">
                <a16:creationId xmlns:a16="http://schemas.microsoft.com/office/drawing/2014/main" id="{50EF9D1A-7FAF-4BE5-9878-B3D1414764A6}"/>
              </a:ext>
            </a:extLst>
          </p:cNvPr>
          <p:cNvGrpSpPr/>
          <p:nvPr/>
        </p:nvGrpSpPr>
        <p:grpSpPr>
          <a:xfrm>
            <a:off x="361515" y="3000162"/>
            <a:ext cx="6906060" cy="613341"/>
            <a:chOff x="1011441" y="1684229"/>
            <a:chExt cx="5179545" cy="460006"/>
          </a:xfrm>
        </p:grpSpPr>
        <p:sp>
          <p:nvSpPr>
            <p:cNvPr id="25" name="îŝḷîḓé-文本框 65">
              <a:extLst>
                <a:ext uri="{FF2B5EF4-FFF2-40B4-BE49-F238E27FC236}">
                  <a16:creationId xmlns:a16="http://schemas.microsoft.com/office/drawing/2014/main" id="{CF820EFC-8617-450F-B6FA-043491D1A6DA}"/>
                </a:ext>
              </a:extLst>
            </p:cNvPr>
            <p:cNvSpPr txBox="1"/>
            <p:nvPr/>
          </p:nvSpPr>
          <p:spPr>
            <a:xfrm>
              <a:off x="1542053" y="1684229"/>
              <a:ext cx="4648933" cy="442203"/>
            </a:xfrm>
            <a:prstGeom prst="rect">
              <a:avLst/>
            </a:prstGeom>
            <a:noFill/>
          </p:spPr>
          <p:txBody>
            <a:bodyPr wrap="none" anchor="b" anchorCtr="0">
              <a:normAutofit/>
            </a:bodyPr>
            <a:lstStyle/>
            <a:p>
              <a:pPr defTabSz="1217476"/>
              <a:r>
                <a:rPr lang="en-US" altLang="zh-CN" sz="3200" b="1" dirty="0">
                  <a:solidFill>
                    <a:srgbClr val="293247"/>
                  </a:solidFill>
                  <a:latin typeface="微软雅黑"/>
                  <a:ea typeface="微软雅黑"/>
                  <a:cs typeface="+mn-ea"/>
                  <a:sym typeface="+mn-lt"/>
                </a:rPr>
                <a:t>Prompt tuning[2] these days:</a:t>
              </a:r>
            </a:p>
          </p:txBody>
        </p:sp>
        <p:sp>
          <p:nvSpPr>
            <p:cNvPr id="26" name="îŝḷîḓé-Freeform 7">
              <a:extLst>
                <a:ext uri="{FF2B5EF4-FFF2-40B4-BE49-F238E27FC236}">
                  <a16:creationId xmlns:a16="http://schemas.microsoft.com/office/drawing/2014/main" id="{CC950599-54BC-4FF0-9E31-0F44D1CDE3BC}"/>
                </a:ext>
              </a:extLst>
            </p:cNvPr>
            <p:cNvSpPr/>
            <p:nvPr/>
          </p:nvSpPr>
          <p:spPr bwMode="auto">
            <a:xfrm>
              <a:off x="1011441" y="1721393"/>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grpSp>
      <p:pic>
        <p:nvPicPr>
          <p:cNvPr id="40" name="图片 39">
            <a:extLst>
              <a:ext uri="{FF2B5EF4-FFF2-40B4-BE49-F238E27FC236}">
                <a16:creationId xmlns:a16="http://schemas.microsoft.com/office/drawing/2014/main" id="{2AA12B96-108E-4428-B63A-4708E41AAAB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54"/>
          <a:stretch/>
        </p:blipFill>
        <p:spPr>
          <a:xfrm>
            <a:off x="888895" y="3671576"/>
            <a:ext cx="10245872" cy="2277669"/>
          </a:xfrm>
          <a:prstGeom prst="rect">
            <a:avLst/>
          </a:prstGeom>
        </p:spPr>
      </p:pic>
      <p:grpSp>
        <p:nvGrpSpPr>
          <p:cNvPr id="42" name="组合 41">
            <a:extLst>
              <a:ext uri="{FF2B5EF4-FFF2-40B4-BE49-F238E27FC236}">
                <a16:creationId xmlns:a16="http://schemas.microsoft.com/office/drawing/2014/main" id="{4A0DEA8D-0D52-4827-9603-4E4B42B97761}"/>
              </a:ext>
            </a:extLst>
          </p:cNvPr>
          <p:cNvGrpSpPr/>
          <p:nvPr/>
        </p:nvGrpSpPr>
        <p:grpSpPr>
          <a:xfrm>
            <a:off x="361515" y="995566"/>
            <a:ext cx="11468971" cy="613341"/>
            <a:chOff x="1011441" y="1684229"/>
            <a:chExt cx="8601728" cy="460006"/>
          </a:xfrm>
        </p:grpSpPr>
        <p:sp>
          <p:nvSpPr>
            <p:cNvPr id="43" name="îŝḷîḓé-文本框 65">
              <a:extLst>
                <a:ext uri="{FF2B5EF4-FFF2-40B4-BE49-F238E27FC236}">
                  <a16:creationId xmlns:a16="http://schemas.microsoft.com/office/drawing/2014/main" id="{332D383A-CD0C-4F69-B88B-395CFFB1B04E}"/>
                </a:ext>
              </a:extLst>
            </p:cNvPr>
            <p:cNvSpPr txBox="1"/>
            <p:nvPr/>
          </p:nvSpPr>
          <p:spPr>
            <a:xfrm>
              <a:off x="1542054" y="1684229"/>
              <a:ext cx="8071115" cy="442203"/>
            </a:xfrm>
            <a:prstGeom prst="rect">
              <a:avLst/>
            </a:prstGeom>
            <a:noFill/>
          </p:spPr>
          <p:txBody>
            <a:bodyPr wrap="none" anchor="b" anchorCtr="0">
              <a:normAutofit/>
            </a:bodyPr>
            <a:lstStyle/>
            <a:p>
              <a:pPr defTabSz="1217476"/>
              <a:r>
                <a:rPr lang="en-US" altLang="zh-CN" sz="3200" b="1" dirty="0">
                  <a:solidFill>
                    <a:srgbClr val="293247"/>
                  </a:solidFill>
                  <a:latin typeface="微软雅黑"/>
                  <a:ea typeface="微软雅黑"/>
                  <a:cs typeface="+mn-ea"/>
                  <a:sym typeface="+mn-lt"/>
                </a:rPr>
                <a:t>A broad experiment of Google BIG-bench[1] shows:</a:t>
              </a:r>
            </a:p>
          </p:txBody>
        </p:sp>
        <p:sp>
          <p:nvSpPr>
            <p:cNvPr id="44" name="îŝḷîḓé-Freeform 7">
              <a:extLst>
                <a:ext uri="{FF2B5EF4-FFF2-40B4-BE49-F238E27FC236}">
                  <a16:creationId xmlns:a16="http://schemas.microsoft.com/office/drawing/2014/main" id="{3BC9C9B2-5725-4A9F-80AF-F8B9C1C5CC27}"/>
                </a:ext>
              </a:extLst>
            </p:cNvPr>
            <p:cNvSpPr/>
            <p:nvPr/>
          </p:nvSpPr>
          <p:spPr bwMode="auto">
            <a:xfrm>
              <a:off x="1011441" y="1721393"/>
              <a:ext cx="426928" cy="422842"/>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grpSp>
      <p:sp>
        <p:nvSpPr>
          <p:cNvPr id="18" name="文本框 17">
            <a:extLst>
              <a:ext uri="{FF2B5EF4-FFF2-40B4-BE49-F238E27FC236}">
                <a16:creationId xmlns:a16="http://schemas.microsoft.com/office/drawing/2014/main" id="{5C95D3F6-4981-450D-8E51-FD32A783E8B3}"/>
              </a:ext>
            </a:extLst>
          </p:cNvPr>
          <p:cNvSpPr txBox="1"/>
          <p:nvPr/>
        </p:nvSpPr>
        <p:spPr>
          <a:xfrm>
            <a:off x="11630025" y="6467475"/>
            <a:ext cx="327334"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3</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249173" y="960979"/>
            <a:ext cx="11856640" cy="646331"/>
          </a:xfrm>
          <a:prstGeom prst="rect">
            <a:avLst/>
          </a:prstGeom>
          <a:noFill/>
        </p:spPr>
        <p:txBody>
          <a:bodyPr wrap="square" lIns="91440" tIns="45720" rIns="91440" bIns="45720" rtlCol="0">
            <a:spAutoFit/>
          </a:bodyPr>
          <a:lstStyle/>
          <a:p>
            <a:pPr defTabSz="914377"/>
            <a:r>
              <a:rPr lang="en-US" sz="3600" b="1" dirty="0">
                <a:solidFill>
                  <a:srgbClr val="293247"/>
                </a:solidFill>
                <a:latin typeface="微软雅黑"/>
                <a:ea typeface="微软雅黑"/>
                <a:cs typeface="+mn-ea"/>
                <a:sym typeface="+mn-lt"/>
              </a:rPr>
              <a:t>Why do we use prompt tuning in debiasing space?</a:t>
            </a:r>
          </a:p>
        </p:txBody>
      </p:sp>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8924" cy="678"/>
            </a:xfrm>
            <a:prstGeom prst="rect">
              <a:avLst/>
            </a:prstGeom>
            <a:noFill/>
          </p:spPr>
          <p:txBody>
            <a:bodyPr wrap="none" rtlCol="0">
              <a:spAutoFit/>
            </a:bodyPr>
            <a:lstStyle/>
            <a:p>
              <a:pPr defTabSz="914377"/>
              <a:r>
                <a:rPr lang="en-US" altLang="zh-CN" sz="3133" dirty="0">
                  <a:solidFill>
                    <a:srgbClr val="767171">
                      <a:lumMod val="100000"/>
                    </a:srgbClr>
                  </a:solidFill>
                  <a:latin typeface="微软雅黑"/>
                  <a:ea typeface="微软雅黑"/>
                  <a:cs typeface="+mn-ea"/>
                  <a:sym typeface="+mn-lt"/>
                </a:rPr>
                <a:t>Introduce Prompt Tuning to Debiasing</a:t>
              </a:r>
              <a:endParaRPr lang="zh-CN" altLang="en-US" sz="3133"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dirty="0">
                <a:solidFill>
                  <a:srgbClr val="000000"/>
                </a:solidFill>
                <a:latin typeface="微软雅黑"/>
                <a:ea typeface="微软雅黑"/>
                <a:cs typeface="+mn-ea"/>
                <a:sym typeface="+mn-lt"/>
              </a:endParaRPr>
            </a:p>
          </p:txBody>
        </p:sp>
      </p:grpSp>
      <p:pic>
        <p:nvPicPr>
          <p:cNvPr id="11" name="图片 10">
            <a:extLst>
              <a:ext uri="{FF2B5EF4-FFF2-40B4-BE49-F238E27FC236}">
                <a16:creationId xmlns:a16="http://schemas.microsoft.com/office/drawing/2014/main" id="{7D3071C6-CCBF-48D4-85D0-BDD3EDAFF8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3553" y="1704046"/>
            <a:ext cx="7784663" cy="2796517"/>
          </a:xfrm>
          <a:prstGeom prst="rect">
            <a:avLst/>
          </a:prstGeom>
        </p:spPr>
      </p:pic>
      <p:grpSp>
        <p:nvGrpSpPr>
          <p:cNvPr id="20" name="组合 19">
            <a:extLst>
              <a:ext uri="{FF2B5EF4-FFF2-40B4-BE49-F238E27FC236}">
                <a16:creationId xmlns:a16="http://schemas.microsoft.com/office/drawing/2014/main" id="{299C45DB-A5FF-40E1-894B-394ABF8FF45A}"/>
              </a:ext>
            </a:extLst>
          </p:cNvPr>
          <p:cNvGrpSpPr/>
          <p:nvPr/>
        </p:nvGrpSpPr>
        <p:grpSpPr>
          <a:xfrm>
            <a:off x="901330" y="4500564"/>
            <a:ext cx="10389340" cy="2018425"/>
            <a:chOff x="1240686" y="4786511"/>
            <a:chExt cx="10389339" cy="2018426"/>
          </a:xfrm>
        </p:grpSpPr>
        <p:grpSp>
          <p:nvGrpSpPr>
            <p:cNvPr id="21" name="组合 20">
              <a:extLst>
                <a:ext uri="{FF2B5EF4-FFF2-40B4-BE49-F238E27FC236}">
                  <a16:creationId xmlns:a16="http://schemas.microsoft.com/office/drawing/2014/main" id="{F1E7C9E2-D9DC-4677-9A4A-83489AF54214}"/>
                </a:ext>
              </a:extLst>
            </p:cNvPr>
            <p:cNvGrpSpPr/>
            <p:nvPr/>
          </p:nvGrpSpPr>
          <p:grpSpPr>
            <a:xfrm>
              <a:off x="1240686" y="4786511"/>
              <a:ext cx="9945378" cy="459914"/>
              <a:chOff x="1060646" y="2585784"/>
              <a:chExt cx="9945378" cy="459914"/>
            </a:xfrm>
          </p:grpSpPr>
          <p:sp>
            <p:nvSpPr>
              <p:cNvPr id="29" name="Freeform 19">
                <a:extLst>
                  <a:ext uri="{FF2B5EF4-FFF2-40B4-BE49-F238E27FC236}">
                    <a16:creationId xmlns:a16="http://schemas.microsoft.com/office/drawing/2014/main" id="{61F34824-8627-402B-B6E0-B29F20AF9FB6}"/>
                  </a:ext>
                </a:extLst>
              </p:cNvPr>
              <p:cNvSpPr>
                <a:spLocks noEditPoints="1"/>
              </p:cNvSpPr>
              <p:nvPr/>
            </p:nvSpPr>
            <p:spPr bwMode="auto">
              <a:xfrm>
                <a:off x="1060646" y="2602596"/>
                <a:ext cx="469509" cy="443102"/>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1">
                  <a:lumMod val="100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sz="2400" dirty="0">
                  <a:solidFill>
                    <a:prstClr val="black"/>
                  </a:solidFill>
                  <a:latin typeface="微软雅黑"/>
                  <a:ea typeface="微软雅黑"/>
                  <a:cs typeface="+mn-ea"/>
                  <a:sym typeface="+mn-lt"/>
                </a:endParaRPr>
              </a:p>
            </p:txBody>
          </p:sp>
          <p:sp>
            <p:nvSpPr>
              <p:cNvPr id="30" name="Rectangle 40">
                <a:extLst>
                  <a:ext uri="{FF2B5EF4-FFF2-40B4-BE49-F238E27FC236}">
                    <a16:creationId xmlns:a16="http://schemas.microsoft.com/office/drawing/2014/main" id="{0C4AB921-669E-47D2-B136-E581E2C19D6B}"/>
                  </a:ext>
                </a:extLst>
              </p:cNvPr>
              <p:cNvSpPr/>
              <p:nvPr/>
            </p:nvSpPr>
            <p:spPr>
              <a:xfrm>
                <a:off x="1667595" y="2585784"/>
                <a:ext cx="9338429" cy="430374"/>
              </a:xfrm>
              <a:prstGeom prst="rect">
                <a:avLst/>
              </a:prstGeom>
            </p:spPr>
            <p:txBody>
              <a:bodyPr wrap="square" lIns="91440" tIns="45720" rIns="91440" bIns="45720">
                <a:spAutoFit/>
              </a:bodyPr>
              <a:lstStyle/>
              <a:p>
                <a:pPr defTabSz="913508">
                  <a:lnSpc>
                    <a:spcPct val="120000"/>
                  </a:lnSpc>
                </a:pPr>
                <a:r>
                  <a:rPr lang="en-US" altLang="zh-CN" sz="2000" b="1" dirty="0">
                    <a:solidFill>
                      <a:srgbClr val="BA8D2D"/>
                    </a:solidFill>
                    <a:effectLst>
                      <a:outerShdw blurRad="38100" dist="38100" dir="2700000" algn="tl">
                        <a:srgbClr val="000000">
                          <a:alpha val="43137"/>
                        </a:srgbClr>
                      </a:outerShdw>
                    </a:effectLst>
                    <a:latin typeface="微软雅黑"/>
                    <a:ea typeface="微软雅黑"/>
                    <a:cs typeface="+mn-ea"/>
                    <a:sym typeface="+mn-lt"/>
                  </a:rPr>
                  <a:t>It saves computing and storage resources;</a:t>
                </a:r>
              </a:p>
            </p:txBody>
          </p:sp>
        </p:grpSp>
        <p:grpSp>
          <p:nvGrpSpPr>
            <p:cNvPr id="22" name="组合 21">
              <a:extLst>
                <a:ext uri="{FF2B5EF4-FFF2-40B4-BE49-F238E27FC236}">
                  <a16:creationId xmlns:a16="http://schemas.microsoft.com/office/drawing/2014/main" id="{1E4886D8-3432-4969-9A9B-F478441E2ED1}"/>
                </a:ext>
              </a:extLst>
            </p:cNvPr>
            <p:cNvGrpSpPr/>
            <p:nvPr/>
          </p:nvGrpSpPr>
          <p:grpSpPr>
            <a:xfrm>
              <a:off x="1260779" y="5229422"/>
              <a:ext cx="10369246" cy="799707"/>
              <a:chOff x="1080739" y="2419335"/>
              <a:chExt cx="10369246" cy="799707"/>
            </a:xfrm>
          </p:grpSpPr>
          <p:sp>
            <p:nvSpPr>
              <p:cNvPr id="27" name="Freeform 19">
                <a:extLst>
                  <a:ext uri="{FF2B5EF4-FFF2-40B4-BE49-F238E27FC236}">
                    <a16:creationId xmlns:a16="http://schemas.microsoft.com/office/drawing/2014/main" id="{D23197DC-A1E1-4902-BDD5-EBE1A4ADD6CC}"/>
                  </a:ext>
                </a:extLst>
              </p:cNvPr>
              <p:cNvSpPr>
                <a:spLocks noEditPoints="1"/>
              </p:cNvSpPr>
              <p:nvPr/>
            </p:nvSpPr>
            <p:spPr bwMode="auto">
              <a:xfrm>
                <a:off x="1080739" y="2644532"/>
                <a:ext cx="469509" cy="443102"/>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1">
                  <a:lumMod val="100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sz="2400" dirty="0">
                  <a:solidFill>
                    <a:prstClr val="black"/>
                  </a:solidFill>
                  <a:latin typeface="微软雅黑"/>
                  <a:ea typeface="微软雅黑"/>
                  <a:cs typeface="+mn-ea"/>
                  <a:sym typeface="+mn-lt"/>
                </a:endParaRPr>
              </a:p>
            </p:txBody>
          </p:sp>
          <p:sp>
            <p:nvSpPr>
              <p:cNvPr id="28" name="Rectangle 40">
                <a:extLst>
                  <a:ext uri="{FF2B5EF4-FFF2-40B4-BE49-F238E27FC236}">
                    <a16:creationId xmlns:a16="http://schemas.microsoft.com/office/drawing/2014/main" id="{3F9F4C16-59A1-48E6-82E4-F53F3B876989}"/>
                  </a:ext>
                </a:extLst>
              </p:cNvPr>
              <p:cNvSpPr/>
              <p:nvPr/>
            </p:nvSpPr>
            <p:spPr>
              <a:xfrm>
                <a:off x="1667595" y="2419335"/>
                <a:ext cx="9782390" cy="799707"/>
              </a:xfrm>
              <a:prstGeom prst="rect">
                <a:avLst/>
              </a:prstGeom>
            </p:spPr>
            <p:txBody>
              <a:bodyPr wrap="square" lIns="91440" tIns="45720" rIns="91440" bIns="45720">
                <a:spAutoFit/>
              </a:bodyPr>
              <a:lstStyle/>
              <a:p>
                <a:pPr defTabSz="913508">
                  <a:lnSpc>
                    <a:spcPct val="120000"/>
                  </a:lnSpc>
                </a:pPr>
                <a:r>
                  <a:rPr lang="en-US" altLang="zh-CN" sz="2000" b="1" dirty="0">
                    <a:solidFill>
                      <a:srgbClr val="767171"/>
                    </a:solidFill>
                    <a:effectLst>
                      <a:outerShdw blurRad="38100" dist="38100" dir="2700000" algn="tl">
                        <a:srgbClr val="000000">
                          <a:alpha val="43137"/>
                        </a:srgbClr>
                      </a:outerShdw>
                    </a:effectLst>
                    <a:latin typeface="微软雅黑"/>
                    <a:ea typeface="微软雅黑"/>
                    <a:cs typeface="+mn-ea"/>
                    <a:sym typeface="+mn-lt"/>
                  </a:rPr>
                  <a:t>It only trains prompt, and </a:t>
                </a:r>
                <a:r>
                  <a:rPr lang="en-US" altLang="zh-CN" sz="2000" b="1" dirty="0">
                    <a:solidFill>
                      <a:srgbClr val="BA8D2D"/>
                    </a:solidFill>
                    <a:effectLst>
                      <a:outerShdw blurRad="38100" dist="38100" dir="2700000" algn="tl">
                        <a:srgbClr val="000000">
                          <a:alpha val="43137"/>
                        </a:srgbClr>
                      </a:outerShdw>
                    </a:effectLst>
                    <a:latin typeface="微软雅黑"/>
                    <a:ea typeface="微软雅黑"/>
                    <a:cs typeface="+mn-ea"/>
                    <a:sym typeface="+mn-lt"/>
                  </a:rPr>
                  <a:t>the PLM's original parameters are not touched</a:t>
                </a:r>
                <a:r>
                  <a:rPr lang="en-US" altLang="zh-CN" sz="2000" b="1" dirty="0">
                    <a:solidFill>
                      <a:srgbClr val="767171"/>
                    </a:solidFill>
                    <a:effectLst>
                      <a:outerShdw blurRad="38100" dist="38100" dir="2700000" algn="tl">
                        <a:srgbClr val="000000">
                          <a:alpha val="43137"/>
                        </a:srgbClr>
                      </a:outerShdw>
                    </a:effectLst>
                    <a:latin typeface="微软雅黑"/>
                    <a:ea typeface="微软雅黑"/>
                    <a:cs typeface="+mn-ea"/>
                    <a:sym typeface="+mn-lt"/>
                  </a:rPr>
                  <a:t> during the training process, so </a:t>
                </a:r>
                <a:r>
                  <a:rPr lang="en-US" altLang="zh-CN" sz="2000" b="1" dirty="0">
                    <a:solidFill>
                      <a:srgbClr val="BA8D2D"/>
                    </a:solidFill>
                    <a:effectLst>
                      <a:outerShdw blurRad="38100" dist="38100" dir="2700000" algn="tl">
                        <a:srgbClr val="000000">
                          <a:alpha val="43137"/>
                        </a:srgbClr>
                      </a:outerShdw>
                    </a:effectLst>
                    <a:latin typeface="微软雅黑"/>
                    <a:ea typeface="微软雅黑"/>
                    <a:cs typeface="+mn-ea"/>
                    <a:sym typeface="+mn-lt"/>
                  </a:rPr>
                  <a:t>the base model will maintain its robustness</a:t>
                </a:r>
                <a:r>
                  <a:rPr lang="en-US" altLang="zh-CN" sz="2000" b="1" dirty="0">
                    <a:solidFill>
                      <a:srgbClr val="767171"/>
                    </a:solidFill>
                    <a:effectLst>
                      <a:outerShdw blurRad="38100" dist="38100" dir="2700000" algn="tl">
                        <a:srgbClr val="000000">
                          <a:alpha val="43137"/>
                        </a:srgbClr>
                      </a:outerShdw>
                    </a:effectLst>
                    <a:latin typeface="微软雅黑"/>
                    <a:ea typeface="微软雅黑"/>
                    <a:cs typeface="+mn-ea"/>
                    <a:sym typeface="+mn-lt"/>
                  </a:rPr>
                  <a:t>;</a:t>
                </a:r>
                <a:endParaRPr lang="en-US" altLang="zh-CN" sz="2000" b="1" dirty="0">
                  <a:solidFill>
                    <a:srgbClr val="BA8D2D"/>
                  </a:solidFill>
                  <a:effectLst>
                    <a:outerShdw blurRad="38100" dist="38100" dir="2700000" algn="tl">
                      <a:srgbClr val="000000">
                        <a:alpha val="43137"/>
                      </a:srgbClr>
                    </a:outerShdw>
                  </a:effectLst>
                  <a:latin typeface="微软雅黑"/>
                  <a:ea typeface="微软雅黑"/>
                  <a:cs typeface="+mn-ea"/>
                  <a:sym typeface="+mn-lt"/>
                </a:endParaRPr>
              </a:p>
            </p:txBody>
          </p:sp>
        </p:grpSp>
        <p:grpSp>
          <p:nvGrpSpPr>
            <p:cNvPr id="23" name="组合 22">
              <a:extLst>
                <a:ext uri="{FF2B5EF4-FFF2-40B4-BE49-F238E27FC236}">
                  <a16:creationId xmlns:a16="http://schemas.microsoft.com/office/drawing/2014/main" id="{5B817207-D0DF-4076-A42E-203E130677A7}"/>
                </a:ext>
              </a:extLst>
            </p:cNvPr>
            <p:cNvGrpSpPr/>
            <p:nvPr/>
          </p:nvGrpSpPr>
          <p:grpSpPr>
            <a:xfrm>
              <a:off x="1261894" y="6005231"/>
              <a:ext cx="10368131" cy="799706"/>
              <a:chOff x="1081854" y="2585784"/>
              <a:chExt cx="10368131" cy="799706"/>
            </a:xfrm>
          </p:grpSpPr>
          <p:sp>
            <p:nvSpPr>
              <p:cNvPr id="24" name="Freeform 19">
                <a:extLst>
                  <a:ext uri="{FF2B5EF4-FFF2-40B4-BE49-F238E27FC236}">
                    <a16:creationId xmlns:a16="http://schemas.microsoft.com/office/drawing/2014/main" id="{3B9FCC93-4622-4BCC-A083-7859AB693F4E}"/>
                  </a:ext>
                </a:extLst>
              </p:cNvPr>
              <p:cNvSpPr>
                <a:spLocks noEditPoints="1"/>
              </p:cNvSpPr>
              <p:nvPr/>
            </p:nvSpPr>
            <p:spPr bwMode="auto">
              <a:xfrm>
                <a:off x="1081854" y="2780105"/>
                <a:ext cx="469509" cy="443102"/>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1">
                  <a:lumMod val="100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377"/>
                <a:endParaRPr lang="zh-CN" altLang="en-US" sz="2400" dirty="0">
                  <a:solidFill>
                    <a:prstClr val="black"/>
                  </a:solidFill>
                  <a:latin typeface="微软雅黑"/>
                  <a:ea typeface="微软雅黑"/>
                  <a:cs typeface="+mn-ea"/>
                  <a:sym typeface="+mn-lt"/>
                </a:endParaRPr>
              </a:p>
            </p:txBody>
          </p:sp>
          <p:sp>
            <p:nvSpPr>
              <p:cNvPr id="26" name="Rectangle 40">
                <a:extLst>
                  <a:ext uri="{FF2B5EF4-FFF2-40B4-BE49-F238E27FC236}">
                    <a16:creationId xmlns:a16="http://schemas.microsoft.com/office/drawing/2014/main" id="{2F7C90D9-0D37-48A8-BFC5-B7BEF4165B39}"/>
                  </a:ext>
                </a:extLst>
              </p:cNvPr>
              <p:cNvSpPr/>
              <p:nvPr/>
            </p:nvSpPr>
            <p:spPr>
              <a:xfrm>
                <a:off x="1667595" y="2585784"/>
                <a:ext cx="9782390" cy="799706"/>
              </a:xfrm>
              <a:prstGeom prst="rect">
                <a:avLst/>
              </a:prstGeom>
            </p:spPr>
            <p:txBody>
              <a:bodyPr wrap="square" lIns="91440" tIns="45720" rIns="91440" bIns="45720">
                <a:spAutoFit/>
              </a:bodyPr>
              <a:lstStyle/>
              <a:p>
                <a:pPr defTabSz="913508">
                  <a:lnSpc>
                    <a:spcPct val="120000"/>
                  </a:lnSpc>
                </a:pPr>
                <a:r>
                  <a:rPr lang="en-US" altLang="zh-CN" sz="2000" b="1" dirty="0">
                    <a:solidFill>
                      <a:srgbClr val="BA8D2D"/>
                    </a:solidFill>
                    <a:effectLst>
                      <a:outerShdw blurRad="38100" dist="38100" dir="2700000" algn="tl">
                        <a:srgbClr val="000000">
                          <a:alpha val="43137"/>
                        </a:srgbClr>
                      </a:outerShdw>
                    </a:effectLst>
                    <a:latin typeface="微软雅黑"/>
                    <a:ea typeface="微软雅黑"/>
                    <a:cs typeface="+mn-ea"/>
                    <a:sym typeface="+mn-lt"/>
                  </a:rPr>
                  <a:t>Continuous prompts in prompt tuning can be optimized with standard techniques</a:t>
                </a:r>
                <a:r>
                  <a:rPr lang="en-US" altLang="zh-CN" sz="2000" b="1" dirty="0">
                    <a:solidFill>
                      <a:srgbClr val="767171"/>
                    </a:solidFill>
                    <a:effectLst>
                      <a:outerShdw blurRad="38100" dist="38100" dir="2700000" algn="tl">
                        <a:srgbClr val="000000">
                          <a:alpha val="43137"/>
                        </a:srgbClr>
                      </a:outerShdw>
                    </a:effectLst>
                    <a:latin typeface="微软雅黑"/>
                    <a:ea typeface="微软雅黑"/>
                    <a:cs typeface="+mn-ea"/>
                    <a:sym typeface="+mn-lt"/>
                  </a:rPr>
                  <a:t> like gradient descent.</a:t>
                </a:r>
              </a:p>
            </p:txBody>
          </p:sp>
        </p:grpSp>
      </p:grpSp>
      <p:sp>
        <p:nvSpPr>
          <p:cNvPr id="25" name="文本框 24">
            <a:extLst>
              <a:ext uri="{FF2B5EF4-FFF2-40B4-BE49-F238E27FC236}">
                <a16:creationId xmlns:a16="http://schemas.microsoft.com/office/drawing/2014/main" id="{92313931-1A9D-4329-BD08-41603982133E}"/>
              </a:ext>
            </a:extLst>
          </p:cNvPr>
          <p:cNvSpPr txBox="1"/>
          <p:nvPr/>
        </p:nvSpPr>
        <p:spPr>
          <a:xfrm>
            <a:off x="11630025" y="6467475"/>
            <a:ext cx="327334"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4</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6" y="259928"/>
            <a:ext cx="11424073" cy="585894"/>
            <a:chOff x="371" y="307"/>
            <a:chExt cx="13493" cy="692"/>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7"/>
              <a:ext cx="2738"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Motivation</a:t>
              </a: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grpSp>
        <p:nvGrpSpPr>
          <p:cNvPr id="31" name="组合 30">
            <a:extLst>
              <a:ext uri="{FF2B5EF4-FFF2-40B4-BE49-F238E27FC236}">
                <a16:creationId xmlns:a16="http://schemas.microsoft.com/office/drawing/2014/main" id="{BB7EAC73-0257-4E25-90AA-4585DF7AC29C}"/>
              </a:ext>
            </a:extLst>
          </p:cNvPr>
          <p:cNvGrpSpPr/>
          <p:nvPr/>
        </p:nvGrpSpPr>
        <p:grpSpPr>
          <a:xfrm>
            <a:off x="551393" y="1754509"/>
            <a:ext cx="11089217" cy="4232177"/>
            <a:chOff x="1760562" y="2529072"/>
            <a:chExt cx="11089217" cy="4232178"/>
          </a:xfrm>
        </p:grpSpPr>
        <p:sp>
          <p:nvSpPr>
            <p:cNvPr id="35" name="文本框 34">
              <a:extLst>
                <a:ext uri="{FF2B5EF4-FFF2-40B4-BE49-F238E27FC236}">
                  <a16:creationId xmlns:a16="http://schemas.microsoft.com/office/drawing/2014/main" id="{760B261D-5889-488A-8196-88FB651CD981}"/>
                </a:ext>
              </a:extLst>
            </p:cNvPr>
            <p:cNvSpPr txBox="1"/>
            <p:nvPr/>
          </p:nvSpPr>
          <p:spPr>
            <a:xfrm>
              <a:off x="2224533" y="3386607"/>
              <a:ext cx="10446322" cy="337464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marL="171446" indent="-171446" defTabSz="1217476">
                <a:buFont typeface="Arial" panose="020B0604020202020204" pitchFamily="34" charset="0"/>
                <a:buChar char="•"/>
              </a:pPr>
              <a:r>
                <a:rPr lang="en-US" altLang="zh-CN" sz="2133" dirty="0">
                  <a:solidFill>
                    <a:srgbClr val="767171">
                      <a:lumMod val="95000"/>
                      <a:lumOff val="5000"/>
                    </a:srgbClr>
                  </a:solidFill>
                  <a:latin typeface="微软雅黑"/>
                  <a:ea typeface="微软雅黑"/>
                  <a:cs typeface="+mn-ea"/>
                  <a:sym typeface="+mn-lt"/>
                </a:rPr>
                <a:t>Existing debiasing methods tend to be “</a:t>
              </a:r>
              <a:r>
                <a:rPr lang="en-US" altLang="zh-CN" sz="2133" dirty="0">
                  <a:solidFill>
                    <a:srgbClr val="BA8D2D"/>
                  </a:solidFill>
                  <a:latin typeface="微软雅黑"/>
                  <a:ea typeface="微软雅黑"/>
                  <a:cs typeface="+mn-ea"/>
                  <a:sym typeface="+mn-lt"/>
                </a:rPr>
                <a:t>destructive</a:t>
              </a:r>
              <a:r>
                <a:rPr lang="en-US" altLang="zh-CN" sz="2133" dirty="0">
                  <a:solidFill>
                    <a:srgbClr val="767171">
                      <a:lumMod val="95000"/>
                      <a:lumOff val="5000"/>
                    </a:srgbClr>
                  </a:solidFill>
                  <a:latin typeface="微软雅黑"/>
                  <a:ea typeface="微软雅黑"/>
                  <a:cs typeface="+mn-ea"/>
                  <a:sym typeface="+mn-lt"/>
                </a:rPr>
                <a:t>”:</a:t>
              </a:r>
            </a:p>
            <a:p>
              <a:pPr marL="628635" lvl="1" indent="-171446" defTabSz="1217476">
                <a:buFont typeface="Arial" panose="020B0604020202020204" pitchFamily="34" charset="0"/>
                <a:buChar char="•"/>
              </a:pPr>
              <a:r>
                <a:rPr lang="en-US" altLang="zh-CN" sz="2133" dirty="0">
                  <a:solidFill>
                    <a:srgbClr val="767171">
                      <a:lumMod val="95000"/>
                      <a:lumOff val="5000"/>
                    </a:srgbClr>
                  </a:solidFill>
                  <a:latin typeface="微软雅黑"/>
                  <a:ea typeface="微软雅黑"/>
                  <a:cs typeface="+mn-ea"/>
                  <a:sym typeface="+mn-lt"/>
                </a:rPr>
                <a:t>[1] reduces a word/sentence embedding’s projection on a linear bias subspace</a:t>
              </a:r>
              <a:r>
                <a:rPr lang="zh-CN" altLang="en-US" sz="2133" dirty="0">
                  <a:solidFill>
                    <a:srgbClr val="767171">
                      <a:lumMod val="95000"/>
                      <a:lumOff val="5000"/>
                    </a:srgbClr>
                  </a:solidFill>
                  <a:latin typeface="微软雅黑"/>
                  <a:ea typeface="微软雅黑"/>
                  <a:cs typeface="+mn-ea"/>
                  <a:sym typeface="+mn-lt"/>
                </a:rPr>
                <a:t>；</a:t>
              </a:r>
              <a:endParaRPr lang="en-US" altLang="zh-CN" sz="2133" dirty="0">
                <a:solidFill>
                  <a:srgbClr val="767171">
                    <a:lumMod val="95000"/>
                    <a:lumOff val="5000"/>
                  </a:srgbClr>
                </a:solidFill>
                <a:latin typeface="微软雅黑"/>
                <a:ea typeface="微软雅黑"/>
                <a:cs typeface="+mn-ea"/>
                <a:sym typeface="+mn-lt"/>
              </a:endParaRPr>
            </a:p>
            <a:p>
              <a:pPr marL="628635" lvl="1" indent="-171446" defTabSz="1217476">
                <a:buFont typeface="Arial" panose="020B0604020202020204" pitchFamily="34" charset="0"/>
                <a:buChar char="•"/>
              </a:pPr>
              <a:r>
                <a:rPr lang="en-US" altLang="zh-CN" sz="2133" dirty="0">
                  <a:solidFill>
                    <a:srgbClr val="767171">
                      <a:lumMod val="95000"/>
                      <a:lumOff val="5000"/>
                    </a:srgbClr>
                  </a:solidFill>
                  <a:latin typeface="微软雅黑"/>
                  <a:ea typeface="微软雅黑"/>
                  <a:cs typeface="+mn-ea"/>
                  <a:sym typeface="+mn-lt"/>
                </a:rPr>
                <a:t>[2] completely removes the semantic meanings of attribute words (e.g., man, male; and woman, female) from neutral words (e.g., engineer, scientist; and teacher, librarian).</a:t>
              </a:r>
            </a:p>
            <a:p>
              <a:pPr marL="19897" indent="-171446" defTabSz="1217476">
                <a:buFont typeface="Arial" panose="020B0604020202020204" pitchFamily="34" charset="0"/>
                <a:buChar char="•"/>
              </a:pPr>
              <a:r>
                <a:rPr lang="en-US" altLang="zh-CN" sz="2133" dirty="0">
                  <a:solidFill>
                    <a:srgbClr val="767171">
                      <a:lumMod val="95000"/>
                      <a:lumOff val="5000"/>
                    </a:srgbClr>
                  </a:solidFill>
                  <a:latin typeface="微软雅黑"/>
                  <a:ea typeface="微软雅黑"/>
                  <a:cs typeface="+mn-ea"/>
                  <a:sym typeface="+mn-lt"/>
                </a:rPr>
                <a:t>Improper debiasing methods </a:t>
              </a:r>
              <a:r>
                <a:rPr lang="en-US" altLang="zh-CN" sz="2133" dirty="0">
                  <a:solidFill>
                    <a:srgbClr val="BA8D2D"/>
                  </a:solidFill>
                  <a:latin typeface="微软雅黑"/>
                  <a:ea typeface="微软雅黑"/>
                  <a:cs typeface="+mn-ea"/>
                  <a:sym typeface="+mn-lt"/>
                </a:rPr>
                <a:t>may counteract the benefits of pre-training altogether</a:t>
              </a:r>
              <a:r>
                <a:rPr lang="en-US" altLang="zh-CN" sz="2133" b="1" dirty="0">
                  <a:solidFill>
                    <a:srgbClr val="767171">
                      <a:lumMod val="95000"/>
                      <a:lumOff val="5000"/>
                    </a:srgbClr>
                  </a:solidFill>
                  <a:effectLst>
                    <a:outerShdw blurRad="38100" dist="38100" dir="2700000" algn="tl">
                      <a:srgbClr val="000000">
                        <a:alpha val="43137"/>
                      </a:srgbClr>
                    </a:outerShdw>
                  </a:effectLst>
                  <a:latin typeface="微软雅黑"/>
                  <a:ea typeface="微软雅黑"/>
                  <a:cs typeface="+mn-ea"/>
                  <a:sym typeface="+mn-lt"/>
                </a:rPr>
                <a:t>:</a:t>
              </a:r>
              <a:endParaRPr lang="en-US" altLang="zh-CN" sz="2133" dirty="0">
                <a:solidFill>
                  <a:srgbClr val="767171">
                    <a:lumMod val="95000"/>
                    <a:lumOff val="5000"/>
                  </a:srgbClr>
                </a:solidFill>
                <a:latin typeface="微软雅黑"/>
                <a:ea typeface="微软雅黑"/>
                <a:cs typeface="+mn-ea"/>
                <a:sym typeface="+mn-lt"/>
              </a:endParaRPr>
            </a:p>
            <a:p>
              <a:pPr marL="628635" lvl="1" indent="-171446" defTabSz="1217476">
                <a:buFont typeface="Arial" panose="020B0604020202020204" pitchFamily="34" charset="0"/>
                <a:buChar char="•"/>
              </a:pPr>
              <a:r>
                <a:rPr lang="en-US" altLang="zh-CN" sz="2133" dirty="0">
                  <a:solidFill>
                    <a:srgbClr val="767171">
                      <a:lumMod val="95000"/>
                      <a:lumOff val="5000"/>
                    </a:srgbClr>
                  </a:solidFill>
                  <a:latin typeface="微软雅黑"/>
                  <a:ea typeface="微软雅黑"/>
                  <a:cs typeface="+mn-ea"/>
                  <a:sym typeface="+mn-lt"/>
                </a:rPr>
                <a:t>Although an extreme example, a randomly initialized model is expected to be completely unbiased.</a:t>
              </a:r>
              <a:endParaRPr lang="en-US" sz="2133" dirty="0">
                <a:solidFill>
                  <a:srgbClr val="767171">
                    <a:lumMod val="95000"/>
                    <a:lumOff val="5000"/>
                  </a:srgbClr>
                </a:solidFill>
                <a:latin typeface="微软雅黑"/>
                <a:ea typeface="微软雅黑"/>
                <a:cs typeface="+mn-ea"/>
                <a:sym typeface="+mn-lt"/>
              </a:endParaRPr>
            </a:p>
          </p:txBody>
        </p:sp>
        <p:sp>
          <p:nvSpPr>
            <p:cNvPr id="36" name="文本框 35">
              <a:extLst>
                <a:ext uri="{FF2B5EF4-FFF2-40B4-BE49-F238E27FC236}">
                  <a16:creationId xmlns:a16="http://schemas.microsoft.com/office/drawing/2014/main" id="{11D7A4E4-8EB9-4778-8E61-21FA74F68B8B}"/>
                </a:ext>
              </a:extLst>
            </p:cNvPr>
            <p:cNvSpPr txBox="1"/>
            <p:nvPr/>
          </p:nvSpPr>
          <p:spPr>
            <a:xfrm>
              <a:off x="1760562" y="2529072"/>
              <a:ext cx="11089217" cy="87190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defTabSz="1217476"/>
              <a:r>
                <a:rPr lang="en-US" altLang="zh-CN" sz="2533" b="1" dirty="0">
                  <a:solidFill>
                    <a:srgbClr val="767171"/>
                  </a:solidFill>
                  <a:effectLst>
                    <a:outerShdw blurRad="38100" dist="38100" dir="2700000" algn="tl">
                      <a:srgbClr val="000000">
                        <a:alpha val="43137"/>
                      </a:srgbClr>
                    </a:outerShdw>
                  </a:effectLst>
                  <a:latin typeface="微软雅黑"/>
                  <a:ea typeface="微软雅黑"/>
                  <a:cs typeface="+mn-ea"/>
                  <a:sym typeface="+mn-lt"/>
                </a:rPr>
                <a:t>Here, “</a:t>
              </a:r>
              <a:r>
                <a:rPr lang="en-US" altLang="zh-CN" sz="2533" b="1" dirty="0">
                  <a:solidFill>
                    <a:srgbClr val="BA8D2D"/>
                  </a:solidFill>
                  <a:effectLst>
                    <a:outerShdw blurRad="38100" dist="38100" dir="2700000" algn="tl">
                      <a:srgbClr val="000000">
                        <a:alpha val="43137"/>
                      </a:srgbClr>
                    </a:outerShdw>
                  </a:effectLst>
                  <a:latin typeface="微软雅黑"/>
                  <a:ea typeface="微软雅黑"/>
                  <a:cs typeface="+mn-ea"/>
                  <a:sym typeface="+mn-lt"/>
                </a:rPr>
                <a:t>imbalance</a:t>
              </a:r>
              <a:r>
                <a:rPr lang="en-US" altLang="zh-CN" sz="2533" b="1" dirty="0">
                  <a:solidFill>
                    <a:srgbClr val="767171"/>
                  </a:solidFill>
                  <a:effectLst>
                    <a:outerShdw blurRad="38100" dist="38100" dir="2700000" algn="tl">
                      <a:srgbClr val="000000">
                        <a:alpha val="43137"/>
                      </a:srgbClr>
                    </a:outerShdw>
                  </a:effectLst>
                  <a:latin typeface="微软雅黑"/>
                  <a:ea typeface="微软雅黑"/>
                  <a:cs typeface="+mn-ea"/>
                  <a:sym typeface="+mn-lt"/>
                </a:rPr>
                <a:t>” refers to having a hard time keeping the balance between </a:t>
              </a:r>
              <a:r>
                <a:rPr lang="en-US" altLang="zh-CN" sz="2533" b="1" dirty="0">
                  <a:solidFill>
                    <a:srgbClr val="BA8D2D"/>
                  </a:solidFill>
                  <a:effectLst>
                    <a:outerShdw blurRad="38100" dist="38100" dir="2700000" algn="tl">
                      <a:srgbClr val="000000">
                        <a:alpha val="43137"/>
                      </a:srgbClr>
                    </a:outerShdw>
                  </a:effectLst>
                  <a:latin typeface="微软雅黑"/>
                  <a:ea typeface="微软雅黑"/>
                  <a:cs typeface="+mn-ea"/>
                  <a:sym typeface="+mn-lt"/>
                </a:rPr>
                <a:t>bias mitigation</a:t>
              </a:r>
              <a:r>
                <a:rPr lang="en-US" altLang="zh-CN" sz="2533" b="1" dirty="0">
                  <a:solidFill>
                    <a:srgbClr val="767171"/>
                  </a:solidFill>
                  <a:effectLst>
                    <a:outerShdw blurRad="38100" dist="38100" dir="2700000" algn="tl">
                      <a:srgbClr val="000000">
                        <a:alpha val="43137"/>
                      </a:srgbClr>
                    </a:outerShdw>
                  </a:effectLst>
                  <a:latin typeface="微软雅黑"/>
                  <a:ea typeface="微软雅黑"/>
                  <a:cs typeface="+mn-ea"/>
                  <a:sym typeface="+mn-lt"/>
                </a:rPr>
                <a:t> and </a:t>
              </a:r>
              <a:r>
                <a:rPr lang="en-US" altLang="zh-CN" sz="2533" b="1" dirty="0">
                  <a:solidFill>
                    <a:srgbClr val="BA8D2D"/>
                  </a:solidFill>
                  <a:effectLst>
                    <a:outerShdw blurRad="38100" dist="38100" dir="2700000" algn="tl">
                      <a:srgbClr val="000000">
                        <a:alpha val="43137"/>
                      </a:srgbClr>
                    </a:outerShdw>
                  </a:effectLst>
                  <a:latin typeface="微软雅黑"/>
                  <a:ea typeface="微软雅黑"/>
                  <a:cs typeface="+mn-ea"/>
                  <a:sym typeface="+mn-lt"/>
                </a:rPr>
                <a:t>expressiveness maintenance</a:t>
              </a:r>
              <a:r>
                <a:rPr lang="en-US" altLang="zh-CN" sz="2533" b="1" dirty="0">
                  <a:solidFill>
                    <a:srgbClr val="767171"/>
                  </a:solidFill>
                  <a:effectLst>
                    <a:outerShdw blurRad="38100" dist="38100" dir="2700000" algn="tl">
                      <a:srgbClr val="000000">
                        <a:alpha val="43137"/>
                      </a:srgbClr>
                    </a:outerShdw>
                  </a:effectLst>
                  <a:latin typeface="微软雅黑"/>
                  <a:ea typeface="微软雅黑"/>
                  <a:cs typeface="+mn-ea"/>
                  <a:sym typeface="+mn-lt"/>
                </a:rPr>
                <a:t>.</a:t>
              </a:r>
            </a:p>
          </p:txBody>
        </p:sp>
      </p:grpSp>
      <p:sp>
        <p:nvSpPr>
          <p:cNvPr id="33" name="îŝḷîḓé-文本框 65">
            <a:extLst>
              <a:ext uri="{FF2B5EF4-FFF2-40B4-BE49-F238E27FC236}">
                <a16:creationId xmlns:a16="http://schemas.microsoft.com/office/drawing/2014/main" id="{8953BE73-4C77-4B7F-9331-533D413229AA}"/>
              </a:ext>
            </a:extLst>
          </p:cNvPr>
          <p:cNvSpPr txBox="1"/>
          <p:nvPr/>
        </p:nvSpPr>
        <p:spPr>
          <a:xfrm>
            <a:off x="1346439" y="947926"/>
            <a:ext cx="10375901" cy="861460"/>
          </a:xfrm>
          <a:prstGeom prst="rect">
            <a:avLst/>
          </a:prstGeom>
          <a:noFill/>
        </p:spPr>
        <p:txBody>
          <a:bodyPr wrap="none" anchor="b" anchorCtr="0">
            <a:normAutofit fontScale="92500" lnSpcReduction="10000"/>
          </a:bodyPr>
          <a:lstStyle/>
          <a:p>
            <a:pPr defTabSz="1217476"/>
            <a:r>
              <a:rPr lang="en-US" altLang="zh-CN" sz="2933" b="1" dirty="0">
                <a:solidFill>
                  <a:srgbClr val="293247"/>
                </a:solidFill>
                <a:latin typeface="微软雅黑"/>
                <a:ea typeface="微软雅黑"/>
                <a:cs typeface="+mn-ea"/>
                <a:sym typeface="+mn-lt"/>
              </a:rPr>
              <a:t>All pre-trained language model (PLM) debiasing methods </a:t>
            </a:r>
          </a:p>
          <a:p>
            <a:pPr defTabSz="1217476"/>
            <a:r>
              <a:rPr lang="en-US" altLang="zh-CN" sz="2933" b="1" dirty="0">
                <a:solidFill>
                  <a:srgbClr val="293247"/>
                </a:solidFill>
                <a:latin typeface="微软雅黑"/>
                <a:ea typeface="微软雅黑"/>
                <a:cs typeface="+mn-ea"/>
                <a:sym typeface="+mn-lt"/>
              </a:rPr>
              <a:t>must overcome a major hurdle of “imbalance.”</a:t>
            </a:r>
          </a:p>
        </p:txBody>
      </p:sp>
      <p:sp>
        <p:nvSpPr>
          <p:cNvPr id="34" name="îŝḷîḓé-Freeform 7">
            <a:extLst>
              <a:ext uri="{FF2B5EF4-FFF2-40B4-BE49-F238E27FC236}">
                <a16:creationId xmlns:a16="http://schemas.microsoft.com/office/drawing/2014/main" id="{2C481DE7-0F55-4D7B-8BC6-FA147305DC86}"/>
              </a:ext>
            </a:extLst>
          </p:cNvPr>
          <p:cNvSpPr/>
          <p:nvPr/>
        </p:nvSpPr>
        <p:spPr bwMode="auto">
          <a:xfrm>
            <a:off x="588210" y="1102267"/>
            <a:ext cx="569237" cy="563789"/>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2400" dirty="0">
              <a:solidFill>
                <a:srgbClr val="000000"/>
              </a:solidFill>
              <a:latin typeface="微软雅黑"/>
              <a:ea typeface="微软雅黑"/>
              <a:cs typeface="+mn-ea"/>
              <a:sym typeface="+mn-lt"/>
            </a:endParaRPr>
          </a:p>
        </p:txBody>
      </p:sp>
      <p:sp>
        <p:nvSpPr>
          <p:cNvPr id="37" name="文本框 36">
            <a:extLst>
              <a:ext uri="{FF2B5EF4-FFF2-40B4-BE49-F238E27FC236}">
                <a16:creationId xmlns:a16="http://schemas.microsoft.com/office/drawing/2014/main" id="{CAD4A324-0F97-480F-B494-2F82F3C75F3C}"/>
              </a:ext>
            </a:extLst>
          </p:cNvPr>
          <p:cNvSpPr txBox="1"/>
          <p:nvPr/>
        </p:nvSpPr>
        <p:spPr>
          <a:xfrm>
            <a:off x="574581" y="5985016"/>
            <a:ext cx="11327889" cy="584775"/>
          </a:xfrm>
          <a:prstGeom prst="rect">
            <a:avLst/>
          </a:prstGeom>
          <a:noFill/>
        </p:spPr>
        <p:txBody>
          <a:bodyPr wrap="square">
            <a:spAutoFit/>
          </a:bodyPr>
          <a:lstStyle/>
          <a:p>
            <a:pPr defTabSz="1217476"/>
            <a:r>
              <a:rPr lang="en-US" altLang="zh-CN" sz="1600" dirty="0">
                <a:solidFill>
                  <a:srgbClr val="767171"/>
                </a:solidFill>
                <a:latin typeface="Arial" panose="020B0604020202020204" pitchFamily="34" charset="0"/>
                <a:ea typeface="微软雅黑"/>
              </a:rPr>
              <a:t>[1] Liang P </a:t>
            </a:r>
            <a:r>
              <a:rPr lang="en-US" altLang="zh-CN" sz="1600" dirty="0" err="1">
                <a:solidFill>
                  <a:srgbClr val="767171"/>
                </a:solidFill>
                <a:latin typeface="Arial" panose="020B0604020202020204" pitchFamily="34" charset="0"/>
                <a:ea typeface="微软雅黑"/>
              </a:rPr>
              <a:t>P</a:t>
            </a:r>
            <a:r>
              <a:rPr lang="en-US" altLang="zh-CN" sz="1600" dirty="0">
                <a:solidFill>
                  <a:srgbClr val="767171"/>
                </a:solidFill>
                <a:latin typeface="Arial" panose="020B0604020202020204" pitchFamily="34" charset="0"/>
                <a:ea typeface="微软雅黑"/>
              </a:rPr>
              <a:t>, Li I M, Zheng E, et al. Towards debiasing sentence representations[J]. </a:t>
            </a:r>
            <a:r>
              <a:rPr lang="en-US" altLang="zh-CN" sz="1600" dirty="0" err="1">
                <a:solidFill>
                  <a:srgbClr val="767171"/>
                </a:solidFill>
                <a:latin typeface="Arial" panose="020B0604020202020204" pitchFamily="34" charset="0"/>
                <a:ea typeface="微软雅黑"/>
              </a:rPr>
              <a:t>arXiv</a:t>
            </a:r>
            <a:r>
              <a:rPr lang="en-US" altLang="zh-CN" sz="1600" dirty="0">
                <a:solidFill>
                  <a:srgbClr val="767171"/>
                </a:solidFill>
                <a:latin typeface="Arial" panose="020B0604020202020204" pitchFamily="34" charset="0"/>
                <a:ea typeface="微软雅黑"/>
              </a:rPr>
              <a:t> preprint arXiv:2007.08100, 2020.</a:t>
            </a:r>
          </a:p>
          <a:p>
            <a:pPr defTabSz="1217476"/>
            <a:r>
              <a:rPr lang="en-US" altLang="zh-CN" sz="1600" dirty="0">
                <a:solidFill>
                  <a:srgbClr val="767171"/>
                </a:solidFill>
                <a:latin typeface="Arial" panose="020B0604020202020204" pitchFamily="34" charset="0"/>
                <a:ea typeface="微软雅黑"/>
              </a:rPr>
              <a:t>[2] Kaneko M, </a:t>
            </a:r>
            <a:r>
              <a:rPr lang="en-US" altLang="zh-CN" sz="1600" dirty="0" err="1">
                <a:solidFill>
                  <a:srgbClr val="767171"/>
                </a:solidFill>
                <a:latin typeface="Arial" panose="020B0604020202020204" pitchFamily="34" charset="0"/>
                <a:ea typeface="微软雅黑"/>
              </a:rPr>
              <a:t>Bollegala</a:t>
            </a:r>
            <a:r>
              <a:rPr lang="en-US" altLang="zh-CN" sz="1600" dirty="0">
                <a:solidFill>
                  <a:srgbClr val="767171"/>
                </a:solidFill>
                <a:latin typeface="Arial" panose="020B0604020202020204" pitchFamily="34" charset="0"/>
                <a:ea typeface="微软雅黑"/>
              </a:rPr>
              <a:t> D. Debiasing pre-trained </a:t>
            </a:r>
            <a:r>
              <a:rPr lang="en-US" altLang="zh-CN" sz="1600" dirty="0" err="1">
                <a:solidFill>
                  <a:srgbClr val="767171"/>
                </a:solidFill>
                <a:latin typeface="Arial" panose="020B0604020202020204" pitchFamily="34" charset="0"/>
                <a:ea typeface="微软雅黑"/>
              </a:rPr>
              <a:t>contextualised</a:t>
            </a:r>
            <a:r>
              <a:rPr lang="en-US" altLang="zh-CN" sz="1600" dirty="0">
                <a:solidFill>
                  <a:srgbClr val="767171"/>
                </a:solidFill>
                <a:latin typeface="Arial" panose="020B0604020202020204" pitchFamily="34" charset="0"/>
                <a:ea typeface="微软雅黑"/>
              </a:rPr>
              <a:t> embeddings[J]. </a:t>
            </a:r>
            <a:r>
              <a:rPr lang="en-US" altLang="zh-CN" sz="1600" dirty="0" err="1">
                <a:solidFill>
                  <a:srgbClr val="767171"/>
                </a:solidFill>
                <a:latin typeface="Arial" panose="020B0604020202020204" pitchFamily="34" charset="0"/>
                <a:ea typeface="微软雅黑"/>
              </a:rPr>
              <a:t>arXiv</a:t>
            </a:r>
            <a:r>
              <a:rPr lang="en-US" altLang="zh-CN" sz="1600" dirty="0">
                <a:solidFill>
                  <a:srgbClr val="767171"/>
                </a:solidFill>
                <a:latin typeface="Arial" panose="020B0604020202020204" pitchFamily="34" charset="0"/>
                <a:ea typeface="微软雅黑"/>
              </a:rPr>
              <a:t> preprint arXiv:2101.09523, 2021.</a:t>
            </a:r>
            <a:endParaRPr lang="zh-CN" altLang="en-US" sz="1600" dirty="0">
              <a:solidFill>
                <a:srgbClr val="767171"/>
              </a:solidFill>
              <a:latin typeface="微软雅黑"/>
              <a:ea typeface="微软雅黑"/>
            </a:endParaRPr>
          </a:p>
        </p:txBody>
      </p:sp>
      <p:sp>
        <p:nvSpPr>
          <p:cNvPr id="14" name="文本框 13">
            <a:extLst>
              <a:ext uri="{FF2B5EF4-FFF2-40B4-BE49-F238E27FC236}">
                <a16:creationId xmlns:a16="http://schemas.microsoft.com/office/drawing/2014/main" id="{E61D0895-50B3-4614-9ED5-3B0187000EFB}"/>
              </a:ext>
            </a:extLst>
          </p:cNvPr>
          <p:cNvSpPr txBox="1"/>
          <p:nvPr/>
        </p:nvSpPr>
        <p:spPr>
          <a:xfrm>
            <a:off x="11630025" y="6467475"/>
            <a:ext cx="327334"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5</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349030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4462"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Manifold Learning</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sp>
        <p:nvSpPr>
          <p:cNvPr id="18" name="文本框 17">
            <a:extLst>
              <a:ext uri="{FF2B5EF4-FFF2-40B4-BE49-F238E27FC236}">
                <a16:creationId xmlns:a16="http://schemas.microsoft.com/office/drawing/2014/main" id="{5A32F3F9-5CCC-4303-94EB-C6D94F57D757}"/>
              </a:ext>
            </a:extLst>
          </p:cNvPr>
          <p:cNvSpPr txBox="1"/>
          <p:nvPr/>
        </p:nvSpPr>
        <p:spPr>
          <a:xfrm>
            <a:off x="838200" y="5631741"/>
            <a:ext cx="10234613" cy="1077218"/>
          </a:xfrm>
          <a:prstGeom prst="rect">
            <a:avLst/>
          </a:prstGeom>
          <a:noFill/>
        </p:spPr>
        <p:txBody>
          <a:bodyPr wrap="square">
            <a:spAutoFit/>
          </a:bodyPr>
          <a:lstStyle/>
          <a:p>
            <a:pPr defTabSz="1217476"/>
            <a:r>
              <a:rPr lang="en-US" altLang="zh-CN" sz="1600" dirty="0">
                <a:solidFill>
                  <a:srgbClr val="767171"/>
                </a:solidFill>
                <a:latin typeface="Arial" panose="020B0604020202020204" pitchFamily="34" charset="0"/>
                <a:ea typeface="微软雅黑"/>
              </a:rPr>
              <a:t>[1] </a:t>
            </a:r>
            <a:r>
              <a:rPr lang="en-US" altLang="zh-CN" sz="1600" dirty="0" err="1">
                <a:solidFill>
                  <a:srgbClr val="767171"/>
                </a:solidFill>
                <a:latin typeface="Arial" panose="020B0604020202020204" pitchFamily="34" charset="0"/>
                <a:ea typeface="微软雅黑"/>
              </a:rPr>
              <a:t>Izenman</a:t>
            </a:r>
            <a:r>
              <a:rPr lang="en-US" altLang="zh-CN" sz="1600" dirty="0">
                <a:solidFill>
                  <a:srgbClr val="767171"/>
                </a:solidFill>
                <a:latin typeface="Arial" panose="020B0604020202020204" pitchFamily="34" charset="0"/>
                <a:ea typeface="微软雅黑"/>
              </a:rPr>
              <a:t>, A.J., 2012. Introduction to manifold learning. Wiley Interdisciplinary Reviews: Computational Statistics, 4(5), pp.439-446.</a:t>
            </a:r>
          </a:p>
          <a:p>
            <a:pPr defTabSz="1217476"/>
            <a:r>
              <a:rPr lang="en-US" altLang="zh-CN" sz="1600" dirty="0">
                <a:solidFill>
                  <a:srgbClr val="767171"/>
                </a:solidFill>
                <a:latin typeface="Arial" panose="020B0604020202020204" pitchFamily="34" charset="0"/>
                <a:ea typeface="微软雅黑"/>
              </a:rPr>
              <a:t>[2] Tenenbaum, J.B., Silva, V.D. and Langford, J.C., 2000. A global geometric framework for nonlinear dimensionality reduction. science, 290(5500), pp.2319-2323.</a:t>
            </a:r>
            <a:endParaRPr lang="zh-CN" altLang="en-US" sz="1600" dirty="0">
              <a:solidFill>
                <a:srgbClr val="767171"/>
              </a:solidFill>
              <a:latin typeface="微软雅黑"/>
              <a:ea typeface="微软雅黑"/>
            </a:endParaRPr>
          </a:p>
        </p:txBody>
      </p:sp>
      <p:pic>
        <p:nvPicPr>
          <p:cNvPr id="10" name="图片 9">
            <a:extLst>
              <a:ext uri="{FF2B5EF4-FFF2-40B4-BE49-F238E27FC236}">
                <a16:creationId xmlns:a16="http://schemas.microsoft.com/office/drawing/2014/main" id="{46D97C73-81DF-4902-B839-67B7897AF33E}"/>
              </a:ext>
            </a:extLst>
          </p:cNvPr>
          <p:cNvPicPr>
            <a:picLocks noChangeAspect="1"/>
          </p:cNvPicPr>
          <p:nvPr/>
        </p:nvPicPr>
        <p:blipFill>
          <a:blip r:embed="rId3"/>
          <a:stretch>
            <a:fillRect/>
          </a:stretch>
        </p:blipFill>
        <p:spPr>
          <a:xfrm>
            <a:off x="390526" y="2474935"/>
            <a:ext cx="11410951" cy="3162311"/>
          </a:xfrm>
          <a:prstGeom prst="rect">
            <a:avLst/>
          </a:prstGeom>
        </p:spPr>
      </p:pic>
      <p:grpSp>
        <p:nvGrpSpPr>
          <p:cNvPr id="3" name="组合 2">
            <a:extLst>
              <a:ext uri="{FF2B5EF4-FFF2-40B4-BE49-F238E27FC236}">
                <a16:creationId xmlns:a16="http://schemas.microsoft.com/office/drawing/2014/main" id="{7BF34DD0-BC2D-4F11-B6F4-3DBF1C7DE4FF}"/>
              </a:ext>
            </a:extLst>
          </p:cNvPr>
          <p:cNvGrpSpPr/>
          <p:nvPr/>
        </p:nvGrpSpPr>
        <p:grpSpPr>
          <a:xfrm>
            <a:off x="778071" y="890274"/>
            <a:ext cx="10851269" cy="1827552"/>
            <a:chOff x="583553" y="667705"/>
            <a:chExt cx="8138452" cy="1370664"/>
          </a:xfrm>
        </p:grpSpPr>
        <p:sp>
          <p:nvSpPr>
            <p:cNvPr id="22" name="Rectangle 40">
              <a:extLst>
                <a:ext uri="{FF2B5EF4-FFF2-40B4-BE49-F238E27FC236}">
                  <a16:creationId xmlns:a16="http://schemas.microsoft.com/office/drawing/2014/main" id="{FF106F26-0761-436D-88CA-9623261C399C}"/>
                </a:ext>
              </a:extLst>
            </p:cNvPr>
            <p:cNvSpPr/>
            <p:nvPr/>
          </p:nvSpPr>
          <p:spPr>
            <a:xfrm>
              <a:off x="1217066" y="667705"/>
              <a:ext cx="7504939" cy="1370664"/>
            </a:xfrm>
            <a:prstGeom prst="rect">
              <a:avLst/>
            </a:prstGeom>
          </p:spPr>
          <p:txBody>
            <a:bodyPr wrap="square" lIns="91440" tIns="45720" rIns="91440" bIns="45720">
              <a:spAutoFit/>
            </a:bodyPr>
            <a:lstStyle/>
            <a:p>
              <a:pPr defTabSz="913508">
                <a:lnSpc>
                  <a:spcPct val="120000"/>
                </a:lnSpc>
              </a:pPr>
              <a:r>
                <a:rPr lang="en-US" altLang="zh-CN" sz="2400" dirty="0">
                  <a:solidFill>
                    <a:srgbClr val="767171"/>
                  </a:solidFill>
                  <a:latin typeface="微软雅黑"/>
                  <a:ea typeface="微软雅黑"/>
                  <a:cs typeface="+mn-ea"/>
                  <a:sym typeface="+mn-lt"/>
                </a:rPr>
                <a:t>“</a:t>
              </a:r>
              <a:r>
                <a:rPr lang="en-US" altLang="zh-CN" sz="2400" b="1" dirty="0">
                  <a:solidFill>
                    <a:srgbClr val="293247"/>
                  </a:solidFill>
                  <a:effectLst>
                    <a:outerShdw blurRad="38100" dist="38100" dir="2700000" algn="tl">
                      <a:srgbClr val="000000">
                        <a:alpha val="43137"/>
                      </a:srgbClr>
                    </a:outerShdw>
                  </a:effectLst>
                  <a:latin typeface="微软雅黑"/>
                  <a:ea typeface="微软雅黑"/>
                  <a:cs typeface="+mn-ea"/>
                  <a:sym typeface="+mn-lt"/>
                </a:rPr>
                <a:t>Manifold learning</a:t>
              </a:r>
              <a:r>
                <a:rPr lang="en-US" altLang="zh-CN" sz="2400" dirty="0">
                  <a:solidFill>
                    <a:srgbClr val="767171"/>
                  </a:solidFill>
                  <a:latin typeface="微软雅黑"/>
                  <a:ea typeface="微软雅黑"/>
                  <a:cs typeface="+mn-ea"/>
                  <a:sym typeface="+mn-lt"/>
                </a:rPr>
                <a:t> is a popular and quickly-growing subfield of machine learning based on the assumption that one's observed data lie on </a:t>
              </a:r>
              <a:r>
                <a:rPr lang="en-US" altLang="zh-CN" sz="2400" b="1" dirty="0">
                  <a:solidFill>
                    <a:srgbClr val="293247"/>
                  </a:solidFill>
                  <a:effectLst>
                    <a:outerShdw blurRad="38100" dist="38100" dir="2700000" algn="tl">
                      <a:srgbClr val="000000">
                        <a:alpha val="43137"/>
                      </a:srgbClr>
                    </a:outerShdw>
                  </a:effectLst>
                  <a:latin typeface="微软雅黑"/>
                  <a:ea typeface="微软雅黑"/>
                  <a:cs typeface="+mn-ea"/>
                  <a:sym typeface="+mn-lt"/>
                </a:rPr>
                <a:t>a low-dimensional manifold embedded in a higher-dimensional space</a:t>
              </a:r>
              <a:r>
                <a:rPr lang="en-US" altLang="zh-CN" sz="2400" dirty="0">
                  <a:solidFill>
                    <a:srgbClr val="767171"/>
                  </a:solidFill>
                  <a:latin typeface="微软雅黑"/>
                  <a:ea typeface="微软雅黑"/>
                  <a:cs typeface="+mn-ea"/>
                  <a:sym typeface="+mn-lt"/>
                </a:rPr>
                <a:t>.” quoted from [1].</a:t>
              </a:r>
            </a:p>
          </p:txBody>
        </p:sp>
        <p:sp>
          <p:nvSpPr>
            <p:cNvPr id="17" name="îŝḷîḓé-Freeform 7">
              <a:extLst>
                <a:ext uri="{FF2B5EF4-FFF2-40B4-BE49-F238E27FC236}">
                  <a16:creationId xmlns:a16="http://schemas.microsoft.com/office/drawing/2014/main" id="{A9CA9A61-7030-4492-B92C-9BBA86E3331E}"/>
                </a:ext>
              </a:extLst>
            </p:cNvPr>
            <p:cNvSpPr/>
            <p:nvPr/>
          </p:nvSpPr>
          <p:spPr bwMode="auto">
            <a:xfrm>
              <a:off x="583553" y="1108694"/>
              <a:ext cx="493440" cy="488717"/>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accent2"/>
            </a:solidFill>
            <a:ln>
              <a:noFill/>
            </a:ln>
          </p:spPr>
          <p:txBody>
            <a:bodyPr anchor="ctr"/>
            <a:lstStyle/>
            <a:p>
              <a:pPr algn="ctr" defTabSz="1217476"/>
              <a:endParaRPr sz="3200" dirty="0">
                <a:solidFill>
                  <a:srgbClr val="000000"/>
                </a:solidFill>
                <a:latin typeface="微软雅黑"/>
                <a:ea typeface="微软雅黑"/>
                <a:cs typeface="+mn-ea"/>
                <a:sym typeface="+mn-lt"/>
              </a:endParaRPr>
            </a:p>
          </p:txBody>
        </p:sp>
      </p:grpSp>
      <p:sp>
        <p:nvSpPr>
          <p:cNvPr id="13" name="文本框 12">
            <a:extLst>
              <a:ext uri="{FF2B5EF4-FFF2-40B4-BE49-F238E27FC236}">
                <a16:creationId xmlns:a16="http://schemas.microsoft.com/office/drawing/2014/main" id="{28C3D4D0-55D0-4544-8653-46427614FCC9}"/>
              </a:ext>
            </a:extLst>
          </p:cNvPr>
          <p:cNvSpPr txBox="1"/>
          <p:nvPr/>
        </p:nvSpPr>
        <p:spPr>
          <a:xfrm>
            <a:off x="11630025" y="6467475"/>
            <a:ext cx="327334"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6</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38650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5"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10429"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Linear Assumption VS Manifold Assumption</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pic>
        <p:nvPicPr>
          <p:cNvPr id="10" name="图片 9">
            <a:extLst>
              <a:ext uri="{FF2B5EF4-FFF2-40B4-BE49-F238E27FC236}">
                <a16:creationId xmlns:a16="http://schemas.microsoft.com/office/drawing/2014/main" id="{D1AC6FB1-A6FB-472A-AB79-461DFC55BB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22" t="7135" r="7552" b="5807"/>
          <a:stretch/>
        </p:blipFill>
        <p:spPr>
          <a:xfrm>
            <a:off x="418890" y="948459"/>
            <a:ext cx="5477087" cy="4215891"/>
          </a:xfrm>
          <a:prstGeom prst="rect">
            <a:avLst/>
          </a:prstGeom>
        </p:spPr>
      </p:pic>
      <p:pic>
        <p:nvPicPr>
          <p:cNvPr id="20" name="图片 19">
            <a:extLst>
              <a:ext uri="{FF2B5EF4-FFF2-40B4-BE49-F238E27FC236}">
                <a16:creationId xmlns:a16="http://schemas.microsoft.com/office/drawing/2014/main" id="{EFADE922-0EEC-405D-8B93-FAE0989769F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105" t="7260" r="9068" b="5682"/>
          <a:stretch/>
        </p:blipFill>
        <p:spPr>
          <a:xfrm>
            <a:off x="6096001" y="948461"/>
            <a:ext cx="5477087" cy="4215889"/>
          </a:xfrm>
          <a:prstGeom prst="rect">
            <a:avLst/>
          </a:prstGeom>
        </p:spPr>
      </p:pic>
      <p:sp>
        <p:nvSpPr>
          <p:cNvPr id="24" name="Rectangle 40">
            <a:extLst>
              <a:ext uri="{FF2B5EF4-FFF2-40B4-BE49-F238E27FC236}">
                <a16:creationId xmlns:a16="http://schemas.microsoft.com/office/drawing/2014/main" id="{BFF7BDE0-52C1-42E2-9860-FFCAB2B0EEE8}"/>
              </a:ext>
            </a:extLst>
          </p:cNvPr>
          <p:cNvSpPr/>
          <p:nvPr/>
        </p:nvSpPr>
        <p:spPr>
          <a:xfrm>
            <a:off x="769496" y="5253204"/>
            <a:ext cx="10653009" cy="328936"/>
          </a:xfrm>
          <a:prstGeom prst="rect">
            <a:avLst/>
          </a:prstGeom>
        </p:spPr>
        <p:txBody>
          <a:bodyPr wrap="square" lIns="91440" tIns="45720" rIns="91440" bIns="45720">
            <a:spAutoFit/>
          </a:bodyPr>
          <a:lstStyle/>
          <a:p>
            <a:pPr defTabSz="913508">
              <a:lnSpc>
                <a:spcPct val="120000"/>
              </a:lnSpc>
            </a:pPr>
            <a:r>
              <a:rPr lang="en-US" altLang="zh-CN" sz="1400" b="1" dirty="0">
                <a:solidFill>
                  <a:srgbClr val="77BEFF"/>
                </a:solidFill>
                <a:effectLst>
                  <a:outerShdw blurRad="38100" dist="38100" dir="2700000" algn="tl">
                    <a:srgbClr val="000000">
                      <a:alpha val="43137"/>
                    </a:srgbClr>
                  </a:outerShdw>
                </a:effectLst>
                <a:latin typeface="微软雅黑"/>
                <a:ea typeface="微软雅黑"/>
                <a:cs typeface="+mn-ea"/>
                <a:sym typeface="+mn-lt"/>
              </a:rPr>
              <a:t>Sky blue</a:t>
            </a:r>
            <a:r>
              <a:rPr lang="en-US" altLang="zh-CN" sz="1400" dirty="0">
                <a:solidFill>
                  <a:srgbClr val="767171"/>
                </a:solidFill>
                <a:latin typeface="微软雅黑"/>
                <a:ea typeface="微软雅黑"/>
                <a:cs typeface="+mn-ea"/>
                <a:sym typeface="+mn-lt"/>
              </a:rPr>
              <a:t> for masculine, </a:t>
            </a:r>
            <a:r>
              <a:rPr lang="en-US" altLang="zh-CN" sz="1400" b="1" dirty="0">
                <a:solidFill>
                  <a:srgbClr val="D0436D"/>
                </a:solidFill>
                <a:effectLst>
                  <a:outerShdw blurRad="38100" dist="38100" dir="2700000" algn="tl">
                    <a:srgbClr val="000000">
                      <a:alpha val="43137"/>
                    </a:srgbClr>
                  </a:outerShdw>
                </a:effectLst>
                <a:latin typeface="微软雅黑"/>
                <a:ea typeface="微软雅黑"/>
                <a:cs typeface="+mn-ea"/>
                <a:sym typeface="+mn-lt"/>
              </a:rPr>
              <a:t>dark pink </a:t>
            </a:r>
            <a:r>
              <a:rPr lang="en-US" altLang="zh-CN" sz="1400" dirty="0">
                <a:solidFill>
                  <a:srgbClr val="767171"/>
                </a:solidFill>
                <a:latin typeface="微软雅黑"/>
                <a:ea typeface="微软雅黑"/>
                <a:cs typeface="+mn-ea"/>
                <a:sym typeface="+mn-lt"/>
              </a:rPr>
              <a:t>for feminine, and </a:t>
            </a:r>
            <a:r>
              <a:rPr lang="en-US" altLang="zh-CN" sz="1400" b="1" dirty="0">
                <a:solidFill>
                  <a:srgbClr val="E6DAA6"/>
                </a:solidFill>
                <a:effectLst>
                  <a:outerShdw blurRad="38100" dist="38100" dir="2700000" algn="tl">
                    <a:srgbClr val="000000">
                      <a:alpha val="43137"/>
                    </a:srgbClr>
                  </a:outerShdw>
                </a:effectLst>
                <a:latin typeface="微软雅黑"/>
                <a:ea typeface="微软雅黑"/>
                <a:cs typeface="+mn-ea"/>
                <a:sym typeface="+mn-lt"/>
              </a:rPr>
              <a:t>beige</a:t>
            </a:r>
            <a:r>
              <a:rPr lang="en-US" altLang="zh-CN" sz="1400" dirty="0">
                <a:solidFill>
                  <a:srgbClr val="767171"/>
                </a:solidFill>
                <a:latin typeface="微软雅黑"/>
                <a:ea typeface="微软雅黑"/>
                <a:cs typeface="+mn-ea"/>
                <a:sym typeface="+mn-lt"/>
              </a:rPr>
              <a:t> for neuter words. These word sets are defined in the paper[1].</a:t>
            </a:r>
          </a:p>
        </p:txBody>
      </p:sp>
      <p:grpSp>
        <p:nvGrpSpPr>
          <p:cNvPr id="14" name="组合 13">
            <a:extLst>
              <a:ext uri="{FF2B5EF4-FFF2-40B4-BE49-F238E27FC236}">
                <a16:creationId xmlns:a16="http://schemas.microsoft.com/office/drawing/2014/main" id="{18972588-67BC-4B6B-BB89-8BB4A96B187B}"/>
              </a:ext>
            </a:extLst>
          </p:cNvPr>
          <p:cNvGrpSpPr/>
          <p:nvPr/>
        </p:nvGrpSpPr>
        <p:grpSpPr>
          <a:xfrm>
            <a:off x="531556" y="5593111"/>
            <a:ext cx="11393744" cy="728982"/>
            <a:chOff x="845633" y="4506854"/>
            <a:chExt cx="11393744" cy="728982"/>
          </a:xfrm>
        </p:grpSpPr>
        <p:sp>
          <p:nvSpPr>
            <p:cNvPr id="15" name="Freeform 20">
              <a:extLst>
                <a:ext uri="{FF2B5EF4-FFF2-40B4-BE49-F238E27FC236}">
                  <a16:creationId xmlns:a16="http://schemas.microsoft.com/office/drawing/2014/main" id="{F8F34C8C-4E64-4B74-8A30-20DD2E603D3E}"/>
                </a:ext>
              </a:extLst>
            </p:cNvPr>
            <p:cNvSpPr>
              <a:spLocks noEditPoints="1"/>
            </p:cNvSpPr>
            <p:nvPr/>
          </p:nvSpPr>
          <p:spPr bwMode="auto">
            <a:xfrm>
              <a:off x="845633" y="4652982"/>
              <a:ext cx="449767" cy="44310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accent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zh-CN" altLang="en-US" dirty="0">
                <a:solidFill>
                  <a:prstClr val="black"/>
                </a:solidFill>
                <a:latin typeface="微软雅黑"/>
                <a:ea typeface="微软雅黑"/>
                <a:cs typeface="+mn-ea"/>
                <a:sym typeface="+mn-lt"/>
              </a:endParaRPr>
            </a:p>
          </p:txBody>
        </p:sp>
        <p:sp>
          <p:nvSpPr>
            <p:cNvPr id="16" name="Rectangle 40">
              <a:extLst>
                <a:ext uri="{FF2B5EF4-FFF2-40B4-BE49-F238E27FC236}">
                  <a16:creationId xmlns:a16="http://schemas.microsoft.com/office/drawing/2014/main" id="{59091B8D-35FA-4C9D-8AC7-B3F637E2B0D9}"/>
                </a:ext>
              </a:extLst>
            </p:cNvPr>
            <p:cNvSpPr/>
            <p:nvPr/>
          </p:nvSpPr>
          <p:spPr>
            <a:xfrm>
              <a:off x="1393358" y="4506854"/>
              <a:ext cx="10846019" cy="728982"/>
            </a:xfrm>
            <a:prstGeom prst="rect">
              <a:avLst/>
            </a:prstGeom>
          </p:spPr>
          <p:txBody>
            <a:bodyPr wrap="square" lIns="91440" tIns="45720" rIns="91440" bIns="45720">
              <a:spAutoFit/>
            </a:bodyPr>
            <a:lstStyle/>
            <a:p>
              <a:pPr defTabSz="913508">
                <a:lnSpc>
                  <a:spcPct val="120000"/>
                </a:lnSpc>
              </a:pPr>
              <a:r>
                <a:rPr lang="en-US" altLang="zh-CN" dirty="0">
                  <a:solidFill>
                    <a:srgbClr val="767171"/>
                  </a:solidFill>
                  <a:latin typeface="微软雅黑"/>
                  <a:ea typeface="微软雅黑"/>
                  <a:cs typeface="+mn-ea"/>
                  <a:sym typeface="+mn-lt"/>
                </a:rPr>
                <a:t>Compared with the one depicted by PCA under the globally linear assumption, the one using </a:t>
              </a: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t-SNE</a:t>
              </a:r>
              <a:r>
                <a:rPr lang="en-US" altLang="zh-CN" dirty="0">
                  <a:solidFill>
                    <a:srgbClr val="767171"/>
                  </a:solidFill>
                  <a:latin typeface="微软雅黑"/>
                  <a:ea typeface="微软雅黑"/>
                  <a:cs typeface="+mn-ea"/>
                  <a:sym typeface="+mn-lt"/>
                </a:rPr>
                <a:t>, following the manifold learning idea, shows a </a:t>
              </a:r>
              <a:r>
                <a:rPr lang="en-US" altLang="zh-CN" b="1" dirty="0">
                  <a:solidFill>
                    <a:srgbClr val="293247"/>
                  </a:solidFill>
                  <a:effectLst>
                    <a:outerShdw blurRad="38100" dist="38100" dir="2700000" algn="tl">
                      <a:srgbClr val="000000">
                        <a:alpha val="43137"/>
                      </a:srgbClr>
                    </a:outerShdw>
                  </a:effectLst>
                  <a:latin typeface="微软雅黑"/>
                  <a:ea typeface="微软雅黑"/>
                  <a:cs typeface="+mn-ea"/>
                  <a:sym typeface="+mn-lt"/>
                </a:rPr>
                <a:t>clearer correlation between pairwise words</a:t>
              </a:r>
              <a:r>
                <a:rPr lang="en-US" altLang="zh-CN" dirty="0">
                  <a:solidFill>
                    <a:srgbClr val="767171"/>
                  </a:solidFill>
                  <a:latin typeface="微软雅黑"/>
                  <a:ea typeface="微软雅黑"/>
                  <a:cs typeface="+mn-ea"/>
                  <a:sym typeface="+mn-lt"/>
                </a:rPr>
                <a:t>.</a:t>
              </a:r>
            </a:p>
          </p:txBody>
        </p:sp>
      </p:grpSp>
      <p:sp>
        <p:nvSpPr>
          <p:cNvPr id="17" name="文本框 16">
            <a:extLst>
              <a:ext uri="{FF2B5EF4-FFF2-40B4-BE49-F238E27FC236}">
                <a16:creationId xmlns:a16="http://schemas.microsoft.com/office/drawing/2014/main" id="{2A491E44-E879-4FAE-BF22-6DFE47135AAC}"/>
              </a:ext>
            </a:extLst>
          </p:cNvPr>
          <p:cNvSpPr txBox="1"/>
          <p:nvPr/>
        </p:nvSpPr>
        <p:spPr>
          <a:xfrm>
            <a:off x="466726" y="6375086"/>
            <a:ext cx="11258551" cy="338554"/>
          </a:xfrm>
          <a:prstGeom prst="rect">
            <a:avLst/>
          </a:prstGeom>
          <a:noFill/>
        </p:spPr>
        <p:txBody>
          <a:bodyPr wrap="square">
            <a:spAutoFit/>
          </a:bodyPr>
          <a:lstStyle/>
          <a:p>
            <a:pPr defTabSz="1217476"/>
            <a:r>
              <a:rPr lang="en-US" altLang="zh-CN" sz="1600" dirty="0">
                <a:solidFill>
                  <a:srgbClr val="767171"/>
                </a:solidFill>
                <a:latin typeface="Arial" panose="020B0604020202020204" pitchFamily="34" charset="0"/>
                <a:ea typeface="微软雅黑"/>
              </a:rPr>
              <a:t>[1] Kaneko, M. and </a:t>
            </a:r>
            <a:r>
              <a:rPr lang="en-US" altLang="zh-CN" sz="1600" dirty="0" err="1">
                <a:solidFill>
                  <a:srgbClr val="767171"/>
                </a:solidFill>
                <a:latin typeface="Arial" panose="020B0604020202020204" pitchFamily="34" charset="0"/>
                <a:ea typeface="微软雅黑"/>
              </a:rPr>
              <a:t>Bollegala</a:t>
            </a:r>
            <a:r>
              <a:rPr lang="en-US" altLang="zh-CN" sz="1600" dirty="0">
                <a:solidFill>
                  <a:srgbClr val="767171"/>
                </a:solidFill>
                <a:latin typeface="Arial" panose="020B0604020202020204" pitchFamily="34" charset="0"/>
                <a:ea typeface="微软雅黑"/>
              </a:rPr>
              <a:t>, D., 2021. Debiasing pre-trained </a:t>
            </a:r>
            <a:r>
              <a:rPr lang="en-US" altLang="zh-CN" sz="1600" dirty="0" err="1">
                <a:solidFill>
                  <a:srgbClr val="767171"/>
                </a:solidFill>
                <a:latin typeface="Arial" panose="020B0604020202020204" pitchFamily="34" charset="0"/>
                <a:ea typeface="微软雅黑"/>
              </a:rPr>
              <a:t>contextualised</a:t>
            </a:r>
            <a:r>
              <a:rPr lang="en-US" altLang="zh-CN" sz="1600" dirty="0">
                <a:solidFill>
                  <a:srgbClr val="767171"/>
                </a:solidFill>
                <a:latin typeface="Arial" panose="020B0604020202020204" pitchFamily="34" charset="0"/>
                <a:ea typeface="微软雅黑"/>
              </a:rPr>
              <a:t> embeddings. </a:t>
            </a:r>
            <a:r>
              <a:rPr lang="en-US" altLang="zh-CN" sz="1600" dirty="0" err="1">
                <a:solidFill>
                  <a:srgbClr val="767171"/>
                </a:solidFill>
                <a:latin typeface="Arial" panose="020B0604020202020204" pitchFamily="34" charset="0"/>
                <a:ea typeface="微软雅黑"/>
              </a:rPr>
              <a:t>arXiv</a:t>
            </a:r>
            <a:r>
              <a:rPr lang="en-US" altLang="zh-CN" sz="1600" dirty="0">
                <a:solidFill>
                  <a:srgbClr val="767171"/>
                </a:solidFill>
                <a:latin typeface="Arial" panose="020B0604020202020204" pitchFamily="34" charset="0"/>
                <a:ea typeface="微软雅黑"/>
              </a:rPr>
              <a:t> preprint arXiv:2101.09523.</a:t>
            </a:r>
            <a:endParaRPr lang="zh-CN" altLang="en-US" sz="1600" dirty="0">
              <a:solidFill>
                <a:srgbClr val="767171"/>
              </a:solidFill>
              <a:latin typeface="微软雅黑"/>
              <a:ea typeface="微软雅黑"/>
            </a:endParaRPr>
          </a:p>
        </p:txBody>
      </p:sp>
      <p:sp>
        <p:nvSpPr>
          <p:cNvPr id="18" name="文本框 17">
            <a:extLst>
              <a:ext uri="{FF2B5EF4-FFF2-40B4-BE49-F238E27FC236}">
                <a16:creationId xmlns:a16="http://schemas.microsoft.com/office/drawing/2014/main" id="{0279159D-4A41-4CBE-AC81-7DA479153125}"/>
              </a:ext>
            </a:extLst>
          </p:cNvPr>
          <p:cNvSpPr txBox="1"/>
          <p:nvPr/>
        </p:nvSpPr>
        <p:spPr>
          <a:xfrm>
            <a:off x="11630025" y="6467475"/>
            <a:ext cx="327334"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7</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22272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4160"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Task Formulation</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mc:AlternateContent xmlns:mc="http://schemas.openxmlformats.org/markup-compatibility/2006" xmlns:a14="http://schemas.microsoft.com/office/drawing/2010/main">
        <mc:Choice Requires="a14">
          <p:sp>
            <p:nvSpPr>
              <p:cNvPr id="43" name="Rectangle 40">
                <a:extLst>
                  <a:ext uri="{FF2B5EF4-FFF2-40B4-BE49-F238E27FC236}">
                    <a16:creationId xmlns:a16="http://schemas.microsoft.com/office/drawing/2014/main" id="{618F76D4-F693-406A-8073-BA28CE8AA9BB}"/>
                  </a:ext>
                </a:extLst>
              </p:cNvPr>
              <p:cNvSpPr/>
              <p:nvPr/>
            </p:nvSpPr>
            <p:spPr>
              <a:xfrm>
                <a:off x="472479" y="1046819"/>
                <a:ext cx="11247040" cy="3045321"/>
              </a:xfrm>
              <a:prstGeom prst="rect">
                <a:avLst/>
              </a:prstGeom>
            </p:spPr>
            <p:txBody>
              <a:bodyPr wrap="square" lIns="91440" tIns="45720" rIns="91440" bIns="45720">
                <a:spAutoFit/>
              </a:bodyPr>
              <a:lstStyle/>
              <a:p>
                <a:pPr marL="228594" indent="-228594" defTabSz="1217476">
                  <a:lnSpc>
                    <a:spcPct val="90000"/>
                  </a:lnSpc>
                  <a:spcBef>
                    <a:spcPts val="1000"/>
                  </a:spcBef>
                  <a:buFont typeface="Arial" panose="020B0604020202020204" pitchFamily="34" charset="0"/>
                  <a:buChar char="•"/>
                </a:pPr>
                <a:r>
                  <a:rPr lang="en-US" altLang="zh-CN" sz="3200" dirty="0">
                    <a:solidFill>
                      <a:srgbClr val="767171"/>
                    </a:solidFill>
                    <a:latin typeface="等线" panose="020F0502020204030204"/>
                    <a:ea typeface="等线" panose="02010600030101010101" pitchFamily="2" charset="-122"/>
                  </a:rPr>
                  <a:t>Our goal is: given a PLM </a:t>
                </a:r>
                <a14:m>
                  <m:oMath xmlns:m="http://schemas.openxmlformats.org/officeDocument/2006/math">
                    <m:sSub>
                      <m:sSub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Pr>
                      <m:e>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𝑴</m:t>
                        </m:r>
                      </m:e>
                      <m:sub>
                        <m:r>
                          <a:rPr lang="en-US" altLang="zh-CN" sz="3200" b="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𝚯</m:t>
                        </m:r>
                      </m:sub>
                    </m:sSub>
                    <m:r>
                      <a:rPr lang="en-US" altLang="zh-CN" sz="3200">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 </m:t>
                    </m:r>
                  </m:oMath>
                </a14:m>
                <a:r>
                  <a:rPr lang="en-US" altLang="zh-CN" sz="3200" dirty="0">
                    <a:solidFill>
                      <a:srgbClr val="767171"/>
                    </a:solidFill>
                    <a:latin typeface="等线" panose="020F0502020204030204"/>
                    <a:ea typeface="等线" panose="02010600030101010101" pitchFamily="2" charset="-122"/>
                  </a:rPr>
                  <a:t>with parameter </a:t>
                </a:r>
                <a14:m>
                  <m:oMath xmlns:m="http://schemas.openxmlformats.org/officeDocument/2006/math">
                    <m:r>
                      <m:rPr>
                        <m:sty m:val="p"/>
                      </m:rPr>
                      <a:rPr lang="en-US" altLang="zh-CN" sz="3200">
                        <a:solidFill>
                          <a:srgbClr val="767171"/>
                        </a:solidFill>
                        <a:latin typeface="Cambria Math" panose="02040503050406030204" pitchFamily="18" charset="0"/>
                        <a:ea typeface="等线" panose="02010600030101010101" pitchFamily="2" charset="-122"/>
                      </a:rPr>
                      <m:t>Θ</m:t>
                    </m:r>
                  </m:oMath>
                </a14:m>
                <a:r>
                  <a:rPr lang="en-US" altLang="zh-CN" sz="3200" dirty="0">
                    <a:solidFill>
                      <a:srgbClr val="767171"/>
                    </a:solidFill>
                    <a:latin typeface="等线" panose="020F0502020204030204"/>
                    <a:ea typeface="等线" panose="02010600030101010101" pitchFamily="2" charset="-122"/>
                  </a:rPr>
                  <a:t>, find the parameters </a:t>
                </a:r>
                <a14:m>
                  <m:oMath xmlns:m="http://schemas.openxmlformats.org/officeDocument/2006/math">
                    <m:sSub>
                      <m:sSub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Pr>
                      <m:e>
                        <m:r>
                          <m:rPr>
                            <m:sty m:val="p"/>
                          </m:r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Φ</m:t>
                        </m:r>
                      </m:e>
                      <m:sub>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𝑝𝑟𝑜𝑚𝑝𝑡</m:t>
                        </m:r>
                      </m:sub>
                    </m:sSub>
                    <m:r>
                      <a:rPr lang="en-US" altLang="zh-CN" sz="3200">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 </m:t>
                    </m:r>
                  </m:oMath>
                </a14:m>
                <a:r>
                  <a:rPr lang="en-US" altLang="zh-CN" sz="3200" dirty="0">
                    <a:solidFill>
                      <a:srgbClr val="767171"/>
                    </a:solidFill>
                    <a:latin typeface="等线" panose="020F0502020204030204"/>
                    <a:ea typeface="等线" panose="02010600030101010101" pitchFamily="2" charset="-122"/>
                  </a:rPr>
                  <a:t>determining a set of continuous prompts, so that the prompt-tuned model </a:t>
                </a:r>
                <a14:m>
                  <m:oMath xmlns:m="http://schemas.openxmlformats.org/officeDocument/2006/math">
                    <m:sSub>
                      <m:sSub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Pr>
                      <m:e>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𝑀</m:t>
                        </m:r>
                      </m:e>
                      <m:sub>
                        <m:r>
                          <m:rPr>
                            <m:sty m:val="p"/>
                          </m:r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Θ</m:t>
                        </m:r>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m:t>
                        </m:r>
                        <m:sSub>
                          <m:sSub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Pr>
                          <m:e>
                            <m:r>
                              <m:rPr>
                                <m:sty m:val="p"/>
                              </m:r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Φ</m:t>
                            </m:r>
                          </m:e>
                          <m:sub>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𝑝𝑟𝑜𝑚𝑝𝑡</m:t>
                            </m:r>
                          </m:sub>
                        </m:sSub>
                      </m:sub>
                    </m:sSub>
                    <m:r>
                      <a:rPr lang="en-US" altLang="zh-CN" sz="3200">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 </m:t>
                    </m:r>
                  </m:oMath>
                </a14:m>
                <a:r>
                  <a:rPr lang="en-US" altLang="zh-CN" sz="3200" dirty="0">
                    <a:solidFill>
                      <a:srgbClr val="767171"/>
                    </a:solidFill>
                    <a:latin typeface="等线" panose="020F0502020204030204"/>
                    <a:ea typeface="等线" panose="02010600030101010101" pitchFamily="2" charset="-122"/>
                  </a:rPr>
                  <a:t>(we will use</a:t>
                </a:r>
                <a14:m>
                  <m:oMath xmlns:m="http://schemas.openxmlformats.org/officeDocument/2006/math">
                    <m:sSubSup>
                      <m:sSubSup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SupPr>
                      <m:e>
                        <m:r>
                          <a:rPr lang="en-US" altLang="zh-CN" sz="3200" b="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 </m:t>
                        </m:r>
                        <m:r>
                          <a:rPr lang="en-US" altLang="zh-CN" sz="3200" b="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𝐌</m:t>
                        </m:r>
                      </m:e>
                      <m:sub>
                        <m:r>
                          <a:rPr lang="en-US" altLang="zh-CN" sz="3200" b="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𝚯</m:t>
                        </m:r>
                      </m:sub>
                      <m:sup>
                        <m:r>
                          <a:rPr lang="en-US" altLang="zh-CN" sz="3200" b="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m:t>
                        </m:r>
                      </m:sup>
                    </m:sSubSup>
                    <m:r>
                      <a:rPr lang="en-US" altLang="zh-CN" sz="3200" b="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 </m:t>
                    </m:r>
                  </m:oMath>
                </a14:m>
                <a:r>
                  <a:rPr lang="en-US" altLang="zh-CN" sz="3200" dirty="0">
                    <a:solidFill>
                      <a:srgbClr val="767171"/>
                    </a:solidFill>
                    <a:latin typeface="等线" panose="020F0502020204030204"/>
                    <a:ea typeface="等线" panose="02010600030101010101" pitchFamily="2" charset="-122"/>
                  </a:rPr>
                  <a:t>for short) </a:t>
                </a:r>
                <a:r>
                  <a:rPr lang="en-US" altLang="zh-CN" sz="32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has the debiasing effects</a:t>
                </a:r>
                <a:r>
                  <a:rPr lang="zh-CN" altLang="en-US" sz="32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 </a:t>
                </a:r>
                <a:r>
                  <a:rPr lang="en-US" altLang="zh-CN" sz="3200" b="1" dirty="0">
                    <a:solidFill>
                      <a:srgbClr val="BA8D2D"/>
                    </a:solidFill>
                    <a:effectLst>
                      <a:outerShdw blurRad="38100" dist="38100" dir="2700000" algn="tl">
                        <a:srgbClr val="000000">
                          <a:alpha val="43137"/>
                        </a:srgbClr>
                      </a:outerShdw>
                    </a:effectLst>
                    <a:latin typeface="等线" panose="020F0502020204030204"/>
                    <a:ea typeface="等线" panose="02010600030101010101" pitchFamily="2" charset="-122"/>
                  </a:rPr>
                  <a:t>while maintaining the expressiveness of</a:t>
                </a:r>
                <a:r>
                  <a:rPr lang="en-US" altLang="zh-CN" sz="3200" b="1" dirty="0">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a:t> </a:t>
                </a:r>
                <a14:m>
                  <m:oMath xmlns:m="http://schemas.openxmlformats.org/officeDocument/2006/math">
                    <m:sSub>
                      <m:sSub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Pr>
                      <m:e>
                        <m:r>
                          <a:rPr lang="en-US" altLang="zh-CN" sz="3200" b="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𝑀</m:t>
                        </m:r>
                      </m:e>
                      <m:sub>
                        <m:r>
                          <m:rPr>
                            <m:sty m:val="p"/>
                          </m:rPr>
                          <a:rPr lang="en-US" altLang="zh-CN" sz="3200" b="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Θ</m:t>
                        </m:r>
                      </m:sub>
                    </m:sSub>
                  </m:oMath>
                </a14:m>
                <a:r>
                  <a:rPr lang="en-US" altLang="zh-CN" sz="3200" dirty="0">
                    <a:solidFill>
                      <a:srgbClr val="767171"/>
                    </a:solidFill>
                    <a:latin typeface="等线" panose="020F0502020204030204"/>
                    <a:ea typeface="等线" panose="02010600030101010101" pitchFamily="2" charset="-122"/>
                  </a:rPr>
                  <a:t>.</a:t>
                </a:r>
              </a:p>
              <a:p>
                <a:pPr marL="228594" indent="-228594" defTabSz="1217476">
                  <a:lnSpc>
                    <a:spcPct val="90000"/>
                  </a:lnSpc>
                  <a:spcBef>
                    <a:spcPts val="1000"/>
                  </a:spcBef>
                  <a:buFont typeface="Arial" panose="020B0604020202020204" pitchFamily="34" charset="0"/>
                  <a:buChar char="•"/>
                </a:pPr>
                <a:r>
                  <a:rPr lang="en-US" altLang="zh-CN" sz="3200" dirty="0">
                    <a:solidFill>
                      <a:srgbClr val="767171"/>
                    </a:solidFill>
                    <a:latin typeface="等线" panose="020F0502020204030204"/>
                    <a:ea typeface="等线" panose="02010600030101010101" pitchFamily="2" charset="-122"/>
                  </a:rPr>
                  <a:t>We optimize </a:t>
                </a:r>
                <a14:m>
                  <m:oMath xmlns:m="http://schemas.openxmlformats.org/officeDocument/2006/math">
                    <m:sSub>
                      <m:sSubPr>
                        <m:ctrlPr>
                          <a:rPr lang="en-US" altLang="zh-CN" sz="3200" i="1">
                            <a:solidFill>
                              <a:srgbClr val="767171"/>
                            </a:solidFill>
                            <a:latin typeface="Cambria Math" panose="02040503050406030204" pitchFamily="18" charset="0"/>
                            <a:ea typeface="等线" panose="02010600030101010101" pitchFamily="2" charset="-122"/>
                          </a:rPr>
                        </m:ctrlPr>
                      </m:sSubPr>
                      <m:e>
                        <m:r>
                          <m:rPr>
                            <m:sty m:val="p"/>
                          </m:rPr>
                          <a:rPr lang="en-US" altLang="zh-CN" sz="3200">
                            <a:solidFill>
                              <a:srgbClr val="767171"/>
                            </a:solidFill>
                            <a:latin typeface="Cambria Math" panose="02040503050406030204" pitchFamily="18" charset="0"/>
                            <a:ea typeface="等线" panose="02010600030101010101" pitchFamily="2" charset="-122"/>
                          </a:rPr>
                          <m:t>Φ</m:t>
                        </m:r>
                      </m:e>
                      <m:sub>
                        <m:r>
                          <a:rPr lang="en-US" altLang="zh-CN" sz="3200" i="1">
                            <a:solidFill>
                              <a:srgbClr val="767171"/>
                            </a:solidFill>
                            <a:latin typeface="Cambria Math" panose="02040503050406030204" pitchFamily="18" charset="0"/>
                            <a:ea typeface="等线" panose="02010600030101010101" pitchFamily="2" charset="-122"/>
                          </a:rPr>
                          <m:t>𝑝𝑟𝑜𝑚𝑝𝑡</m:t>
                        </m:r>
                      </m:sub>
                    </m:sSub>
                    <m:r>
                      <a:rPr lang="en-US" altLang="zh-CN" sz="3200" i="1">
                        <a:solidFill>
                          <a:srgbClr val="767171"/>
                        </a:solidFill>
                        <a:latin typeface="Cambria Math" panose="02040503050406030204" pitchFamily="18" charset="0"/>
                        <a:ea typeface="等线" panose="02010600030101010101" pitchFamily="2" charset="-122"/>
                      </a:rPr>
                      <m:t> </m:t>
                    </m:r>
                  </m:oMath>
                </a14:m>
                <a:r>
                  <a:rPr lang="en-US" altLang="zh-CN" sz="3200" dirty="0">
                    <a:solidFill>
                      <a:srgbClr val="767171"/>
                    </a:solidFill>
                    <a:latin typeface="等线" panose="020F0502020204030204"/>
                    <a:ea typeface="等线" panose="02010600030101010101" pitchFamily="2" charset="-122"/>
                  </a:rPr>
                  <a:t>by using the objective function:</a:t>
                </a:r>
              </a:p>
            </p:txBody>
          </p:sp>
        </mc:Choice>
        <mc:Fallback xmlns="">
          <p:sp>
            <p:nvSpPr>
              <p:cNvPr id="43" name="Rectangle 40">
                <a:extLst>
                  <a:ext uri="{FF2B5EF4-FFF2-40B4-BE49-F238E27FC236}">
                    <a16:creationId xmlns:a16="http://schemas.microsoft.com/office/drawing/2014/main" id="{618F76D4-F693-406A-8073-BA28CE8AA9BB}"/>
                  </a:ext>
                </a:extLst>
              </p:cNvPr>
              <p:cNvSpPr>
                <a:spLocks noRot="1" noChangeAspect="1" noMove="1" noResize="1" noEditPoints="1" noAdjustHandles="1" noChangeArrowheads="1" noChangeShapeType="1" noTextEdit="1"/>
              </p:cNvSpPr>
              <p:nvPr/>
            </p:nvSpPr>
            <p:spPr>
              <a:xfrm>
                <a:off x="472479" y="1046819"/>
                <a:ext cx="11247040" cy="3045321"/>
              </a:xfrm>
              <a:prstGeom prst="rect">
                <a:avLst/>
              </a:prstGeom>
              <a:blipFill>
                <a:blip r:embed="rId3"/>
                <a:stretch>
                  <a:fillRect l="-1247" t="-4208" r="-3200" b="-4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39">
                <a:extLst>
                  <a:ext uri="{FF2B5EF4-FFF2-40B4-BE49-F238E27FC236}">
                    <a16:creationId xmlns:a16="http://schemas.microsoft.com/office/drawing/2014/main" id="{72E7634F-219E-44DA-9A55-5AA9AD4095B1}"/>
                  </a:ext>
                </a:extLst>
              </p:cNvPr>
              <p:cNvSpPr txBox="1"/>
              <p:nvPr/>
            </p:nvSpPr>
            <p:spPr>
              <a:xfrm>
                <a:off x="2304704" y="4277519"/>
                <a:ext cx="7577202" cy="830164"/>
              </a:xfrm>
              <a:prstGeom prst="rect">
                <a:avLst/>
              </a:prstGeom>
              <a:noFill/>
            </p:spPr>
            <p:txBody>
              <a:bodyPr wrap="none" lIns="91440" tIns="45720" rIns="91440" bIns="45720" rtlCol="0">
                <a:spAutoFit/>
              </a:bodyPr>
              <a:lstStyle/>
              <a:p>
                <a:pPr defTabSz="1217476"/>
                <a14:m>
                  <m:oMathPara xmlns:m="http://schemas.openxmlformats.org/officeDocument/2006/math">
                    <m:oMathParaPr>
                      <m:jc m:val="centerGroup"/>
                    </m:oMathParaPr>
                    <m:oMath xmlns:m="http://schemas.openxmlformats.org/officeDocument/2006/math">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𝑳</m:t>
                      </m:r>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𝑳</m:t>
                          </m:r>
                        </m:e>
                        <m:sub>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𝒃𝒊𝒂𝒔</m:t>
                          </m:r>
                        </m:sub>
                      </m:sSub>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m:t>
                      </m:r>
                      <m:sSub>
                        <m:sSubPr>
                          <m:ctrlP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ctrlPr>
                        </m:sSubPr>
                        <m:e>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𝝀</m:t>
                          </m:r>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m:t>
                          </m:r>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𝑳</m:t>
                          </m:r>
                        </m:e>
                        <m:sub>
                          <m:r>
                            <a:rPr lang="en-US" altLang="zh-CN" sz="4400" b="1" i="1">
                              <a:solidFill>
                                <a:srgbClr val="293247"/>
                              </a:solidFill>
                              <a:effectLst>
                                <a:outerShdw blurRad="38100" dist="38100" dir="2700000" algn="tl">
                                  <a:srgbClr val="000000">
                                    <a:alpha val="43137"/>
                                  </a:srgbClr>
                                </a:outerShdw>
                              </a:effectLst>
                              <a:latin typeface="Cambria Math" panose="02040503050406030204" pitchFamily="18" charset="0"/>
                            </a:rPr>
                            <m:t>𝒓𝒆𝒑𝒓𝒆𝒔𝒆𝒏𝒕𝒂𝒕𝒊𝒐𝒏</m:t>
                          </m:r>
                        </m:sub>
                      </m:sSub>
                    </m:oMath>
                  </m:oMathPara>
                </a14:m>
                <a:endParaRPr lang="en-US" sz="3200" b="1" dirty="0">
                  <a:solidFill>
                    <a:srgbClr val="293247"/>
                  </a:solidFill>
                  <a:effectLst>
                    <a:outerShdw blurRad="38100" dist="38100" dir="2700000" algn="tl">
                      <a:srgbClr val="000000">
                        <a:alpha val="43137"/>
                      </a:srgbClr>
                    </a:outerShdw>
                  </a:effectLst>
                  <a:latin typeface="微软雅黑"/>
                  <a:ea typeface="微软雅黑"/>
                  <a:cs typeface="+mn-ea"/>
                  <a:sym typeface="+mn-lt"/>
                </a:endParaRPr>
              </a:p>
            </p:txBody>
          </p:sp>
        </mc:Choice>
        <mc:Fallback xmlns="">
          <p:sp>
            <p:nvSpPr>
              <p:cNvPr id="11" name="TextBox 39">
                <a:extLst>
                  <a:ext uri="{FF2B5EF4-FFF2-40B4-BE49-F238E27FC236}">
                    <a16:creationId xmlns:a16="http://schemas.microsoft.com/office/drawing/2014/main" id="{72E7634F-219E-44DA-9A55-5AA9AD4095B1}"/>
                  </a:ext>
                </a:extLst>
              </p:cNvPr>
              <p:cNvSpPr txBox="1">
                <a:spLocks noRot="1" noChangeAspect="1" noMove="1" noResize="1" noEditPoints="1" noAdjustHandles="1" noChangeArrowheads="1" noChangeShapeType="1" noTextEdit="1"/>
              </p:cNvSpPr>
              <p:nvPr/>
            </p:nvSpPr>
            <p:spPr>
              <a:xfrm>
                <a:off x="2304704" y="4277519"/>
                <a:ext cx="7577202" cy="83016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40">
                <a:extLst>
                  <a:ext uri="{FF2B5EF4-FFF2-40B4-BE49-F238E27FC236}">
                    <a16:creationId xmlns:a16="http://schemas.microsoft.com/office/drawing/2014/main" id="{A2510226-949F-4C0A-B2DB-3E905ACD82D6}"/>
                  </a:ext>
                </a:extLst>
              </p:cNvPr>
              <p:cNvSpPr/>
              <p:nvPr/>
            </p:nvSpPr>
            <p:spPr>
              <a:xfrm>
                <a:off x="651839" y="5253203"/>
                <a:ext cx="10972800" cy="1026115"/>
              </a:xfrm>
              <a:prstGeom prst="rect">
                <a:avLst/>
              </a:prstGeom>
            </p:spPr>
            <p:txBody>
              <a:bodyPr wrap="square" lIns="91440" tIns="45720" rIns="91440" bIns="45720">
                <a:spAutoFit/>
              </a:bodyPr>
              <a:lstStyle/>
              <a:p>
                <a:pPr defTabSz="1217476">
                  <a:lnSpc>
                    <a:spcPct val="90000"/>
                  </a:lnSpc>
                  <a:spcBef>
                    <a:spcPts val="1000"/>
                  </a:spcBef>
                </a:pPr>
                <a:r>
                  <a:rPr lang="en-US" altLang="zh-CN" sz="3200" dirty="0">
                    <a:solidFill>
                      <a:srgbClr val="767171"/>
                    </a:solidFill>
                    <a:latin typeface="等线" panose="020F0502020204030204"/>
                    <a:ea typeface="等线" panose="02010600030101010101" pitchFamily="2" charset="-122"/>
                  </a:rPr>
                  <a:t>where</a:t>
                </a:r>
                <a:r>
                  <a:rPr lang="zh-CN" altLang="en-US" sz="3200" dirty="0">
                    <a:solidFill>
                      <a:srgbClr val="767171"/>
                    </a:solidFill>
                    <a:latin typeface="等线" panose="020F0502020204030204"/>
                    <a:ea typeface="等线" panose="02010600030101010101" pitchFamily="2" charset="-122"/>
                  </a:rPr>
                  <a:t> </a:t>
                </a:r>
                <a14:m>
                  <m:oMath xmlns:m="http://schemas.openxmlformats.org/officeDocument/2006/math">
                    <m:sSub>
                      <m:sSub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Pr>
                      <m:e>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𝑳</m:t>
                        </m:r>
                      </m:e>
                      <m:sub>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𝒃𝒊𝒂𝒔</m:t>
                        </m:r>
                      </m:sub>
                    </m:sSub>
                    <m:r>
                      <a:rPr lang="en-US" altLang="zh-CN" sz="3200"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 </m:t>
                    </m:r>
                  </m:oMath>
                </a14:m>
                <a:r>
                  <a:rPr lang="en-US" altLang="zh-CN" sz="3200" dirty="0">
                    <a:solidFill>
                      <a:srgbClr val="767171"/>
                    </a:solidFill>
                    <a:latin typeface="等线" panose="020F0502020204030204"/>
                    <a:ea typeface="等线" panose="02010600030101010101" pitchFamily="2" charset="-122"/>
                  </a:rPr>
                  <a:t>seeks to minimize biases in</a:t>
                </a:r>
                <a:r>
                  <a:rPr lang="zh-CN" altLang="en-US" sz="3200" dirty="0">
                    <a:solidFill>
                      <a:srgbClr val="767171"/>
                    </a:solidFill>
                    <a:latin typeface="等线" panose="020F0502020204030204"/>
                    <a:ea typeface="等线" panose="02010600030101010101" pitchFamily="2" charset="-122"/>
                  </a:rPr>
                  <a:t> </a:t>
                </a:r>
                <a14:m>
                  <m:oMath xmlns:m="http://schemas.openxmlformats.org/officeDocument/2006/math">
                    <m:sSubSup>
                      <m:sSubSup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SupPr>
                      <m:e>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𝑀</m:t>
                        </m:r>
                      </m:e>
                      <m:sub>
                        <m:r>
                          <m:rPr>
                            <m:sty m:val="p"/>
                          </m:r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Θ</m:t>
                        </m:r>
                      </m:sub>
                      <m:sup>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m:t>
                        </m:r>
                      </m:sup>
                    </m:sSubSup>
                    <m:r>
                      <a:rPr lang="en-US" altLang="zh-CN" sz="3200">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 </m:t>
                    </m:r>
                  </m:oMath>
                </a14:m>
                <a:r>
                  <a:rPr lang="en-US" altLang="zh-CN" sz="3200" dirty="0">
                    <a:solidFill>
                      <a:srgbClr val="767171"/>
                    </a:solidFill>
                    <a:latin typeface="等线" panose="020F0502020204030204"/>
                    <a:ea typeface="等线" panose="02010600030101010101" pitchFamily="2" charset="-122"/>
                  </a:rPr>
                  <a:t>whereas </a:t>
                </a:r>
                <a14:m>
                  <m:oMath xmlns:m="http://schemas.openxmlformats.org/officeDocument/2006/math">
                    <m:sSub>
                      <m:sSubPr>
                        <m:ctrlP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ctrlPr>
                      </m:sSubPr>
                      <m:e>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𝐿</m:t>
                        </m:r>
                      </m:e>
                      <m:sub>
                        <m:r>
                          <a:rPr lang="en-US" altLang="zh-CN" sz="3200" b="1" i="1">
                            <a:solidFill>
                              <a:srgbClr val="BA8D2D"/>
                            </a:solidFill>
                            <a:effectLst>
                              <a:outerShdw blurRad="38100" dist="38100" dir="2700000" algn="tl">
                                <a:srgbClr val="000000">
                                  <a:alpha val="43137"/>
                                </a:srgbClr>
                              </a:outerShdw>
                            </a:effectLst>
                            <a:latin typeface="Cambria Math" panose="02040503050406030204" pitchFamily="18" charset="0"/>
                            <a:ea typeface="等线" panose="02010600030101010101" pitchFamily="2" charset="-122"/>
                          </a:rPr>
                          <m:t>𝑟𝑒𝑝𝑟𝑒𝑠𝑒𝑛𝑡𝑎𝑡𝑖𝑜𝑛</m:t>
                        </m:r>
                      </m:sub>
                    </m:sSub>
                  </m:oMath>
                </a14:m>
                <a:r>
                  <a:rPr lang="en-US" altLang="zh-CN" sz="3200" dirty="0">
                    <a:solidFill>
                      <a:srgbClr val="767171"/>
                    </a:solidFill>
                    <a:latin typeface="等线" panose="020F0502020204030204"/>
                    <a:ea typeface="等线" panose="02010600030101010101" pitchFamily="2" charset="-122"/>
                  </a:rPr>
                  <a:t> caters to the debiased model’s expressiveness.</a:t>
                </a:r>
              </a:p>
            </p:txBody>
          </p:sp>
        </mc:Choice>
        <mc:Fallback xmlns="">
          <p:sp>
            <p:nvSpPr>
              <p:cNvPr id="13" name="Rectangle 40">
                <a:extLst>
                  <a:ext uri="{FF2B5EF4-FFF2-40B4-BE49-F238E27FC236}">
                    <a16:creationId xmlns:a16="http://schemas.microsoft.com/office/drawing/2014/main" id="{A2510226-949F-4C0A-B2DB-3E905ACD82D6}"/>
                  </a:ext>
                </a:extLst>
              </p:cNvPr>
              <p:cNvSpPr>
                <a:spLocks noRot="1" noChangeAspect="1" noMove="1" noResize="1" noEditPoints="1" noAdjustHandles="1" noChangeArrowheads="1" noChangeShapeType="1" noTextEdit="1"/>
              </p:cNvSpPr>
              <p:nvPr/>
            </p:nvSpPr>
            <p:spPr>
              <a:xfrm>
                <a:off x="651839" y="5253203"/>
                <a:ext cx="10972800" cy="1026115"/>
              </a:xfrm>
              <a:prstGeom prst="rect">
                <a:avLst/>
              </a:prstGeom>
              <a:blipFill>
                <a:blip r:embed="rId5"/>
                <a:stretch>
                  <a:fillRect l="-1444" t="-12500" r="-333" b="-1607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C584372D-043A-4990-B29B-A0134A6A7D7C}"/>
              </a:ext>
            </a:extLst>
          </p:cNvPr>
          <p:cNvSpPr txBox="1"/>
          <p:nvPr/>
        </p:nvSpPr>
        <p:spPr>
          <a:xfrm>
            <a:off x="11630025" y="6467475"/>
            <a:ext cx="327334"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8</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215198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4116" y="254849"/>
            <a:ext cx="11424073" cy="590973"/>
            <a:chOff x="371" y="301"/>
            <a:chExt cx="13493" cy="698"/>
          </a:xfrm>
        </p:grpSpPr>
        <p:sp>
          <p:nvSpPr>
            <p:cNvPr id="4" name="箭头: V 形 3"/>
            <p:cNvSpPr/>
            <p:nvPr/>
          </p:nvSpPr>
          <p:spPr>
            <a:xfrm>
              <a:off x="713" y="514"/>
              <a:ext cx="419" cy="48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sp>
          <p:nvSpPr>
            <p:cNvPr id="5" name="箭头: V 形 4"/>
            <p:cNvSpPr/>
            <p:nvPr/>
          </p:nvSpPr>
          <p:spPr>
            <a:xfrm>
              <a:off x="1014"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cxnSp>
          <p:nvCxnSpPr>
            <p:cNvPr id="7" name="直接连接符 6"/>
            <p:cNvCxnSpPr/>
            <p:nvPr/>
          </p:nvCxnSpPr>
          <p:spPr>
            <a:xfrm>
              <a:off x="1609" y="992"/>
              <a:ext cx="12255" cy="0"/>
            </a:xfrm>
            <a:prstGeom prst="line">
              <a:avLst/>
            </a:prstGeom>
            <a:ln>
              <a:solidFill>
                <a:schemeClr val="accent2"/>
              </a:solidFill>
              <a:prstDash val="lgDash"/>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609" y="301"/>
              <a:ext cx="2554" cy="691"/>
            </a:xfrm>
            <a:prstGeom prst="rect">
              <a:avLst/>
            </a:prstGeom>
            <a:noFill/>
          </p:spPr>
          <p:txBody>
            <a:bodyPr wrap="none" rtlCol="0">
              <a:spAutoFit/>
            </a:bodyPr>
            <a:lstStyle/>
            <a:p>
              <a:pPr defTabSz="1217476"/>
              <a:r>
                <a:rPr lang="en-US" altLang="zh-CN" sz="3200" dirty="0">
                  <a:solidFill>
                    <a:srgbClr val="767171">
                      <a:lumMod val="100000"/>
                    </a:srgbClr>
                  </a:solidFill>
                  <a:latin typeface="微软雅黑"/>
                  <a:ea typeface="微软雅黑"/>
                  <a:cs typeface="+mn-ea"/>
                  <a:sym typeface="+mn-lt"/>
                </a:rPr>
                <a:t>Algorithm</a:t>
              </a:r>
              <a:endParaRPr lang="zh-CN" altLang="en-US" sz="3200" dirty="0">
                <a:solidFill>
                  <a:srgbClr val="767171">
                    <a:lumMod val="100000"/>
                  </a:srgbClr>
                </a:solidFill>
                <a:latin typeface="微软雅黑"/>
                <a:ea typeface="微软雅黑"/>
                <a:cs typeface="+mn-ea"/>
                <a:sym typeface="+mn-lt"/>
              </a:endParaRPr>
            </a:p>
          </p:txBody>
        </p:sp>
        <p:sp>
          <p:nvSpPr>
            <p:cNvPr id="9" name="箭头: V 形 8"/>
            <p:cNvSpPr/>
            <p:nvPr/>
          </p:nvSpPr>
          <p:spPr>
            <a:xfrm>
              <a:off x="371" y="507"/>
              <a:ext cx="419" cy="48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dirty="0">
                <a:solidFill>
                  <a:srgbClr val="000000"/>
                </a:solidFill>
                <a:latin typeface="微软雅黑"/>
                <a:ea typeface="微软雅黑"/>
                <a:cs typeface="+mn-ea"/>
                <a:sym typeface="+mn-lt"/>
              </a:endParaRPr>
            </a:p>
          </p:txBody>
        </p:sp>
      </p:grpSp>
      <p:grpSp>
        <p:nvGrpSpPr>
          <p:cNvPr id="14" name="组合 13">
            <a:extLst>
              <a:ext uri="{FF2B5EF4-FFF2-40B4-BE49-F238E27FC236}">
                <a16:creationId xmlns:a16="http://schemas.microsoft.com/office/drawing/2014/main" id="{2701CEE9-F3F4-4A9B-B2D6-1BE88EB34D82}"/>
              </a:ext>
            </a:extLst>
          </p:cNvPr>
          <p:cNvGrpSpPr/>
          <p:nvPr/>
        </p:nvGrpSpPr>
        <p:grpSpPr>
          <a:xfrm>
            <a:off x="4611564" y="972507"/>
            <a:ext cx="6446473" cy="452881"/>
            <a:chOff x="6302415" y="5578307"/>
            <a:chExt cx="6446472" cy="452879"/>
          </a:xfrm>
        </p:grpSpPr>
        <p:sp>
          <p:nvSpPr>
            <p:cNvPr id="15" name="Rectangle 40">
              <a:extLst>
                <a:ext uri="{FF2B5EF4-FFF2-40B4-BE49-F238E27FC236}">
                  <a16:creationId xmlns:a16="http://schemas.microsoft.com/office/drawing/2014/main" id="{D2166B27-D7B8-4538-B59F-AFD556C39BD3}"/>
                </a:ext>
              </a:extLst>
            </p:cNvPr>
            <p:cNvSpPr/>
            <p:nvPr/>
          </p:nvSpPr>
          <p:spPr>
            <a:xfrm>
              <a:off x="6697387" y="5578307"/>
              <a:ext cx="6051500" cy="452879"/>
            </a:xfrm>
            <a:prstGeom prst="rect">
              <a:avLst/>
            </a:prstGeom>
          </p:spPr>
          <p:txBody>
            <a:bodyPr wrap="square" lIns="91440" tIns="45720" rIns="91440" bIns="45720">
              <a:spAutoFit/>
            </a:bodyPr>
            <a:lstStyle/>
            <a:p>
              <a:pPr defTabSz="913508">
                <a:lnSpc>
                  <a:spcPct val="120000"/>
                </a:lnSpc>
              </a:pPr>
              <a:r>
                <a:rPr lang="en-US" altLang="zh-CN" sz="2133" b="1" dirty="0">
                  <a:solidFill>
                    <a:srgbClr val="BA8D2D"/>
                  </a:solidFill>
                  <a:effectLst>
                    <a:outerShdw blurRad="38100" dist="38100" dir="2700000" algn="tl">
                      <a:srgbClr val="000000">
                        <a:alpha val="43137"/>
                      </a:srgbClr>
                    </a:outerShdw>
                  </a:effectLst>
                  <a:latin typeface="微软雅黑"/>
                  <a:ea typeface="微软雅黑"/>
                  <a:cs typeface="+mn-ea"/>
                  <a:sym typeface="+mn-lt"/>
                </a:rPr>
                <a:t>Define Word Tuples and Collect Sentences</a:t>
              </a:r>
            </a:p>
          </p:txBody>
        </p:sp>
        <p:pic>
          <p:nvPicPr>
            <p:cNvPr id="16" name="图形 15" descr="指向右边的反手食指">
              <a:extLst>
                <a:ext uri="{FF2B5EF4-FFF2-40B4-BE49-F238E27FC236}">
                  <a16:creationId xmlns:a16="http://schemas.microsoft.com/office/drawing/2014/main" id="{A86BBAF8-0617-452F-9FB6-B577A17A13E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2415" y="5607294"/>
              <a:ext cx="394972" cy="394972"/>
            </a:xfrm>
            <a:prstGeom prst="rect">
              <a:avLst/>
            </a:prstGeom>
          </p:spPr>
        </p:pic>
      </p:grpSp>
      <p:grpSp>
        <p:nvGrpSpPr>
          <p:cNvPr id="17" name="组合 16">
            <a:extLst>
              <a:ext uri="{FF2B5EF4-FFF2-40B4-BE49-F238E27FC236}">
                <a16:creationId xmlns:a16="http://schemas.microsoft.com/office/drawing/2014/main" id="{F66B9CDA-9C5F-4FE5-AACA-7DABC1648AD4}"/>
              </a:ext>
            </a:extLst>
          </p:cNvPr>
          <p:cNvGrpSpPr/>
          <p:nvPr/>
        </p:nvGrpSpPr>
        <p:grpSpPr>
          <a:xfrm>
            <a:off x="4616008" y="3557457"/>
            <a:ext cx="7577387" cy="452881"/>
            <a:chOff x="6302415" y="5578302"/>
            <a:chExt cx="7577385" cy="452879"/>
          </a:xfrm>
        </p:grpSpPr>
        <p:sp>
          <p:nvSpPr>
            <p:cNvPr id="18" name="Rectangle 40">
              <a:extLst>
                <a:ext uri="{FF2B5EF4-FFF2-40B4-BE49-F238E27FC236}">
                  <a16:creationId xmlns:a16="http://schemas.microsoft.com/office/drawing/2014/main" id="{D1AE4E9F-B372-4BA6-988C-149A8395F913}"/>
                </a:ext>
              </a:extLst>
            </p:cNvPr>
            <p:cNvSpPr/>
            <p:nvPr/>
          </p:nvSpPr>
          <p:spPr>
            <a:xfrm>
              <a:off x="6689931" y="5578302"/>
              <a:ext cx="7189869" cy="452879"/>
            </a:xfrm>
            <a:prstGeom prst="rect">
              <a:avLst/>
            </a:prstGeom>
          </p:spPr>
          <p:txBody>
            <a:bodyPr wrap="square" lIns="91440" tIns="45720" rIns="91440" bIns="45720">
              <a:spAutoFit/>
            </a:bodyPr>
            <a:lstStyle/>
            <a:p>
              <a:pPr defTabSz="913508">
                <a:lnSpc>
                  <a:spcPct val="120000"/>
                </a:lnSpc>
              </a:pPr>
              <a:r>
                <a:rPr lang="en-US" altLang="zh-CN" sz="2133" b="1" dirty="0">
                  <a:solidFill>
                    <a:srgbClr val="BA8D2D"/>
                  </a:solidFill>
                  <a:effectLst>
                    <a:outerShdw blurRad="38100" dist="38100" dir="2700000" algn="tl">
                      <a:srgbClr val="000000">
                        <a:alpha val="43137"/>
                      </a:srgbClr>
                    </a:outerShdw>
                  </a:effectLst>
                  <a:latin typeface="微软雅黑"/>
                  <a:ea typeface="微软雅黑"/>
                  <a:cs typeface="+mn-ea"/>
                  <a:sym typeface="+mn-lt"/>
                </a:rPr>
                <a:t>Calculate Prototypes of Neutral Words/Attributes</a:t>
              </a:r>
            </a:p>
          </p:txBody>
        </p:sp>
        <p:pic>
          <p:nvPicPr>
            <p:cNvPr id="19" name="图形 18" descr="指向右边的反手食指">
              <a:extLst>
                <a:ext uri="{FF2B5EF4-FFF2-40B4-BE49-F238E27FC236}">
                  <a16:creationId xmlns:a16="http://schemas.microsoft.com/office/drawing/2014/main" id="{32CFFD6E-D499-4FE9-B9B3-D1C566DF73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2415" y="5607294"/>
              <a:ext cx="394972" cy="394972"/>
            </a:xfrm>
            <a:prstGeom prst="rect">
              <a:avLst/>
            </a:prstGeom>
          </p:spPr>
        </p:pic>
      </p:grpSp>
      <p:grpSp>
        <p:nvGrpSpPr>
          <p:cNvPr id="23" name="组合 22">
            <a:extLst>
              <a:ext uri="{FF2B5EF4-FFF2-40B4-BE49-F238E27FC236}">
                <a16:creationId xmlns:a16="http://schemas.microsoft.com/office/drawing/2014/main" id="{DB9B3B9F-868C-42BB-923D-09EAA0412291}"/>
              </a:ext>
            </a:extLst>
          </p:cNvPr>
          <p:cNvGrpSpPr/>
          <p:nvPr/>
        </p:nvGrpSpPr>
        <p:grpSpPr>
          <a:xfrm>
            <a:off x="4604108" y="4864037"/>
            <a:ext cx="5711321" cy="452881"/>
            <a:chOff x="6302415" y="5575618"/>
            <a:chExt cx="5711320" cy="452879"/>
          </a:xfrm>
        </p:grpSpPr>
        <p:sp>
          <p:nvSpPr>
            <p:cNvPr id="24" name="Rectangle 40">
              <a:extLst>
                <a:ext uri="{FF2B5EF4-FFF2-40B4-BE49-F238E27FC236}">
                  <a16:creationId xmlns:a16="http://schemas.microsoft.com/office/drawing/2014/main" id="{5E02A360-78D3-455D-BA8F-88CB6541238D}"/>
                </a:ext>
              </a:extLst>
            </p:cNvPr>
            <p:cNvSpPr/>
            <p:nvPr/>
          </p:nvSpPr>
          <p:spPr>
            <a:xfrm>
              <a:off x="6697387" y="5575618"/>
              <a:ext cx="5316348" cy="452879"/>
            </a:xfrm>
            <a:prstGeom prst="rect">
              <a:avLst/>
            </a:prstGeom>
          </p:spPr>
          <p:txBody>
            <a:bodyPr wrap="square" lIns="91440" tIns="45720" rIns="91440" bIns="45720">
              <a:spAutoFit/>
            </a:bodyPr>
            <a:lstStyle/>
            <a:p>
              <a:pPr defTabSz="913508">
                <a:lnSpc>
                  <a:spcPct val="120000"/>
                </a:lnSpc>
              </a:pPr>
              <a:r>
                <a:rPr lang="en-US" altLang="zh-CN" sz="2133" b="1" dirty="0">
                  <a:solidFill>
                    <a:srgbClr val="BA8D2D"/>
                  </a:solidFill>
                  <a:effectLst>
                    <a:outerShdw blurRad="38100" dist="38100" dir="2700000" algn="tl">
                      <a:srgbClr val="000000">
                        <a:alpha val="43137"/>
                      </a:srgbClr>
                    </a:outerShdw>
                  </a:effectLst>
                  <a:latin typeface="微软雅黑"/>
                  <a:ea typeface="微软雅黑"/>
                  <a:cs typeface="+mn-ea"/>
                  <a:sym typeface="+mn-lt"/>
                </a:rPr>
                <a:t>Define and Calculate Tuning Loss</a:t>
              </a:r>
            </a:p>
          </p:txBody>
        </p:sp>
        <p:pic>
          <p:nvPicPr>
            <p:cNvPr id="25" name="图形 24" descr="指向右边的反手食指">
              <a:extLst>
                <a:ext uri="{FF2B5EF4-FFF2-40B4-BE49-F238E27FC236}">
                  <a16:creationId xmlns:a16="http://schemas.microsoft.com/office/drawing/2014/main" id="{502C10C1-DF37-4734-805E-6BCEA2F626D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2415" y="5607294"/>
              <a:ext cx="394972" cy="394972"/>
            </a:xfrm>
            <a:prstGeom prst="rect">
              <a:avLst/>
            </a:prstGeom>
          </p:spPr>
        </p:pic>
      </p:grpSp>
      <p:pic>
        <p:nvPicPr>
          <p:cNvPr id="6" name="图片 5">
            <a:extLst>
              <a:ext uri="{FF2B5EF4-FFF2-40B4-BE49-F238E27FC236}">
                <a16:creationId xmlns:a16="http://schemas.microsoft.com/office/drawing/2014/main" id="{D679D9A3-1427-4B9A-B416-5016D7C9867C}"/>
              </a:ext>
            </a:extLst>
          </p:cNvPr>
          <p:cNvPicPr>
            <a:picLocks noChangeAspect="1"/>
          </p:cNvPicPr>
          <p:nvPr/>
        </p:nvPicPr>
        <p:blipFill>
          <a:blip r:embed="rId5"/>
          <a:stretch>
            <a:fillRect/>
          </a:stretch>
        </p:blipFill>
        <p:spPr>
          <a:xfrm>
            <a:off x="314115" y="877442"/>
            <a:ext cx="4073167" cy="5925276"/>
          </a:xfrm>
          <a:prstGeom prst="rect">
            <a:avLst/>
          </a:prstGeom>
        </p:spPr>
      </p:pic>
      <p:sp>
        <p:nvSpPr>
          <p:cNvPr id="26" name="矩形: 圆角 25">
            <a:extLst>
              <a:ext uri="{FF2B5EF4-FFF2-40B4-BE49-F238E27FC236}">
                <a16:creationId xmlns:a16="http://schemas.microsoft.com/office/drawing/2014/main" id="{4A83F160-3A75-4353-918B-B34DF629598E}"/>
              </a:ext>
            </a:extLst>
          </p:cNvPr>
          <p:cNvSpPr/>
          <p:nvPr/>
        </p:nvSpPr>
        <p:spPr>
          <a:xfrm>
            <a:off x="379308" y="4260326"/>
            <a:ext cx="4007973" cy="1689159"/>
          </a:xfrm>
          <a:prstGeom prst="roundRect">
            <a:avLst>
              <a:gd name="adj" fmla="val 7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sz="2400">
              <a:solidFill>
                <a:srgbClr val="FFFFFF"/>
              </a:solidFill>
              <a:latin typeface="微软雅黑"/>
              <a:ea typeface="微软雅黑"/>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A29FCBB-EACA-4C00-B0C3-478A88854857}"/>
                  </a:ext>
                </a:extLst>
              </p:cNvPr>
              <p:cNvSpPr txBox="1"/>
              <p:nvPr/>
            </p:nvSpPr>
            <p:spPr>
              <a:xfrm>
                <a:off x="4604107" y="1953511"/>
                <a:ext cx="6351576" cy="1659557"/>
              </a:xfrm>
              <a:prstGeom prst="rect">
                <a:avLst/>
              </a:prstGeom>
              <a:noFill/>
              <a:extLst>
                <a:ext uri="{909E8E84-426E-40DD-AFC4-6F175D3DCCD1}">
                  <a14:hiddenFill>
                    <a:solidFill>
                      <a:srgbClr val="E84C53"/>
                    </a:solidFill>
                  </a14:hiddenFill>
                </a:ext>
              </a:extLst>
            </p:spPr>
            <p:txBody>
              <a:bodyPr wrap="square" rtlCol="0">
                <a:spAutoFit/>
              </a:bodyPr>
              <a:lstStyle/>
              <a:p>
                <a:pPr marL="171446" indent="-171446" defTabSz="1217476">
                  <a:buFont typeface="Arial" panose="020B0604020202020204" pitchFamily="34" charset="0"/>
                  <a:buChar char="•"/>
                </a:pP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𝑾</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E6DAA6"/>
                        </a:solidFill>
                        <a:effectLst>
                          <a:outerShdw blurRad="38100" dist="38100" dir="2700000" algn="tl">
                            <a:srgbClr val="000000">
                              <a:alpha val="43137"/>
                            </a:srgbClr>
                          </a:outerShdw>
                        </a:effectLst>
                        <a:latin typeface="Cambria Math" panose="02040503050406030204" pitchFamily="18" charset="0"/>
                        <a:cs typeface="+mn-ea"/>
                        <a:sym typeface="+mn-lt"/>
                      </a:rPr>
                      <m:t>𝒆𝒏𝒈𝒊𝒏𝒆𝒆𝒓</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dirty="0">
                        <a:solidFill>
                          <a:srgbClr val="E6DAA6"/>
                        </a:solidFill>
                        <a:effectLst>
                          <a:outerShdw blurRad="38100" dist="38100" dir="2700000" algn="tl">
                            <a:srgbClr val="000000">
                              <a:alpha val="43137"/>
                            </a:srgbClr>
                          </a:outerShdw>
                        </a:effectLst>
                        <a:latin typeface="Cambria Math" panose="02040503050406030204" pitchFamily="18" charset="0"/>
                        <a:cs typeface="+mn-ea"/>
                        <a:sym typeface="+mn-lt"/>
                      </a:rPr>
                      <m:t>𝒔𝒄𝒊𝒆𝒏𝒕𝒊𝒔𝒕</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E6DAA6"/>
                        </a:solidFill>
                        <a:effectLst>
                          <a:outerShdw blurRad="38100" dist="38100" dir="2700000" algn="tl">
                            <a:srgbClr val="000000">
                              <a:alpha val="43137"/>
                            </a:srgbClr>
                          </a:outerShdw>
                        </a:effectLst>
                        <a:latin typeface="Cambria Math" panose="02040503050406030204" pitchFamily="18" charset="0"/>
                        <a:cs typeface="+mn-ea"/>
                        <a:sym typeface="+mn-lt"/>
                      </a:rPr>
                      <m:t>𝒕𝒆𝒂𝒄𝒉𝒆𝒓</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E6DAA6"/>
                        </a:solidFill>
                        <a:effectLst>
                          <a:outerShdw blurRad="38100" dist="38100" dir="2700000" algn="tl">
                            <a:srgbClr val="000000">
                              <a:alpha val="43137"/>
                            </a:srgbClr>
                          </a:outerShdw>
                        </a:effectLst>
                        <a:latin typeface="Cambria Math" panose="02040503050406030204" pitchFamily="18" charset="0"/>
                        <a:cs typeface="+mn-ea"/>
                        <a:sym typeface="+mn-lt"/>
                      </a:rPr>
                      <m:t>𝒍𝒊𝒃𝒓𝒂𝒓𝒊𝒂𝒏</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oMath>
                </a14:m>
                <a:endParaRPr lang="en-US" altLang="zh-CN" dirty="0">
                  <a:solidFill>
                    <a:srgbClr val="767171">
                      <a:lumMod val="95000"/>
                      <a:lumOff val="5000"/>
                    </a:srgbClr>
                  </a:solidFill>
                  <a:latin typeface="微软雅黑"/>
                  <a:ea typeface="微软雅黑"/>
                  <a:cs typeface="+mn-ea"/>
                  <a:sym typeface="+mn-lt"/>
                </a:endParaRPr>
              </a:p>
              <a:p>
                <a:pPr marL="171446" indent="-171446" defTabSz="1217476">
                  <a:buFont typeface="Arial" panose="020B0604020202020204" pitchFamily="34" charset="0"/>
                  <a:buChar char="•"/>
                </a:pP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𝑾</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𝒎𝒂𝒍𝒆</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75BBFD"/>
                        </a:solidFill>
                        <a:effectLst>
                          <a:outerShdw blurRad="38100" dist="38100" dir="2700000" algn="tl">
                            <a:srgbClr val="000000">
                              <a:alpha val="43137"/>
                            </a:srgbClr>
                          </a:outerShdw>
                        </a:effectLst>
                        <a:latin typeface="Cambria Math" panose="02040503050406030204" pitchFamily="18" charset="0"/>
                        <a:cs typeface="+mn-ea"/>
                        <a:sym typeface="+mn-lt"/>
                      </a:rPr>
                      <m:t>𝒖𝒏𝒄𝒍𝒆</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75BBFD"/>
                        </a:solidFill>
                        <a:effectLst>
                          <a:outerShdw blurRad="38100" dist="38100" dir="2700000" algn="tl">
                            <a:srgbClr val="000000">
                              <a:alpha val="43137"/>
                            </a:srgbClr>
                          </a:outerShdw>
                        </a:effectLst>
                        <a:latin typeface="Cambria Math" panose="02040503050406030204" pitchFamily="18" charset="0"/>
                        <a:cs typeface="+mn-ea"/>
                        <a:sym typeface="+mn-lt"/>
                      </a:rPr>
                      <m:t>𝒇𝒂𝒕𝒉𝒆𝒓</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75BBFD"/>
                        </a:solidFill>
                        <a:effectLst>
                          <a:outerShdw blurRad="38100" dist="38100" dir="2700000" algn="tl">
                            <a:srgbClr val="000000">
                              <a:alpha val="43137"/>
                            </a:srgbClr>
                          </a:outerShdw>
                        </a:effectLst>
                        <a:latin typeface="Cambria Math" panose="02040503050406030204" pitchFamily="18" charset="0"/>
                        <a:cs typeface="+mn-ea"/>
                        <a:sym typeface="+mn-lt"/>
                      </a:rPr>
                      <m:t>𝒃𝒓𝒐𝒕𝒉𝒆𝒓</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oMath>
                </a14:m>
                <a:endParaRPr lang="en-US" altLang="zh-CN" dirty="0">
                  <a:solidFill>
                    <a:srgbClr val="767171">
                      <a:lumMod val="95000"/>
                      <a:lumOff val="5000"/>
                    </a:srgbClr>
                  </a:solidFill>
                  <a:latin typeface="微软雅黑"/>
                  <a:ea typeface="微软雅黑"/>
                  <a:cs typeface="+mn-ea"/>
                  <a:sym typeface="+mn-lt"/>
                </a:endParaRPr>
              </a:p>
              <a:p>
                <a:pPr marL="171446" indent="-171446" defTabSz="1217476">
                  <a:buFont typeface="Arial" panose="020B0604020202020204" pitchFamily="34" charset="0"/>
                  <a:buChar char="•"/>
                </a:pP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𝑾</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𝒇𝒆𝒎𝒂𝒍𝒆</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CB416B"/>
                        </a:solidFill>
                        <a:effectLst>
                          <a:outerShdw blurRad="38100" dist="38100" dir="2700000" algn="tl">
                            <a:srgbClr val="000000">
                              <a:alpha val="43137"/>
                            </a:srgbClr>
                          </a:outerShdw>
                        </a:effectLst>
                        <a:latin typeface="Cambria Math" panose="02040503050406030204" pitchFamily="18" charset="0"/>
                        <a:cs typeface="+mn-ea"/>
                        <a:sym typeface="+mn-lt"/>
                      </a:rPr>
                      <m:t>𝒂𝒖𝒏𝒕</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CB416B"/>
                        </a:solidFill>
                        <a:effectLst>
                          <a:outerShdw blurRad="38100" dist="38100" dir="2700000" algn="tl">
                            <a:srgbClr val="000000">
                              <a:alpha val="43137"/>
                            </a:srgbClr>
                          </a:outerShdw>
                        </a:effectLst>
                        <a:latin typeface="Cambria Math" panose="02040503050406030204" pitchFamily="18" charset="0"/>
                        <a:cs typeface="+mn-ea"/>
                        <a:sym typeface="+mn-lt"/>
                      </a:rPr>
                      <m:t>𝒎𝒐𝒕𝒉𝒆𝒓</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CB416B"/>
                        </a:solidFill>
                        <a:effectLst>
                          <a:outerShdw blurRad="38100" dist="38100" dir="2700000" algn="tl">
                            <a:srgbClr val="000000">
                              <a:alpha val="43137"/>
                            </a:srgbClr>
                          </a:outerShdw>
                        </a:effectLst>
                        <a:latin typeface="Cambria Math" panose="02040503050406030204" pitchFamily="18" charset="0"/>
                        <a:cs typeface="+mn-ea"/>
                        <a:sym typeface="+mn-lt"/>
                      </a:rPr>
                      <m:t>𝒔𝒊𝒔𝒕𝒆𝒓</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oMath>
                </a14:m>
                <a:endParaRPr lang="en-US" altLang="zh-CN" dirty="0">
                  <a:solidFill>
                    <a:srgbClr val="767171">
                      <a:lumMod val="95000"/>
                      <a:lumOff val="5000"/>
                    </a:srgbClr>
                  </a:solidFill>
                  <a:latin typeface="微软雅黑"/>
                  <a:ea typeface="微软雅黑"/>
                  <a:cs typeface="+mn-ea"/>
                  <a:sym typeface="+mn-lt"/>
                </a:endParaRPr>
              </a:p>
              <a:p>
                <a:pPr marL="171446" indent="-171446" defTabSz="1217476">
                  <a:buFont typeface="Arial" panose="020B0604020202020204" pitchFamily="34" charset="0"/>
                  <a:buChar char="•"/>
                </a:pP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E6DAA6"/>
                        </a:solidFill>
                        <a:effectLst>
                          <a:outerShdw blurRad="38100" dist="38100" dir="2700000" algn="tl">
                            <a:srgbClr val="000000">
                              <a:alpha val="43137"/>
                            </a:srgbClr>
                          </a:outerShdw>
                        </a:effectLst>
                        <a:latin typeface="Cambria Math" panose="02040503050406030204" pitchFamily="18" charset="0"/>
                        <a:cs typeface="+mn-ea"/>
                        <a:sym typeface="+mn-lt"/>
                      </a:rPr>
                      <m:t>𝑬𝒏𝒈𝒊𝒏𝒆𝒆𝒓𝒔</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𝒂𝒓𝒆</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𝒑𝒓𝒐𝒇𝒆𝒔𝒔𝒊𝒐𝒏𝒂𝒍𝒔</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dirty="0">
                        <a:solidFill>
                          <a:srgbClr val="E6DAA6"/>
                        </a:solidFill>
                        <a:effectLst>
                          <a:outerShdw blurRad="38100" dist="38100" dir="2700000" algn="tl">
                            <a:srgbClr val="000000">
                              <a:alpha val="43137"/>
                            </a:srgbClr>
                          </a:outerShdw>
                        </a:effectLst>
                        <a:latin typeface="Cambria Math" panose="02040503050406030204" pitchFamily="18" charset="0"/>
                        <a:cs typeface="+mn-ea"/>
                        <a:sym typeface="+mn-lt"/>
                      </a:rPr>
                      <m:t>𝑻𝒆𝒂𝒄𝒉𝒆𝒓𝒔</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𝒉𝒆𝒍𝒑</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𝒔𝒕𝒖𝒅𝒆𝒏𝒕𝒔</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𝒂𝒄𝒒𝒖𝒊𝒓𝒆</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𝒌𝒏𝒐𝒘𝒍𝒆𝒅𝒈𝒆</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oMath>
                </a14:m>
                <a:endParaRPr lang="en-US" dirty="0">
                  <a:solidFill>
                    <a:srgbClr val="767171">
                      <a:lumMod val="95000"/>
                      <a:lumOff val="5000"/>
                    </a:srgbClr>
                  </a:solidFill>
                  <a:latin typeface="微软雅黑"/>
                  <a:ea typeface="微软雅黑"/>
                  <a:cs typeface="+mn-ea"/>
                  <a:sym typeface="+mn-lt"/>
                </a:endParaRPr>
              </a:p>
              <a:p>
                <a:pPr marL="171446" indent="-171446" defTabSz="1217476">
                  <a:buFont typeface="Arial" panose="020B0604020202020204" pitchFamily="34" charset="0"/>
                  <a:buChar char="•"/>
                </a:pPr>
                <a14:m>
                  <m:oMath xmlns:m="http://schemas.openxmlformats.org/officeDocument/2006/math">
                    <m:sSup>
                      <m:sSupPr>
                        <m:ctrlPr>
                          <a:rPr lang="en-US" altLang="zh-CN" sz="1867"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867"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867"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𝒎𝒂𝒍𝒆</m:t>
                        </m:r>
                      </m:sup>
                    </m:sSup>
                  </m:oMath>
                </a14:m>
                <a:r>
                  <a:rPr lang="en-US" dirty="0">
                    <a:solidFill>
                      <a:srgbClr val="767171">
                        <a:lumMod val="95000"/>
                        <a:lumOff val="5000"/>
                      </a:srgbClr>
                    </a:solidFill>
                    <a:latin typeface="微软雅黑"/>
                    <a:ea typeface="微软雅黑"/>
                    <a:cs typeface="+mn-ea"/>
                    <a:sym typeface="+mn-lt"/>
                  </a:rPr>
                  <a:t> and </a:t>
                </a:r>
                <a14:m>
                  <m:oMath xmlns:m="http://schemas.openxmlformats.org/officeDocument/2006/math">
                    <m:sSup>
                      <m:sSupPr>
                        <m:ctrlPr>
                          <a:rPr lang="en-US" altLang="zh-CN" sz="1867"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867"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867"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𝒇𝒆𝒎𝒂𝒍𝒆</m:t>
                        </m:r>
                      </m:sup>
                    </m:sSup>
                  </m:oMath>
                </a14:m>
                <a:r>
                  <a:rPr lang="en-US" dirty="0">
                    <a:solidFill>
                      <a:srgbClr val="767171">
                        <a:lumMod val="95000"/>
                        <a:lumOff val="5000"/>
                      </a:srgbClr>
                    </a:solidFill>
                    <a:latin typeface="微软雅黑"/>
                    <a:ea typeface="微软雅黑"/>
                    <a:cs typeface="+mn-ea"/>
                    <a:sym typeface="+mn-lt"/>
                  </a:rPr>
                  <a:t> denote likewise.</a:t>
                </a:r>
              </a:p>
            </p:txBody>
          </p:sp>
        </mc:Choice>
        <mc:Fallback xmlns="">
          <p:sp>
            <p:nvSpPr>
              <p:cNvPr id="29" name="文本框 28">
                <a:extLst>
                  <a:ext uri="{FF2B5EF4-FFF2-40B4-BE49-F238E27FC236}">
                    <a16:creationId xmlns:a16="http://schemas.microsoft.com/office/drawing/2014/main" id="{7A29FCBB-EACA-4C00-B0C3-478A88854857}"/>
                  </a:ext>
                </a:extLst>
              </p:cNvPr>
              <p:cNvSpPr txBox="1">
                <a:spLocks noRot="1" noChangeAspect="1" noMove="1" noResize="1" noEditPoints="1" noAdjustHandles="1" noChangeArrowheads="1" noChangeShapeType="1" noTextEdit="1"/>
              </p:cNvSpPr>
              <p:nvPr/>
            </p:nvSpPr>
            <p:spPr>
              <a:xfrm>
                <a:off x="4604107" y="1953511"/>
                <a:ext cx="6351576" cy="1659557"/>
              </a:xfrm>
              <a:prstGeom prst="rect">
                <a:avLst/>
              </a:prstGeom>
              <a:blipFill>
                <a:blip r:embed="rId6"/>
                <a:stretch>
                  <a:fillRect l="-768" b="-5861"/>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CBDACAB-1D1F-43E0-AFF3-D42CDA936FD4}"/>
                  </a:ext>
                </a:extLst>
              </p:cNvPr>
              <p:cNvSpPr txBox="1"/>
              <p:nvPr/>
            </p:nvSpPr>
            <p:spPr>
              <a:xfrm>
                <a:off x="4604107" y="1271451"/>
                <a:ext cx="6801772" cy="718017"/>
              </a:xfrm>
              <a:prstGeom prst="rect">
                <a:avLst/>
              </a:prstGeom>
              <a:noFill/>
              <a:extLst>
                <a:ext uri="{909E8E84-426E-40DD-AFC4-6F175D3DCCD1}">
                  <a14:hiddenFill>
                    <a:solidFill>
                      <a:srgbClr val="E84C53"/>
                    </a:solidFill>
                  </a14:hiddenFill>
                </a:ext>
              </a:extLst>
            </p:spPr>
            <p:txBody>
              <a:bodyPr wrap="square" rtlCol="0">
                <a:spAutoFit/>
              </a:bodyPr>
              <a:lstStyle/>
              <a:p>
                <a:pPr defTabSz="1217476"/>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Here, we obtain </a:t>
                </a: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𝑾</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𝑾</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d>
                          <m:dPr>
                            <m:begChr m:val="{"/>
                            <m:endChr m:val="}"/>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e>
                        </m:d>
                      </m:e>
                      <m:sub>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𝟏</m:t>
                        </m:r>
                      </m:sub>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𝒅</m:t>
                        </m:r>
                      </m:sup>
                    </m:sSubSup>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 Toy examples in the </a:t>
                </a:r>
                <a14:m>
                  <m:oMath xmlns:m="http://schemas.openxmlformats.org/officeDocument/2006/math">
                    <m:r>
                      <a:rPr lang="en-US" altLang="zh-CN" sz="1600" b="1" i="1">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𝒃𝒊𝒏𝒂𝒓𝒚</m:t>
                    </m:r>
                    <m:r>
                      <a:rPr lang="en-US" altLang="zh-CN" sz="1600" b="1" i="1">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𝒈𝒆𝒏𝒅𝒆𝒓</m:t>
                    </m:r>
                    <m:r>
                      <a:rPr lang="en-US" altLang="zh-CN" sz="1600" b="1" i="1">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r>
                      <a:rPr lang="en-US" altLang="zh-CN" sz="1600" b="1" i="1">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𝒔𝒆𝒕𝒕𝒊𝒏</m:t>
                    </m:r>
                    <m:sSup>
                      <m:sSupPr>
                        <m:ctrlPr>
                          <a:rPr lang="en-US" altLang="zh-CN" sz="1600" b="1" i="1">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𝒈</m:t>
                        </m:r>
                      </m:e>
                      <m:sup>
                        <m:r>
                          <a:rPr lang="en-US" altLang="zh-CN" sz="1600" b="1" i="1">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𝟏</m:t>
                        </m:r>
                      </m:sup>
                    </m:sSup>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a:t>
                </a:r>
              </a:p>
            </p:txBody>
          </p:sp>
        </mc:Choice>
        <mc:Fallback xmlns="">
          <p:sp>
            <p:nvSpPr>
              <p:cNvPr id="30" name="文本框 29">
                <a:extLst>
                  <a:ext uri="{FF2B5EF4-FFF2-40B4-BE49-F238E27FC236}">
                    <a16:creationId xmlns:a16="http://schemas.microsoft.com/office/drawing/2014/main" id="{6CBDACAB-1D1F-43E0-AFF3-D42CDA936FD4}"/>
                  </a:ext>
                </a:extLst>
              </p:cNvPr>
              <p:cNvSpPr txBox="1">
                <a:spLocks noRot="1" noChangeAspect="1" noMove="1" noResize="1" noEditPoints="1" noAdjustHandles="1" noChangeArrowheads="1" noChangeShapeType="1" noTextEdit="1"/>
              </p:cNvSpPr>
              <p:nvPr/>
            </p:nvSpPr>
            <p:spPr>
              <a:xfrm>
                <a:off x="4604107" y="1271451"/>
                <a:ext cx="6801772" cy="718017"/>
              </a:xfrm>
              <a:prstGeom prst="rect">
                <a:avLst/>
              </a:prstGeom>
              <a:blipFill>
                <a:blip r:embed="rId7"/>
                <a:stretch>
                  <a:fillRect l="-538" b="-14530"/>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5786BD7-6188-4E35-B32A-94902C5D1890}"/>
                  </a:ext>
                </a:extLst>
              </p:cNvPr>
              <p:cNvSpPr txBox="1"/>
              <p:nvPr/>
            </p:nvSpPr>
            <p:spPr>
              <a:xfrm>
                <a:off x="4559829" y="6033693"/>
                <a:ext cx="7318056" cy="646331"/>
              </a:xfrm>
              <a:prstGeom prst="rect">
                <a:avLst/>
              </a:prstGeom>
              <a:noFill/>
            </p:spPr>
            <p:txBody>
              <a:bodyPr wrap="square">
                <a:spAutoFit/>
              </a:bodyPr>
              <a:lstStyle/>
              <a:p>
                <a:pPr defTabSz="1217476"/>
                <a14:m>
                  <m:oMath xmlns:m="http://schemas.openxmlformats.org/officeDocument/2006/math">
                    <m:r>
                      <a:rPr lang="en-US" altLang="zh-CN" sz="1200" i="1">
                        <a:solidFill>
                          <a:srgbClr val="767171">
                            <a:lumMod val="95000"/>
                            <a:lumOff val="5000"/>
                          </a:srgbClr>
                        </a:solidFill>
                        <a:latin typeface="Cambria Math" panose="02040503050406030204" pitchFamily="18" charset="0"/>
                        <a:cs typeface="+mn-ea"/>
                        <a:sym typeface="+mn-lt"/>
                      </a:rPr>
                      <m:t>𝑏𝑖𝑛𝑎𝑟𝑦</m:t>
                    </m:r>
                    <m:r>
                      <a:rPr lang="en-US" altLang="zh-CN" sz="1200" i="1">
                        <a:solidFill>
                          <a:srgbClr val="767171">
                            <a:lumMod val="95000"/>
                            <a:lumOff val="5000"/>
                          </a:srgbClr>
                        </a:solidFill>
                        <a:latin typeface="Cambria Math" panose="02040503050406030204" pitchFamily="18" charset="0"/>
                        <a:cs typeface="+mn-ea"/>
                        <a:sym typeface="+mn-lt"/>
                      </a:rPr>
                      <m:t> </m:t>
                    </m:r>
                    <m:r>
                      <a:rPr lang="en-US" altLang="zh-CN" sz="1200" i="1">
                        <a:solidFill>
                          <a:srgbClr val="767171">
                            <a:lumMod val="95000"/>
                            <a:lumOff val="5000"/>
                          </a:srgbClr>
                        </a:solidFill>
                        <a:latin typeface="Cambria Math" panose="02040503050406030204" pitchFamily="18" charset="0"/>
                        <a:cs typeface="+mn-ea"/>
                        <a:sym typeface="+mn-lt"/>
                      </a:rPr>
                      <m:t>𝑔𝑒𝑛𝑑𝑒𝑟</m:t>
                    </m:r>
                    <m:r>
                      <a:rPr lang="en-US" altLang="zh-CN" sz="1200" i="1">
                        <a:solidFill>
                          <a:srgbClr val="767171">
                            <a:lumMod val="95000"/>
                            <a:lumOff val="5000"/>
                          </a:srgbClr>
                        </a:solidFill>
                        <a:latin typeface="Cambria Math" panose="02040503050406030204" pitchFamily="18" charset="0"/>
                        <a:cs typeface="+mn-ea"/>
                        <a:sym typeface="+mn-lt"/>
                      </a:rPr>
                      <m:t> </m:t>
                    </m:r>
                    <m:r>
                      <a:rPr lang="en-US" altLang="zh-CN" sz="1200" i="1">
                        <a:solidFill>
                          <a:srgbClr val="767171">
                            <a:lumMod val="95000"/>
                            <a:lumOff val="5000"/>
                          </a:srgbClr>
                        </a:solidFill>
                        <a:latin typeface="Cambria Math" panose="02040503050406030204" pitchFamily="18" charset="0"/>
                        <a:cs typeface="+mn-ea"/>
                        <a:sym typeface="+mn-lt"/>
                      </a:rPr>
                      <m:t>𝑠𝑒𝑡𝑡𝑖𝑛</m:t>
                    </m:r>
                    <m:sSup>
                      <m:sSupPr>
                        <m:ctrlPr>
                          <a:rPr lang="en-US" altLang="zh-CN" sz="1200" i="1">
                            <a:solidFill>
                              <a:srgbClr val="767171">
                                <a:lumMod val="95000"/>
                                <a:lumOff val="5000"/>
                              </a:srgbClr>
                            </a:solidFill>
                            <a:latin typeface="Cambria Math" panose="02040503050406030204" pitchFamily="18" charset="0"/>
                            <a:cs typeface="+mn-ea"/>
                            <a:sym typeface="+mn-lt"/>
                          </a:rPr>
                        </m:ctrlPr>
                      </m:sSupPr>
                      <m:e>
                        <m:r>
                          <a:rPr lang="en-US" altLang="zh-CN" sz="1200" i="1">
                            <a:solidFill>
                              <a:srgbClr val="767171">
                                <a:lumMod val="95000"/>
                                <a:lumOff val="5000"/>
                              </a:srgbClr>
                            </a:solidFill>
                            <a:latin typeface="Cambria Math" panose="02040503050406030204" pitchFamily="18" charset="0"/>
                            <a:cs typeface="+mn-ea"/>
                            <a:sym typeface="+mn-lt"/>
                          </a:rPr>
                          <m:t>𝑔</m:t>
                        </m:r>
                      </m:e>
                      <m:sup>
                        <m:r>
                          <a:rPr lang="en-US" altLang="zh-CN" sz="1200" i="1">
                            <a:solidFill>
                              <a:srgbClr val="767171">
                                <a:lumMod val="95000"/>
                                <a:lumOff val="5000"/>
                              </a:srgbClr>
                            </a:solidFill>
                            <a:latin typeface="Cambria Math" panose="02040503050406030204" pitchFamily="18" charset="0"/>
                            <a:cs typeface="+mn-ea"/>
                            <a:sym typeface="+mn-lt"/>
                          </a:rPr>
                          <m:t>1</m:t>
                        </m:r>
                      </m:sup>
                    </m:sSup>
                    <m:r>
                      <a:rPr lang="en-US" altLang="zh-CN" sz="1200" i="1">
                        <a:solidFill>
                          <a:srgbClr val="767171">
                            <a:lumMod val="95000"/>
                            <a:lumOff val="5000"/>
                          </a:srgbClr>
                        </a:solidFill>
                        <a:latin typeface="Cambria Math" panose="02040503050406030204" pitchFamily="18" charset="0"/>
                        <a:cs typeface="+mn-ea"/>
                        <a:sym typeface="+mn-lt"/>
                      </a:rPr>
                      <m:t>:</m:t>
                    </m:r>
                  </m:oMath>
                </a14:m>
                <a:r>
                  <a:rPr lang="en-US" altLang="zh-CN" sz="1200" dirty="0">
                    <a:solidFill>
                      <a:srgbClr val="767171">
                        <a:lumMod val="95000"/>
                        <a:lumOff val="5000"/>
                      </a:srgbClr>
                    </a:solidFill>
                    <a:latin typeface="微软雅黑"/>
                    <a:ea typeface="微软雅黑"/>
                    <a:cs typeface="+mn-ea"/>
                    <a:sym typeface="+mn-lt"/>
                  </a:rPr>
                  <a:t> We hold the opinion that gender identity need not be restricted to the binary choice of male or female. However, for experimentation and following prior studies, we adopt this binary setting.</a:t>
                </a:r>
              </a:p>
            </p:txBody>
          </p:sp>
        </mc:Choice>
        <mc:Fallback xmlns="">
          <p:sp>
            <p:nvSpPr>
              <p:cNvPr id="32" name="文本框 31">
                <a:extLst>
                  <a:ext uri="{FF2B5EF4-FFF2-40B4-BE49-F238E27FC236}">
                    <a16:creationId xmlns:a16="http://schemas.microsoft.com/office/drawing/2014/main" id="{75786BD7-6188-4E35-B32A-94902C5D1890}"/>
                  </a:ext>
                </a:extLst>
              </p:cNvPr>
              <p:cNvSpPr txBox="1">
                <a:spLocks noRot="1" noChangeAspect="1" noMove="1" noResize="1" noEditPoints="1" noAdjustHandles="1" noChangeArrowheads="1" noChangeShapeType="1" noTextEdit="1"/>
              </p:cNvSpPr>
              <p:nvPr/>
            </p:nvSpPr>
            <p:spPr>
              <a:xfrm>
                <a:off x="4559829" y="6033693"/>
                <a:ext cx="7318056" cy="646331"/>
              </a:xfrm>
              <a:prstGeom prst="rect">
                <a:avLst/>
              </a:prstGeom>
              <a:blipFill>
                <a:blip r:embed="rId8"/>
                <a:stretch>
                  <a:fillRect t="-943"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37667340-5B43-4EB5-8AD6-E9154839D215}"/>
                  </a:ext>
                </a:extLst>
              </p:cNvPr>
              <p:cNvSpPr txBox="1"/>
              <p:nvPr/>
            </p:nvSpPr>
            <p:spPr>
              <a:xfrm>
                <a:off x="4604107" y="4236039"/>
                <a:ext cx="6351576" cy="657872"/>
              </a:xfrm>
              <a:prstGeom prst="rect">
                <a:avLst/>
              </a:prstGeom>
              <a:noFill/>
              <a:extLst>
                <a:ext uri="{909E8E84-426E-40DD-AFC4-6F175D3DCCD1}">
                  <a14:hiddenFill>
                    <a:solidFill>
                      <a:srgbClr val="E84C53"/>
                    </a:solidFill>
                  </a14:hiddenFill>
                </a:ext>
              </a:extLst>
            </p:spPr>
            <p:txBody>
              <a:bodyPr wrap="square" rtlCol="0">
                <a:spAutoFit/>
              </a:bodyPr>
              <a:lstStyle/>
              <a:p>
                <a:pPr marL="171446" indent="-171446" defTabSz="1217476">
                  <a:buFont typeface="Arial" panose="020B0604020202020204" pitchFamily="34" charset="0"/>
                  <a:buChar char="•"/>
                </a:pP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𝑬</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𝑴</m:t>
                        </m:r>
                      </m:e>
                      <m:sub>
                        <m:r>
                          <a:rPr lang="en-US" altLang="zh-CN" sz="1600" b="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𝚯</m:t>
                        </m:r>
                      </m:sub>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up>
                    </m:sSubSup>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e>
                    </m:d>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𝒆</m:t>
                        </m:r>
                      </m:e>
                      <m:sub>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𝟏</m:t>
                        </m:r>
                      </m:sub>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b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𝒆</m:t>
                        </m:r>
                      </m:e>
                      <m:sub>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𝟐</m:t>
                        </m:r>
                      </m:sub>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b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oMath>
                </a14:m>
                <a:endParaRPr lang="en-US" altLang="zh-CN" sz="1600" dirty="0">
                  <a:solidFill>
                    <a:srgbClr val="767171">
                      <a:lumMod val="95000"/>
                      <a:lumOff val="5000"/>
                    </a:srgbClr>
                  </a:solidFill>
                  <a:latin typeface="微软雅黑"/>
                  <a:ea typeface="微软雅黑"/>
                  <a:cs typeface="+mn-ea"/>
                  <a:sym typeface="+mn-lt"/>
                </a:endParaRPr>
              </a:p>
              <a:p>
                <a:pPr marL="171446" indent="-171446" defTabSz="1217476">
                  <a:buFont typeface="Arial" panose="020B0604020202020204" pitchFamily="34" charset="0"/>
                  <a:buChar char="•"/>
                </a:pP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𝑬</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bSup>
                      <m:sSub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𝑴</m:t>
                        </m:r>
                      </m:e>
                      <m:sub>
                        <m:r>
                          <a:rPr lang="en-US" altLang="zh-CN" sz="1600" b="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𝚯</m:t>
                        </m:r>
                      </m:sub>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up>
                    </m:sSubSup>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𝑺</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e>
                    </m:d>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𝒆</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m:t>
                    </m:r>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𝒂𝒗𝒆𝒓</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𝑬</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e>
                    </m:d>
                  </m:oMath>
                </a14:m>
                <a:endParaRPr lang="en-US" altLang="zh-CN" sz="1600" dirty="0">
                  <a:solidFill>
                    <a:srgbClr val="767171">
                      <a:lumMod val="95000"/>
                      <a:lumOff val="5000"/>
                    </a:srgbClr>
                  </a:solidFill>
                  <a:latin typeface="微软雅黑"/>
                  <a:ea typeface="微软雅黑"/>
                  <a:cs typeface="+mn-ea"/>
                  <a:sym typeface="+mn-lt"/>
                </a:endParaRPr>
              </a:p>
            </p:txBody>
          </p:sp>
        </mc:Choice>
        <mc:Fallback xmlns="">
          <p:sp>
            <p:nvSpPr>
              <p:cNvPr id="34" name="文本框 33">
                <a:extLst>
                  <a:ext uri="{FF2B5EF4-FFF2-40B4-BE49-F238E27FC236}">
                    <a16:creationId xmlns:a16="http://schemas.microsoft.com/office/drawing/2014/main" id="{37667340-5B43-4EB5-8AD6-E9154839D215}"/>
                  </a:ext>
                </a:extLst>
              </p:cNvPr>
              <p:cNvSpPr txBox="1">
                <a:spLocks noRot="1" noChangeAspect="1" noMove="1" noResize="1" noEditPoints="1" noAdjustHandles="1" noChangeArrowheads="1" noChangeShapeType="1" noTextEdit="1"/>
              </p:cNvSpPr>
              <p:nvPr/>
            </p:nvSpPr>
            <p:spPr>
              <a:xfrm>
                <a:off x="4604107" y="4236039"/>
                <a:ext cx="6351576" cy="657872"/>
              </a:xfrm>
              <a:prstGeom prst="rect">
                <a:avLst/>
              </a:prstGeom>
              <a:blipFill>
                <a:blip r:embed="rId9"/>
                <a:stretch>
                  <a:fillRect l="-384" b="-10185"/>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7B06BE0A-35A0-4DE4-8AF5-6DA457FE0057}"/>
                  </a:ext>
                </a:extLst>
              </p:cNvPr>
              <p:cNvSpPr txBox="1"/>
              <p:nvPr/>
            </p:nvSpPr>
            <p:spPr>
              <a:xfrm>
                <a:off x="4629696" y="3933106"/>
                <a:ext cx="4154603" cy="355225"/>
              </a:xfrm>
              <a:prstGeom prst="rect">
                <a:avLst/>
              </a:prstGeom>
              <a:noFill/>
              <a:extLst>
                <a:ext uri="{909E8E84-426E-40DD-AFC4-6F175D3DCCD1}">
                  <a14:hiddenFill>
                    <a:solidFill>
                      <a:srgbClr val="E84C53"/>
                    </a:solidFill>
                  </a14:hiddenFill>
                </a:ext>
              </a:extLst>
            </p:spPr>
            <p:txBody>
              <a:bodyPr wrap="square" rtlCol="0">
                <a:spAutoFit/>
              </a:bodyPr>
              <a:lstStyle/>
              <a:p>
                <a:pPr defTabSz="1217476"/>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Here, we calculate </a:t>
                </a: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𝑬</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𝒏𝒆𝒖𝒕𝒓𝒂𝒍</m:t>
                        </m:r>
                      </m:sup>
                    </m:sSup>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 and </a:t>
                </a:r>
                <a14:m>
                  <m:oMath xmlns:m="http://schemas.openxmlformats.org/officeDocument/2006/math">
                    <m:sSup>
                      <m:sSup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p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𝒆</m:t>
                        </m:r>
                      </m:e>
                      <m: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𝒂</m:t>
                        </m:r>
                        <m:d>
                          <m:d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d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𝒊</m:t>
                            </m:r>
                          </m:e>
                        </m:d>
                      </m:sup>
                    </m:sSup>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 </m:t>
                    </m:r>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a:t>
                </a:r>
              </a:p>
            </p:txBody>
          </p:sp>
        </mc:Choice>
        <mc:Fallback xmlns="">
          <p:sp>
            <p:nvSpPr>
              <p:cNvPr id="35" name="文本框 34">
                <a:extLst>
                  <a:ext uri="{FF2B5EF4-FFF2-40B4-BE49-F238E27FC236}">
                    <a16:creationId xmlns:a16="http://schemas.microsoft.com/office/drawing/2014/main" id="{7B06BE0A-35A0-4DE4-8AF5-6DA457FE0057}"/>
                  </a:ext>
                </a:extLst>
              </p:cNvPr>
              <p:cNvSpPr txBox="1">
                <a:spLocks noRot="1" noChangeAspect="1" noMove="1" noResize="1" noEditPoints="1" noAdjustHandles="1" noChangeArrowheads="1" noChangeShapeType="1" noTextEdit="1"/>
              </p:cNvSpPr>
              <p:nvPr/>
            </p:nvSpPr>
            <p:spPr>
              <a:xfrm>
                <a:off x="4629696" y="3933106"/>
                <a:ext cx="4154603" cy="355225"/>
              </a:xfrm>
              <a:prstGeom prst="rect">
                <a:avLst/>
              </a:prstGeom>
              <a:blipFill>
                <a:blip r:embed="rId10"/>
                <a:stretch>
                  <a:fillRect l="-880" t="-1724" b="-29310"/>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636C017A-8002-4EE6-AF0E-25657B3F2A89}"/>
                  </a:ext>
                </a:extLst>
              </p:cNvPr>
              <p:cNvSpPr txBox="1"/>
              <p:nvPr/>
            </p:nvSpPr>
            <p:spPr>
              <a:xfrm>
                <a:off x="4629695" y="5286189"/>
                <a:ext cx="7182996" cy="360612"/>
              </a:xfrm>
              <a:prstGeom prst="rect">
                <a:avLst/>
              </a:prstGeom>
              <a:noFill/>
              <a:extLst>
                <a:ext uri="{909E8E84-426E-40DD-AFC4-6F175D3DCCD1}">
                  <a14:hiddenFill>
                    <a:solidFill>
                      <a:srgbClr val="E84C53"/>
                    </a:solidFill>
                  </a14:hiddenFill>
                </a:ext>
              </a:extLst>
            </p:spPr>
            <p:txBody>
              <a:bodyPr wrap="square" rtlCol="0">
                <a:spAutoFit/>
              </a:bodyPr>
              <a:lstStyle/>
              <a:p>
                <a:pPr defTabSz="1217476"/>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Here, we define and calculate </a:t>
                </a:r>
                <a14:m>
                  <m:oMath xmlns:m="http://schemas.openxmlformats.org/officeDocument/2006/math">
                    <m:sSub>
                      <m:sSub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𝑳</m:t>
                        </m:r>
                      </m:e>
                      <m:sub>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𝒃𝒊𝒂𝒔</m:t>
                        </m:r>
                      </m:sub>
                    </m:sSub>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 and </a:t>
                </a:r>
                <a14:m>
                  <m:oMath xmlns:m="http://schemas.openxmlformats.org/officeDocument/2006/math">
                    <m:sSub>
                      <m:sSubPr>
                        <m:ctrlP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ctrlPr>
                      </m:sSubPr>
                      <m:e>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𝑳</m:t>
                        </m:r>
                      </m:e>
                      <m:sub>
                        <m:r>
                          <a:rPr lang="en-US" altLang="zh-CN" sz="1600" b="1" i="1" dirty="0">
                            <a:solidFill>
                              <a:srgbClr val="767171"/>
                            </a:solidFill>
                            <a:effectLst>
                              <a:outerShdw blurRad="38100" dist="38100" dir="2700000" algn="tl">
                                <a:srgbClr val="000000">
                                  <a:alpha val="43137"/>
                                </a:srgbClr>
                              </a:outerShdw>
                            </a:effectLst>
                            <a:latin typeface="Cambria Math" panose="02040503050406030204" pitchFamily="18" charset="0"/>
                            <a:cs typeface="+mn-ea"/>
                            <a:sym typeface="+mn-lt"/>
                          </a:rPr>
                          <m:t>𝒓𝒆𝒑𝒓𝒆𝒔𝒆𝒏𝒕𝒂𝒕𝒊𝒐𝒏</m:t>
                        </m:r>
                      </m:sub>
                    </m:sSub>
                  </m:oMath>
                </a14:m>
                <a:r>
                  <a:rPr lang="en-US" altLang="zh-CN" sz="1600" b="1" dirty="0">
                    <a:solidFill>
                      <a:srgbClr val="767171"/>
                    </a:solidFill>
                    <a:effectLst>
                      <a:outerShdw blurRad="38100" dist="38100" dir="2700000" algn="tl">
                        <a:srgbClr val="000000">
                          <a:alpha val="43137"/>
                        </a:srgbClr>
                      </a:outerShdw>
                    </a:effectLst>
                    <a:latin typeface="微软雅黑"/>
                    <a:ea typeface="微软雅黑"/>
                    <a:cs typeface="+mn-ea"/>
                    <a:sym typeface="+mn-lt"/>
                  </a:rPr>
                  <a:t>.</a:t>
                </a:r>
              </a:p>
            </p:txBody>
          </p:sp>
        </mc:Choice>
        <mc:Fallback xmlns="">
          <p:sp>
            <p:nvSpPr>
              <p:cNvPr id="36" name="文本框 35">
                <a:extLst>
                  <a:ext uri="{FF2B5EF4-FFF2-40B4-BE49-F238E27FC236}">
                    <a16:creationId xmlns:a16="http://schemas.microsoft.com/office/drawing/2014/main" id="{636C017A-8002-4EE6-AF0E-25657B3F2A89}"/>
                  </a:ext>
                </a:extLst>
              </p:cNvPr>
              <p:cNvSpPr txBox="1">
                <a:spLocks noRot="1" noChangeAspect="1" noMove="1" noResize="1" noEditPoints="1" noAdjustHandles="1" noChangeArrowheads="1" noChangeShapeType="1" noTextEdit="1"/>
              </p:cNvSpPr>
              <p:nvPr/>
            </p:nvSpPr>
            <p:spPr>
              <a:xfrm>
                <a:off x="4629695" y="5286189"/>
                <a:ext cx="7182996" cy="360612"/>
              </a:xfrm>
              <a:prstGeom prst="rect">
                <a:avLst/>
              </a:prstGeom>
              <a:blipFill>
                <a:blip r:embed="rId11"/>
                <a:stretch>
                  <a:fillRect l="-509" t="-6780" b="-22034"/>
                </a:stretch>
              </a:blipFill>
              <a:extLst>
                <a:ext uri="{909E8E84-426E-40DD-AFC4-6F175D3DCCD1}">
                  <a14:hiddenFill xmlns:a14="http://schemas.microsoft.com/office/drawing/2010/main">
                    <a:solidFill>
                      <a:srgbClr val="E84C53"/>
                    </a:solidFill>
                  </a14:hiddenFill>
                </a:ext>
              </a:extLst>
            </p:spPr>
            <p:txBody>
              <a:bodyPr/>
              <a:lstStyle/>
              <a:p>
                <a:r>
                  <a:rPr lang="zh-CN" altLang="en-US">
                    <a:noFill/>
                  </a:rPr>
                  <a:t> </a:t>
                </a:r>
              </a:p>
            </p:txBody>
          </p:sp>
        </mc:Fallback>
      </mc:AlternateContent>
      <p:sp>
        <p:nvSpPr>
          <p:cNvPr id="37" name="矩形: 圆角 36">
            <a:extLst>
              <a:ext uri="{FF2B5EF4-FFF2-40B4-BE49-F238E27FC236}">
                <a16:creationId xmlns:a16="http://schemas.microsoft.com/office/drawing/2014/main" id="{1507481F-7058-4A09-A886-9C9F8FADEE5B}"/>
              </a:ext>
            </a:extLst>
          </p:cNvPr>
          <p:cNvSpPr/>
          <p:nvPr/>
        </p:nvSpPr>
        <p:spPr>
          <a:xfrm>
            <a:off x="379308" y="3246799"/>
            <a:ext cx="4007973" cy="1013527"/>
          </a:xfrm>
          <a:prstGeom prst="roundRect">
            <a:avLst>
              <a:gd name="adj" fmla="val 7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sz="2400">
              <a:solidFill>
                <a:srgbClr val="FFFFFF"/>
              </a:solidFill>
              <a:latin typeface="微软雅黑"/>
              <a:ea typeface="微软雅黑"/>
            </a:endParaRPr>
          </a:p>
        </p:txBody>
      </p:sp>
      <p:sp>
        <p:nvSpPr>
          <p:cNvPr id="38" name="矩形: 圆角 37">
            <a:extLst>
              <a:ext uri="{FF2B5EF4-FFF2-40B4-BE49-F238E27FC236}">
                <a16:creationId xmlns:a16="http://schemas.microsoft.com/office/drawing/2014/main" id="{114DC48D-B7EA-4D4A-9318-215E39DBFD37}"/>
              </a:ext>
            </a:extLst>
          </p:cNvPr>
          <p:cNvSpPr/>
          <p:nvPr/>
        </p:nvSpPr>
        <p:spPr>
          <a:xfrm>
            <a:off x="379308" y="2090911"/>
            <a:ext cx="4007973" cy="858036"/>
          </a:xfrm>
          <a:prstGeom prst="roundRect">
            <a:avLst>
              <a:gd name="adj" fmla="val 7000"/>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7476"/>
            <a:endParaRPr lang="zh-CN" altLang="en-US" sz="2400">
              <a:solidFill>
                <a:srgbClr val="FFFFFF"/>
              </a:solidFill>
              <a:latin typeface="微软雅黑"/>
              <a:ea typeface="微软雅黑"/>
            </a:endParaRPr>
          </a:p>
        </p:txBody>
      </p:sp>
      <p:grpSp>
        <p:nvGrpSpPr>
          <p:cNvPr id="39" name="组合 38">
            <a:extLst>
              <a:ext uri="{FF2B5EF4-FFF2-40B4-BE49-F238E27FC236}">
                <a16:creationId xmlns:a16="http://schemas.microsoft.com/office/drawing/2014/main" id="{D888C8A0-B7D6-4BE4-BF45-E49F8CA8790E}"/>
              </a:ext>
            </a:extLst>
          </p:cNvPr>
          <p:cNvGrpSpPr/>
          <p:nvPr/>
        </p:nvGrpSpPr>
        <p:grpSpPr>
          <a:xfrm>
            <a:off x="4604108" y="5614957"/>
            <a:ext cx="5711321" cy="452881"/>
            <a:chOff x="6302415" y="5575618"/>
            <a:chExt cx="5711320" cy="452879"/>
          </a:xfrm>
        </p:grpSpPr>
        <p:sp>
          <p:nvSpPr>
            <p:cNvPr id="40" name="Rectangle 40">
              <a:extLst>
                <a:ext uri="{FF2B5EF4-FFF2-40B4-BE49-F238E27FC236}">
                  <a16:creationId xmlns:a16="http://schemas.microsoft.com/office/drawing/2014/main" id="{59D76AD0-3E88-4727-B0C3-3EF75A7DFA9F}"/>
                </a:ext>
              </a:extLst>
            </p:cNvPr>
            <p:cNvSpPr/>
            <p:nvPr/>
          </p:nvSpPr>
          <p:spPr>
            <a:xfrm>
              <a:off x="6697387" y="5575618"/>
              <a:ext cx="5316348" cy="452879"/>
            </a:xfrm>
            <a:prstGeom prst="rect">
              <a:avLst/>
            </a:prstGeom>
          </p:spPr>
          <p:txBody>
            <a:bodyPr wrap="square" lIns="91440" tIns="45720" rIns="91440" bIns="45720">
              <a:spAutoFit/>
            </a:bodyPr>
            <a:lstStyle/>
            <a:p>
              <a:pPr defTabSz="913508">
                <a:lnSpc>
                  <a:spcPct val="120000"/>
                </a:lnSpc>
              </a:pPr>
              <a:r>
                <a:rPr lang="en-US" altLang="zh-CN" sz="2133" b="1" dirty="0">
                  <a:solidFill>
                    <a:srgbClr val="293247"/>
                  </a:solidFill>
                  <a:effectLst>
                    <a:outerShdw blurRad="38100" dist="38100" dir="2700000" algn="tl">
                      <a:srgbClr val="000000">
                        <a:alpha val="43137"/>
                      </a:srgbClr>
                    </a:outerShdw>
                  </a:effectLst>
                  <a:latin typeface="微软雅黑"/>
                  <a:ea typeface="微软雅黑"/>
                  <a:cs typeface="+mn-ea"/>
                  <a:sym typeface="+mn-lt"/>
                </a:rPr>
                <a:t>Improve Prototypes of Attributes</a:t>
              </a:r>
            </a:p>
          </p:txBody>
        </p:sp>
        <p:pic>
          <p:nvPicPr>
            <p:cNvPr id="41" name="图形 40" descr="指向右边的反手食指">
              <a:extLst>
                <a:ext uri="{FF2B5EF4-FFF2-40B4-BE49-F238E27FC236}">
                  <a16:creationId xmlns:a16="http://schemas.microsoft.com/office/drawing/2014/main" id="{644A41E9-C3F9-494F-A179-F3D4CB10A38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302415" y="5607294"/>
              <a:ext cx="394972" cy="394972"/>
            </a:xfrm>
            <a:prstGeom prst="rect">
              <a:avLst/>
            </a:prstGeom>
          </p:spPr>
        </p:pic>
      </p:grpSp>
      <p:sp>
        <p:nvSpPr>
          <p:cNvPr id="31" name="文本框 30">
            <a:extLst>
              <a:ext uri="{FF2B5EF4-FFF2-40B4-BE49-F238E27FC236}">
                <a16:creationId xmlns:a16="http://schemas.microsoft.com/office/drawing/2014/main" id="{B829D130-4FFE-487A-A8EA-8CEB275A997D}"/>
              </a:ext>
            </a:extLst>
          </p:cNvPr>
          <p:cNvSpPr txBox="1"/>
          <p:nvPr/>
        </p:nvSpPr>
        <p:spPr>
          <a:xfrm>
            <a:off x="11630025" y="6467475"/>
            <a:ext cx="327334" cy="369332"/>
          </a:xfrm>
          <a:prstGeom prst="rect">
            <a:avLst/>
          </a:prstGeom>
          <a:noFill/>
        </p:spPr>
        <p:txBody>
          <a:bodyPr wrap="none" rtlCol="0">
            <a:spAutoFit/>
          </a:bodyPr>
          <a:lstStyle/>
          <a:p>
            <a:pPr defTabSz="1217476"/>
            <a:r>
              <a:rPr lang="en-US" altLang="zh-CN" b="1" dirty="0">
                <a:solidFill>
                  <a:srgbClr val="000000"/>
                </a:solidFill>
                <a:effectLst>
                  <a:outerShdw blurRad="38100" dist="38100" dir="2700000" algn="tl">
                    <a:srgbClr val="000000">
                      <a:alpha val="43137"/>
                    </a:srgbClr>
                  </a:outerShdw>
                </a:effectLst>
                <a:latin typeface="微软雅黑"/>
                <a:ea typeface="微软雅黑"/>
              </a:rPr>
              <a:t>9</a:t>
            </a:r>
            <a:endParaRPr lang="zh-CN" altLang="en-US" b="1" dirty="0">
              <a:solidFill>
                <a:srgbClr val="000000"/>
              </a:solidFill>
              <a:effectLst>
                <a:outerShdw blurRad="38100" dist="38100" dir="2700000" algn="tl">
                  <a:srgbClr val="000000">
                    <a:alpha val="43137"/>
                  </a:srgbClr>
                </a:outerShdw>
              </a:effectLst>
              <a:latin typeface="微软雅黑"/>
              <a:ea typeface="微软雅黑"/>
            </a:endParaRPr>
          </a:p>
        </p:txBody>
      </p:sp>
    </p:spTree>
    <p:extLst>
      <p:ext uri="{BB962C8B-B14F-4D97-AF65-F5344CB8AC3E}">
        <p14:creationId xmlns:p14="http://schemas.microsoft.com/office/powerpoint/2010/main" val="31259626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1_第一PPT，www.1ppt.com ">
  <a:themeElements>
    <a:clrScheme name="Office">
      <a:dk1>
        <a:srgbClr val="000000"/>
      </a:dk1>
      <a:lt1>
        <a:srgbClr val="FFFFFF"/>
      </a:lt1>
      <a:dk2>
        <a:srgbClr val="44546A"/>
      </a:dk2>
      <a:lt2>
        <a:srgbClr val="E7E6E6"/>
      </a:lt2>
      <a:accent1>
        <a:srgbClr val="BA8D2D"/>
      </a:accent1>
      <a:accent2>
        <a:srgbClr val="293247"/>
      </a:accent2>
      <a:accent3>
        <a:srgbClr val="A5A5A5"/>
      </a:accent3>
      <a:accent4>
        <a:srgbClr val="767171"/>
      </a:accent4>
      <a:accent5>
        <a:srgbClr val="4472C4"/>
      </a:accent5>
      <a:accent6>
        <a:srgbClr val="70AD47"/>
      </a:accent6>
      <a:hlink>
        <a:srgbClr val="0563C1"/>
      </a:hlink>
      <a:folHlink>
        <a:srgbClr val="954F72"/>
      </a:folHlink>
    </a:clrScheme>
    <a:fontScheme name="4isgtlu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12">
      <a:dk1>
        <a:srgbClr val="000000"/>
      </a:dk1>
      <a:lt1>
        <a:srgbClr val="FFFFFF"/>
      </a:lt1>
      <a:dk2>
        <a:srgbClr val="44546A"/>
      </a:dk2>
      <a:lt2>
        <a:srgbClr val="E7E6E6"/>
      </a:lt2>
      <a:accent1>
        <a:srgbClr val="BA8D2D"/>
      </a:accent1>
      <a:accent2>
        <a:srgbClr val="293247"/>
      </a:accent2>
      <a:accent3>
        <a:srgbClr val="A5A5A5"/>
      </a:accent3>
      <a:accent4>
        <a:srgbClr val="767171"/>
      </a:accent4>
      <a:accent5>
        <a:srgbClr val="4472C4"/>
      </a:accent5>
      <a:accent6>
        <a:srgbClr val="70AD47"/>
      </a:accent6>
      <a:hlink>
        <a:srgbClr val="0563C1"/>
      </a:hlink>
      <a:folHlink>
        <a:srgbClr val="954F72"/>
      </a:folHlink>
    </a:clrScheme>
    <a:fontScheme name="4isgtlu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自定义 12">
      <a:dk1>
        <a:srgbClr val="000000"/>
      </a:dk1>
      <a:lt1>
        <a:srgbClr val="FFFFFF"/>
      </a:lt1>
      <a:dk2>
        <a:srgbClr val="44546A"/>
      </a:dk2>
      <a:lt2>
        <a:srgbClr val="E7E6E6"/>
      </a:lt2>
      <a:accent1>
        <a:srgbClr val="BA8D2D"/>
      </a:accent1>
      <a:accent2>
        <a:srgbClr val="293247"/>
      </a:accent2>
      <a:accent3>
        <a:srgbClr val="A5A5A5"/>
      </a:accent3>
      <a:accent4>
        <a:srgbClr val="767171"/>
      </a:accent4>
      <a:accent5>
        <a:srgbClr val="4472C4"/>
      </a:accent5>
      <a:accent6>
        <a:srgbClr val="70AD47"/>
      </a:accent6>
      <a:hlink>
        <a:srgbClr val="0563C1"/>
      </a:hlink>
      <a:folHlink>
        <a:srgbClr val="954F72"/>
      </a:folHlink>
    </a:clrScheme>
    <a:fontScheme name="4isgtlu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BA8D2D"/>
    </a:accent1>
    <a:accent2>
      <a:srgbClr val="293247"/>
    </a:accent2>
    <a:accent3>
      <a:srgbClr val="A5A5A5"/>
    </a:accent3>
    <a:accent4>
      <a:srgbClr val="767171"/>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348</TotalTime>
  <Words>2183</Words>
  <Application>Microsoft Office PowerPoint</Application>
  <PresentationFormat>宽屏</PresentationFormat>
  <Paragraphs>192</Paragraphs>
  <Slides>22</Slides>
  <Notes>22</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22</vt:i4>
      </vt:variant>
    </vt:vector>
  </HeadingPairs>
  <TitlesOfParts>
    <vt:vector size="29" baseType="lpstr">
      <vt:lpstr>等线</vt:lpstr>
      <vt:lpstr>微软雅黑</vt:lpstr>
      <vt:lpstr>Arial</vt:lpstr>
      <vt:lpstr>Cambria Math</vt:lpstr>
      <vt:lpstr>1_第一PPT，www.1ppt.com </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Empath</dc:creator>
  <cp:lastModifiedBy>Empath</cp:lastModifiedBy>
  <cp:revision>30</cp:revision>
  <dcterms:created xsi:type="dcterms:W3CDTF">2023-01-02T05:53:56Z</dcterms:created>
  <dcterms:modified xsi:type="dcterms:W3CDTF">2023-01-04T13:00:30Z</dcterms:modified>
</cp:coreProperties>
</file>