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udiowid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Audiowid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Hey everyone, thanks for coming out to see us today.</a:t>
            </a:r>
            <a:endParaRPr/>
          </a:p>
          <a:p>
            <a:pPr indent="0" lvl="0" marL="0">
              <a:spcBef>
                <a:spcPts val="0"/>
              </a:spcBef>
              <a:spcAft>
                <a:spcPts val="0"/>
              </a:spcAft>
              <a:buNone/>
            </a:pPr>
            <a:r>
              <a:rPr lang="en"/>
              <a:t>We are Jakob, Aaron, Caleb, and Kate</a:t>
            </a:r>
            <a:endParaRPr/>
          </a:p>
          <a:p>
            <a:pPr indent="0" lvl="0" marL="0">
              <a:spcBef>
                <a:spcPts val="0"/>
              </a:spcBef>
              <a:spcAft>
                <a:spcPts val="0"/>
              </a:spcAft>
              <a:buNone/>
            </a:pPr>
            <a:r>
              <a:rPr lang="en"/>
              <a:t>We’re J.A.C.K. games and we’re here today to show you our game project Hydrus</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en" sz="1200">
                <a:solidFill>
                  <a:schemeClr val="dk1"/>
                </a:solidFill>
                <a:latin typeface="Georgia"/>
                <a:ea typeface="Georgia"/>
                <a:cs typeface="Georgia"/>
                <a:sym typeface="Georgia"/>
              </a:rPr>
              <a:t>Hydrus is a first-person sci-fi real-time grid-based dungeon crawler with roguelike elements.</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 sz="1200">
                <a:solidFill>
                  <a:schemeClr val="dk1"/>
                </a:solidFill>
                <a:latin typeface="Georgia"/>
                <a:ea typeface="Georgia"/>
                <a:cs typeface="Georgia"/>
                <a:sym typeface="Georgia"/>
              </a:rPr>
              <a:t>Set in an abandoned terraforming space station where something has gone very wrong.</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Inspired by games like Legend of Grimrock, Vaporum, and old school dungeon crawlers.</a:t>
            </a:r>
            <a:endParaRPr sz="1200">
              <a:solidFill>
                <a:schemeClr val="dk1"/>
              </a:solidFill>
              <a:latin typeface="Georgia"/>
              <a:ea typeface="Georgia"/>
              <a:cs typeface="Georgia"/>
              <a:sym typeface="Georgi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The player is trapped on an abandoned space station orbiting a distant star 12 million light years away from Earth. Once a marvel of astro-engineering, the station has been reduced to dark, twisting hallways and forgotten rooms. Hints to the sad fate of the minimal human crew litter the station. With their overseers gone, the autonomous systems that once allowed Hydrus to thrive have instead mysteriously transformed into vicious anomalies that attack anything that moves.</a:t>
            </a:r>
            <a:endParaRPr sz="1200">
              <a:solidFill>
                <a:schemeClr val="dk1"/>
              </a:solidFill>
              <a:latin typeface="Georgia"/>
              <a:ea typeface="Georgia"/>
              <a:cs typeface="Georgia"/>
              <a:sym typeface="Georgia"/>
            </a:endParaRPr>
          </a:p>
          <a:p>
            <a:pPr indent="457200" lvl="0" marL="0" rtl="0">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The Biodome served as the primary source of nutrients and other organic resources for the inhabitants of the station. However,  unchecked mutation has since resulted in a far more hostile environment filled with oversized flora and fauna.</a:t>
            </a:r>
            <a:endParaRPr sz="1200">
              <a:solidFill>
                <a:schemeClr val="dk1"/>
              </a:solidFill>
              <a:latin typeface="Georgia"/>
              <a:ea typeface="Georgia"/>
              <a:cs typeface="Georgia"/>
              <a:sym typeface="Georgia"/>
            </a:endParaRPr>
          </a:p>
          <a:p>
            <a:pPr indent="457200" lvl="0" marL="0" rtl="0">
              <a:lnSpc>
                <a:spcPct val="115000"/>
              </a:lnSpc>
              <a:spcBef>
                <a:spcPts val="0"/>
              </a:spcBef>
              <a:spcAft>
                <a:spcPts val="0"/>
              </a:spcAft>
              <a:buNone/>
            </a:pPr>
            <a:r>
              <a:rPr lang="en" sz="1200">
                <a:solidFill>
                  <a:schemeClr val="dk1"/>
                </a:solidFill>
                <a:latin typeface="Georgia"/>
                <a:ea typeface="Georgia"/>
                <a:cs typeface="Georgia"/>
                <a:sym typeface="Georgia"/>
              </a:rPr>
              <a:t>The Mechanical Bay built, housed, and maintained the robots that performed the majority of basic tasks aboard Hydrus, from cleaning to security. Due to the harsh trials of time, or perhaps something more sinister, these formerly docile and elegant feats of engineering have become cold and dangerous machines.</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The player is trapped on an abandoned space station orbiting a distant star 12 million light years away from Earth. Once a marvel of astro-engineering, the station has been reduced to dark, twisting hallways and forgotten rooms. Hints to the sad fate of the minimal human crew litter the station. With their overseers gone, the autonomous systems that once allowed Hydrus to thrive have instead mysteriously transformed into vicious anomalies that attack anything that moves.</a:t>
            </a:r>
            <a:endParaRPr sz="1200">
              <a:solidFill>
                <a:schemeClr val="dk1"/>
              </a:solidFill>
              <a:latin typeface="Georgia"/>
              <a:ea typeface="Georgia"/>
              <a:cs typeface="Georgia"/>
              <a:sym typeface="Georgia"/>
            </a:endParaRPr>
          </a:p>
          <a:p>
            <a:pPr indent="457200" lvl="0" marL="0" rtl="0">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The Biodome served as the primary source of nutrients and other organic resources for the inhabitants of the station. However,  unchecked mutation has since resulted in a far more hostile environment filled with oversized flora and fauna.</a:t>
            </a:r>
            <a:endParaRPr sz="1200">
              <a:solidFill>
                <a:schemeClr val="dk1"/>
              </a:solidFill>
              <a:latin typeface="Georgia"/>
              <a:ea typeface="Georgia"/>
              <a:cs typeface="Georgia"/>
              <a:sym typeface="Georgia"/>
            </a:endParaRPr>
          </a:p>
          <a:p>
            <a:pPr indent="457200" lvl="0" marL="0" rtl="0">
              <a:lnSpc>
                <a:spcPct val="115000"/>
              </a:lnSpc>
              <a:spcBef>
                <a:spcPts val="0"/>
              </a:spcBef>
              <a:spcAft>
                <a:spcPts val="0"/>
              </a:spcAft>
              <a:buNone/>
            </a:pPr>
            <a:r>
              <a:rPr lang="en" sz="1200">
                <a:solidFill>
                  <a:schemeClr val="dk1"/>
                </a:solidFill>
                <a:latin typeface="Georgia"/>
                <a:ea typeface="Georgia"/>
                <a:cs typeface="Georgia"/>
                <a:sym typeface="Georgia"/>
              </a:rPr>
              <a:t>The Mechanical Bay built, housed, and maintained the robots that performed the majority of basic tasks aboard Hydrus, from cleaning to security. Due to the harsh trials of time, or perhaps something more sinister, these formerly docile and elegant feats of engineering have become cold and dangerous machines.</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nSpc>
                <a:spcPct val="115000"/>
              </a:lnSpc>
              <a:spcBef>
                <a:spcPts val="0"/>
              </a:spcBef>
              <a:spcAft>
                <a:spcPts val="0"/>
              </a:spcAft>
              <a:buNone/>
            </a:pPr>
            <a:r>
              <a:t/>
            </a:r>
            <a:endParaRPr sz="1200">
              <a:solidFill>
                <a:schemeClr val="dk1"/>
              </a:solidFill>
              <a:latin typeface="Georgia"/>
              <a:ea typeface="Georgia"/>
              <a:cs typeface="Georgia"/>
              <a:sym typeface="Georgia"/>
            </a:endParaRPr>
          </a:p>
          <a:p>
            <a:pPr indent="457200" lvl="0" marL="0" rtl="0">
              <a:spcBef>
                <a:spcPts val="0"/>
              </a:spcBef>
              <a:spcAft>
                <a:spcPts val="0"/>
              </a:spcAft>
              <a:buNone/>
            </a:pPr>
            <a:r>
              <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From the hub area, the player can explore either two main areas. </a:t>
            </a:r>
            <a:endParaRPr sz="1200">
              <a:solidFill>
                <a:schemeClr val="dk1"/>
              </a:solidFill>
              <a:latin typeface="Georgia"/>
              <a:ea typeface="Georgia"/>
              <a:cs typeface="Georgia"/>
              <a:sym typeface="Georgia"/>
            </a:endParaRPr>
          </a:p>
          <a:p>
            <a:pPr indent="457200" lvl="0" marL="0" rtl="0">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After clearing an area, the player will be transported back to the hub, and can explore either area again.</a:t>
            </a:r>
            <a:endParaRPr sz="1200">
              <a:solidFill>
                <a:schemeClr val="dk1"/>
              </a:solidFill>
              <a:latin typeface="Georgia"/>
              <a:ea typeface="Georgia"/>
              <a:cs typeface="Georgia"/>
              <a:sym typeface="Georgia"/>
            </a:endParaRPr>
          </a:p>
          <a:p>
            <a:pPr indent="457200" lvl="0" marL="0" rtl="0">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Each area has unique enemies, and one unique area boss.</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This process repeats until the final boss is defeated.</a:t>
            </a:r>
            <a:endParaRPr sz="1200">
              <a:solidFill>
                <a:schemeClr val="dk1"/>
              </a:solidFill>
              <a:latin typeface="Georgia"/>
              <a:ea typeface="Georgia"/>
              <a:cs typeface="Georgia"/>
              <a:sym typeface="Georgia"/>
            </a:endParaRPr>
          </a:p>
          <a:p>
            <a:pPr indent="457200" lvl="0" marL="0" rtl="0">
              <a:spcBef>
                <a:spcPts val="0"/>
              </a:spcBef>
              <a:spcAft>
                <a:spcPts val="0"/>
              </a:spcAft>
              <a:buNone/>
            </a:pPr>
            <a:r>
              <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Cores can be collected by defeating area bosses and enemies.</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Stronger enemies will drop more  cores</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Area bosses give the most cores.</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Cores can be consumed to upgrade the player’s abilities, or, with enough, to unlock the door to the final boss.</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All cores will be lost upon death</a:t>
            </a:r>
            <a:endParaRPr sz="1200">
              <a:solidFill>
                <a:schemeClr val="dk1"/>
              </a:solidFill>
              <a:latin typeface="Georgia"/>
              <a:ea typeface="Georgia"/>
              <a:cs typeface="Georgia"/>
              <a:sym typeface="Georgia"/>
            </a:endParaRPr>
          </a:p>
          <a:p>
            <a:pPr indent="457200" lvl="0" marL="0" rtl="0">
              <a:spcBef>
                <a:spcPts val="0"/>
              </a:spcBef>
              <a:spcAft>
                <a:spcPts val="0"/>
              </a:spcAft>
              <a:buNone/>
            </a:pPr>
            <a:r>
              <a:t/>
            </a:r>
            <a:endParaRPr sz="1200">
              <a:solidFill>
                <a:schemeClr val="dk1"/>
              </a:solidFill>
              <a:latin typeface="Georgia"/>
              <a:ea typeface="Georgia"/>
              <a:cs typeface="Georgia"/>
              <a:sym typeface="Georgia"/>
            </a:endParaRPr>
          </a:p>
          <a:p>
            <a:pPr indent="457200" lvl="0" marL="0" rtl="0">
              <a:spcBef>
                <a:spcPts val="0"/>
              </a:spcBef>
              <a:spcAft>
                <a:spcPts val="0"/>
              </a:spcAft>
              <a:buNone/>
            </a:pPr>
            <a:r>
              <a:rPr lang="en" sz="1200">
                <a:solidFill>
                  <a:schemeClr val="dk1"/>
                </a:solidFill>
                <a:latin typeface="Georgia"/>
                <a:ea typeface="Georgia"/>
                <a:cs typeface="Georgia"/>
                <a:sym typeface="Georgia"/>
              </a:rPr>
              <a:t>The final boss is unlocked after the player has collected enough cores to unlock the door in the main hub area.</a:t>
            </a:r>
            <a:endParaRPr sz="1200">
              <a:solidFill>
                <a:schemeClr val="dk1"/>
              </a:solidFill>
              <a:latin typeface="Georgia"/>
              <a:ea typeface="Georgia"/>
              <a:cs typeface="Georgia"/>
              <a:sym typeface="Georgia"/>
            </a:endParaRPr>
          </a:p>
          <a:p>
            <a:pPr indent="457200" lvl="0" marL="0" rtl="0">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After the final boss is defeated, the player wins and the game is over.</a:t>
            </a:r>
            <a:endParaRPr sz="1200">
              <a:solidFill>
                <a:schemeClr val="dk1"/>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 main areas - Transitional door from Hub area</a:t>
            </a:r>
            <a:endParaRPr/>
          </a:p>
          <a:p>
            <a:pPr indent="0" lvl="0" marL="0">
              <a:spcBef>
                <a:spcPts val="0"/>
              </a:spcBef>
              <a:spcAft>
                <a:spcPts val="0"/>
              </a:spcAft>
              <a:buNone/>
            </a:pPr>
            <a:r>
              <a:rPr lang="en"/>
              <a:t>Boss Door - Unlocked from Hub area</a:t>
            </a:r>
            <a:endParaRPr/>
          </a:p>
          <a:p>
            <a:pPr indent="0" lvl="0" marL="0">
              <a:spcBef>
                <a:spcPts val="0"/>
              </a:spcBef>
              <a:spcAft>
                <a:spcPts val="0"/>
              </a:spcAft>
              <a:buNone/>
            </a:pPr>
            <a:r>
              <a:rPr lang="en"/>
              <a:t>Transported back to Hub area after area boss defeated</a:t>
            </a:r>
            <a:endParaRPr/>
          </a:p>
          <a:p>
            <a:pPr indent="0" lvl="0" marL="0" rtl="0">
              <a:spcBef>
                <a:spcPts val="0"/>
              </a:spcBef>
              <a:spcAft>
                <a:spcPts val="0"/>
              </a:spcAft>
              <a:buNone/>
            </a:pPr>
            <a:r>
              <a:rPr lang="en"/>
              <a:t>Death - lose cores and transport back to hub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door, starting in static room.</a:t>
            </a:r>
            <a:endParaRPr/>
          </a:p>
          <a:p>
            <a:pPr indent="0" lvl="0" marL="0">
              <a:spcBef>
                <a:spcPts val="0"/>
              </a:spcBef>
              <a:spcAft>
                <a:spcPts val="0"/>
              </a:spcAft>
              <a:buNone/>
            </a:pPr>
            <a:r>
              <a:rPr lang="en"/>
              <a:t>Procedural maze-like hallways leading to other static rooms.</a:t>
            </a:r>
            <a:endParaRPr/>
          </a:p>
          <a:p>
            <a:pPr indent="0" lvl="0" marL="0">
              <a:spcBef>
                <a:spcPts val="0"/>
              </a:spcBef>
              <a:spcAft>
                <a:spcPts val="0"/>
              </a:spcAft>
              <a:buNone/>
            </a:pPr>
            <a:r>
              <a:rPr lang="en"/>
              <a:t>Key somewhere in the area, unlocks area boss door.</a:t>
            </a:r>
            <a:endParaRPr/>
          </a:p>
          <a:p>
            <a:pPr indent="0" lvl="0" marL="0" rtl="0">
              <a:spcBef>
                <a:spcPts val="0"/>
              </a:spcBef>
              <a:spcAft>
                <a:spcPts val="0"/>
              </a:spcAft>
              <a:buNone/>
            </a:pPr>
            <a:r>
              <a:rPr lang="en"/>
              <a:t>Area boss door leads to boss room and boss fight.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1"/>
                </a:solidFill>
                <a:latin typeface="Georgia"/>
                <a:ea typeface="Georgia"/>
                <a:cs typeface="Georgia"/>
                <a:sym typeface="Georgia"/>
              </a:rPr>
              <a:t>First person, Grid-based real time movement and combat</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 sz="1200">
                <a:solidFill>
                  <a:schemeClr val="dk1"/>
                </a:solidFill>
                <a:latin typeface="Georgia"/>
                <a:ea typeface="Georgia"/>
                <a:cs typeface="Georgia"/>
                <a:sym typeface="Georgia"/>
              </a:rPr>
              <a:t>Cooldowns, cast times, types and effects</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 sz="1200">
                <a:solidFill>
                  <a:schemeClr val="dk1"/>
                </a:solidFill>
                <a:latin typeface="Georgia"/>
                <a:ea typeface="Georgia"/>
                <a:cs typeface="Georgia"/>
                <a:sym typeface="Georgia"/>
              </a:rPr>
              <a:t>Ability-based combat - Player 4 abilities, enemies 2 abilities, bosses 4 or more.</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Ability Types</a:t>
            </a:r>
            <a:endParaRPr b="1"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Self</a:t>
            </a:r>
            <a:r>
              <a:rPr lang="en" sz="1200">
                <a:solidFill>
                  <a:schemeClr val="dk1"/>
                </a:solidFill>
                <a:latin typeface="Georgia"/>
                <a:ea typeface="Georgia"/>
                <a:cs typeface="Georgia"/>
                <a:sym typeface="Georgia"/>
              </a:rPr>
              <a:t> - Will affect the casting entity.</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Melee</a:t>
            </a:r>
            <a:r>
              <a:rPr lang="en" sz="1200">
                <a:solidFill>
                  <a:schemeClr val="dk1"/>
                </a:solidFill>
                <a:latin typeface="Georgia"/>
                <a:ea typeface="Georgia"/>
                <a:cs typeface="Georgia"/>
                <a:sym typeface="Georgia"/>
              </a:rPr>
              <a:t> - Will affect the tile directly in front of the casting entity.</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Ranged</a:t>
            </a:r>
            <a:r>
              <a:rPr lang="en" sz="1200">
                <a:solidFill>
                  <a:schemeClr val="dk1"/>
                </a:solidFill>
                <a:latin typeface="Georgia"/>
                <a:ea typeface="Georgia"/>
                <a:cs typeface="Georgia"/>
                <a:sym typeface="Georgia"/>
              </a:rPr>
              <a:t> - Will affect a tile within a predetermined amount of tiles in front of the casting entity.</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Area of Effect</a:t>
            </a:r>
            <a:r>
              <a:rPr lang="en" sz="1200">
                <a:solidFill>
                  <a:schemeClr val="dk1"/>
                </a:solidFill>
                <a:latin typeface="Georgia"/>
                <a:ea typeface="Georgia"/>
                <a:cs typeface="Georgia"/>
                <a:sym typeface="Georgia"/>
              </a:rPr>
              <a:t> - Will affect numerous tiles in a predetermined area relative to the casting entity.</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Over Time</a:t>
            </a:r>
            <a:r>
              <a:rPr lang="en" sz="1200">
                <a:solidFill>
                  <a:schemeClr val="dk1"/>
                </a:solidFill>
                <a:latin typeface="Georgia"/>
                <a:ea typeface="Georgia"/>
                <a:cs typeface="Georgia"/>
                <a:sym typeface="Georgia"/>
              </a:rPr>
              <a:t> - Will affect entities struck gradually over a specific duration.</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Area of Effect over Time</a:t>
            </a:r>
            <a:r>
              <a:rPr lang="en" sz="1200">
                <a:solidFill>
                  <a:schemeClr val="dk1"/>
                </a:solidFill>
                <a:latin typeface="Georgia"/>
                <a:ea typeface="Georgia"/>
                <a:cs typeface="Georgia"/>
                <a:sym typeface="Georgia"/>
              </a:rPr>
              <a:t> - Will apply effects to numerous tiles in a predetermined area relative to the casting entity. These effects will be applied to entities on these tiles periodically for a specific duration.</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Ability Status Effects</a:t>
            </a:r>
            <a:endParaRPr b="1"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Cast Time Slow</a:t>
            </a:r>
            <a:r>
              <a:rPr lang="en" sz="1200">
                <a:solidFill>
                  <a:schemeClr val="dk1"/>
                </a:solidFill>
                <a:latin typeface="Georgia"/>
                <a:ea typeface="Georgia"/>
                <a:cs typeface="Georgia"/>
                <a:sym typeface="Georgia"/>
              </a:rPr>
              <a:t> - Affected entities have their cast times slowed for a specific duration.</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Cooldown Slow</a:t>
            </a:r>
            <a:r>
              <a:rPr lang="en" sz="1200">
                <a:solidFill>
                  <a:schemeClr val="dk1"/>
                </a:solidFill>
                <a:latin typeface="Georgia"/>
                <a:ea typeface="Georgia"/>
                <a:cs typeface="Georgia"/>
                <a:sym typeface="Georgia"/>
              </a:rPr>
              <a:t> - Affected entities will have longer cooldowns for abilities used while affected.</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Stun</a:t>
            </a:r>
            <a:r>
              <a:rPr lang="en" sz="1200">
                <a:solidFill>
                  <a:schemeClr val="dk1"/>
                </a:solidFill>
                <a:latin typeface="Georgia"/>
                <a:ea typeface="Georgia"/>
                <a:cs typeface="Georgia"/>
                <a:sym typeface="Georgia"/>
              </a:rPr>
              <a:t> - Affected entities are unable to take any actions for a specific duration.</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Movement Slow</a:t>
            </a:r>
            <a:r>
              <a:rPr lang="en" sz="1200">
                <a:solidFill>
                  <a:schemeClr val="dk1"/>
                </a:solidFill>
                <a:latin typeface="Georgia"/>
                <a:ea typeface="Georgia"/>
                <a:cs typeface="Georgia"/>
                <a:sym typeface="Georgia"/>
              </a:rPr>
              <a:t> - Affected entities take longer to move between tiles for a specific duration.</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Root</a:t>
            </a:r>
            <a:r>
              <a:rPr lang="en" sz="1200">
                <a:solidFill>
                  <a:schemeClr val="dk1"/>
                </a:solidFill>
                <a:latin typeface="Georgia"/>
                <a:ea typeface="Georgia"/>
                <a:cs typeface="Georgia"/>
                <a:sym typeface="Georgia"/>
              </a:rPr>
              <a:t> - Affected entities are unable to move between tiles for a specific duration. These entities can still use abilities and take other actions.</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Silence</a:t>
            </a:r>
            <a:r>
              <a:rPr lang="en" sz="1200">
                <a:solidFill>
                  <a:schemeClr val="dk1"/>
                </a:solidFill>
                <a:latin typeface="Georgia"/>
                <a:ea typeface="Georgia"/>
                <a:cs typeface="Georgia"/>
                <a:sym typeface="Georgia"/>
              </a:rPr>
              <a:t> - Affected entities are unable to use abilities for a specific duration. These entities can still move between tiles and take other actions.</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Heal</a:t>
            </a:r>
            <a:r>
              <a:rPr lang="en" sz="1200">
                <a:solidFill>
                  <a:schemeClr val="dk1"/>
                </a:solidFill>
                <a:latin typeface="Georgia"/>
                <a:ea typeface="Georgia"/>
                <a:cs typeface="Georgia"/>
                <a:sym typeface="Georgia"/>
              </a:rPr>
              <a:t> - Affected entities have a specific amount restored to their health over a specific duration. Entities cannot exceed their maximum health.</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Haste</a:t>
            </a:r>
            <a:r>
              <a:rPr lang="en" sz="1200">
                <a:solidFill>
                  <a:schemeClr val="dk1"/>
                </a:solidFill>
                <a:latin typeface="Georgia"/>
                <a:ea typeface="Georgia"/>
                <a:cs typeface="Georgia"/>
                <a:sym typeface="Georgia"/>
              </a:rPr>
              <a:t> - Affected entities will have quicker cast times for any abilities used during the effect.</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Rage</a:t>
            </a:r>
            <a:r>
              <a:rPr lang="en" sz="1200">
                <a:solidFill>
                  <a:schemeClr val="dk1"/>
                </a:solidFill>
                <a:latin typeface="Georgia"/>
                <a:ea typeface="Georgia"/>
                <a:cs typeface="Georgia"/>
                <a:sym typeface="Georgia"/>
              </a:rPr>
              <a:t> - Affected entities have their cooldowns lowered by a specific amount for a specific duration.</a:t>
            </a:r>
            <a:endParaRPr sz="1200">
              <a:solidFill>
                <a:schemeClr val="dk1"/>
              </a:solidFill>
              <a:latin typeface="Georgia"/>
              <a:ea typeface="Georgia"/>
              <a:cs typeface="Georgia"/>
              <a:sym typeface="Georgia"/>
            </a:endParaRPr>
          </a:p>
          <a:p>
            <a:pPr indent="-304800" lvl="0" marL="457200" rtl="0">
              <a:lnSpc>
                <a:spcPct val="115000"/>
              </a:lnSpc>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Damage Reduction</a:t>
            </a:r>
            <a:r>
              <a:rPr lang="en" sz="1200">
                <a:solidFill>
                  <a:schemeClr val="dk1"/>
                </a:solidFill>
                <a:latin typeface="Georgia"/>
                <a:ea typeface="Georgia"/>
                <a:cs typeface="Georgia"/>
                <a:sym typeface="Georgia"/>
              </a:rPr>
              <a:t> - Affected entities take reduced damage from all sources by a specific amount for a specific duration.</a:t>
            </a:r>
            <a:endParaRPr sz="1200">
              <a:solidFill>
                <a:schemeClr val="dk1"/>
              </a:solidFill>
              <a:latin typeface="Georgia"/>
              <a:ea typeface="Georgia"/>
              <a:cs typeface="Georgia"/>
              <a:sym typeface="Georgia"/>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Hydrus will be using assets generated from both Mudbox and Maya, allowing for high detailed uv mapping, while maintaining lower poly models. Animations and skeletons will be made in Maya, then imported into Unity. Models will have polycounts varying based on utility: Enemy models will hover within 10-30 thousand polygons, unless clustered. Environment models will fall within 300-800 polygons. Substance Painter and Designer will be used for Texturing of all models. Particle effects will be generated within Unity for abilities and enemy attacks.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7.pn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p:nvPr/>
        </p:nvSpPr>
        <p:spPr>
          <a:xfrm>
            <a:off x="0" y="7100"/>
            <a:ext cx="9144000" cy="4343700"/>
          </a:xfrm>
          <a:prstGeom prst="rect">
            <a:avLst/>
          </a:prstGeom>
          <a:solidFill>
            <a:srgbClr val="9FC5E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type="ctrTitle"/>
          </p:nvPr>
        </p:nvSpPr>
        <p:spPr>
          <a:xfrm>
            <a:off x="311700" y="1555075"/>
            <a:ext cx="8520600" cy="1493400"/>
          </a:xfrm>
          <a:prstGeom prst="rect">
            <a:avLst/>
          </a:prstGeom>
          <a:effectLst>
            <a:outerShdw blurRad="71438" rotWithShape="0" algn="bl" dir="2760000" dist="47625">
              <a:srgbClr val="000000">
                <a:alpha val="280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lang="en" sz="6000">
                <a:solidFill>
                  <a:srgbClr val="000000"/>
                </a:solidFill>
                <a:latin typeface="Audiowide"/>
                <a:ea typeface="Audiowide"/>
                <a:cs typeface="Audiowide"/>
                <a:sym typeface="Audiowide"/>
              </a:rPr>
              <a:t>Hydrus</a:t>
            </a:r>
            <a:endParaRPr sz="6000">
              <a:solidFill>
                <a:srgbClr val="000000"/>
              </a:solidFill>
              <a:latin typeface="Audiowide"/>
              <a:ea typeface="Audiowide"/>
              <a:cs typeface="Audiowide"/>
              <a:sym typeface="Audiowide"/>
            </a:endParaRPr>
          </a:p>
        </p:txBody>
      </p:sp>
      <p:sp>
        <p:nvSpPr>
          <p:cNvPr id="56" name="Shape 56"/>
          <p:cNvSpPr txBox="1"/>
          <p:nvPr>
            <p:ph idx="1" type="subTitle"/>
          </p:nvPr>
        </p:nvSpPr>
        <p:spPr>
          <a:xfrm>
            <a:off x="311700" y="4350900"/>
            <a:ext cx="8520600" cy="792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1800">
                <a:latin typeface="Verdana"/>
                <a:ea typeface="Verdana"/>
                <a:cs typeface="Verdana"/>
                <a:sym typeface="Verdana"/>
              </a:rPr>
              <a:t>J</a:t>
            </a:r>
            <a:r>
              <a:rPr lang="en" sz="1800">
                <a:latin typeface="Verdana"/>
                <a:ea typeface="Verdana"/>
                <a:cs typeface="Verdana"/>
                <a:sym typeface="Verdana"/>
              </a:rPr>
              <a:t>akob Miller, </a:t>
            </a:r>
            <a:r>
              <a:rPr b="1" lang="en" sz="1800">
                <a:latin typeface="Verdana"/>
                <a:ea typeface="Verdana"/>
                <a:cs typeface="Verdana"/>
                <a:sym typeface="Verdana"/>
              </a:rPr>
              <a:t>A</a:t>
            </a:r>
            <a:r>
              <a:rPr lang="en" sz="1800">
                <a:latin typeface="Verdana"/>
                <a:ea typeface="Verdana"/>
                <a:cs typeface="Verdana"/>
                <a:sym typeface="Verdana"/>
              </a:rPr>
              <a:t>aron Scoble, </a:t>
            </a:r>
            <a:r>
              <a:rPr b="1" lang="en" sz="1800">
                <a:latin typeface="Verdana"/>
                <a:ea typeface="Verdana"/>
                <a:cs typeface="Verdana"/>
                <a:sym typeface="Verdana"/>
              </a:rPr>
              <a:t>C</a:t>
            </a:r>
            <a:r>
              <a:rPr lang="en" sz="1800">
                <a:latin typeface="Verdana"/>
                <a:ea typeface="Verdana"/>
                <a:cs typeface="Verdana"/>
                <a:sym typeface="Verdana"/>
              </a:rPr>
              <a:t>aleb Frasier, </a:t>
            </a:r>
            <a:r>
              <a:rPr b="1" lang="en" sz="1800">
                <a:latin typeface="Verdana"/>
                <a:ea typeface="Verdana"/>
                <a:cs typeface="Verdana"/>
                <a:sym typeface="Verdana"/>
              </a:rPr>
              <a:t>K</a:t>
            </a:r>
            <a:r>
              <a:rPr lang="en" sz="1800">
                <a:latin typeface="Verdana"/>
                <a:ea typeface="Verdana"/>
                <a:cs typeface="Verdana"/>
                <a:sym typeface="Verdana"/>
              </a:rPr>
              <a:t>ate Sullivan</a:t>
            </a:r>
            <a:endParaRPr sz="1800">
              <a:latin typeface="Verdana"/>
              <a:ea typeface="Verdana"/>
              <a:cs typeface="Verdana"/>
              <a:sym typeface="Verdana"/>
            </a:endParaRPr>
          </a:p>
        </p:txBody>
      </p:sp>
      <p:sp>
        <p:nvSpPr>
          <p:cNvPr id="57" name="Shape 57"/>
          <p:cNvSpPr txBox="1"/>
          <p:nvPr/>
        </p:nvSpPr>
        <p:spPr>
          <a:xfrm>
            <a:off x="2346300" y="2890825"/>
            <a:ext cx="4451400" cy="415200"/>
          </a:xfrm>
          <a:prstGeom prst="rect">
            <a:avLst/>
          </a:prstGeom>
          <a:noFill/>
          <a:ln>
            <a:noFill/>
          </a:ln>
          <a:effectLst>
            <a:outerShdw blurRad="71438" rotWithShape="0" algn="bl" dir="2760000" dist="47625">
              <a:srgbClr val="000000">
                <a:alpha val="280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lang="en" sz="1800"/>
              <a:t>By J.A.C.K. Games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Visual Art</a:t>
            </a:r>
            <a:endParaRPr>
              <a:latin typeface="Verdana"/>
              <a:ea typeface="Verdana"/>
              <a:cs typeface="Verdana"/>
              <a:sym typeface="Verdana"/>
            </a:endParaRPr>
          </a:p>
        </p:txBody>
      </p:sp>
      <p:pic>
        <p:nvPicPr>
          <p:cNvPr id="194" name="Shape 194"/>
          <p:cNvPicPr preferRelativeResize="0"/>
          <p:nvPr/>
        </p:nvPicPr>
        <p:blipFill>
          <a:blip r:embed="rId3">
            <a:alphaModFix/>
          </a:blip>
          <a:stretch>
            <a:fillRect/>
          </a:stretch>
        </p:blipFill>
        <p:spPr>
          <a:xfrm>
            <a:off x="875875" y="1018175"/>
            <a:ext cx="3595350" cy="3595350"/>
          </a:xfrm>
          <a:prstGeom prst="rect">
            <a:avLst/>
          </a:prstGeom>
          <a:noFill/>
          <a:ln>
            <a:noFill/>
          </a:ln>
        </p:spPr>
      </p:pic>
      <p:pic>
        <p:nvPicPr>
          <p:cNvPr id="195" name="Shape 195"/>
          <p:cNvPicPr preferRelativeResize="0"/>
          <p:nvPr/>
        </p:nvPicPr>
        <p:blipFill>
          <a:blip r:embed="rId4">
            <a:alphaModFix/>
          </a:blip>
          <a:stretch>
            <a:fillRect/>
          </a:stretch>
        </p:blipFill>
        <p:spPr>
          <a:xfrm>
            <a:off x="4852412" y="877250"/>
            <a:ext cx="3586163" cy="4019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Visual Art</a:t>
            </a:r>
            <a:endParaRPr>
              <a:latin typeface="Verdana"/>
              <a:ea typeface="Verdana"/>
              <a:cs typeface="Verdana"/>
              <a:sym typeface="Verdana"/>
            </a:endParaRPr>
          </a:p>
        </p:txBody>
      </p:sp>
      <p:pic>
        <p:nvPicPr>
          <p:cNvPr id="201" name="Shape 201"/>
          <p:cNvPicPr preferRelativeResize="0"/>
          <p:nvPr/>
        </p:nvPicPr>
        <p:blipFill>
          <a:blip r:embed="rId3">
            <a:alphaModFix/>
          </a:blip>
          <a:stretch>
            <a:fillRect/>
          </a:stretch>
        </p:blipFill>
        <p:spPr>
          <a:xfrm>
            <a:off x="2260538" y="865775"/>
            <a:ext cx="4622924" cy="2313751"/>
          </a:xfrm>
          <a:prstGeom prst="rect">
            <a:avLst/>
          </a:prstGeom>
          <a:noFill/>
          <a:ln>
            <a:noFill/>
          </a:ln>
        </p:spPr>
      </p:pic>
      <p:pic>
        <p:nvPicPr>
          <p:cNvPr id="202" name="Shape 202"/>
          <p:cNvPicPr preferRelativeResize="0"/>
          <p:nvPr/>
        </p:nvPicPr>
        <p:blipFill>
          <a:blip r:embed="rId4">
            <a:alphaModFix/>
          </a:blip>
          <a:stretch>
            <a:fillRect/>
          </a:stretch>
        </p:blipFill>
        <p:spPr>
          <a:xfrm>
            <a:off x="1955437" y="3502400"/>
            <a:ext cx="5233150" cy="142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grpSp>
        <p:nvGrpSpPr>
          <p:cNvPr id="62" name="Shape 62"/>
          <p:cNvGrpSpPr/>
          <p:nvPr/>
        </p:nvGrpSpPr>
        <p:grpSpPr>
          <a:xfrm>
            <a:off x="5761860" y="1189775"/>
            <a:ext cx="3381731" cy="3483050"/>
            <a:chOff x="5632317" y="1189775"/>
            <a:chExt cx="3305700" cy="3483050"/>
          </a:xfrm>
        </p:grpSpPr>
        <p:sp>
          <p:nvSpPr>
            <p:cNvPr id="63" name="Shape 63"/>
            <p:cNvSpPr/>
            <p:nvPr/>
          </p:nvSpPr>
          <p:spPr>
            <a:xfrm>
              <a:off x="5632317" y="1189775"/>
              <a:ext cx="3305700" cy="6690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rgbClr val="FFFFFF"/>
                  </a:solidFill>
                  <a:latin typeface="Verdana"/>
                  <a:ea typeface="Verdana"/>
                  <a:cs typeface="Verdana"/>
                  <a:sym typeface="Verdana"/>
                </a:rPr>
                <a:t>Defeat Final Boss</a:t>
              </a:r>
              <a:endParaRPr>
                <a:solidFill>
                  <a:srgbClr val="FFFFFF"/>
                </a:solidFill>
                <a:latin typeface="Verdana"/>
                <a:ea typeface="Verdana"/>
                <a:cs typeface="Verdana"/>
                <a:sym typeface="Verdana"/>
              </a:endParaRPr>
            </a:p>
          </p:txBody>
        </p:sp>
        <p:sp>
          <p:nvSpPr>
            <p:cNvPr id="64" name="Shape 64"/>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Font typeface="Georgia"/>
                <a:buChar char="●"/>
              </a:pPr>
              <a:r>
                <a:rPr lang="en">
                  <a:latin typeface="Georgia"/>
                  <a:ea typeface="Georgia"/>
                  <a:cs typeface="Georgia"/>
                  <a:sym typeface="Georgia"/>
                </a:rPr>
                <a:t>Entrance</a:t>
              </a:r>
              <a:r>
                <a:rPr lang="en">
                  <a:latin typeface="Georgia"/>
                  <a:ea typeface="Georgia"/>
                  <a:cs typeface="Georgia"/>
                  <a:sym typeface="Georgia"/>
                </a:rPr>
                <a:t> available from Hub Area</a:t>
              </a:r>
              <a:endParaRPr>
                <a:latin typeface="Georgia"/>
                <a:ea typeface="Georgia"/>
                <a:cs typeface="Georgia"/>
                <a:sym typeface="Georgia"/>
              </a:endParaRPr>
            </a:p>
            <a:p>
              <a:pPr indent="-317500" lvl="0" marL="457200" rtl="0">
                <a:lnSpc>
                  <a:spcPct val="150000"/>
                </a:lnSpc>
                <a:spcBef>
                  <a:spcPts val="0"/>
                </a:spcBef>
                <a:spcAft>
                  <a:spcPts val="0"/>
                </a:spcAft>
                <a:buSzPts val="1400"/>
                <a:buFont typeface="Georgia"/>
                <a:buChar char="●"/>
              </a:pPr>
              <a:r>
                <a:rPr lang="en">
                  <a:latin typeface="Georgia"/>
                  <a:ea typeface="Georgia"/>
                  <a:cs typeface="Georgia"/>
                  <a:sym typeface="Georgia"/>
                </a:rPr>
                <a:t>Requires a large number of cores</a:t>
              </a:r>
              <a:endParaRPr>
                <a:latin typeface="Georgia"/>
                <a:ea typeface="Georgia"/>
                <a:cs typeface="Georgia"/>
                <a:sym typeface="Georgia"/>
              </a:endParaRPr>
            </a:p>
            <a:p>
              <a:pPr indent="-317500" lvl="0" marL="457200">
                <a:lnSpc>
                  <a:spcPct val="150000"/>
                </a:lnSpc>
                <a:spcBef>
                  <a:spcPts val="0"/>
                </a:spcBef>
                <a:spcAft>
                  <a:spcPts val="0"/>
                </a:spcAft>
                <a:buSzPts val="1400"/>
                <a:buFont typeface="Georgia"/>
                <a:buChar char="●"/>
              </a:pPr>
              <a:r>
                <a:rPr lang="en">
                  <a:latin typeface="Georgia"/>
                  <a:ea typeface="Georgia"/>
                  <a:cs typeface="Georgia"/>
                  <a:sym typeface="Georgia"/>
                </a:rPr>
                <a:t>Game is cleared when boss is defeated</a:t>
              </a:r>
              <a:endParaRPr>
                <a:latin typeface="Georgia"/>
                <a:ea typeface="Georgia"/>
                <a:cs typeface="Georgia"/>
                <a:sym typeface="Georgia"/>
              </a:endParaRPr>
            </a:p>
          </p:txBody>
        </p:sp>
      </p:grpSp>
      <p:grpSp>
        <p:nvGrpSpPr>
          <p:cNvPr id="65" name="Shape 65"/>
          <p:cNvGrpSpPr/>
          <p:nvPr/>
        </p:nvGrpSpPr>
        <p:grpSpPr>
          <a:xfrm>
            <a:off x="0" y="1189989"/>
            <a:ext cx="3628479" cy="3482836"/>
            <a:chOff x="0" y="1189989"/>
            <a:chExt cx="3546900" cy="3482836"/>
          </a:xfrm>
        </p:grpSpPr>
        <p:sp>
          <p:nvSpPr>
            <p:cNvPr id="66" name="Shape 66"/>
            <p:cNvSpPr/>
            <p:nvPr/>
          </p:nvSpPr>
          <p:spPr>
            <a:xfrm>
              <a:off x="0" y="1189989"/>
              <a:ext cx="3546900" cy="669000"/>
            </a:xfrm>
            <a:prstGeom prst="homePlate">
              <a:avLst>
                <a:gd fmla="val 50000" name="adj"/>
              </a:avLst>
            </a:prstGeom>
            <a:solidFill>
              <a:srgbClr val="07376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Verdana"/>
                  <a:ea typeface="Verdana"/>
                  <a:cs typeface="Verdana"/>
                  <a:sym typeface="Verdana"/>
                </a:rPr>
                <a:t>Explore Areas</a:t>
              </a:r>
              <a:endParaRPr>
                <a:solidFill>
                  <a:srgbClr val="FFFFFF"/>
                </a:solidFill>
                <a:latin typeface="Verdana"/>
                <a:ea typeface="Verdana"/>
                <a:cs typeface="Verdana"/>
                <a:sym typeface="Verdana"/>
              </a:endParaRPr>
            </a:p>
          </p:txBody>
        </p:sp>
        <p:sp>
          <p:nvSpPr>
            <p:cNvPr id="67" name="Shape 6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Font typeface="Georgia"/>
                <a:buChar char="●"/>
              </a:pPr>
              <a:r>
                <a:rPr lang="en">
                  <a:latin typeface="Georgia"/>
                  <a:ea typeface="Georgia"/>
                  <a:cs typeface="Georgia"/>
                  <a:sym typeface="Georgia"/>
                </a:rPr>
                <a:t>Spawn into Hub Area</a:t>
              </a:r>
              <a:endParaRPr>
                <a:latin typeface="Georgia"/>
                <a:ea typeface="Georgia"/>
                <a:cs typeface="Georgia"/>
                <a:sym typeface="Georgia"/>
              </a:endParaRPr>
            </a:p>
            <a:p>
              <a:pPr indent="-317500" lvl="0" marL="457200" rtl="0">
                <a:lnSpc>
                  <a:spcPct val="150000"/>
                </a:lnSpc>
                <a:spcBef>
                  <a:spcPts val="0"/>
                </a:spcBef>
                <a:spcAft>
                  <a:spcPts val="0"/>
                </a:spcAft>
                <a:buSzPts val="1400"/>
                <a:buFont typeface="Georgia"/>
                <a:buChar char="●"/>
              </a:pPr>
              <a:r>
                <a:rPr lang="en">
                  <a:latin typeface="Georgia"/>
                  <a:ea typeface="Georgia"/>
                  <a:cs typeface="Georgia"/>
                  <a:sym typeface="Georgia"/>
                </a:rPr>
                <a:t>Explore connected areas</a:t>
              </a:r>
              <a:endParaRPr>
                <a:latin typeface="Georgia"/>
                <a:ea typeface="Georgia"/>
                <a:cs typeface="Georgia"/>
                <a:sym typeface="Georgia"/>
              </a:endParaRPr>
            </a:p>
            <a:p>
              <a:pPr indent="-317500" lvl="0" marL="457200" rtl="0">
                <a:lnSpc>
                  <a:spcPct val="150000"/>
                </a:lnSpc>
                <a:spcBef>
                  <a:spcPts val="0"/>
                </a:spcBef>
                <a:spcAft>
                  <a:spcPts val="0"/>
                </a:spcAft>
                <a:buSzPts val="1400"/>
                <a:buFont typeface="Georgia"/>
                <a:buChar char="●"/>
              </a:pPr>
              <a:r>
                <a:rPr lang="en">
                  <a:latin typeface="Georgia"/>
                  <a:ea typeface="Georgia"/>
                  <a:cs typeface="Georgia"/>
                  <a:sym typeface="Georgia"/>
                </a:rPr>
                <a:t>Defeat unique enemies and an area boss</a:t>
              </a:r>
              <a:endParaRPr>
                <a:latin typeface="Georgia"/>
                <a:ea typeface="Georgia"/>
                <a:cs typeface="Georgia"/>
                <a:sym typeface="Georgia"/>
              </a:endParaRPr>
            </a:p>
            <a:p>
              <a:pPr indent="-317500" lvl="0" marL="457200" rtl="0">
                <a:lnSpc>
                  <a:spcPct val="150000"/>
                </a:lnSpc>
                <a:spcBef>
                  <a:spcPts val="0"/>
                </a:spcBef>
                <a:spcAft>
                  <a:spcPts val="0"/>
                </a:spcAft>
                <a:buSzPts val="1400"/>
                <a:buFont typeface="Georgia"/>
                <a:buChar char="●"/>
              </a:pPr>
              <a:r>
                <a:rPr lang="en">
                  <a:latin typeface="Georgia"/>
                  <a:ea typeface="Georgia"/>
                  <a:cs typeface="Georgia"/>
                  <a:sym typeface="Georgia"/>
                </a:rPr>
                <a:t>Return to Hub</a:t>
              </a:r>
              <a:endParaRPr>
                <a:latin typeface="Georgia"/>
                <a:ea typeface="Georgia"/>
                <a:cs typeface="Georgia"/>
                <a:sym typeface="Georgia"/>
              </a:endParaRPr>
            </a:p>
          </p:txBody>
        </p:sp>
      </p:grpSp>
      <p:grpSp>
        <p:nvGrpSpPr>
          <p:cNvPr id="68" name="Shape 68"/>
          <p:cNvGrpSpPr/>
          <p:nvPr/>
        </p:nvGrpSpPr>
        <p:grpSpPr>
          <a:xfrm>
            <a:off x="3011921" y="1189775"/>
            <a:ext cx="3381731" cy="3483050"/>
            <a:chOff x="2944204" y="1189775"/>
            <a:chExt cx="3305700" cy="3483050"/>
          </a:xfrm>
        </p:grpSpPr>
        <p:sp>
          <p:nvSpPr>
            <p:cNvPr id="69" name="Shape 69"/>
            <p:cNvSpPr/>
            <p:nvPr/>
          </p:nvSpPr>
          <p:spPr>
            <a:xfrm>
              <a:off x="2944204" y="1189775"/>
              <a:ext cx="3305700" cy="6690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rgbClr val="FFFFFF"/>
                  </a:solidFill>
                  <a:latin typeface="Verdana"/>
                  <a:ea typeface="Verdana"/>
                  <a:cs typeface="Verdana"/>
                  <a:sym typeface="Verdana"/>
                </a:rPr>
                <a:t>Collect Cores</a:t>
              </a:r>
              <a:endParaRPr>
                <a:solidFill>
                  <a:srgbClr val="FFFFFF"/>
                </a:solidFill>
                <a:latin typeface="Verdana"/>
                <a:ea typeface="Verdana"/>
                <a:cs typeface="Verdana"/>
                <a:sym typeface="Verdana"/>
              </a:endParaRPr>
            </a:p>
          </p:txBody>
        </p:sp>
        <p:sp>
          <p:nvSpPr>
            <p:cNvPr id="70" name="Shape 7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Font typeface="Georgia"/>
                <a:buChar char="●"/>
              </a:pPr>
              <a:r>
                <a:rPr lang="en">
                  <a:latin typeface="Georgia"/>
                  <a:ea typeface="Georgia"/>
                  <a:cs typeface="Georgia"/>
                  <a:sym typeface="Georgia"/>
                </a:rPr>
                <a:t>Primary resource</a:t>
              </a:r>
              <a:endParaRPr>
                <a:latin typeface="Georgia"/>
                <a:ea typeface="Georgia"/>
                <a:cs typeface="Georgia"/>
                <a:sym typeface="Georgia"/>
              </a:endParaRPr>
            </a:p>
            <a:p>
              <a:pPr indent="-317500" lvl="0" marL="457200" rtl="0">
                <a:lnSpc>
                  <a:spcPct val="100000"/>
                </a:lnSpc>
                <a:spcBef>
                  <a:spcPts val="0"/>
                </a:spcBef>
                <a:spcAft>
                  <a:spcPts val="0"/>
                </a:spcAft>
                <a:buSzPts val="1400"/>
                <a:buFont typeface="Georgia"/>
                <a:buChar char="●"/>
              </a:pPr>
              <a:r>
                <a:rPr lang="en">
                  <a:latin typeface="Georgia"/>
                  <a:ea typeface="Georgia"/>
                  <a:cs typeface="Georgia"/>
                  <a:sym typeface="Georgia"/>
                </a:rPr>
                <a:t>Dropped upon enemy death</a:t>
              </a:r>
              <a:endParaRPr>
                <a:latin typeface="Georgia"/>
                <a:ea typeface="Georgia"/>
                <a:cs typeface="Georgia"/>
                <a:sym typeface="Georgia"/>
              </a:endParaRPr>
            </a:p>
            <a:p>
              <a:pPr indent="-317500" lvl="0" marL="457200" rtl="0">
                <a:lnSpc>
                  <a:spcPct val="100000"/>
                </a:lnSpc>
                <a:spcBef>
                  <a:spcPts val="0"/>
                </a:spcBef>
                <a:spcAft>
                  <a:spcPts val="0"/>
                </a:spcAft>
                <a:buSzPts val="1400"/>
                <a:buFont typeface="Georgia"/>
                <a:buChar char="●"/>
              </a:pPr>
              <a:r>
                <a:rPr lang="en">
                  <a:latin typeface="Georgia"/>
                  <a:ea typeface="Georgia"/>
                  <a:cs typeface="Georgia"/>
                  <a:sym typeface="Georgia"/>
                </a:rPr>
                <a:t>Large amount gained from area bosses</a:t>
              </a:r>
              <a:endParaRPr>
                <a:latin typeface="Georgia"/>
                <a:ea typeface="Georgia"/>
                <a:cs typeface="Georgia"/>
                <a:sym typeface="Georgia"/>
              </a:endParaRPr>
            </a:p>
            <a:p>
              <a:pPr indent="-317500" lvl="0" marL="457200" rtl="0">
                <a:lnSpc>
                  <a:spcPct val="100000"/>
                </a:lnSpc>
                <a:spcBef>
                  <a:spcPts val="0"/>
                </a:spcBef>
                <a:spcAft>
                  <a:spcPts val="0"/>
                </a:spcAft>
                <a:buSzPts val="1400"/>
                <a:buFont typeface="Georgia"/>
                <a:buChar char="●"/>
              </a:pPr>
              <a:r>
                <a:rPr lang="en">
                  <a:latin typeface="Georgia"/>
                  <a:ea typeface="Georgia"/>
                  <a:cs typeface="Georgia"/>
                  <a:sym typeface="Georgia"/>
                </a:rPr>
                <a:t>All cores are lost upon death</a:t>
              </a:r>
              <a:endParaRPr>
                <a:latin typeface="Georgia"/>
                <a:ea typeface="Georgia"/>
                <a:cs typeface="Georgia"/>
                <a:sym typeface="Georgia"/>
              </a:endParaRPr>
            </a:p>
            <a:p>
              <a:pPr indent="0" lvl="0" marL="0" rtl="0">
                <a:lnSpc>
                  <a:spcPct val="100000"/>
                </a:lnSpc>
                <a:spcBef>
                  <a:spcPts val="0"/>
                </a:spcBef>
                <a:spcAft>
                  <a:spcPts val="0"/>
                </a:spcAft>
                <a:buNone/>
              </a:pPr>
              <a:r>
                <a:t/>
              </a:r>
              <a:endParaRPr>
                <a:latin typeface="Georgia"/>
                <a:ea typeface="Georgia"/>
                <a:cs typeface="Georgia"/>
                <a:sym typeface="Georgia"/>
              </a:endParaRPr>
            </a:p>
            <a:p>
              <a:pPr indent="-317500" lvl="0" marL="457200" rtl="0">
                <a:lnSpc>
                  <a:spcPct val="100000"/>
                </a:lnSpc>
                <a:spcBef>
                  <a:spcPts val="0"/>
                </a:spcBef>
                <a:spcAft>
                  <a:spcPts val="0"/>
                </a:spcAft>
                <a:buSzPts val="1400"/>
                <a:buFont typeface="Georgia"/>
                <a:buChar char="●"/>
              </a:pPr>
              <a:r>
                <a:rPr lang="en">
                  <a:latin typeface="Georgia"/>
                  <a:ea typeface="Georgia"/>
                  <a:cs typeface="Georgia"/>
                  <a:sym typeface="Georgia"/>
                </a:rPr>
                <a:t>Core Uses</a:t>
              </a:r>
              <a:endParaRPr>
                <a:latin typeface="Georgia"/>
                <a:ea typeface="Georgia"/>
                <a:cs typeface="Georgia"/>
                <a:sym typeface="Georgia"/>
              </a:endParaRPr>
            </a:p>
            <a:p>
              <a:pPr indent="-317500" lvl="1" marL="914400" rtl="0">
                <a:lnSpc>
                  <a:spcPct val="100000"/>
                </a:lnSpc>
                <a:spcBef>
                  <a:spcPts val="0"/>
                </a:spcBef>
                <a:spcAft>
                  <a:spcPts val="0"/>
                </a:spcAft>
                <a:buSzPts val="1400"/>
                <a:buFont typeface="Georgia"/>
                <a:buChar char="○"/>
              </a:pPr>
              <a:r>
                <a:rPr lang="en">
                  <a:latin typeface="Georgia"/>
                  <a:ea typeface="Georgia"/>
                  <a:cs typeface="Georgia"/>
                  <a:sym typeface="Georgia"/>
                </a:rPr>
                <a:t>Power up player abilities</a:t>
              </a:r>
              <a:endParaRPr>
                <a:latin typeface="Georgia"/>
                <a:ea typeface="Georgia"/>
                <a:cs typeface="Georgia"/>
                <a:sym typeface="Georgia"/>
              </a:endParaRPr>
            </a:p>
            <a:p>
              <a:pPr indent="-317500" lvl="1" marL="914400">
                <a:lnSpc>
                  <a:spcPct val="100000"/>
                </a:lnSpc>
                <a:spcBef>
                  <a:spcPts val="0"/>
                </a:spcBef>
                <a:spcAft>
                  <a:spcPts val="0"/>
                </a:spcAft>
                <a:buSzPts val="1400"/>
                <a:buFont typeface="Georgia"/>
                <a:buChar char="○"/>
              </a:pPr>
              <a:r>
                <a:rPr lang="en">
                  <a:latin typeface="Georgia"/>
                  <a:ea typeface="Georgia"/>
                  <a:cs typeface="Georgia"/>
                  <a:sym typeface="Georgia"/>
                </a:rPr>
                <a:t>Unlock Final Boss door </a:t>
              </a:r>
              <a:endParaRPr>
                <a:latin typeface="Georgia"/>
                <a:ea typeface="Georgia"/>
                <a:cs typeface="Georgia"/>
                <a:sym typeface="Georgia"/>
              </a:endParaRPr>
            </a:p>
          </p:txBody>
        </p:sp>
      </p:grpSp>
      <p:sp>
        <p:nvSpPr>
          <p:cNvPr id="71" name="Shape 71"/>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Overview</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Game Layout</a:t>
            </a:r>
            <a:endParaRPr>
              <a:latin typeface="Verdana"/>
              <a:ea typeface="Verdana"/>
              <a:cs typeface="Verdana"/>
              <a:sym typeface="Verdana"/>
            </a:endParaRPr>
          </a:p>
        </p:txBody>
      </p:sp>
      <p:sp>
        <p:nvSpPr>
          <p:cNvPr id="77" name="Shape 77"/>
          <p:cNvSpPr/>
          <p:nvPr/>
        </p:nvSpPr>
        <p:spPr>
          <a:xfrm>
            <a:off x="3976193" y="4266532"/>
            <a:ext cx="1191600" cy="600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Spawn/Hub Area</a:t>
            </a:r>
            <a:endParaRPr sz="1200">
              <a:latin typeface="Verdana"/>
              <a:ea typeface="Verdana"/>
              <a:cs typeface="Verdana"/>
              <a:sym typeface="Verdana"/>
            </a:endParaRPr>
          </a:p>
        </p:txBody>
      </p:sp>
      <p:sp>
        <p:nvSpPr>
          <p:cNvPr id="78" name="Shape 78"/>
          <p:cNvSpPr/>
          <p:nvPr/>
        </p:nvSpPr>
        <p:spPr>
          <a:xfrm>
            <a:off x="3976193" y="1024600"/>
            <a:ext cx="1191600" cy="36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Verdana"/>
                <a:ea typeface="Verdana"/>
                <a:cs typeface="Verdana"/>
                <a:sym typeface="Verdana"/>
              </a:rPr>
              <a:t>Final Boss</a:t>
            </a:r>
            <a:endParaRPr>
              <a:solidFill>
                <a:srgbClr val="FFFFFF"/>
              </a:solidFill>
              <a:latin typeface="Verdana"/>
              <a:ea typeface="Verdana"/>
              <a:cs typeface="Verdana"/>
              <a:sym typeface="Verdana"/>
            </a:endParaRPr>
          </a:p>
        </p:txBody>
      </p:sp>
      <p:sp>
        <p:nvSpPr>
          <p:cNvPr id="79" name="Shape 79"/>
          <p:cNvSpPr/>
          <p:nvPr/>
        </p:nvSpPr>
        <p:spPr>
          <a:xfrm>
            <a:off x="4104067" y="2645566"/>
            <a:ext cx="936000" cy="3612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Verdana"/>
                <a:ea typeface="Verdana"/>
                <a:cs typeface="Verdana"/>
                <a:sym typeface="Verdana"/>
              </a:rPr>
              <a:t>Boss Door</a:t>
            </a:r>
            <a:endParaRPr sz="1000">
              <a:latin typeface="Verdana"/>
              <a:ea typeface="Verdana"/>
              <a:cs typeface="Verdana"/>
              <a:sym typeface="Verdana"/>
            </a:endParaRPr>
          </a:p>
          <a:p>
            <a:pPr indent="0" lvl="0" marL="0" rtl="0" algn="ctr">
              <a:spcBef>
                <a:spcPts val="0"/>
              </a:spcBef>
              <a:spcAft>
                <a:spcPts val="0"/>
              </a:spcAft>
              <a:buNone/>
            </a:pPr>
            <a:r>
              <a:rPr lang="en" sz="1000">
                <a:latin typeface="Verdana"/>
                <a:ea typeface="Verdana"/>
                <a:cs typeface="Verdana"/>
                <a:sym typeface="Verdana"/>
              </a:rPr>
              <a:t>(Locked)</a:t>
            </a:r>
            <a:endParaRPr sz="1000">
              <a:latin typeface="Verdana"/>
              <a:ea typeface="Verdana"/>
              <a:cs typeface="Verdana"/>
              <a:sym typeface="Verdana"/>
            </a:endParaRPr>
          </a:p>
        </p:txBody>
      </p:sp>
      <p:cxnSp>
        <p:nvCxnSpPr>
          <p:cNvPr id="80" name="Shape 80"/>
          <p:cNvCxnSpPr>
            <a:stCxn id="79" idx="0"/>
            <a:endCxn id="78" idx="2"/>
          </p:cNvCxnSpPr>
          <p:nvPr/>
        </p:nvCxnSpPr>
        <p:spPr>
          <a:xfrm rot="-5400000">
            <a:off x="3942517" y="2015416"/>
            <a:ext cx="1259700" cy="600"/>
          </a:xfrm>
          <a:prstGeom prst="curvedConnector3">
            <a:avLst>
              <a:gd fmla="val 50003" name="adj1"/>
            </a:avLst>
          </a:prstGeom>
          <a:noFill/>
          <a:ln cap="flat" cmpd="sng" w="19050">
            <a:solidFill>
              <a:srgbClr val="000000"/>
            </a:solidFill>
            <a:prstDash val="solid"/>
            <a:round/>
            <a:headEnd len="med" w="med" type="none"/>
            <a:tailEnd len="med" w="med" type="triangle"/>
          </a:ln>
        </p:spPr>
      </p:cxnSp>
      <p:cxnSp>
        <p:nvCxnSpPr>
          <p:cNvPr id="81" name="Shape 81"/>
          <p:cNvCxnSpPr>
            <a:stCxn id="77" idx="0"/>
            <a:endCxn id="79" idx="2"/>
          </p:cNvCxnSpPr>
          <p:nvPr/>
        </p:nvCxnSpPr>
        <p:spPr>
          <a:xfrm rot="-5400000">
            <a:off x="3942443" y="3636382"/>
            <a:ext cx="1259700" cy="600"/>
          </a:xfrm>
          <a:prstGeom prst="curvedConnector3">
            <a:avLst>
              <a:gd fmla="val 50003" name="adj1"/>
            </a:avLst>
          </a:prstGeom>
          <a:noFill/>
          <a:ln cap="flat" cmpd="sng" w="19050">
            <a:solidFill>
              <a:srgbClr val="000000"/>
            </a:solidFill>
            <a:prstDash val="solid"/>
            <a:round/>
            <a:headEnd len="med" w="med" type="none"/>
            <a:tailEnd len="med" w="med" type="triangle"/>
          </a:ln>
        </p:spPr>
      </p:cxnSp>
      <p:sp>
        <p:nvSpPr>
          <p:cNvPr id="82" name="Shape 82"/>
          <p:cNvSpPr/>
          <p:nvPr/>
        </p:nvSpPr>
        <p:spPr>
          <a:xfrm>
            <a:off x="5976036" y="3026349"/>
            <a:ext cx="1191600" cy="6009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Mechanical Bay</a:t>
            </a:r>
            <a:endParaRPr>
              <a:latin typeface="Verdana"/>
              <a:ea typeface="Verdana"/>
              <a:cs typeface="Verdana"/>
              <a:sym typeface="Verdana"/>
            </a:endParaRPr>
          </a:p>
        </p:txBody>
      </p:sp>
      <p:sp>
        <p:nvSpPr>
          <p:cNvPr id="83" name="Shape 83"/>
          <p:cNvSpPr/>
          <p:nvPr/>
        </p:nvSpPr>
        <p:spPr>
          <a:xfrm>
            <a:off x="5198599" y="1959352"/>
            <a:ext cx="1191600" cy="361200"/>
          </a:xfrm>
          <a:prstGeom prst="rect">
            <a:avLst/>
          </a:prstGeom>
          <a:solidFill>
            <a:srgbClr val="5B0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Verdana"/>
                <a:ea typeface="Verdana"/>
                <a:cs typeface="Verdana"/>
                <a:sym typeface="Verdana"/>
              </a:rPr>
              <a:t>Boss</a:t>
            </a:r>
            <a:endParaRPr>
              <a:solidFill>
                <a:srgbClr val="FFFFFF"/>
              </a:solidFill>
              <a:latin typeface="Verdana"/>
              <a:ea typeface="Verdana"/>
              <a:cs typeface="Verdana"/>
              <a:sym typeface="Verdana"/>
            </a:endParaRPr>
          </a:p>
        </p:txBody>
      </p:sp>
      <p:sp>
        <p:nvSpPr>
          <p:cNvPr id="84" name="Shape 84"/>
          <p:cNvSpPr/>
          <p:nvPr/>
        </p:nvSpPr>
        <p:spPr>
          <a:xfrm>
            <a:off x="1976350" y="3026349"/>
            <a:ext cx="1191600" cy="6009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Biodome</a:t>
            </a:r>
            <a:endParaRPr>
              <a:latin typeface="Verdana"/>
              <a:ea typeface="Verdana"/>
              <a:cs typeface="Verdana"/>
              <a:sym typeface="Verdana"/>
            </a:endParaRPr>
          </a:p>
        </p:txBody>
      </p:sp>
      <p:sp>
        <p:nvSpPr>
          <p:cNvPr id="85" name="Shape 85"/>
          <p:cNvSpPr/>
          <p:nvPr/>
        </p:nvSpPr>
        <p:spPr>
          <a:xfrm>
            <a:off x="2753787" y="1959352"/>
            <a:ext cx="1191600" cy="361200"/>
          </a:xfrm>
          <a:prstGeom prst="rect">
            <a:avLst/>
          </a:prstGeom>
          <a:solidFill>
            <a:srgbClr val="07376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Verdana"/>
                <a:ea typeface="Verdana"/>
                <a:cs typeface="Verdana"/>
                <a:sym typeface="Verdana"/>
              </a:rPr>
              <a:t>Boss</a:t>
            </a:r>
            <a:endParaRPr>
              <a:solidFill>
                <a:srgbClr val="FFFFFF"/>
              </a:solidFill>
              <a:latin typeface="Verdana"/>
              <a:ea typeface="Verdana"/>
              <a:cs typeface="Verdana"/>
              <a:sym typeface="Verdana"/>
            </a:endParaRPr>
          </a:p>
        </p:txBody>
      </p:sp>
      <p:cxnSp>
        <p:nvCxnSpPr>
          <p:cNvPr id="86" name="Shape 86"/>
          <p:cNvCxnSpPr>
            <a:stCxn id="87" idx="0"/>
            <a:endCxn id="82" idx="2"/>
          </p:cNvCxnSpPr>
          <p:nvPr/>
        </p:nvCxnSpPr>
        <p:spPr>
          <a:xfrm rot="-5400000">
            <a:off x="6192709" y="4006569"/>
            <a:ext cx="759000" cy="600"/>
          </a:xfrm>
          <a:prstGeom prst="curvedConnector3">
            <a:avLst>
              <a:gd fmla="val 49996" name="adj1"/>
            </a:avLst>
          </a:prstGeom>
          <a:noFill/>
          <a:ln cap="flat" cmpd="sng" w="19050">
            <a:solidFill>
              <a:srgbClr val="000000"/>
            </a:solidFill>
            <a:prstDash val="solid"/>
            <a:round/>
            <a:headEnd len="med" w="med" type="none"/>
            <a:tailEnd len="med" w="med" type="triangle"/>
          </a:ln>
        </p:spPr>
      </p:cxnSp>
      <p:cxnSp>
        <p:nvCxnSpPr>
          <p:cNvPr id="88" name="Shape 88"/>
          <p:cNvCxnSpPr>
            <a:stCxn id="82" idx="0"/>
            <a:endCxn id="83" idx="2"/>
          </p:cNvCxnSpPr>
          <p:nvPr/>
        </p:nvCxnSpPr>
        <p:spPr>
          <a:xfrm flipH="1" rot="5400000">
            <a:off x="5830236" y="2284749"/>
            <a:ext cx="705900" cy="777300"/>
          </a:xfrm>
          <a:prstGeom prst="curvedConnector3">
            <a:avLst>
              <a:gd fmla="val 50000" name="adj1"/>
            </a:avLst>
          </a:prstGeom>
          <a:noFill/>
          <a:ln cap="flat" cmpd="sng" w="19050">
            <a:solidFill>
              <a:srgbClr val="000000"/>
            </a:solidFill>
            <a:prstDash val="solid"/>
            <a:round/>
            <a:headEnd len="med" w="med" type="none"/>
            <a:tailEnd len="med" w="med" type="triangle"/>
          </a:ln>
        </p:spPr>
      </p:cxnSp>
      <p:cxnSp>
        <p:nvCxnSpPr>
          <p:cNvPr id="89" name="Shape 89"/>
          <p:cNvCxnSpPr>
            <a:stCxn id="84" idx="0"/>
            <a:endCxn id="85" idx="2"/>
          </p:cNvCxnSpPr>
          <p:nvPr/>
        </p:nvCxnSpPr>
        <p:spPr>
          <a:xfrm rot="-5400000">
            <a:off x="2607850" y="2284749"/>
            <a:ext cx="705900" cy="777300"/>
          </a:xfrm>
          <a:prstGeom prst="curvedConnector3">
            <a:avLst>
              <a:gd fmla="val 50000" name="adj1"/>
            </a:avLst>
          </a:prstGeom>
          <a:noFill/>
          <a:ln cap="flat" cmpd="sng" w="19050">
            <a:solidFill>
              <a:srgbClr val="000000"/>
            </a:solidFill>
            <a:prstDash val="solid"/>
            <a:round/>
            <a:headEnd len="med" w="med" type="none"/>
            <a:tailEnd len="med" w="med" type="triangle"/>
          </a:ln>
        </p:spPr>
      </p:cxnSp>
      <p:cxnSp>
        <p:nvCxnSpPr>
          <p:cNvPr id="90" name="Shape 90"/>
          <p:cNvCxnSpPr>
            <a:stCxn id="91" idx="0"/>
            <a:endCxn id="84" idx="2"/>
          </p:cNvCxnSpPr>
          <p:nvPr/>
        </p:nvCxnSpPr>
        <p:spPr>
          <a:xfrm rot="-5400000">
            <a:off x="2193024" y="4006569"/>
            <a:ext cx="759000" cy="600"/>
          </a:xfrm>
          <a:prstGeom prst="curvedConnector3">
            <a:avLst>
              <a:gd fmla="val 49996" name="adj1"/>
            </a:avLst>
          </a:prstGeom>
          <a:noFill/>
          <a:ln cap="flat" cmpd="sng" w="19050">
            <a:solidFill>
              <a:srgbClr val="000000"/>
            </a:solidFill>
            <a:prstDash val="solid"/>
            <a:round/>
            <a:headEnd len="med" w="med" type="none"/>
            <a:tailEnd len="med" w="med" type="triangle"/>
          </a:ln>
        </p:spPr>
      </p:cxnSp>
      <p:cxnSp>
        <p:nvCxnSpPr>
          <p:cNvPr id="92" name="Shape 92"/>
          <p:cNvCxnSpPr>
            <a:stCxn id="85" idx="2"/>
            <a:endCxn id="77" idx="1"/>
          </p:cNvCxnSpPr>
          <p:nvPr/>
        </p:nvCxnSpPr>
        <p:spPr>
          <a:xfrm flipH="1" rot="-5400000">
            <a:off x="2539737" y="3130402"/>
            <a:ext cx="2246400" cy="626700"/>
          </a:xfrm>
          <a:prstGeom prst="curvedConnector2">
            <a:avLst/>
          </a:prstGeom>
          <a:noFill/>
          <a:ln cap="flat" cmpd="sng" w="19050">
            <a:solidFill>
              <a:srgbClr val="000000"/>
            </a:solidFill>
            <a:prstDash val="solid"/>
            <a:round/>
            <a:headEnd len="med" w="med" type="none"/>
            <a:tailEnd len="med" w="med" type="triangle"/>
          </a:ln>
        </p:spPr>
      </p:cxnSp>
      <p:cxnSp>
        <p:nvCxnSpPr>
          <p:cNvPr id="93" name="Shape 93"/>
          <p:cNvCxnSpPr>
            <a:stCxn id="83" idx="2"/>
            <a:endCxn id="77" idx="3"/>
          </p:cNvCxnSpPr>
          <p:nvPr/>
        </p:nvCxnSpPr>
        <p:spPr>
          <a:xfrm rot="5400000">
            <a:off x="4357849" y="3130402"/>
            <a:ext cx="2246400" cy="626700"/>
          </a:xfrm>
          <a:prstGeom prst="curvedConnector2">
            <a:avLst/>
          </a:prstGeom>
          <a:noFill/>
          <a:ln cap="flat" cmpd="sng" w="19050">
            <a:solidFill>
              <a:srgbClr val="000000"/>
            </a:solidFill>
            <a:prstDash val="solid"/>
            <a:round/>
            <a:headEnd len="med" w="med" type="none"/>
            <a:tailEnd len="med" w="med" type="triangle"/>
          </a:ln>
        </p:spPr>
      </p:cxnSp>
      <p:sp>
        <p:nvSpPr>
          <p:cNvPr id="87" name="Shape 87"/>
          <p:cNvSpPr/>
          <p:nvPr/>
        </p:nvSpPr>
        <p:spPr>
          <a:xfrm>
            <a:off x="6103909" y="4386369"/>
            <a:ext cx="936000" cy="3612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Door</a:t>
            </a:r>
            <a:endParaRPr>
              <a:latin typeface="Verdana"/>
              <a:ea typeface="Verdana"/>
              <a:cs typeface="Verdana"/>
              <a:sym typeface="Verdana"/>
            </a:endParaRPr>
          </a:p>
        </p:txBody>
      </p:sp>
      <p:cxnSp>
        <p:nvCxnSpPr>
          <p:cNvPr id="94" name="Shape 94"/>
          <p:cNvCxnSpPr>
            <a:stCxn id="77" idx="3"/>
            <a:endCxn id="87" idx="1"/>
          </p:cNvCxnSpPr>
          <p:nvPr/>
        </p:nvCxnSpPr>
        <p:spPr>
          <a:xfrm>
            <a:off x="5167793" y="4566982"/>
            <a:ext cx="936000" cy="600"/>
          </a:xfrm>
          <a:prstGeom prst="curvedConnector3">
            <a:avLst>
              <a:gd fmla="val 50002" name="adj1"/>
            </a:avLst>
          </a:prstGeom>
          <a:noFill/>
          <a:ln cap="flat" cmpd="sng" w="19050">
            <a:solidFill>
              <a:srgbClr val="000000"/>
            </a:solidFill>
            <a:prstDash val="solid"/>
            <a:round/>
            <a:headEnd len="med" w="med" type="none"/>
            <a:tailEnd len="med" w="med" type="triangle"/>
          </a:ln>
        </p:spPr>
      </p:cxnSp>
      <p:sp>
        <p:nvSpPr>
          <p:cNvPr id="91" name="Shape 91"/>
          <p:cNvSpPr/>
          <p:nvPr/>
        </p:nvSpPr>
        <p:spPr>
          <a:xfrm>
            <a:off x="2104224" y="4386369"/>
            <a:ext cx="936000" cy="3612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Door</a:t>
            </a:r>
            <a:endParaRPr>
              <a:latin typeface="Verdana"/>
              <a:ea typeface="Verdana"/>
              <a:cs typeface="Verdana"/>
              <a:sym typeface="Verdana"/>
            </a:endParaRPr>
          </a:p>
        </p:txBody>
      </p:sp>
      <p:cxnSp>
        <p:nvCxnSpPr>
          <p:cNvPr id="95" name="Shape 95"/>
          <p:cNvCxnSpPr>
            <a:stCxn id="77" idx="1"/>
            <a:endCxn id="91" idx="3"/>
          </p:cNvCxnSpPr>
          <p:nvPr/>
        </p:nvCxnSpPr>
        <p:spPr>
          <a:xfrm flipH="1">
            <a:off x="3040193" y="4566982"/>
            <a:ext cx="936000" cy="600"/>
          </a:xfrm>
          <a:prstGeom prst="curvedConnector3">
            <a:avLst>
              <a:gd fmla="val 50002" name="adj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Level Layout</a:t>
            </a:r>
            <a:endParaRPr>
              <a:latin typeface="Verdana"/>
              <a:ea typeface="Verdana"/>
              <a:cs typeface="Verdana"/>
              <a:sym typeface="Verdana"/>
            </a:endParaRPr>
          </a:p>
        </p:txBody>
      </p:sp>
      <p:sp>
        <p:nvSpPr>
          <p:cNvPr id="101" name="Shape 101"/>
          <p:cNvSpPr/>
          <p:nvPr/>
        </p:nvSpPr>
        <p:spPr>
          <a:xfrm>
            <a:off x="4108388" y="3842149"/>
            <a:ext cx="987300" cy="6402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Static Room</a:t>
            </a:r>
            <a:endParaRPr>
              <a:latin typeface="Verdana"/>
              <a:ea typeface="Verdana"/>
              <a:cs typeface="Verdana"/>
              <a:sym typeface="Verdana"/>
            </a:endParaRPr>
          </a:p>
        </p:txBody>
      </p:sp>
      <p:sp>
        <p:nvSpPr>
          <p:cNvPr id="102" name="Shape 102"/>
          <p:cNvSpPr/>
          <p:nvPr/>
        </p:nvSpPr>
        <p:spPr>
          <a:xfrm>
            <a:off x="4134534" y="4482188"/>
            <a:ext cx="935100" cy="3594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Door</a:t>
            </a:r>
            <a:endParaRPr>
              <a:latin typeface="Verdana"/>
              <a:ea typeface="Verdana"/>
              <a:cs typeface="Verdana"/>
              <a:sym typeface="Verdana"/>
            </a:endParaRPr>
          </a:p>
        </p:txBody>
      </p:sp>
      <p:sp>
        <p:nvSpPr>
          <p:cNvPr id="103" name="Shape 103"/>
          <p:cNvSpPr/>
          <p:nvPr/>
        </p:nvSpPr>
        <p:spPr>
          <a:xfrm>
            <a:off x="2052388" y="1781063"/>
            <a:ext cx="1219800" cy="11643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Static Room</a:t>
            </a:r>
            <a:endParaRPr>
              <a:latin typeface="Verdana"/>
              <a:ea typeface="Verdana"/>
              <a:cs typeface="Verdana"/>
              <a:sym typeface="Verdana"/>
            </a:endParaRPr>
          </a:p>
        </p:txBody>
      </p:sp>
      <p:sp>
        <p:nvSpPr>
          <p:cNvPr id="104" name="Shape 104"/>
          <p:cNvSpPr/>
          <p:nvPr/>
        </p:nvSpPr>
        <p:spPr>
          <a:xfrm>
            <a:off x="4134534" y="1547381"/>
            <a:ext cx="935100" cy="3594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Locked Door</a:t>
            </a:r>
            <a:endParaRPr sz="1200">
              <a:latin typeface="Verdana"/>
              <a:ea typeface="Verdana"/>
              <a:cs typeface="Verdana"/>
              <a:sym typeface="Verdana"/>
            </a:endParaRPr>
          </a:p>
        </p:txBody>
      </p:sp>
      <p:sp>
        <p:nvSpPr>
          <p:cNvPr id="105" name="Shape 105"/>
          <p:cNvSpPr/>
          <p:nvPr/>
        </p:nvSpPr>
        <p:spPr>
          <a:xfrm>
            <a:off x="4006782" y="917775"/>
            <a:ext cx="1190700" cy="359400"/>
          </a:xfrm>
          <a:prstGeom prst="rect">
            <a:avLst/>
          </a:prstGeom>
          <a:solidFill>
            <a:srgbClr val="07376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Verdana"/>
                <a:ea typeface="Verdana"/>
                <a:cs typeface="Verdana"/>
                <a:sym typeface="Verdana"/>
              </a:rPr>
              <a:t>Boss</a:t>
            </a:r>
            <a:endParaRPr>
              <a:solidFill>
                <a:srgbClr val="FFFFFF"/>
              </a:solidFill>
              <a:latin typeface="Verdana"/>
              <a:ea typeface="Verdana"/>
              <a:cs typeface="Verdana"/>
              <a:sym typeface="Verdana"/>
            </a:endParaRPr>
          </a:p>
        </p:txBody>
      </p:sp>
      <p:sp>
        <p:nvSpPr>
          <p:cNvPr id="106" name="Shape 106"/>
          <p:cNvSpPr/>
          <p:nvPr/>
        </p:nvSpPr>
        <p:spPr>
          <a:xfrm>
            <a:off x="2772842" y="3328640"/>
            <a:ext cx="987300" cy="8430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Verdana"/>
                <a:ea typeface="Verdana"/>
                <a:cs typeface="Verdana"/>
                <a:sym typeface="Verdana"/>
              </a:rPr>
              <a:t>Procedural Hallways</a:t>
            </a:r>
            <a:endParaRPr sz="1000">
              <a:latin typeface="Verdana"/>
              <a:ea typeface="Verdana"/>
              <a:cs typeface="Verdana"/>
              <a:sym typeface="Verdana"/>
            </a:endParaRPr>
          </a:p>
        </p:txBody>
      </p:sp>
      <p:sp>
        <p:nvSpPr>
          <p:cNvPr id="107" name="Shape 107"/>
          <p:cNvSpPr/>
          <p:nvPr/>
        </p:nvSpPr>
        <p:spPr>
          <a:xfrm>
            <a:off x="4082243" y="2452970"/>
            <a:ext cx="987300" cy="8430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Verdana"/>
                <a:ea typeface="Verdana"/>
                <a:cs typeface="Verdana"/>
                <a:sym typeface="Verdana"/>
              </a:rPr>
              <a:t>Procedural Hallways</a:t>
            </a:r>
            <a:endParaRPr sz="1000">
              <a:latin typeface="Verdana"/>
              <a:ea typeface="Verdana"/>
              <a:cs typeface="Verdana"/>
              <a:sym typeface="Verdana"/>
            </a:endParaRPr>
          </a:p>
        </p:txBody>
      </p:sp>
      <p:sp>
        <p:nvSpPr>
          <p:cNvPr id="108" name="Shape 108"/>
          <p:cNvSpPr/>
          <p:nvPr/>
        </p:nvSpPr>
        <p:spPr>
          <a:xfrm>
            <a:off x="5601694" y="2159627"/>
            <a:ext cx="1219800" cy="6402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Static Room</a:t>
            </a:r>
            <a:endParaRPr sz="1200">
              <a:latin typeface="Verdana"/>
              <a:ea typeface="Verdana"/>
              <a:cs typeface="Verdana"/>
              <a:sym typeface="Verdana"/>
            </a:endParaRPr>
          </a:p>
        </p:txBody>
      </p:sp>
      <p:sp>
        <p:nvSpPr>
          <p:cNvPr id="109" name="Shape 109"/>
          <p:cNvSpPr/>
          <p:nvPr/>
        </p:nvSpPr>
        <p:spPr>
          <a:xfrm>
            <a:off x="5793303" y="3450033"/>
            <a:ext cx="987300" cy="8430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Verdana"/>
                <a:ea typeface="Verdana"/>
                <a:cs typeface="Verdana"/>
                <a:sym typeface="Verdana"/>
              </a:rPr>
              <a:t>Procedural Hallways</a:t>
            </a:r>
            <a:endParaRPr sz="1000">
              <a:latin typeface="Verdana"/>
              <a:ea typeface="Verdana"/>
              <a:cs typeface="Verdana"/>
              <a:sym typeface="Verdana"/>
            </a:endParaRPr>
          </a:p>
        </p:txBody>
      </p:sp>
      <p:cxnSp>
        <p:nvCxnSpPr>
          <p:cNvPr id="110" name="Shape 110"/>
          <p:cNvCxnSpPr>
            <a:stCxn id="101" idx="3"/>
            <a:endCxn id="109" idx="1"/>
          </p:cNvCxnSpPr>
          <p:nvPr/>
        </p:nvCxnSpPr>
        <p:spPr>
          <a:xfrm flipH="1" rot="10800000">
            <a:off x="5095688" y="3871549"/>
            <a:ext cx="697500" cy="290700"/>
          </a:xfrm>
          <a:prstGeom prst="curvedConnector3">
            <a:avLst>
              <a:gd fmla="val 49994" name="adj1"/>
            </a:avLst>
          </a:prstGeom>
          <a:noFill/>
          <a:ln cap="flat" cmpd="sng" w="9525">
            <a:solidFill>
              <a:srgbClr val="000000"/>
            </a:solidFill>
            <a:prstDash val="solid"/>
            <a:round/>
            <a:headEnd len="med" w="med" type="none"/>
            <a:tailEnd len="med" w="med" type="none"/>
          </a:ln>
        </p:spPr>
      </p:cxnSp>
      <p:cxnSp>
        <p:nvCxnSpPr>
          <p:cNvPr id="111" name="Shape 111"/>
          <p:cNvCxnSpPr>
            <a:stCxn id="109" idx="0"/>
            <a:endCxn id="108" idx="2"/>
          </p:cNvCxnSpPr>
          <p:nvPr/>
        </p:nvCxnSpPr>
        <p:spPr>
          <a:xfrm flipH="1" rot="5400000">
            <a:off x="5924253" y="3087333"/>
            <a:ext cx="650100" cy="75300"/>
          </a:xfrm>
          <a:prstGeom prst="curvedConnector3">
            <a:avLst>
              <a:gd fmla="val 49993" name="adj1"/>
            </a:avLst>
          </a:prstGeom>
          <a:noFill/>
          <a:ln cap="flat" cmpd="sng" w="9525">
            <a:solidFill>
              <a:srgbClr val="000000"/>
            </a:solidFill>
            <a:prstDash val="solid"/>
            <a:round/>
            <a:headEnd len="med" w="med" type="none"/>
            <a:tailEnd len="med" w="med" type="none"/>
          </a:ln>
        </p:spPr>
      </p:cxnSp>
      <p:cxnSp>
        <p:nvCxnSpPr>
          <p:cNvPr id="112" name="Shape 112"/>
          <p:cNvCxnSpPr>
            <a:stCxn id="107" idx="3"/>
            <a:endCxn id="108" idx="1"/>
          </p:cNvCxnSpPr>
          <p:nvPr/>
        </p:nvCxnSpPr>
        <p:spPr>
          <a:xfrm flipH="1" rot="10800000">
            <a:off x="5069543" y="2479670"/>
            <a:ext cx="532200" cy="394800"/>
          </a:xfrm>
          <a:prstGeom prst="curvedConnector3">
            <a:avLst>
              <a:gd fmla="val 50003" name="adj1"/>
            </a:avLst>
          </a:prstGeom>
          <a:noFill/>
          <a:ln cap="flat" cmpd="sng" w="9525">
            <a:solidFill>
              <a:srgbClr val="000000"/>
            </a:solidFill>
            <a:prstDash val="solid"/>
            <a:round/>
            <a:headEnd len="med" w="med" type="none"/>
            <a:tailEnd len="med" w="med" type="none"/>
          </a:ln>
        </p:spPr>
      </p:cxnSp>
      <p:cxnSp>
        <p:nvCxnSpPr>
          <p:cNvPr id="113" name="Shape 113"/>
          <p:cNvCxnSpPr>
            <a:stCxn id="101" idx="0"/>
            <a:endCxn id="107" idx="2"/>
          </p:cNvCxnSpPr>
          <p:nvPr/>
        </p:nvCxnSpPr>
        <p:spPr>
          <a:xfrm flipH="1" rot="5400000">
            <a:off x="4315838" y="3555949"/>
            <a:ext cx="546300" cy="26100"/>
          </a:xfrm>
          <a:prstGeom prst="curvedConnector3">
            <a:avLst>
              <a:gd fmla="val 50005" name="adj1"/>
            </a:avLst>
          </a:prstGeom>
          <a:noFill/>
          <a:ln cap="flat" cmpd="sng" w="9525">
            <a:solidFill>
              <a:srgbClr val="000000"/>
            </a:solidFill>
            <a:prstDash val="solid"/>
            <a:round/>
            <a:headEnd len="med" w="med" type="none"/>
            <a:tailEnd len="med" w="med" type="none"/>
          </a:ln>
        </p:spPr>
      </p:cxnSp>
      <p:cxnSp>
        <p:nvCxnSpPr>
          <p:cNvPr id="114" name="Shape 114"/>
          <p:cNvCxnSpPr>
            <a:endCxn id="106" idx="3"/>
          </p:cNvCxnSpPr>
          <p:nvPr/>
        </p:nvCxnSpPr>
        <p:spPr>
          <a:xfrm flipH="1" rot="5400000">
            <a:off x="3728342" y="3781940"/>
            <a:ext cx="411900" cy="348300"/>
          </a:xfrm>
          <a:prstGeom prst="curvedConnector2">
            <a:avLst/>
          </a:prstGeom>
          <a:noFill/>
          <a:ln cap="flat" cmpd="sng" w="9525">
            <a:solidFill>
              <a:srgbClr val="000000"/>
            </a:solidFill>
            <a:prstDash val="solid"/>
            <a:round/>
            <a:headEnd len="med" w="med" type="none"/>
            <a:tailEnd len="med" w="med" type="none"/>
          </a:ln>
        </p:spPr>
      </p:cxnSp>
      <p:cxnSp>
        <p:nvCxnSpPr>
          <p:cNvPr id="115" name="Shape 115"/>
          <p:cNvCxnSpPr>
            <a:stCxn id="106" idx="0"/>
            <a:endCxn id="103" idx="2"/>
          </p:cNvCxnSpPr>
          <p:nvPr/>
        </p:nvCxnSpPr>
        <p:spPr>
          <a:xfrm flipH="1" rot="5400000">
            <a:off x="2772692" y="2834840"/>
            <a:ext cx="383400" cy="604200"/>
          </a:xfrm>
          <a:prstGeom prst="curvedConnector3">
            <a:avLst>
              <a:gd fmla="val 50012" name="adj1"/>
            </a:avLst>
          </a:prstGeom>
          <a:noFill/>
          <a:ln cap="flat" cmpd="sng" w="9525">
            <a:solidFill>
              <a:srgbClr val="000000"/>
            </a:solidFill>
            <a:prstDash val="solid"/>
            <a:round/>
            <a:headEnd len="med" w="med" type="none"/>
            <a:tailEnd len="med" w="med" type="none"/>
          </a:ln>
        </p:spPr>
      </p:cxnSp>
      <p:cxnSp>
        <p:nvCxnSpPr>
          <p:cNvPr id="116" name="Shape 116"/>
          <p:cNvCxnSpPr>
            <a:stCxn id="107" idx="0"/>
            <a:endCxn id="104" idx="2"/>
          </p:cNvCxnSpPr>
          <p:nvPr/>
        </p:nvCxnSpPr>
        <p:spPr>
          <a:xfrm rot="-5400000">
            <a:off x="4315793" y="2166770"/>
            <a:ext cx="546300" cy="26100"/>
          </a:xfrm>
          <a:prstGeom prst="curvedConnector3">
            <a:avLst>
              <a:gd fmla="val 50005" name="adj1"/>
            </a:avLst>
          </a:prstGeom>
          <a:noFill/>
          <a:ln cap="flat" cmpd="sng" w="9525">
            <a:solidFill>
              <a:srgbClr val="000000"/>
            </a:solidFill>
            <a:prstDash val="solid"/>
            <a:round/>
            <a:headEnd len="med" w="med" type="none"/>
            <a:tailEnd len="med" w="med" type="none"/>
          </a:ln>
        </p:spPr>
      </p:cxnSp>
      <p:cxnSp>
        <p:nvCxnSpPr>
          <p:cNvPr id="117" name="Shape 117"/>
          <p:cNvCxnSpPr>
            <a:stCxn id="104" idx="0"/>
            <a:endCxn id="105" idx="2"/>
          </p:cNvCxnSpPr>
          <p:nvPr/>
        </p:nvCxnSpPr>
        <p:spPr>
          <a:xfrm rot="-5400000">
            <a:off x="4467234" y="1411931"/>
            <a:ext cx="270300" cy="600"/>
          </a:xfrm>
          <a:prstGeom prst="curvedConnector3">
            <a:avLst>
              <a:gd fmla="val 49997" name="adj1"/>
            </a:avLst>
          </a:prstGeom>
          <a:noFill/>
          <a:ln cap="flat" cmpd="sng" w="9525">
            <a:solidFill>
              <a:srgbClr val="000000"/>
            </a:solidFill>
            <a:prstDash val="solid"/>
            <a:round/>
            <a:headEnd len="med" w="med" type="none"/>
            <a:tailEnd len="med" w="med" type="none"/>
          </a:ln>
        </p:spPr>
      </p:cxnSp>
      <p:sp>
        <p:nvSpPr>
          <p:cNvPr id="118" name="Shape 118"/>
          <p:cNvSpPr/>
          <p:nvPr/>
        </p:nvSpPr>
        <p:spPr>
          <a:xfrm>
            <a:off x="6436419" y="2183453"/>
            <a:ext cx="385200" cy="164100"/>
          </a:xfrm>
          <a:prstGeom prst="rect">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Verdana"/>
                <a:ea typeface="Verdana"/>
                <a:cs typeface="Verdana"/>
                <a:sym typeface="Verdana"/>
              </a:rPr>
              <a:t>Key</a:t>
            </a:r>
            <a:endParaRPr sz="8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Combat and Movement Flow</a:t>
            </a:r>
            <a:endParaRPr>
              <a:latin typeface="Verdana"/>
              <a:ea typeface="Verdana"/>
              <a:cs typeface="Verdana"/>
              <a:sym typeface="Verdana"/>
            </a:endParaRPr>
          </a:p>
        </p:txBody>
      </p:sp>
      <p:sp>
        <p:nvSpPr>
          <p:cNvPr id="124" name="Shape 124"/>
          <p:cNvSpPr/>
          <p:nvPr/>
        </p:nvSpPr>
        <p:spPr>
          <a:xfrm>
            <a:off x="3998028" y="2941034"/>
            <a:ext cx="1148700" cy="9729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Player</a:t>
            </a:r>
            <a:endParaRPr sz="1200">
              <a:latin typeface="Verdana"/>
              <a:ea typeface="Verdana"/>
              <a:cs typeface="Verdana"/>
              <a:sym typeface="Verdana"/>
            </a:endParaRPr>
          </a:p>
        </p:txBody>
      </p:sp>
      <p:sp>
        <p:nvSpPr>
          <p:cNvPr id="125" name="Shape 125"/>
          <p:cNvSpPr/>
          <p:nvPr/>
        </p:nvSpPr>
        <p:spPr>
          <a:xfrm>
            <a:off x="3998028" y="1968242"/>
            <a:ext cx="1148700" cy="972900"/>
          </a:xfrm>
          <a:prstGeom prst="rect">
            <a:avLst/>
          </a:prstGeom>
          <a:solidFill>
            <a:srgbClr val="FFF2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26" name="Shape 126"/>
          <p:cNvSpPr/>
          <p:nvPr/>
        </p:nvSpPr>
        <p:spPr>
          <a:xfrm>
            <a:off x="5146769" y="1968242"/>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27" name="Shape 127"/>
          <p:cNvSpPr/>
          <p:nvPr/>
        </p:nvSpPr>
        <p:spPr>
          <a:xfrm>
            <a:off x="2849287" y="1968242"/>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28" name="Shape 128"/>
          <p:cNvSpPr/>
          <p:nvPr/>
        </p:nvSpPr>
        <p:spPr>
          <a:xfrm>
            <a:off x="2849287" y="2941034"/>
            <a:ext cx="1148700" cy="972900"/>
          </a:xfrm>
          <a:prstGeom prst="rect">
            <a:avLst/>
          </a:prstGeom>
          <a:solidFill>
            <a:srgbClr val="F4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Enemy</a:t>
            </a:r>
            <a:endParaRPr sz="1200">
              <a:latin typeface="Verdana"/>
              <a:ea typeface="Verdana"/>
              <a:cs typeface="Verdana"/>
              <a:sym typeface="Verdana"/>
            </a:endParaRPr>
          </a:p>
        </p:txBody>
      </p:sp>
      <p:sp>
        <p:nvSpPr>
          <p:cNvPr id="129" name="Shape 129"/>
          <p:cNvSpPr/>
          <p:nvPr/>
        </p:nvSpPr>
        <p:spPr>
          <a:xfrm>
            <a:off x="5146769" y="2941034"/>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30" name="Shape 130"/>
          <p:cNvSpPr/>
          <p:nvPr/>
        </p:nvSpPr>
        <p:spPr>
          <a:xfrm>
            <a:off x="3998028" y="3913825"/>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31" name="Shape 131"/>
          <p:cNvSpPr/>
          <p:nvPr/>
        </p:nvSpPr>
        <p:spPr>
          <a:xfrm>
            <a:off x="5146769" y="3913825"/>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32" name="Shape 132"/>
          <p:cNvSpPr/>
          <p:nvPr/>
        </p:nvSpPr>
        <p:spPr>
          <a:xfrm>
            <a:off x="2849287" y="3913825"/>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33" name="Shape 133"/>
          <p:cNvSpPr/>
          <p:nvPr/>
        </p:nvSpPr>
        <p:spPr>
          <a:xfrm>
            <a:off x="3998028" y="995451"/>
            <a:ext cx="1148700" cy="972900"/>
          </a:xfrm>
          <a:prstGeom prst="rect">
            <a:avLst/>
          </a:prstGeom>
          <a:solidFill>
            <a:srgbClr val="FCE5C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Enemy</a:t>
            </a:r>
            <a:endParaRPr sz="1200">
              <a:latin typeface="Verdana"/>
              <a:ea typeface="Verdana"/>
              <a:cs typeface="Verdana"/>
              <a:sym typeface="Verdana"/>
            </a:endParaRPr>
          </a:p>
        </p:txBody>
      </p:sp>
      <p:sp>
        <p:nvSpPr>
          <p:cNvPr id="134" name="Shape 134"/>
          <p:cNvSpPr/>
          <p:nvPr/>
        </p:nvSpPr>
        <p:spPr>
          <a:xfrm>
            <a:off x="5146769" y="995451"/>
            <a:ext cx="1148700" cy="972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Verdana"/>
              <a:ea typeface="Verdana"/>
              <a:cs typeface="Verdana"/>
              <a:sym typeface="Verdana"/>
            </a:endParaRPr>
          </a:p>
        </p:txBody>
      </p:sp>
      <p:sp>
        <p:nvSpPr>
          <p:cNvPr id="135" name="Shape 135"/>
          <p:cNvSpPr/>
          <p:nvPr/>
        </p:nvSpPr>
        <p:spPr>
          <a:xfrm>
            <a:off x="2849287" y="995451"/>
            <a:ext cx="1148700" cy="972900"/>
          </a:xfrm>
          <a:prstGeom prst="rect">
            <a:avLst/>
          </a:prstGeom>
          <a:solidFill>
            <a:srgbClr val="F4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Verdana"/>
                <a:ea typeface="Verdana"/>
                <a:cs typeface="Verdana"/>
                <a:sym typeface="Verdana"/>
              </a:rPr>
              <a:t>Enemy</a:t>
            </a:r>
            <a:endParaRPr sz="1200">
              <a:latin typeface="Verdana"/>
              <a:ea typeface="Verdana"/>
              <a:cs typeface="Verdana"/>
              <a:sym typeface="Verdana"/>
            </a:endParaRPr>
          </a:p>
        </p:txBody>
      </p:sp>
      <p:cxnSp>
        <p:nvCxnSpPr>
          <p:cNvPr id="136" name="Shape 136"/>
          <p:cNvCxnSpPr>
            <a:endCxn id="125" idx="2"/>
          </p:cNvCxnSpPr>
          <p:nvPr/>
        </p:nvCxnSpPr>
        <p:spPr>
          <a:xfrm rot="10800000">
            <a:off x="4572378" y="2941142"/>
            <a:ext cx="0" cy="327000"/>
          </a:xfrm>
          <a:prstGeom prst="straightConnector1">
            <a:avLst/>
          </a:prstGeom>
          <a:noFill/>
          <a:ln cap="flat" cmpd="sng" w="38100">
            <a:solidFill>
              <a:srgbClr val="666666"/>
            </a:solidFill>
            <a:prstDash val="solid"/>
            <a:round/>
            <a:headEnd len="med" w="med" type="none"/>
            <a:tailEnd len="med" w="med" type="triangle"/>
          </a:ln>
        </p:spPr>
      </p:cxnSp>
      <p:cxnSp>
        <p:nvCxnSpPr>
          <p:cNvPr id="137" name="Shape 137"/>
          <p:cNvCxnSpPr>
            <a:stCxn id="124" idx="0"/>
            <a:endCxn id="133" idx="2"/>
          </p:cNvCxnSpPr>
          <p:nvPr/>
        </p:nvCxnSpPr>
        <p:spPr>
          <a:xfrm rot="10800000">
            <a:off x="4572378" y="1968434"/>
            <a:ext cx="0" cy="972600"/>
          </a:xfrm>
          <a:prstGeom prst="straightConnector1">
            <a:avLst/>
          </a:prstGeom>
          <a:noFill/>
          <a:ln cap="flat" cmpd="sng" w="38100">
            <a:solidFill>
              <a:srgbClr val="0000FF"/>
            </a:solidFill>
            <a:prstDash val="solid"/>
            <a:round/>
            <a:headEnd len="med" w="med" type="none"/>
            <a:tailEnd len="med" w="med" type="oval"/>
          </a:ln>
        </p:spPr>
      </p:cxnSp>
      <p:cxnSp>
        <p:nvCxnSpPr>
          <p:cNvPr id="138" name="Shape 138"/>
          <p:cNvCxnSpPr/>
          <p:nvPr/>
        </p:nvCxnSpPr>
        <p:spPr>
          <a:xfrm>
            <a:off x="3358905" y="3137965"/>
            <a:ext cx="65400" cy="0"/>
          </a:xfrm>
          <a:prstGeom prst="straightConnector1">
            <a:avLst/>
          </a:prstGeom>
          <a:noFill/>
          <a:ln cap="flat" cmpd="sng" w="38100">
            <a:solidFill>
              <a:srgbClr val="666666"/>
            </a:solidFill>
            <a:prstDash val="solid"/>
            <a:round/>
            <a:headEnd len="med" w="med" type="none"/>
            <a:tailEnd len="med" w="med" type="triangle"/>
          </a:ln>
        </p:spPr>
      </p:cxnSp>
      <p:cxnSp>
        <p:nvCxnSpPr>
          <p:cNvPr id="139" name="Shape 139"/>
          <p:cNvCxnSpPr>
            <a:endCxn id="128" idx="3"/>
          </p:cNvCxnSpPr>
          <p:nvPr/>
        </p:nvCxnSpPr>
        <p:spPr>
          <a:xfrm flipH="1" rot="10800000">
            <a:off x="3713887" y="3427484"/>
            <a:ext cx="284100" cy="3600"/>
          </a:xfrm>
          <a:prstGeom prst="straightConnector1">
            <a:avLst/>
          </a:prstGeom>
          <a:noFill/>
          <a:ln cap="flat" cmpd="sng" w="38100">
            <a:solidFill>
              <a:srgbClr val="FF0000"/>
            </a:solidFill>
            <a:prstDash val="solid"/>
            <a:round/>
            <a:headEnd len="med" w="med" type="none"/>
            <a:tailEnd len="med" w="med" type="oval"/>
          </a:ln>
        </p:spPr>
      </p:cxnSp>
      <p:sp>
        <p:nvSpPr>
          <p:cNvPr id="140" name="Shape 140"/>
          <p:cNvSpPr txBox="1"/>
          <p:nvPr/>
        </p:nvSpPr>
        <p:spPr>
          <a:xfrm>
            <a:off x="3743268" y="3634911"/>
            <a:ext cx="509700" cy="1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Verdana"/>
                <a:ea typeface="Verdana"/>
                <a:cs typeface="Verdana"/>
                <a:sym typeface="Verdana"/>
              </a:rPr>
              <a:t>-20</a:t>
            </a:r>
            <a:endParaRPr b="1" sz="1000">
              <a:latin typeface="Verdana"/>
              <a:ea typeface="Verdana"/>
              <a:cs typeface="Verdana"/>
              <a:sym typeface="Verdana"/>
            </a:endParaRPr>
          </a:p>
        </p:txBody>
      </p:sp>
      <p:sp>
        <p:nvSpPr>
          <p:cNvPr id="141" name="Shape 141"/>
          <p:cNvSpPr txBox="1"/>
          <p:nvPr/>
        </p:nvSpPr>
        <p:spPr>
          <a:xfrm>
            <a:off x="4317635" y="1788342"/>
            <a:ext cx="509700" cy="1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Verdana"/>
                <a:ea typeface="Verdana"/>
                <a:cs typeface="Verdana"/>
                <a:sym typeface="Verdana"/>
              </a:rPr>
              <a:t>-50</a:t>
            </a:r>
            <a:endParaRPr b="1" sz="1000">
              <a:latin typeface="Verdana"/>
              <a:ea typeface="Verdana"/>
              <a:cs typeface="Verdana"/>
              <a:sym typeface="Verdana"/>
            </a:endParaRPr>
          </a:p>
        </p:txBody>
      </p:sp>
      <p:sp>
        <p:nvSpPr>
          <p:cNvPr id="142" name="Shape 142"/>
          <p:cNvSpPr/>
          <p:nvPr/>
        </p:nvSpPr>
        <p:spPr>
          <a:xfrm>
            <a:off x="4699624" y="3077377"/>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43" name="Shape 143"/>
          <p:cNvSpPr/>
          <p:nvPr/>
        </p:nvSpPr>
        <p:spPr>
          <a:xfrm flipH="1">
            <a:off x="4256356" y="3080540"/>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44" name="Shape 144"/>
          <p:cNvSpPr txBox="1"/>
          <p:nvPr/>
        </p:nvSpPr>
        <p:spPr>
          <a:xfrm>
            <a:off x="4767275" y="2937879"/>
            <a:ext cx="252300" cy="24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Verdana"/>
                <a:ea typeface="Verdana"/>
                <a:cs typeface="Verdana"/>
                <a:sym typeface="Verdana"/>
              </a:rPr>
              <a:t>E</a:t>
            </a:r>
            <a:endParaRPr sz="1000">
              <a:latin typeface="Verdana"/>
              <a:ea typeface="Verdana"/>
              <a:cs typeface="Verdana"/>
              <a:sym typeface="Verdana"/>
            </a:endParaRPr>
          </a:p>
        </p:txBody>
      </p:sp>
      <p:sp>
        <p:nvSpPr>
          <p:cNvPr id="145" name="Shape 145"/>
          <p:cNvSpPr txBox="1"/>
          <p:nvPr/>
        </p:nvSpPr>
        <p:spPr>
          <a:xfrm>
            <a:off x="4107812" y="2941042"/>
            <a:ext cx="252300" cy="24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Verdana"/>
                <a:ea typeface="Verdana"/>
                <a:cs typeface="Verdana"/>
                <a:sym typeface="Verdana"/>
              </a:rPr>
              <a:t>Q</a:t>
            </a:r>
            <a:endParaRPr sz="1000">
              <a:latin typeface="Verdana"/>
              <a:ea typeface="Verdana"/>
              <a:cs typeface="Verdana"/>
              <a:sym typeface="Verdana"/>
            </a:endParaRPr>
          </a:p>
        </p:txBody>
      </p:sp>
      <p:cxnSp>
        <p:nvCxnSpPr>
          <p:cNvPr id="146" name="Shape 146"/>
          <p:cNvCxnSpPr/>
          <p:nvPr/>
        </p:nvCxnSpPr>
        <p:spPr>
          <a:xfrm>
            <a:off x="4442493" y="3658370"/>
            <a:ext cx="253200" cy="0"/>
          </a:xfrm>
          <a:prstGeom prst="straightConnector1">
            <a:avLst/>
          </a:prstGeom>
          <a:noFill/>
          <a:ln cap="flat" cmpd="sng" w="19050">
            <a:solidFill>
              <a:srgbClr val="000000"/>
            </a:solidFill>
            <a:prstDash val="solid"/>
            <a:round/>
            <a:headEnd len="med" w="med" type="stealth"/>
            <a:tailEnd len="med" w="med" type="stealth"/>
          </a:ln>
        </p:spPr>
      </p:cxnSp>
      <p:cxnSp>
        <p:nvCxnSpPr>
          <p:cNvPr id="147" name="Shape 147"/>
          <p:cNvCxnSpPr/>
          <p:nvPr/>
        </p:nvCxnSpPr>
        <p:spPr>
          <a:xfrm rot="5400000">
            <a:off x="4442550" y="3658312"/>
            <a:ext cx="253200" cy="0"/>
          </a:xfrm>
          <a:prstGeom prst="straightConnector1">
            <a:avLst/>
          </a:prstGeom>
          <a:noFill/>
          <a:ln cap="flat" cmpd="sng" w="19050">
            <a:solidFill>
              <a:srgbClr val="000000"/>
            </a:solidFill>
            <a:prstDash val="solid"/>
            <a:round/>
            <a:headEnd len="med" w="med" type="stealth"/>
            <a:tailEnd len="med" w="med" type="stealth"/>
          </a:ln>
        </p:spPr>
      </p:cxnSp>
      <p:sp>
        <p:nvSpPr>
          <p:cNvPr id="148" name="Shape 148"/>
          <p:cNvSpPr txBox="1"/>
          <p:nvPr/>
        </p:nvSpPr>
        <p:spPr>
          <a:xfrm>
            <a:off x="4296675" y="3732425"/>
            <a:ext cx="551400" cy="1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Verdana"/>
                <a:ea typeface="Verdana"/>
                <a:cs typeface="Verdana"/>
                <a:sym typeface="Verdana"/>
              </a:rPr>
              <a:t>WASD</a:t>
            </a:r>
            <a:endParaRPr sz="800">
              <a:latin typeface="Verdana"/>
              <a:ea typeface="Verdana"/>
              <a:cs typeface="Verdana"/>
              <a:sym typeface="Verdana"/>
            </a:endParaRPr>
          </a:p>
        </p:txBody>
      </p:sp>
      <p:cxnSp>
        <p:nvCxnSpPr>
          <p:cNvPr id="149" name="Shape 149"/>
          <p:cNvCxnSpPr>
            <a:stCxn id="133" idx="0"/>
          </p:cNvCxnSpPr>
          <p:nvPr/>
        </p:nvCxnSpPr>
        <p:spPr>
          <a:xfrm flipH="1">
            <a:off x="4569078" y="995451"/>
            <a:ext cx="3300" cy="300000"/>
          </a:xfrm>
          <a:prstGeom prst="straightConnector1">
            <a:avLst/>
          </a:prstGeom>
          <a:noFill/>
          <a:ln cap="flat" cmpd="sng" w="38100">
            <a:solidFill>
              <a:srgbClr val="666666"/>
            </a:solidFill>
            <a:prstDash val="solid"/>
            <a:round/>
            <a:headEnd len="med" w="med" type="none"/>
            <a:tailEnd len="med" w="med" type="triangle"/>
          </a:ln>
        </p:spPr>
      </p:cxnSp>
      <p:cxnSp>
        <p:nvCxnSpPr>
          <p:cNvPr id="150" name="Shape 150"/>
          <p:cNvCxnSpPr>
            <a:stCxn id="135" idx="0"/>
          </p:cNvCxnSpPr>
          <p:nvPr/>
        </p:nvCxnSpPr>
        <p:spPr>
          <a:xfrm>
            <a:off x="3423637" y="995451"/>
            <a:ext cx="0" cy="300000"/>
          </a:xfrm>
          <a:prstGeom prst="straightConnector1">
            <a:avLst/>
          </a:prstGeom>
          <a:noFill/>
          <a:ln cap="flat" cmpd="sng" w="38100">
            <a:solidFill>
              <a:srgbClr val="666666"/>
            </a:solidFill>
            <a:prstDash val="solid"/>
            <a:round/>
            <a:headEnd len="med" w="med" type="none"/>
            <a:tailEnd len="med" w="med" type="triangle"/>
          </a:ln>
        </p:spPr>
      </p:cxnSp>
      <p:cxnSp>
        <p:nvCxnSpPr>
          <p:cNvPr id="151" name="Shape 151"/>
          <p:cNvCxnSpPr/>
          <p:nvPr/>
        </p:nvCxnSpPr>
        <p:spPr>
          <a:xfrm>
            <a:off x="3429950" y="1700761"/>
            <a:ext cx="0" cy="532500"/>
          </a:xfrm>
          <a:prstGeom prst="straightConnector1">
            <a:avLst/>
          </a:prstGeom>
          <a:noFill/>
          <a:ln cap="flat" cmpd="sng" w="19050">
            <a:solidFill>
              <a:srgbClr val="000000"/>
            </a:solidFill>
            <a:prstDash val="solid"/>
            <a:round/>
            <a:headEnd len="med" w="med" type="none"/>
            <a:tailEnd len="med" w="med" type="stealth"/>
          </a:ln>
        </p:spPr>
      </p:cxnSp>
      <p:sp>
        <p:nvSpPr>
          <p:cNvPr id="152" name="Shape 152"/>
          <p:cNvSpPr/>
          <p:nvPr/>
        </p:nvSpPr>
        <p:spPr>
          <a:xfrm rot="10800000">
            <a:off x="4188419" y="1536644"/>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53" name="Shape 153"/>
          <p:cNvSpPr/>
          <p:nvPr/>
        </p:nvSpPr>
        <p:spPr>
          <a:xfrm flipH="1" rot="10800000">
            <a:off x="4767275" y="1536644"/>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54" name="Shape 154"/>
          <p:cNvSpPr/>
          <p:nvPr/>
        </p:nvSpPr>
        <p:spPr>
          <a:xfrm rot="10800000">
            <a:off x="3039131" y="1536644"/>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55" name="Shape 155"/>
          <p:cNvSpPr/>
          <p:nvPr/>
        </p:nvSpPr>
        <p:spPr>
          <a:xfrm flipH="1" rot="10800000">
            <a:off x="3614033" y="1536644"/>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56" name="Shape 156"/>
          <p:cNvSpPr/>
          <p:nvPr/>
        </p:nvSpPr>
        <p:spPr>
          <a:xfrm flipH="1" rot="5400000">
            <a:off x="3614051" y="2997903"/>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
        <p:nvSpPr>
          <p:cNvPr id="157" name="Shape 157"/>
          <p:cNvSpPr/>
          <p:nvPr/>
        </p:nvSpPr>
        <p:spPr>
          <a:xfrm rot="5400000">
            <a:off x="3614051" y="3546619"/>
            <a:ext cx="199882" cy="251704"/>
          </a:xfrm>
          <a:custGeom>
            <a:pathLst>
              <a:path extrusionOk="0" h="11458" w="9099">
                <a:moveTo>
                  <a:pt x="0" y="0"/>
                </a:moveTo>
                <a:cubicBezTo>
                  <a:pt x="786" y="281"/>
                  <a:pt x="3314" y="843"/>
                  <a:pt x="4718" y="1685"/>
                </a:cubicBezTo>
                <a:cubicBezTo>
                  <a:pt x="6122" y="2528"/>
                  <a:pt x="7695" y="3426"/>
                  <a:pt x="8425" y="5055"/>
                </a:cubicBezTo>
                <a:cubicBezTo>
                  <a:pt x="9155" y="6684"/>
                  <a:pt x="8987" y="10391"/>
                  <a:pt x="9099" y="11458"/>
                </a:cubicBezTo>
              </a:path>
            </a:pathLst>
          </a:custGeom>
          <a:noFill/>
          <a:ln cap="flat" cmpd="sng" w="19050">
            <a:solidFill>
              <a:srgbClr val="000000"/>
            </a:solidFill>
            <a:prstDash val="solid"/>
            <a:round/>
            <a:headEnd len="med" w="med" type="none"/>
            <a:tailEnd len="med" w="med" type="stealth"/>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body"/>
          </p:nvPr>
        </p:nvSpPr>
        <p:spPr>
          <a:xfrm>
            <a:off x="311700" y="1152475"/>
            <a:ext cx="2923200" cy="3813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rgbClr val="000000"/>
                </a:solidFill>
                <a:latin typeface="Verdana"/>
                <a:ea typeface="Verdana"/>
                <a:cs typeface="Verdana"/>
                <a:sym typeface="Verdana"/>
              </a:rPr>
              <a:t>Classes</a:t>
            </a:r>
            <a:endParaRPr b="1">
              <a:solidFill>
                <a:srgbClr val="000000"/>
              </a:solidFill>
              <a:latin typeface="Verdana"/>
              <a:ea typeface="Verdana"/>
              <a:cs typeface="Verdana"/>
              <a:sym typeface="Verdana"/>
            </a:endParaRPr>
          </a:p>
          <a:p>
            <a:pPr indent="-342900" lvl="0" marL="457200" rtl="0">
              <a:lnSpc>
                <a:spcPct val="100000"/>
              </a:lnSpc>
              <a:spcBef>
                <a:spcPts val="1600"/>
              </a:spcBef>
              <a:spcAft>
                <a:spcPts val="0"/>
              </a:spcAft>
              <a:buClr>
                <a:srgbClr val="000000"/>
              </a:buClr>
              <a:buSzPts val="1800"/>
              <a:buFont typeface="Georgia"/>
              <a:buChar char="●"/>
            </a:pPr>
            <a:r>
              <a:rPr lang="en">
                <a:solidFill>
                  <a:srgbClr val="000000"/>
                </a:solidFill>
                <a:latin typeface="Georgia"/>
                <a:ea typeface="Georgia"/>
                <a:cs typeface="Georgia"/>
                <a:sym typeface="Georgia"/>
              </a:rPr>
              <a:t>Knight</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Balanced Melee</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Quick Melee</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Damage Reduction Buff</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Heal Buff</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Marksman</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Balanced Ranged</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AoE Slow</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Heal Buff</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Balanced Melee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Tank (Stretch Goal)</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Mage (Stretch Goal)</a:t>
            </a:r>
            <a:endParaRPr>
              <a:solidFill>
                <a:srgbClr val="000000"/>
              </a:solidFill>
              <a:latin typeface="Georgia"/>
              <a:ea typeface="Georgia"/>
              <a:cs typeface="Georgia"/>
              <a:sym typeface="Georgia"/>
            </a:endParaRPr>
          </a:p>
        </p:txBody>
      </p:sp>
      <p:sp>
        <p:nvSpPr>
          <p:cNvPr id="163" name="Shape 163"/>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Player</a:t>
            </a:r>
            <a:endParaRPr>
              <a:latin typeface="Verdana"/>
              <a:ea typeface="Verdana"/>
              <a:cs typeface="Verdana"/>
              <a:sym typeface="Verdana"/>
            </a:endParaRPr>
          </a:p>
        </p:txBody>
      </p:sp>
      <p:pic>
        <p:nvPicPr>
          <p:cNvPr id="164" name="Shape 164"/>
          <p:cNvPicPr preferRelativeResize="0"/>
          <p:nvPr/>
        </p:nvPicPr>
        <p:blipFill>
          <a:blip r:embed="rId3">
            <a:alphaModFix/>
          </a:blip>
          <a:stretch>
            <a:fillRect/>
          </a:stretch>
        </p:blipFill>
        <p:spPr>
          <a:xfrm>
            <a:off x="3235025" y="1409802"/>
            <a:ext cx="5784975" cy="290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 type="body"/>
          </p:nvPr>
        </p:nvSpPr>
        <p:spPr>
          <a:xfrm>
            <a:off x="419825" y="981975"/>
            <a:ext cx="2451900" cy="3777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rgbClr val="000000"/>
                </a:solidFill>
                <a:latin typeface="Verdana"/>
                <a:ea typeface="Verdana"/>
                <a:cs typeface="Verdana"/>
                <a:sym typeface="Verdana"/>
              </a:rPr>
              <a:t>Biodome</a:t>
            </a:r>
            <a:endParaRPr b="1">
              <a:solidFill>
                <a:srgbClr val="000000"/>
              </a:solidFill>
              <a:latin typeface="Verdana"/>
              <a:ea typeface="Verdana"/>
              <a:cs typeface="Verdana"/>
              <a:sym typeface="Verdana"/>
            </a:endParaRPr>
          </a:p>
          <a:p>
            <a:pPr indent="-330200" lvl="0" marL="457200" rtl="0">
              <a:lnSpc>
                <a:spcPct val="100000"/>
              </a:lnSpc>
              <a:spcBef>
                <a:spcPts val="16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Flower Spider</a:t>
            </a:r>
            <a:endParaRPr sz="1600">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DoT</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AoE slow</a:t>
            </a:r>
            <a:endParaRPr>
              <a:solidFill>
                <a:srgbClr val="000000"/>
              </a:solidFill>
              <a:latin typeface="Georgia"/>
              <a:ea typeface="Georgia"/>
              <a:cs typeface="Georgia"/>
              <a:sym typeface="Georgia"/>
            </a:endParaRPr>
          </a:p>
          <a:p>
            <a:pPr indent="-330200" lvl="0" marL="457200" rtl="0">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Trilobite Beetle</a:t>
            </a:r>
            <a:endParaRPr sz="1600">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Weak melee</a:t>
            </a:r>
            <a:endParaRPr>
              <a:solidFill>
                <a:srgbClr val="000000"/>
              </a:solidFill>
              <a:latin typeface="Georgia"/>
              <a:ea typeface="Georgia"/>
              <a:cs typeface="Georgia"/>
              <a:sym typeface="Georgia"/>
            </a:endParaRPr>
          </a:p>
          <a:p>
            <a:pPr indent="-317500" lvl="1" marL="91440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Defensive buff</a:t>
            </a:r>
            <a:endParaRPr>
              <a:solidFill>
                <a:srgbClr val="000000"/>
              </a:solidFill>
              <a:latin typeface="Georgia"/>
              <a:ea typeface="Georgia"/>
              <a:cs typeface="Georgia"/>
              <a:sym typeface="Georgia"/>
            </a:endParaRPr>
          </a:p>
          <a:p>
            <a:pPr indent="-330200" lvl="0" marL="457200" rtl="0">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Alien Plant</a:t>
            </a:r>
            <a:endParaRPr sz="1600">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Melee snare</a:t>
            </a:r>
            <a:endParaRPr>
              <a:solidFill>
                <a:srgbClr val="000000"/>
              </a:solidFill>
              <a:latin typeface="Georgia"/>
              <a:ea typeface="Georgia"/>
              <a:cs typeface="Georgia"/>
              <a:sym typeface="Georgia"/>
            </a:endParaRPr>
          </a:p>
          <a:p>
            <a:pPr indent="-317500" lvl="1" marL="91440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Weak melee</a:t>
            </a:r>
            <a:endParaRPr>
              <a:solidFill>
                <a:srgbClr val="000000"/>
              </a:solidFill>
              <a:latin typeface="Georgia"/>
              <a:ea typeface="Georgia"/>
              <a:cs typeface="Georgia"/>
              <a:sym typeface="Georgia"/>
            </a:endParaRPr>
          </a:p>
          <a:p>
            <a:pPr indent="-330200" lvl="0" marL="457200" rtl="0">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Mind Control Insect</a:t>
            </a:r>
            <a:endParaRPr sz="1600">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Team haste</a:t>
            </a:r>
            <a:endParaRPr>
              <a:solidFill>
                <a:srgbClr val="000000"/>
              </a:solidFill>
              <a:latin typeface="Georgia"/>
              <a:ea typeface="Georgia"/>
              <a:cs typeface="Georgia"/>
              <a:sym typeface="Georgia"/>
            </a:endParaRPr>
          </a:p>
          <a:p>
            <a:pPr indent="-317500" lvl="1" marL="91440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Ranged silence</a:t>
            </a:r>
            <a:endParaRPr>
              <a:solidFill>
                <a:srgbClr val="000000"/>
              </a:solidFill>
              <a:latin typeface="Georgia"/>
              <a:ea typeface="Georgia"/>
              <a:cs typeface="Georgia"/>
              <a:sym typeface="Georgia"/>
            </a:endParaRPr>
          </a:p>
          <a:p>
            <a:pPr indent="0" lvl="0" marL="0" rtl="0">
              <a:lnSpc>
                <a:spcPct val="100000"/>
              </a:lnSpc>
              <a:spcBef>
                <a:spcPts val="1600"/>
              </a:spcBef>
              <a:spcAft>
                <a:spcPts val="1600"/>
              </a:spcAft>
              <a:buNone/>
            </a:pPr>
            <a:r>
              <a:t/>
            </a:r>
            <a:endParaRPr>
              <a:solidFill>
                <a:srgbClr val="000000"/>
              </a:solidFill>
              <a:latin typeface="Georgia"/>
              <a:ea typeface="Georgia"/>
              <a:cs typeface="Georgia"/>
              <a:sym typeface="Georgia"/>
            </a:endParaRPr>
          </a:p>
        </p:txBody>
      </p:sp>
      <p:sp>
        <p:nvSpPr>
          <p:cNvPr id="170" name="Shape 170"/>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Enemies</a:t>
            </a:r>
            <a:endParaRPr>
              <a:latin typeface="Verdana"/>
              <a:ea typeface="Verdana"/>
              <a:cs typeface="Verdana"/>
              <a:sym typeface="Verdana"/>
            </a:endParaRPr>
          </a:p>
        </p:txBody>
      </p:sp>
      <p:sp>
        <p:nvSpPr>
          <p:cNvPr id="171" name="Shape 171"/>
          <p:cNvSpPr txBox="1"/>
          <p:nvPr>
            <p:ph idx="1" type="body"/>
          </p:nvPr>
        </p:nvSpPr>
        <p:spPr>
          <a:xfrm>
            <a:off x="4458475" y="981975"/>
            <a:ext cx="21645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rgbClr val="000000"/>
                </a:solidFill>
                <a:latin typeface="Verdana"/>
                <a:ea typeface="Verdana"/>
                <a:cs typeface="Verdana"/>
                <a:sym typeface="Verdana"/>
              </a:rPr>
              <a:t>Mechanical Bay</a:t>
            </a:r>
            <a:endParaRPr b="1">
              <a:solidFill>
                <a:srgbClr val="000000"/>
              </a:solidFill>
              <a:latin typeface="Verdana"/>
              <a:ea typeface="Verdana"/>
              <a:cs typeface="Verdana"/>
              <a:sym typeface="Verdana"/>
            </a:endParaRPr>
          </a:p>
          <a:p>
            <a:pPr indent="-330200" lvl="0" marL="457200" marR="0" rtl="0">
              <a:lnSpc>
                <a:spcPct val="100000"/>
              </a:lnSpc>
              <a:spcBef>
                <a:spcPts val="16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Gardening Bot</a:t>
            </a:r>
            <a:endParaRPr sz="1600">
              <a:solidFill>
                <a:srgbClr val="000000"/>
              </a:solidFill>
              <a:latin typeface="Georgia"/>
              <a:ea typeface="Georgia"/>
              <a:cs typeface="Georgia"/>
              <a:sym typeface="Georgia"/>
            </a:endParaRPr>
          </a:p>
          <a:p>
            <a:pPr indent="-317500" lvl="1" marL="914400" marR="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Weak melee</a:t>
            </a:r>
            <a:endParaRPr>
              <a:solidFill>
                <a:srgbClr val="000000"/>
              </a:solidFill>
              <a:latin typeface="Georgia"/>
              <a:ea typeface="Georgia"/>
              <a:cs typeface="Georgia"/>
              <a:sym typeface="Georgia"/>
            </a:endParaRPr>
          </a:p>
          <a:p>
            <a:pPr indent="-317500" lvl="1" marL="914400" marR="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AoE DoT</a:t>
            </a:r>
            <a:endParaRPr>
              <a:solidFill>
                <a:srgbClr val="000000"/>
              </a:solidFill>
              <a:latin typeface="Georgia"/>
              <a:ea typeface="Georgia"/>
              <a:cs typeface="Georgia"/>
              <a:sym typeface="Georgia"/>
            </a:endParaRPr>
          </a:p>
          <a:p>
            <a:pPr indent="-330200" lvl="0" marL="457200" marR="0" rtl="0">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Medical Bot</a:t>
            </a:r>
            <a:endParaRPr sz="1600">
              <a:solidFill>
                <a:srgbClr val="000000"/>
              </a:solidFill>
              <a:latin typeface="Georgia"/>
              <a:ea typeface="Georgia"/>
              <a:cs typeface="Georgia"/>
              <a:sym typeface="Georgia"/>
            </a:endParaRPr>
          </a:p>
          <a:p>
            <a:pPr indent="-317500" lvl="1" marL="914400" marR="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Heavy DoT</a:t>
            </a:r>
            <a:endParaRPr>
              <a:solidFill>
                <a:srgbClr val="000000"/>
              </a:solidFill>
              <a:latin typeface="Georgia"/>
              <a:ea typeface="Georgia"/>
              <a:cs typeface="Georgia"/>
              <a:sym typeface="Georgia"/>
            </a:endParaRPr>
          </a:p>
          <a:p>
            <a:pPr indent="-317500" lvl="1" marL="914400" marR="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Heavy debuff</a:t>
            </a:r>
            <a:endParaRPr>
              <a:solidFill>
                <a:srgbClr val="000000"/>
              </a:solidFill>
              <a:latin typeface="Georgia"/>
              <a:ea typeface="Georgia"/>
              <a:cs typeface="Georgia"/>
              <a:sym typeface="Georgia"/>
            </a:endParaRPr>
          </a:p>
          <a:p>
            <a:pPr indent="-330200" lvl="0" marL="457200" marR="0" rtl="0">
              <a:lnSpc>
                <a:spcPct val="10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Security Bot</a:t>
            </a:r>
            <a:endParaRPr sz="1600">
              <a:solidFill>
                <a:srgbClr val="000000"/>
              </a:solidFill>
              <a:latin typeface="Georgia"/>
              <a:ea typeface="Georgia"/>
              <a:cs typeface="Georgia"/>
              <a:sym typeface="Georgia"/>
            </a:endParaRPr>
          </a:p>
          <a:p>
            <a:pPr indent="-317500" lvl="1" marL="914400" marR="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Quick ranged</a:t>
            </a:r>
            <a:endParaRPr>
              <a:solidFill>
                <a:srgbClr val="000000"/>
              </a:solidFill>
              <a:latin typeface="Georgia"/>
              <a:ea typeface="Georgia"/>
              <a:cs typeface="Georgia"/>
              <a:sym typeface="Georgia"/>
            </a:endParaRPr>
          </a:p>
          <a:p>
            <a:pPr indent="-317500" lvl="1" marL="914400" marR="0" rtl="0">
              <a:lnSpc>
                <a:spcPct val="10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Heavy root</a:t>
            </a:r>
            <a:endParaRPr>
              <a:solidFill>
                <a:srgbClr val="000000"/>
              </a:solidFill>
              <a:latin typeface="Georgia"/>
              <a:ea typeface="Georgia"/>
              <a:cs typeface="Georgia"/>
              <a:sym typeface="Georgia"/>
            </a:endParaRPr>
          </a:p>
          <a:p>
            <a:pPr indent="0" lvl="0" marL="0" rtl="0">
              <a:lnSpc>
                <a:spcPct val="100000"/>
              </a:lnSpc>
              <a:spcBef>
                <a:spcPts val="1600"/>
              </a:spcBef>
              <a:spcAft>
                <a:spcPts val="1600"/>
              </a:spcAft>
              <a:buNone/>
            </a:pPr>
            <a:r>
              <a:t/>
            </a:r>
            <a:endParaRPr>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706425" y="1058175"/>
            <a:ext cx="2554500" cy="38133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algn="ctr">
              <a:lnSpc>
                <a:spcPct val="100000"/>
              </a:lnSpc>
              <a:spcBef>
                <a:spcPts val="0"/>
              </a:spcBef>
              <a:spcAft>
                <a:spcPts val="0"/>
              </a:spcAft>
              <a:buNone/>
            </a:pPr>
            <a:r>
              <a:rPr b="1" lang="en">
                <a:solidFill>
                  <a:srgbClr val="000000"/>
                </a:solidFill>
                <a:latin typeface="Verdana"/>
                <a:ea typeface="Verdana"/>
                <a:cs typeface="Verdana"/>
                <a:sym typeface="Verdana"/>
              </a:rPr>
              <a:t>Biodome</a:t>
            </a:r>
            <a:endParaRPr b="1">
              <a:solidFill>
                <a:srgbClr val="000000"/>
              </a:solidFill>
              <a:latin typeface="Verdana"/>
              <a:ea typeface="Verdana"/>
              <a:cs typeface="Verdana"/>
              <a:sym typeface="Verdana"/>
            </a:endParaRPr>
          </a:p>
          <a:p>
            <a:pPr indent="0" lvl="0" marL="0" rtl="0" algn="ctr">
              <a:lnSpc>
                <a:spcPct val="100000"/>
              </a:lnSpc>
              <a:spcBef>
                <a:spcPts val="1600"/>
              </a:spcBef>
              <a:spcAft>
                <a:spcPts val="0"/>
              </a:spcAft>
              <a:buNone/>
            </a:pPr>
            <a:r>
              <a:rPr b="1" lang="en">
                <a:solidFill>
                  <a:srgbClr val="000000"/>
                </a:solidFill>
                <a:latin typeface="Verdana"/>
                <a:ea typeface="Verdana"/>
                <a:cs typeface="Verdana"/>
                <a:sym typeface="Verdana"/>
              </a:rPr>
              <a:t>Praying Mantis</a:t>
            </a:r>
            <a:endParaRPr b="1" sz="1400">
              <a:solidFill>
                <a:srgbClr val="000000"/>
              </a:solidFill>
              <a:latin typeface="Verdana"/>
              <a:ea typeface="Verdana"/>
              <a:cs typeface="Verdana"/>
              <a:sym typeface="Verdana"/>
            </a:endParaRPr>
          </a:p>
          <a:p>
            <a:pPr indent="-342900" lvl="0" marL="457200" rtl="0">
              <a:lnSpc>
                <a:spcPct val="100000"/>
              </a:lnSpc>
              <a:spcBef>
                <a:spcPts val="1600"/>
              </a:spcBef>
              <a:spcAft>
                <a:spcPts val="0"/>
              </a:spcAft>
              <a:buClr>
                <a:srgbClr val="000000"/>
              </a:buClr>
              <a:buSzPts val="1800"/>
              <a:buFont typeface="Georgia"/>
              <a:buChar char="●"/>
            </a:pPr>
            <a:r>
              <a:rPr lang="en">
                <a:solidFill>
                  <a:srgbClr val="000000"/>
                </a:solidFill>
                <a:latin typeface="Georgia"/>
                <a:ea typeface="Georgia"/>
                <a:cs typeface="Georgia"/>
                <a:sym typeface="Georgia"/>
              </a:rPr>
              <a:t>Melee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Strong AoE DoT Slow</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High Damage, Slow Melee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Low Damage, Heavy Stun</a:t>
            </a:r>
            <a:endParaRPr>
              <a:solidFill>
                <a:srgbClr val="000000"/>
              </a:solidFill>
              <a:latin typeface="Georgia"/>
              <a:ea typeface="Georgia"/>
              <a:cs typeface="Georgia"/>
              <a:sym typeface="Georgia"/>
            </a:endParaRPr>
          </a:p>
        </p:txBody>
      </p:sp>
      <p:sp>
        <p:nvSpPr>
          <p:cNvPr id="177" name="Shape 177"/>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Bosses</a:t>
            </a:r>
            <a:endParaRPr>
              <a:latin typeface="Verdana"/>
              <a:ea typeface="Verdana"/>
              <a:cs typeface="Verdana"/>
              <a:sym typeface="Verdana"/>
            </a:endParaRPr>
          </a:p>
        </p:txBody>
      </p:sp>
      <p:sp>
        <p:nvSpPr>
          <p:cNvPr id="178" name="Shape 178"/>
          <p:cNvSpPr txBox="1"/>
          <p:nvPr>
            <p:ph idx="1" type="body"/>
          </p:nvPr>
        </p:nvSpPr>
        <p:spPr>
          <a:xfrm>
            <a:off x="5883075" y="1058175"/>
            <a:ext cx="3082500" cy="3813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Verdana"/>
                <a:ea typeface="Verdana"/>
                <a:cs typeface="Verdana"/>
                <a:sym typeface="Verdana"/>
              </a:rPr>
              <a:t>Mechanical Bay</a:t>
            </a:r>
            <a:endParaRPr b="1">
              <a:solidFill>
                <a:srgbClr val="000000"/>
              </a:solidFill>
              <a:latin typeface="Verdana"/>
              <a:ea typeface="Verdana"/>
              <a:cs typeface="Verdana"/>
              <a:sym typeface="Verdana"/>
            </a:endParaRPr>
          </a:p>
          <a:p>
            <a:pPr indent="0" lvl="0" marL="0" rtl="0" algn="ctr">
              <a:lnSpc>
                <a:spcPct val="100000"/>
              </a:lnSpc>
              <a:spcBef>
                <a:spcPts val="1600"/>
              </a:spcBef>
              <a:spcAft>
                <a:spcPts val="0"/>
              </a:spcAft>
              <a:buNone/>
            </a:pPr>
            <a:r>
              <a:rPr b="1" lang="en">
                <a:solidFill>
                  <a:srgbClr val="000000"/>
                </a:solidFill>
                <a:latin typeface="Verdana"/>
                <a:ea typeface="Verdana"/>
                <a:cs typeface="Verdana"/>
                <a:sym typeface="Verdana"/>
              </a:rPr>
              <a:t>Malfunctioning AI</a:t>
            </a:r>
            <a:endParaRPr b="1">
              <a:solidFill>
                <a:srgbClr val="000000"/>
              </a:solidFill>
              <a:latin typeface="Verdana"/>
              <a:ea typeface="Verdana"/>
              <a:cs typeface="Verdana"/>
              <a:sym typeface="Verdana"/>
            </a:endParaRPr>
          </a:p>
          <a:p>
            <a:pPr indent="-342900" lvl="0" marL="457200" rtl="0">
              <a:lnSpc>
                <a:spcPct val="100000"/>
              </a:lnSpc>
              <a:spcBef>
                <a:spcPts val="1600"/>
              </a:spcBef>
              <a:spcAft>
                <a:spcPts val="0"/>
              </a:spcAft>
              <a:buClr>
                <a:srgbClr val="000000"/>
              </a:buClr>
              <a:buSzPts val="1800"/>
              <a:buFont typeface="Georgia"/>
              <a:buChar char="●"/>
            </a:pPr>
            <a:r>
              <a:rPr lang="en">
                <a:solidFill>
                  <a:srgbClr val="000000"/>
                </a:solidFill>
                <a:latin typeface="Georgia"/>
                <a:ea typeface="Georgia"/>
                <a:cs typeface="Georgia"/>
                <a:sym typeface="Georgia"/>
              </a:rPr>
              <a:t>Quick Ranged</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High Damage, Slow AoE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Ranged Long-Duration Silence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Heavy, Slow DoT</a:t>
            </a:r>
            <a:endParaRPr>
              <a:solidFill>
                <a:srgbClr val="000000"/>
              </a:solidFill>
              <a:latin typeface="Georgia"/>
              <a:ea typeface="Georgia"/>
              <a:cs typeface="Georgia"/>
              <a:sym typeface="Georgia"/>
            </a:endParaRPr>
          </a:p>
        </p:txBody>
      </p:sp>
      <p:sp>
        <p:nvSpPr>
          <p:cNvPr id="179" name="Shape 179"/>
          <p:cNvSpPr txBox="1"/>
          <p:nvPr>
            <p:ph idx="1" type="body"/>
          </p:nvPr>
        </p:nvSpPr>
        <p:spPr>
          <a:xfrm>
            <a:off x="3194975" y="829575"/>
            <a:ext cx="2730600" cy="3813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Verdana"/>
                <a:ea typeface="Verdana"/>
                <a:cs typeface="Verdana"/>
                <a:sym typeface="Verdana"/>
              </a:rPr>
              <a:t>Final Boss</a:t>
            </a:r>
            <a:endParaRPr b="1">
              <a:solidFill>
                <a:srgbClr val="000000"/>
              </a:solidFill>
              <a:latin typeface="Verdana"/>
              <a:ea typeface="Verdana"/>
              <a:cs typeface="Verdana"/>
              <a:sym typeface="Verdana"/>
            </a:endParaRPr>
          </a:p>
          <a:p>
            <a:pPr indent="0" lvl="0" marL="0" rtl="0" algn="ctr">
              <a:lnSpc>
                <a:spcPct val="100000"/>
              </a:lnSpc>
              <a:spcBef>
                <a:spcPts val="1600"/>
              </a:spcBef>
              <a:spcAft>
                <a:spcPts val="0"/>
              </a:spcAft>
              <a:buNone/>
            </a:pPr>
            <a:r>
              <a:rPr b="1" lang="en">
                <a:solidFill>
                  <a:srgbClr val="000000"/>
                </a:solidFill>
                <a:latin typeface="Verdana"/>
                <a:ea typeface="Verdana"/>
                <a:cs typeface="Verdana"/>
                <a:sym typeface="Verdana"/>
              </a:rPr>
              <a:t>Alien Parasite</a:t>
            </a:r>
            <a:endParaRPr>
              <a:solidFill>
                <a:srgbClr val="000000"/>
              </a:solidFill>
              <a:latin typeface="Verdana"/>
              <a:ea typeface="Verdana"/>
              <a:cs typeface="Verdana"/>
              <a:sym typeface="Verdana"/>
            </a:endParaRPr>
          </a:p>
          <a:p>
            <a:pPr indent="-342900" lvl="0" marL="457200" rtl="0">
              <a:lnSpc>
                <a:spcPct val="100000"/>
              </a:lnSpc>
              <a:spcBef>
                <a:spcPts val="1600"/>
              </a:spcBef>
              <a:spcAft>
                <a:spcPts val="0"/>
              </a:spcAft>
              <a:buClr>
                <a:srgbClr val="000000"/>
              </a:buClr>
              <a:buSzPts val="1800"/>
              <a:buFont typeface="Georgia"/>
              <a:buChar char="●"/>
            </a:pPr>
            <a:r>
              <a:rPr lang="en">
                <a:solidFill>
                  <a:srgbClr val="000000"/>
                </a:solidFill>
                <a:latin typeface="Georgia"/>
                <a:ea typeface="Georgia"/>
                <a:cs typeface="Georgia"/>
                <a:sym typeface="Georgia"/>
              </a:rPr>
              <a:t>Heavy Debuff AoE DoT</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Slow, High Damage Line AoE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Self Heal</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Melee Stun</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Very High-Damage AoE</a:t>
            </a:r>
            <a:endParaRPr>
              <a:solidFill>
                <a:srgbClr val="000000"/>
              </a:solidFill>
              <a:latin typeface="Georgia"/>
              <a:ea typeface="Georgia"/>
              <a:cs typeface="Georgia"/>
              <a:sym typeface="Georgia"/>
            </a:endParaRPr>
          </a:p>
          <a:p>
            <a:pPr indent="-342900" lvl="0" marL="457200" rtl="0">
              <a:lnSpc>
                <a:spcPct val="100000"/>
              </a:lnSpc>
              <a:spcBef>
                <a:spcPts val="0"/>
              </a:spcBef>
              <a:spcAft>
                <a:spcPts val="0"/>
              </a:spcAft>
              <a:buClr>
                <a:srgbClr val="000000"/>
              </a:buClr>
              <a:buSzPts val="1800"/>
              <a:buFont typeface="Georgia"/>
              <a:buChar char="●"/>
            </a:pPr>
            <a:r>
              <a:rPr lang="en">
                <a:solidFill>
                  <a:srgbClr val="000000"/>
                </a:solidFill>
                <a:latin typeface="Georgia"/>
                <a:ea typeface="Georgia"/>
                <a:cs typeface="Georgia"/>
                <a:sym typeface="Georgia"/>
              </a:rPr>
              <a:t>Slow Instakill</a:t>
            </a:r>
            <a:endParaRPr>
              <a:solidFill>
                <a:srgbClr val="00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0" y="246100"/>
            <a:ext cx="9144000" cy="5727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Visual Art</a:t>
            </a:r>
            <a:endParaRPr>
              <a:latin typeface="Verdana"/>
              <a:ea typeface="Verdana"/>
              <a:cs typeface="Verdana"/>
              <a:sym typeface="Verdana"/>
            </a:endParaRPr>
          </a:p>
        </p:txBody>
      </p:sp>
      <p:pic>
        <p:nvPicPr>
          <p:cNvPr id="185" name="Shape 185"/>
          <p:cNvPicPr preferRelativeResize="0"/>
          <p:nvPr/>
        </p:nvPicPr>
        <p:blipFill>
          <a:blip r:embed="rId3">
            <a:alphaModFix/>
          </a:blip>
          <a:stretch>
            <a:fillRect/>
          </a:stretch>
        </p:blipFill>
        <p:spPr>
          <a:xfrm>
            <a:off x="4773383" y="3192299"/>
            <a:ext cx="3545880" cy="1878876"/>
          </a:xfrm>
          <a:prstGeom prst="rect">
            <a:avLst/>
          </a:prstGeom>
          <a:noFill/>
          <a:ln>
            <a:noFill/>
          </a:ln>
        </p:spPr>
      </p:pic>
      <p:pic>
        <p:nvPicPr>
          <p:cNvPr id="186" name="Shape 186"/>
          <p:cNvPicPr preferRelativeResize="0"/>
          <p:nvPr/>
        </p:nvPicPr>
        <p:blipFill>
          <a:blip r:embed="rId4">
            <a:alphaModFix/>
          </a:blip>
          <a:stretch>
            <a:fillRect/>
          </a:stretch>
        </p:blipFill>
        <p:spPr>
          <a:xfrm>
            <a:off x="4594262" y="971200"/>
            <a:ext cx="3904137" cy="2068709"/>
          </a:xfrm>
          <a:prstGeom prst="rect">
            <a:avLst/>
          </a:prstGeom>
          <a:noFill/>
          <a:ln>
            <a:noFill/>
          </a:ln>
        </p:spPr>
      </p:pic>
      <p:pic>
        <p:nvPicPr>
          <p:cNvPr id="187" name="Shape 187"/>
          <p:cNvPicPr preferRelativeResize="0"/>
          <p:nvPr/>
        </p:nvPicPr>
        <p:blipFill>
          <a:blip r:embed="rId5">
            <a:alphaModFix/>
          </a:blip>
          <a:stretch>
            <a:fillRect/>
          </a:stretch>
        </p:blipFill>
        <p:spPr>
          <a:xfrm>
            <a:off x="1621630" y="2579600"/>
            <a:ext cx="2188594" cy="2563900"/>
          </a:xfrm>
          <a:prstGeom prst="rect">
            <a:avLst/>
          </a:prstGeom>
          <a:noFill/>
          <a:ln>
            <a:noFill/>
          </a:ln>
        </p:spPr>
      </p:pic>
      <p:pic>
        <p:nvPicPr>
          <p:cNvPr id="188" name="Shape 188"/>
          <p:cNvPicPr preferRelativeResize="0"/>
          <p:nvPr/>
        </p:nvPicPr>
        <p:blipFill>
          <a:blip r:embed="rId6">
            <a:alphaModFix/>
          </a:blip>
          <a:stretch>
            <a:fillRect/>
          </a:stretch>
        </p:blipFill>
        <p:spPr>
          <a:xfrm>
            <a:off x="1345570" y="971200"/>
            <a:ext cx="2740716" cy="157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