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73" r:id="rId13"/>
    <p:sldId id="270" r:id="rId14"/>
    <p:sldId id="279" r:id="rId15"/>
    <p:sldId id="271" r:id="rId16"/>
    <p:sldId id="278" r:id="rId17"/>
    <p:sldId id="275" r:id="rId18"/>
    <p:sldId id="276" r:id="rId19"/>
    <p:sldId id="277" r:id="rId20"/>
    <p:sldId id="28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BB8105-8814-47AD-AD58-9E246D4B3F8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0BC0BD-7C02-4A1C-AD81-81C1A13A0AEC}">
      <dgm:prSet/>
      <dgm:spPr/>
      <dgm:t>
        <a:bodyPr/>
        <a:lstStyle/>
        <a:p>
          <a:r>
            <a:rPr lang="ru-RU"/>
            <a:t>Оператор </a:t>
          </a:r>
          <a:r>
            <a:rPr lang="en-US"/>
            <a:t>if-then</a:t>
          </a:r>
        </a:p>
      </dgm:t>
    </dgm:pt>
    <dgm:pt modelId="{349F5273-CA6F-47F1-8248-AD501A985069}" type="parTrans" cxnId="{210D8CB3-C483-4948-BF08-CD6A5391EE2D}">
      <dgm:prSet/>
      <dgm:spPr/>
      <dgm:t>
        <a:bodyPr/>
        <a:lstStyle/>
        <a:p>
          <a:endParaRPr lang="en-US"/>
        </a:p>
      </dgm:t>
    </dgm:pt>
    <dgm:pt modelId="{84E46117-E286-4D6D-A99A-C9B927D4C801}" type="sibTrans" cxnId="{210D8CB3-C483-4948-BF08-CD6A5391EE2D}">
      <dgm:prSet/>
      <dgm:spPr/>
      <dgm:t>
        <a:bodyPr/>
        <a:lstStyle/>
        <a:p>
          <a:endParaRPr lang="en-US"/>
        </a:p>
      </dgm:t>
    </dgm:pt>
    <dgm:pt modelId="{287D0B31-FEE5-4F28-8C53-9828E34A1E15}">
      <dgm:prSet/>
      <dgm:spPr/>
      <dgm:t>
        <a:bodyPr/>
        <a:lstStyle/>
        <a:p>
          <a:r>
            <a:rPr lang="ru-RU"/>
            <a:t>Оператор </a:t>
          </a:r>
          <a:r>
            <a:rPr lang="en-US"/>
            <a:t>if-then-else</a:t>
          </a:r>
        </a:p>
      </dgm:t>
    </dgm:pt>
    <dgm:pt modelId="{C0585F8C-C7FE-4C6C-9444-ACEF40665464}" type="parTrans" cxnId="{8BD2563B-5CE9-4F56-A16C-775E84BC52AA}">
      <dgm:prSet/>
      <dgm:spPr/>
      <dgm:t>
        <a:bodyPr/>
        <a:lstStyle/>
        <a:p>
          <a:endParaRPr lang="en-US"/>
        </a:p>
      </dgm:t>
    </dgm:pt>
    <dgm:pt modelId="{D80A8D0E-7816-4CCC-B5AC-0EFA98A9122C}" type="sibTrans" cxnId="{8BD2563B-5CE9-4F56-A16C-775E84BC52AA}">
      <dgm:prSet/>
      <dgm:spPr/>
      <dgm:t>
        <a:bodyPr/>
        <a:lstStyle/>
        <a:p>
          <a:endParaRPr lang="en-US"/>
        </a:p>
      </dgm:t>
    </dgm:pt>
    <dgm:pt modelId="{72B220F5-385D-449E-A6CF-0AD7CDB192BF}">
      <dgm:prSet/>
      <dgm:spPr/>
      <dgm:t>
        <a:bodyPr/>
        <a:lstStyle/>
        <a:p>
          <a:r>
            <a:rPr lang="ru-RU"/>
            <a:t>Тернарный оператор ? :</a:t>
          </a:r>
          <a:endParaRPr lang="en-US"/>
        </a:p>
      </dgm:t>
    </dgm:pt>
    <dgm:pt modelId="{3B658649-C1D2-4421-B228-F2740A7CFD1D}" type="parTrans" cxnId="{61AA5A07-785A-42B6-8E33-6BD2F83535EC}">
      <dgm:prSet/>
      <dgm:spPr/>
      <dgm:t>
        <a:bodyPr/>
        <a:lstStyle/>
        <a:p>
          <a:endParaRPr lang="en-US"/>
        </a:p>
      </dgm:t>
    </dgm:pt>
    <dgm:pt modelId="{07A0D971-E4BD-4641-AF48-434ACEBF6ADA}" type="sibTrans" cxnId="{61AA5A07-785A-42B6-8E33-6BD2F83535EC}">
      <dgm:prSet/>
      <dgm:spPr/>
      <dgm:t>
        <a:bodyPr/>
        <a:lstStyle/>
        <a:p>
          <a:endParaRPr lang="en-US"/>
        </a:p>
      </dgm:t>
    </dgm:pt>
    <dgm:pt modelId="{01846424-A766-4006-94A9-E79207F16721}">
      <dgm:prSet/>
      <dgm:spPr/>
      <dgm:t>
        <a:bodyPr/>
        <a:lstStyle/>
        <a:p>
          <a:r>
            <a:rPr lang="ru-RU"/>
            <a:t>Оператор s</a:t>
          </a:r>
          <a:r>
            <a:rPr lang="en-US"/>
            <a:t>witch-case</a:t>
          </a:r>
        </a:p>
      </dgm:t>
    </dgm:pt>
    <dgm:pt modelId="{2FFCB3BA-6533-4B10-8F6D-D2811EA2A10A}" type="parTrans" cxnId="{058477DC-773E-4EA4-87F9-FBEC61386A98}">
      <dgm:prSet/>
      <dgm:spPr/>
      <dgm:t>
        <a:bodyPr/>
        <a:lstStyle/>
        <a:p>
          <a:endParaRPr lang="en-US"/>
        </a:p>
      </dgm:t>
    </dgm:pt>
    <dgm:pt modelId="{7D6835FD-80B8-42E7-B962-E9B2733027AB}" type="sibTrans" cxnId="{058477DC-773E-4EA4-87F9-FBEC61386A98}">
      <dgm:prSet/>
      <dgm:spPr/>
      <dgm:t>
        <a:bodyPr/>
        <a:lstStyle/>
        <a:p>
          <a:endParaRPr lang="en-US"/>
        </a:p>
      </dgm:t>
    </dgm:pt>
    <dgm:pt modelId="{D382DBE5-EB34-9F4D-AF60-29AF7406390C}" type="pres">
      <dgm:prSet presAssocID="{75BB8105-8814-47AD-AD58-9E246D4B3F87}" presName="linear" presStyleCnt="0">
        <dgm:presLayoutVars>
          <dgm:dir/>
          <dgm:animLvl val="lvl"/>
          <dgm:resizeHandles val="exact"/>
        </dgm:presLayoutVars>
      </dgm:prSet>
      <dgm:spPr/>
    </dgm:pt>
    <dgm:pt modelId="{DE8C490B-5BA2-2148-9109-233FA78A15AE}" type="pres">
      <dgm:prSet presAssocID="{C30BC0BD-7C02-4A1C-AD81-81C1A13A0AEC}" presName="parentLin" presStyleCnt="0"/>
      <dgm:spPr/>
    </dgm:pt>
    <dgm:pt modelId="{979E1482-272D-8E4F-A57D-EAF155351EFF}" type="pres">
      <dgm:prSet presAssocID="{C30BC0BD-7C02-4A1C-AD81-81C1A13A0AEC}" presName="parentLeftMargin" presStyleLbl="node1" presStyleIdx="0" presStyleCnt="4"/>
      <dgm:spPr/>
    </dgm:pt>
    <dgm:pt modelId="{109FA524-D1A7-1846-A666-A20448E4A2F7}" type="pres">
      <dgm:prSet presAssocID="{C30BC0BD-7C02-4A1C-AD81-81C1A13A0A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8DD865-5A5E-3A47-9A4C-2A81CDB38C33}" type="pres">
      <dgm:prSet presAssocID="{C30BC0BD-7C02-4A1C-AD81-81C1A13A0AEC}" presName="negativeSpace" presStyleCnt="0"/>
      <dgm:spPr/>
    </dgm:pt>
    <dgm:pt modelId="{1C7B9920-BC29-C54F-8C65-B289FFAE5EB1}" type="pres">
      <dgm:prSet presAssocID="{C30BC0BD-7C02-4A1C-AD81-81C1A13A0AEC}" presName="childText" presStyleLbl="conFgAcc1" presStyleIdx="0" presStyleCnt="4">
        <dgm:presLayoutVars>
          <dgm:bulletEnabled val="1"/>
        </dgm:presLayoutVars>
      </dgm:prSet>
      <dgm:spPr/>
    </dgm:pt>
    <dgm:pt modelId="{2C47292C-FF22-894C-B46E-48706871D57E}" type="pres">
      <dgm:prSet presAssocID="{84E46117-E286-4D6D-A99A-C9B927D4C801}" presName="spaceBetweenRectangles" presStyleCnt="0"/>
      <dgm:spPr/>
    </dgm:pt>
    <dgm:pt modelId="{869F75B9-7588-294C-BEBE-0DA3E82A82C2}" type="pres">
      <dgm:prSet presAssocID="{287D0B31-FEE5-4F28-8C53-9828E34A1E15}" presName="parentLin" presStyleCnt="0"/>
      <dgm:spPr/>
    </dgm:pt>
    <dgm:pt modelId="{33F8B138-A165-884C-9EB2-CFF1882635A3}" type="pres">
      <dgm:prSet presAssocID="{287D0B31-FEE5-4F28-8C53-9828E34A1E15}" presName="parentLeftMargin" presStyleLbl="node1" presStyleIdx="0" presStyleCnt="4"/>
      <dgm:spPr/>
    </dgm:pt>
    <dgm:pt modelId="{04B88499-E338-1343-9BE8-B8F67C96956D}" type="pres">
      <dgm:prSet presAssocID="{287D0B31-FEE5-4F28-8C53-9828E34A1E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3AC673-73A0-5449-A6B4-58115D2C586F}" type="pres">
      <dgm:prSet presAssocID="{287D0B31-FEE5-4F28-8C53-9828E34A1E15}" presName="negativeSpace" presStyleCnt="0"/>
      <dgm:spPr/>
    </dgm:pt>
    <dgm:pt modelId="{C406BED7-4A3C-2440-A698-139A14B31F0F}" type="pres">
      <dgm:prSet presAssocID="{287D0B31-FEE5-4F28-8C53-9828E34A1E15}" presName="childText" presStyleLbl="conFgAcc1" presStyleIdx="1" presStyleCnt="4">
        <dgm:presLayoutVars>
          <dgm:bulletEnabled val="1"/>
        </dgm:presLayoutVars>
      </dgm:prSet>
      <dgm:spPr/>
    </dgm:pt>
    <dgm:pt modelId="{585B7F9D-3367-0640-9209-34AC73A22CAA}" type="pres">
      <dgm:prSet presAssocID="{D80A8D0E-7816-4CCC-B5AC-0EFA98A9122C}" presName="spaceBetweenRectangles" presStyleCnt="0"/>
      <dgm:spPr/>
    </dgm:pt>
    <dgm:pt modelId="{B4420488-CF86-A840-8E5D-43D2C9E28C0D}" type="pres">
      <dgm:prSet presAssocID="{72B220F5-385D-449E-A6CF-0AD7CDB192BF}" presName="parentLin" presStyleCnt="0"/>
      <dgm:spPr/>
    </dgm:pt>
    <dgm:pt modelId="{1CDA6063-D6CE-1A43-A234-2301F8DFA2F7}" type="pres">
      <dgm:prSet presAssocID="{72B220F5-385D-449E-A6CF-0AD7CDB192BF}" presName="parentLeftMargin" presStyleLbl="node1" presStyleIdx="1" presStyleCnt="4"/>
      <dgm:spPr/>
    </dgm:pt>
    <dgm:pt modelId="{38D63391-4BF1-8247-85AB-963FB1227491}" type="pres">
      <dgm:prSet presAssocID="{72B220F5-385D-449E-A6CF-0AD7CDB192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0C47C6-A3BA-2B4E-A6BF-89A0A4566CF4}" type="pres">
      <dgm:prSet presAssocID="{72B220F5-385D-449E-A6CF-0AD7CDB192BF}" presName="negativeSpace" presStyleCnt="0"/>
      <dgm:spPr/>
    </dgm:pt>
    <dgm:pt modelId="{BB7BE31B-A06A-B84E-B4B8-8F051AE41F2C}" type="pres">
      <dgm:prSet presAssocID="{72B220F5-385D-449E-A6CF-0AD7CDB192BF}" presName="childText" presStyleLbl="conFgAcc1" presStyleIdx="2" presStyleCnt="4">
        <dgm:presLayoutVars>
          <dgm:bulletEnabled val="1"/>
        </dgm:presLayoutVars>
      </dgm:prSet>
      <dgm:spPr/>
    </dgm:pt>
    <dgm:pt modelId="{DA2EE82D-1879-CA47-AF95-16BF715F7F97}" type="pres">
      <dgm:prSet presAssocID="{07A0D971-E4BD-4641-AF48-434ACEBF6ADA}" presName="spaceBetweenRectangles" presStyleCnt="0"/>
      <dgm:spPr/>
    </dgm:pt>
    <dgm:pt modelId="{6AA7CC0E-8A81-7B42-8732-522B64509FC7}" type="pres">
      <dgm:prSet presAssocID="{01846424-A766-4006-94A9-E79207F16721}" presName="parentLin" presStyleCnt="0"/>
      <dgm:spPr/>
    </dgm:pt>
    <dgm:pt modelId="{F19CDA77-0691-F348-8942-EC605D2E7066}" type="pres">
      <dgm:prSet presAssocID="{01846424-A766-4006-94A9-E79207F16721}" presName="parentLeftMargin" presStyleLbl="node1" presStyleIdx="2" presStyleCnt="4"/>
      <dgm:spPr/>
    </dgm:pt>
    <dgm:pt modelId="{7B9957F1-9EF4-6544-B4C9-AB95888A8C6C}" type="pres">
      <dgm:prSet presAssocID="{01846424-A766-4006-94A9-E79207F1672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D8519A8-1AE8-B641-8549-8A6601D25B0C}" type="pres">
      <dgm:prSet presAssocID="{01846424-A766-4006-94A9-E79207F16721}" presName="negativeSpace" presStyleCnt="0"/>
      <dgm:spPr/>
    </dgm:pt>
    <dgm:pt modelId="{A27ED8EA-5651-BB4E-BE80-4895429CB74E}" type="pres">
      <dgm:prSet presAssocID="{01846424-A766-4006-94A9-E79207F1672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D50B900-073E-D74C-8B52-F4937B521255}" type="presOf" srcId="{72B220F5-385D-449E-A6CF-0AD7CDB192BF}" destId="{38D63391-4BF1-8247-85AB-963FB1227491}" srcOrd="1" destOrd="0" presId="urn:microsoft.com/office/officeart/2005/8/layout/list1"/>
    <dgm:cxn modelId="{61AA5A07-785A-42B6-8E33-6BD2F83535EC}" srcId="{75BB8105-8814-47AD-AD58-9E246D4B3F87}" destId="{72B220F5-385D-449E-A6CF-0AD7CDB192BF}" srcOrd="2" destOrd="0" parTransId="{3B658649-C1D2-4421-B228-F2740A7CFD1D}" sibTransId="{07A0D971-E4BD-4641-AF48-434ACEBF6ADA}"/>
    <dgm:cxn modelId="{D404250A-4FA1-F249-A50D-03C38A7B6B92}" type="presOf" srcId="{72B220F5-385D-449E-A6CF-0AD7CDB192BF}" destId="{1CDA6063-D6CE-1A43-A234-2301F8DFA2F7}" srcOrd="0" destOrd="0" presId="urn:microsoft.com/office/officeart/2005/8/layout/list1"/>
    <dgm:cxn modelId="{F83F1023-E567-C341-95C4-996A2DBB1108}" type="presOf" srcId="{C30BC0BD-7C02-4A1C-AD81-81C1A13A0AEC}" destId="{109FA524-D1A7-1846-A666-A20448E4A2F7}" srcOrd="1" destOrd="0" presId="urn:microsoft.com/office/officeart/2005/8/layout/list1"/>
    <dgm:cxn modelId="{8BD2563B-5CE9-4F56-A16C-775E84BC52AA}" srcId="{75BB8105-8814-47AD-AD58-9E246D4B3F87}" destId="{287D0B31-FEE5-4F28-8C53-9828E34A1E15}" srcOrd="1" destOrd="0" parTransId="{C0585F8C-C7FE-4C6C-9444-ACEF40665464}" sibTransId="{D80A8D0E-7816-4CCC-B5AC-0EFA98A9122C}"/>
    <dgm:cxn modelId="{1C7B6B3B-273F-8E48-8C76-FF2869018D34}" type="presOf" srcId="{C30BC0BD-7C02-4A1C-AD81-81C1A13A0AEC}" destId="{979E1482-272D-8E4F-A57D-EAF155351EFF}" srcOrd="0" destOrd="0" presId="urn:microsoft.com/office/officeart/2005/8/layout/list1"/>
    <dgm:cxn modelId="{33265647-7C92-F744-90E5-2B999F03C022}" type="presOf" srcId="{01846424-A766-4006-94A9-E79207F16721}" destId="{F19CDA77-0691-F348-8942-EC605D2E7066}" srcOrd="0" destOrd="0" presId="urn:microsoft.com/office/officeart/2005/8/layout/list1"/>
    <dgm:cxn modelId="{3DC8AE4E-7932-F846-99C3-2AE3F50F45E8}" type="presOf" srcId="{75BB8105-8814-47AD-AD58-9E246D4B3F87}" destId="{D382DBE5-EB34-9F4D-AF60-29AF7406390C}" srcOrd="0" destOrd="0" presId="urn:microsoft.com/office/officeart/2005/8/layout/list1"/>
    <dgm:cxn modelId="{0BE6EF8B-3371-1D4B-B965-7013F7EB16EE}" type="presOf" srcId="{287D0B31-FEE5-4F28-8C53-9828E34A1E15}" destId="{04B88499-E338-1343-9BE8-B8F67C96956D}" srcOrd="1" destOrd="0" presId="urn:microsoft.com/office/officeart/2005/8/layout/list1"/>
    <dgm:cxn modelId="{210D8CB3-C483-4948-BF08-CD6A5391EE2D}" srcId="{75BB8105-8814-47AD-AD58-9E246D4B3F87}" destId="{C30BC0BD-7C02-4A1C-AD81-81C1A13A0AEC}" srcOrd="0" destOrd="0" parTransId="{349F5273-CA6F-47F1-8248-AD501A985069}" sibTransId="{84E46117-E286-4D6D-A99A-C9B927D4C801}"/>
    <dgm:cxn modelId="{5DB67ECF-D058-DA4D-8F0C-880E2D495B98}" type="presOf" srcId="{01846424-A766-4006-94A9-E79207F16721}" destId="{7B9957F1-9EF4-6544-B4C9-AB95888A8C6C}" srcOrd="1" destOrd="0" presId="urn:microsoft.com/office/officeart/2005/8/layout/list1"/>
    <dgm:cxn modelId="{058477DC-773E-4EA4-87F9-FBEC61386A98}" srcId="{75BB8105-8814-47AD-AD58-9E246D4B3F87}" destId="{01846424-A766-4006-94A9-E79207F16721}" srcOrd="3" destOrd="0" parTransId="{2FFCB3BA-6533-4B10-8F6D-D2811EA2A10A}" sibTransId="{7D6835FD-80B8-42E7-B962-E9B2733027AB}"/>
    <dgm:cxn modelId="{876382F0-1DA9-DF44-BE19-AA9FA7E46BA3}" type="presOf" srcId="{287D0B31-FEE5-4F28-8C53-9828E34A1E15}" destId="{33F8B138-A165-884C-9EB2-CFF1882635A3}" srcOrd="0" destOrd="0" presId="urn:microsoft.com/office/officeart/2005/8/layout/list1"/>
    <dgm:cxn modelId="{9EE71AC4-853A-4A4D-AE08-9F3E539981D6}" type="presParOf" srcId="{D382DBE5-EB34-9F4D-AF60-29AF7406390C}" destId="{DE8C490B-5BA2-2148-9109-233FA78A15AE}" srcOrd="0" destOrd="0" presId="urn:microsoft.com/office/officeart/2005/8/layout/list1"/>
    <dgm:cxn modelId="{A9976336-54C6-114A-8915-AF75ACAE15D5}" type="presParOf" srcId="{DE8C490B-5BA2-2148-9109-233FA78A15AE}" destId="{979E1482-272D-8E4F-A57D-EAF155351EFF}" srcOrd="0" destOrd="0" presId="urn:microsoft.com/office/officeart/2005/8/layout/list1"/>
    <dgm:cxn modelId="{BC1FF1E5-0CF4-3F49-83A6-D79AD6AA9907}" type="presParOf" srcId="{DE8C490B-5BA2-2148-9109-233FA78A15AE}" destId="{109FA524-D1A7-1846-A666-A20448E4A2F7}" srcOrd="1" destOrd="0" presId="urn:microsoft.com/office/officeart/2005/8/layout/list1"/>
    <dgm:cxn modelId="{487539A7-B421-7844-95F2-58F44E4C4989}" type="presParOf" srcId="{D382DBE5-EB34-9F4D-AF60-29AF7406390C}" destId="{3D8DD865-5A5E-3A47-9A4C-2A81CDB38C33}" srcOrd="1" destOrd="0" presId="urn:microsoft.com/office/officeart/2005/8/layout/list1"/>
    <dgm:cxn modelId="{B7FDB82E-D689-D647-923B-DEB913796D4F}" type="presParOf" srcId="{D382DBE5-EB34-9F4D-AF60-29AF7406390C}" destId="{1C7B9920-BC29-C54F-8C65-B289FFAE5EB1}" srcOrd="2" destOrd="0" presId="urn:microsoft.com/office/officeart/2005/8/layout/list1"/>
    <dgm:cxn modelId="{DF0C0189-D65C-3E4F-9281-6F80EDB2326A}" type="presParOf" srcId="{D382DBE5-EB34-9F4D-AF60-29AF7406390C}" destId="{2C47292C-FF22-894C-B46E-48706871D57E}" srcOrd="3" destOrd="0" presId="urn:microsoft.com/office/officeart/2005/8/layout/list1"/>
    <dgm:cxn modelId="{B1BAE7B6-8213-F448-A289-A960CCB7AD54}" type="presParOf" srcId="{D382DBE5-EB34-9F4D-AF60-29AF7406390C}" destId="{869F75B9-7588-294C-BEBE-0DA3E82A82C2}" srcOrd="4" destOrd="0" presId="urn:microsoft.com/office/officeart/2005/8/layout/list1"/>
    <dgm:cxn modelId="{3C5AEFB7-E196-E64D-9DF6-E4248CB8F014}" type="presParOf" srcId="{869F75B9-7588-294C-BEBE-0DA3E82A82C2}" destId="{33F8B138-A165-884C-9EB2-CFF1882635A3}" srcOrd="0" destOrd="0" presId="urn:microsoft.com/office/officeart/2005/8/layout/list1"/>
    <dgm:cxn modelId="{9F23CA61-1188-CF4B-9872-181E56438243}" type="presParOf" srcId="{869F75B9-7588-294C-BEBE-0DA3E82A82C2}" destId="{04B88499-E338-1343-9BE8-B8F67C96956D}" srcOrd="1" destOrd="0" presId="urn:microsoft.com/office/officeart/2005/8/layout/list1"/>
    <dgm:cxn modelId="{34C85414-DE1F-A74B-B8DF-6143CD0FBAD7}" type="presParOf" srcId="{D382DBE5-EB34-9F4D-AF60-29AF7406390C}" destId="{E83AC673-73A0-5449-A6B4-58115D2C586F}" srcOrd="5" destOrd="0" presId="urn:microsoft.com/office/officeart/2005/8/layout/list1"/>
    <dgm:cxn modelId="{813E8145-CB0C-6B4E-89FD-AAD8D5C276AA}" type="presParOf" srcId="{D382DBE5-EB34-9F4D-AF60-29AF7406390C}" destId="{C406BED7-4A3C-2440-A698-139A14B31F0F}" srcOrd="6" destOrd="0" presId="urn:microsoft.com/office/officeart/2005/8/layout/list1"/>
    <dgm:cxn modelId="{B306F7FE-FB5A-1F46-B0A4-6680D89AEC06}" type="presParOf" srcId="{D382DBE5-EB34-9F4D-AF60-29AF7406390C}" destId="{585B7F9D-3367-0640-9209-34AC73A22CAA}" srcOrd="7" destOrd="0" presId="urn:microsoft.com/office/officeart/2005/8/layout/list1"/>
    <dgm:cxn modelId="{51D021FD-CEA1-7741-B8B8-3C5CDEACADEA}" type="presParOf" srcId="{D382DBE5-EB34-9F4D-AF60-29AF7406390C}" destId="{B4420488-CF86-A840-8E5D-43D2C9E28C0D}" srcOrd="8" destOrd="0" presId="urn:microsoft.com/office/officeart/2005/8/layout/list1"/>
    <dgm:cxn modelId="{CDD05334-BEC6-4247-BDC2-9BBB91AF0BBE}" type="presParOf" srcId="{B4420488-CF86-A840-8E5D-43D2C9E28C0D}" destId="{1CDA6063-D6CE-1A43-A234-2301F8DFA2F7}" srcOrd="0" destOrd="0" presId="urn:microsoft.com/office/officeart/2005/8/layout/list1"/>
    <dgm:cxn modelId="{85EFF1A3-434F-1346-9F6A-1D941625E6C0}" type="presParOf" srcId="{B4420488-CF86-A840-8E5D-43D2C9E28C0D}" destId="{38D63391-4BF1-8247-85AB-963FB1227491}" srcOrd="1" destOrd="0" presId="urn:microsoft.com/office/officeart/2005/8/layout/list1"/>
    <dgm:cxn modelId="{060BDF42-75CA-EC42-BC28-FD8305C07EE1}" type="presParOf" srcId="{D382DBE5-EB34-9F4D-AF60-29AF7406390C}" destId="{880C47C6-A3BA-2B4E-A6BF-89A0A4566CF4}" srcOrd="9" destOrd="0" presId="urn:microsoft.com/office/officeart/2005/8/layout/list1"/>
    <dgm:cxn modelId="{9C941868-6C6E-AB4B-8E20-8C5204C9DE98}" type="presParOf" srcId="{D382DBE5-EB34-9F4D-AF60-29AF7406390C}" destId="{BB7BE31B-A06A-B84E-B4B8-8F051AE41F2C}" srcOrd="10" destOrd="0" presId="urn:microsoft.com/office/officeart/2005/8/layout/list1"/>
    <dgm:cxn modelId="{41B08858-3D25-384B-8579-14AC6208E9AA}" type="presParOf" srcId="{D382DBE5-EB34-9F4D-AF60-29AF7406390C}" destId="{DA2EE82D-1879-CA47-AF95-16BF715F7F97}" srcOrd="11" destOrd="0" presId="urn:microsoft.com/office/officeart/2005/8/layout/list1"/>
    <dgm:cxn modelId="{E391E045-56B3-5740-AB67-4E21E6502813}" type="presParOf" srcId="{D382DBE5-EB34-9F4D-AF60-29AF7406390C}" destId="{6AA7CC0E-8A81-7B42-8732-522B64509FC7}" srcOrd="12" destOrd="0" presId="urn:microsoft.com/office/officeart/2005/8/layout/list1"/>
    <dgm:cxn modelId="{09C45FC3-D560-D048-AC01-36334544682E}" type="presParOf" srcId="{6AA7CC0E-8A81-7B42-8732-522B64509FC7}" destId="{F19CDA77-0691-F348-8942-EC605D2E7066}" srcOrd="0" destOrd="0" presId="urn:microsoft.com/office/officeart/2005/8/layout/list1"/>
    <dgm:cxn modelId="{CFFC2451-D217-4E42-A6DB-8F4064191D7C}" type="presParOf" srcId="{6AA7CC0E-8A81-7B42-8732-522B64509FC7}" destId="{7B9957F1-9EF4-6544-B4C9-AB95888A8C6C}" srcOrd="1" destOrd="0" presId="urn:microsoft.com/office/officeart/2005/8/layout/list1"/>
    <dgm:cxn modelId="{4D07B72C-B7BB-B544-BAD3-BF47016989A5}" type="presParOf" srcId="{D382DBE5-EB34-9F4D-AF60-29AF7406390C}" destId="{0D8519A8-1AE8-B641-8549-8A6601D25B0C}" srcOrd="13" destOrd="0" presId="urn:microsoft.com/office/officeart/2005/8/layout/list1"/>
    <dgm:cxn modelId="{835D6400-7BC9-E24D-99A9-206F7C91D183}" type="presParOf" srcId="{D382DBE5-EB34-9F4D-AF60-29AF7406390C}" destId="{A27ED8EA-5651-BB4E-BE80-4895429CB74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B9920-BC29-C54F-8C65-B289FFAE5EB1}">
      <dsp:nvSpPr>
        <dsp:cNvPr id="0" name=""/>
        <dsp:cNvSpPr/>
      </dsp:nvSpPr>
      <dsp:spPr>
        <a:xfrm>
          <a:off x="0" y="554543"/>
          <a:ext cx="626364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FA524-D1A7-1846-A666-A20448E4A2F7}">
      <dsp:nvSpPr>
        <dsp:cNvPr id="0" name=""/>
        <dsp:cNvSpPr/>
      </dsp:nvSpPr>
      <dsp:spPr>
        <a:xfrm>
          <a:off x="313182" y="111743"/>
          <a:ext cx="4384548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Оператор </a:t>
          </a:r>
          <a:r>
            <a:rPr lang="en-US" sz="3000" kern="1200"/>
            <a:t>if-then</a:t>
          </a:r>
        </a:p>
      </dsp:txBody>
      <dsp:txXfrm>
        <a:off x="356413" y="154974"/>
        <a:ext cx="4298086" cy="799138"/>
      </dsp:txXfrm>
    </dsp:sp>
    <dsp:sp modelId="{C406BED7-4A3C-2440-A698-139A14B31F0F}">
      <dsp:nvSpPr>
        <dsp:cNvPr id="0" name=""/>
        <dsp:cNvSpPr/>
      </dsp:nvSpPr>
      <dsp:spPr>
        <a:xfrm>
          <a:off x="0" y="1915343"/>
          <a:ext cx="626364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88499-E338-1343-9BE8-B8F67C96956D}">
      <dsp:nvSpPr>
        <dsp:cNvPr id="0" name=""/>
        <dsp:cNvSpPr/>
      </dsp:nvSpPr>
      <dsp:spPr>
        <a:xfrm>
          <a:off x="313182" y="1472543"/>
          <a:ext cx="4384548" cy="8856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Оператор </a:t>
          </a:r>
          <a:r>
            <a:rPr lang="en-US" sz="3000" kern="1200"/>
            <a:t>if-then-else</a:t>
          </a:r>
        </a:p>
      </dsp:txBody>
      <dsp:txXfrm>
        <a:off x="356413" y="1515774"/>
        <a:ext cx="4298086" cy="799138"/>
      </dsp:txXfrm>
    </dsp:sp>
    <dsp:sp modelId="{BB7BE31B-A06A-B84E-B4B8-8F051AE41F2C}">
      <dsp:nvSpPr>
        <dsp:cNvPr id="0" name=""/>
        <dsp:cNvSpPr/>
      </dsp:nvSpPr>
      <dsp:spPr>
        <a:xfrm>
          <a:off x="0" y="3276143"/>
          <a:ext cx="626364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63391-4BF1-8247-85AB-963FB1227491}">
      <dsp:nvSpPr>
        <dsp:cNvPr id="0" name=""/>
        <dsp:cNvSpPr/>
      </dsp:nvSpPr>
      <dsp:spPr>
        <a:xfrm>
          <a:off x="313182" y="2833343"/>
          <a:ext cx="4384548" cy="8856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Тернарный оператор ? :</a:t>
          </a:r>
          <a:endParaRPr lang="en-US" sz="3000" kern="1200"/>
        </a:p>
      </dsp:txBody>
      <dsp:txXfrm>
        <a:off x="356413" y="2876574"/>
        <a:ext cx="4298086" cy="799138"/>
      </dsp:txXfrm>
    </dsp:sp>
    <dsp:sp modelId="{A27ED8EA-5651-BB4E-BE80-4895429CB74E}">
      <dsp:nvSpPr>
        <dsp:cNvPr id="0" name=""/>
        <dsp:cNvSpPr/>
      </dsp:nvSpPr>
      <dsp:spPr>
        <a:xfrm>
          <a:off x="0" y="4636944"/>
          <a:ext cx="626364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957F1-9EF4-6544-B4C9-AB95888A8C6C}">
      <dsp:nvSpPr>
        <dsp:cNvPr id="0" name=""/>
        <dsp:cNvSpPr/>
      </dsp:nvSpPr>
      <dsp:spPr>
        <a:xfrm>
          <a:off x="313182" y="4194144"/>
          <a:ext cx="4384548" cy="8856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Оператор s</a:t>
          </a:r>
          <a:r>
            <a:rPr lang="en-US" sz="3000" kern="1200"/>
            <a:t>witch-case</a:t>
          </a:r>
        </a:p>
      </dsp:txBody>
      <dsp:txXfrm>
        <a:off x="356413" y="4237375"/>
        <a:ext cx="4298086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7BFFF-34B6-4C18-830B-1F80ADEF4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0C7227-CD11-4602-AB04-579B76FD3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CD7664-1208-470E-B1D1-544EAA45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897-DE14-4433-95A1-0B82DEEAB73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9701B-64A6-4B7B-845E-1C9272D2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55F1D9-B488-4329-8FA3-A7A63B52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C392-5CD7-4EC1-AEA6-51E1C0426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9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A2269-31D7-4AE2-B2C9-9B368E72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CD3CC3-5A7A-40CC-854B-95F9E3CE4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681BBC-BA3A-48F2-84B3-D5E7A17A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897-DE14-4433-95A1-0B82DEEAB73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DD585-F80C-48C5-82ED-7CC90F85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15297-EE5A-4608-B030-3CFA7695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C392-5CD7-4EC1-AEA6-51E1C0426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27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EFDF29-08D1-4D6E-AA56-5FFC959AA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FC0BBD-F1DC-4427-A723-B284AE9CC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2413AC-FF2F-4008-A14D-63E54F2F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897-DE14-4433-95A1-0B82DEEAB73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DC6DB-F466-49DA-B244-BB3D4918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13FE0E-7208-4A7B-A9E7-B3EC3894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C392-5CD7-4EC1-AEA6-51E1C0426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10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3D9E9-190D-4ABA-B3A5-960549E6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5CDE1-50A1-492D-8F52-8B5E9363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570A57-60FB-4153-8769-F3F04D1C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897-DE14-4433-95A1-0B82DEEAB73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11FC90-E626-492F-A286-D96A2CA2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B039BA-0743-47E2-9A89-8589456F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C392-5CD7-4EC1-AEA6-51E1C0426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38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DBFF5-0633-455E-BF0D-47C37ACF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075A93-F549-42EB-844C-0F629E18B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09E387-0728-45DD-8E5F-1821B07F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897-DE14-4433-95A1-0B82DEEAB73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0B8A8D-B681-4357-9216-35CEA741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F7DF33-6DA0-43AC-BE4F-C50B570F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C392-5CD7-4EC1-AEA6-51E1C0426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5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1BB9C-9B40-439A-B082-32FD356F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88A088-AFB7-43D6-BCB7-92912258E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DB74F5-3537-4AA8-A684-E8F2AEE24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90EA84-2F2B-4863-83E4-E7D5A0B6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897-DE14-4433-95A1-0B82DEEAB73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309CAE-EBD5-48F9-A706-AE33CCEE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F016CB-6EDA-4467-9F6E-99BDDD31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C392-5CD7-4EC1-AEA6-51E1C0426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AC80D-1924-4582-A329-AF1446D1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C774E6-94FE-404C-87A1-FD36AED27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175D2A-30DC-4315-B49C-0C41FF5A9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EBF314-E5E7-48D6-97E4-89B91B206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925B4D-3811-423C-A25C-FEEFBB6FA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D5FC52-2B0B-4BC4-8DFD-DC1AAE69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897-DE14-4433-95A1-0B82DEEAB73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1FEFEB-C1D3-4274-9510-7CAED62B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F5B175-56FC-42B0-ADC7-210A34EF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C392-5CD7-4EC1-AEA6-51E1C0426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6611F-B23E-4F4E-8E33-1F1064C8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F41F88-FDAC-4E72-92DC-26C3009E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897-DE14-4433-95A1-0B82DEEAB73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B5777C-8169-425D-B22C-A7A77E94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F8D516-7FAD-47B2-8F8D-656F77B1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C392-5CD7-4EC1-AEA6-51E1C0426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7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93B4AF-FC86-4032-A319-54E98B72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897-DE14-4433-95A1-0B82DEEAB73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28DB95-A46D-4DEC-AE61-3B18B6C7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E4E6F1-5473-49F1-BBE1-FBC19600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C392-5CD7-4EC1-AEA6-51E1C0426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2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AE023-A9CA-4A59-AD57-FC90FCA9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C68D43-7699-42EE-9004-3E6AA31A6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23E911-F4E9-4CC4-BD8A-594CAFD2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0559A-BF69-4183-A4B5-922C5371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897-DE14-4433-95A1-0B82DEEAB73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E75B32-888B-4889-B551-87A2828E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6FDE0B-CA6F-4214-88D9-CA958AE5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C392-5CD7-4EC1-AEA6-51E1C0426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09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62292-89A9-4480-80FF-6F24BE22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98FA16-4789-4D88-97E3-4B2BBB559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5E1111-A221-4339-B44C-E4D617663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9E0B99-1BFD-4D47-B198-F3544D27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897-DE14-4433-95A1-0B82DEEAB73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4D05AD-8042-4C8B-BFA5-1E1A6D63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CDC91A-AD25-4195-ADA2-B6E4BB75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C392-5CD7-4EC1-AEA6-51E1C0426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55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8C0B-BDE1-483D-B0F7-A7529309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F8A81-D7EA-42C3-89C8-295A85D0B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F00699-F00C-4D66-AE68-704825B23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C897-DE14-4433-95A1-0B82DEEAB73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824E3-8704-452E-AB02-07657046D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F367BA-4EE5-4889-9142-678E27B8B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5C392-5CD7-4EC1-AEA6-51E1C0426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07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2D375-9C0B-41B8-AB92-A7B3396C1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ООП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java,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модификаторы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доступа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типы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данных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ветвления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циклы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Object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885A0D-0629-4E3C-A330-3AB6D8D81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3255" y="3752193"/>
            <a:ext cx="4490544" cy="2424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 err="1"/>
              <a:t>Лекция</a:t>
            </a:r>
            <a:r>
              <a:rPr lang="en-US" b="1" dirty="0"/>
              <a:t> №2</a:t>
            </a:r>
          </a:p>
          <a:p>
            <a:pPr algn="r"/>
            <a:r>
              <a:rPr lang="en-US" dirty="0" err="1"/>
              <a:t>Преподаватель</a:t>
            </a:r>
            <a:r>
              <a:rPr lang="en-US" dirty="0"/>
              <a:t>: </a:t>
            </a:r>
            <a:r>
              <a:rPr lang="en-US" dirty="0" err="1"/>
              <a:t>Торопчин</a:t>
            </a:r>
            <a:r>
              <a:rPr lang="en-US" dirty="0"/>
              <a:t> Д.А.</a:t>
            </a:r>
          </a:p>
          <a:p>
            <a:pPr algn="r"/>
            <a:r>
              <a:rPr lang="en-US" dirty="0"/>
              <a:t>ГК «</a:t>
            </a:r>
            <a:r>
              <a:rPr lang="en-US" dirty="0" err="1"/>
              <a:t>Технологии</a:t>
            </a:r>
            <a:r>
              <a:rPr lang="en-US" dirty="0"/>
              <a:t> </a:t>
            </a:r>
            <a:r>
              <a:rPr lang="en-US" dirty="0" err="1"/>
              <a:t>Надежности</a:t>
            </a:r>
            <a:r>
              <a:rPr lang="en-US" dirty="0"/>
              <a:t>»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3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34C9B-9352-7604-B5B9-5A034B14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Типы данных в java</a:t>
            </a:r>
          </a:p>
        </p:txBody>
      </p:sp>
      <p:sp>
        <p:nvSpPr>
          <p:cNvPr id="615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4D65B78-FA24-D141-2AFC-0CF07AB19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86174"/>
            <a:ext cx="7214616" cy="405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18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70E90-DB4B-46BB-A0DE-667B62EC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Примитивные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типы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данных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9CC2FC0-6884-CAF0-0E56-619ADE0F2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922431"/>
              </p:ext>
            </p:extLst>
          </p:nvPr>
        </p:nvGraphicFramePr>
        <p:xfrm>
          <a:off x="4654296" y="1160417"/>
          <a:ext cx="7214618" cy="4509738"/>
        </p:xfrm>
        <a:graphic>
          <a:graphicData uri="http://schemas.openxmlformats.org/drawingml/2006/table">
            <a:tbl>
              <a:tblPr firstRow="1" bandRow="1"/>
              <a:tblGrid>
                <a:gridCol w="1280651">
                  <a:extLst>
                    <a:ext uri="{9D8B030D-6E8A-4147-A177-3AD203B41FA5}">
                      <a16:colId xmlns:a16="http://schemas.microsoft.com/office/drawing/2014/main" val="2018111983"/>
                    </a:ext>
                  </a:extLst>
                </a:gridCol>
                <a:gridCol w="1314200">
                  <a:extLst>
                    <a:ext uri="{9D8B030D-6E8A-4147-A177-3AD203B41FA5}">
                      <a16:colId xmlns:a16="http://schemas.microsoft.com/office/drawing/2014/main" val="2953807406"/>
                    </a:ext>
                  </a:extLst>
                </a:gridCol>
                <a:gridCol w="1490358">
                  <a:extLst>
                    <a:ext uri="{9D8B030D-6E8A-4147-A177-3AD203B41FA5}">
                      <a16:colId xmlns:a16="http://schemas.microsoft.com/office/drawing/2014/main" val="3104600481"/>
                    </a:ext>
                  </a:extLst>
                </a:gridCol>
                <a:gridCol w="1490358">
                  <a:extLst>
                    <a:ext uri="{9D8B030D-6E8A-4147-A177-3AD203B41FA5}">
                      <a16:colId xmlns:a16="http://schemas.microsoft.com/office/drawing/2014/main" val="544457956"/>
                    </a:ext>
                  </a:extLst>
                </a:gridCol>
                <a:gridCol w="1639051">
                  <a:extLst>
                    <a:ext uri="{9D8B030D-6E8A-4147-A177-3AD203B41FA5}">
                      <a16:colId xmlns:a16="http://schemas.microsoft.com/office/drawing/2014/main" val="844216558"/>
                    </a:ext>
                  </a:extLst>
                </a:gridCol>
              </a:tblGrid>
              <a:tr h="5010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>
                          <a:effectLst/>
                        </a:rPr>
                        <a:t>Тип</a:t>
                      </a: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107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7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7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>
                          <a:effectLst/>
                        </a:rPr>
                        <a:t>Размер,</a:t>
                      </a:r>
                      <a:br>
                        <a:rPr lang="ru-RU" sz="1300" b="1">
                          <a:effectLst/>
                        </a:rPr>
                      </a:br>
                      <a:r>
                        <a:rPr lang="ru-RU" sz="1300" b="1">
                          <a:effectLst/>
                        </a:rPr>
                        <a:t>байт</a:t>
                      </a: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107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7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7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>
                          <a:effectLst/>
                        </a:rPr>
                        <a:t>Диапазон значений</a:t>
                      </a: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107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7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7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>
                          <a:effectLst/>
                        </a:rPr>
                        <a:t>Значение по умолчанию</a:t>
                      </a: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107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7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7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1">
                          <a:effectLst/>
                        </a:rPr>
                        <a:t>Описание</a:t>
                      </a: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107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7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7A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82217"/>
                  </a:ext>
                </a:extLst>
              </a:tr>
              <a:tr h="5010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rgbClr val="008000"/>
                          </a:solidFill>
                          <a:effectLst/>
                        </a:rPr>
                        <a:t>byte</a:t>
                      </a:r>
                      <a:endParaRPr lang="en-US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1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-128 .. 127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0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Самое маленькое целое — один байт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800639"/>
                  </a:ext>
                </a:extLst>
              </a:tr>
              <a:tr h="5010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rgbClr val="008000"/>
                          </a:solidFill>
                          <a:effectLst/>
                        </a:rPr>
                        <a:t>short</a:t>
                      </a:r>
                      <a:endParaRPr lang="en-US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2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-32,768 .. 32,767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0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Короткое целое, два байта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0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473956"/>
                  </a:ext>
                </a:extLst>
              </a:tr>
              <a:tr h="5010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rgbClr val="008000"/>
                          </a:solidFill>
                          <a:effectLst/>
                        </a:rPr>
                        <a:t>int</a:t>
                      </a:r>
                      <a:endParaRPr lang="en-US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4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-2*10</a:t>
                      </a:r>
                      <a:r>
                        <a:rPr lang="ru-RU" sz="1300" baseline="30000">
                          <a:solidFill>
                            <a:srgbClr val="008000"/>
                          </a:solidFill>
                          <a:effectLst/>
                        </a:rPr>
                        <a:t>9</a:t>
                      </a:r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 .. 2*10</a:t>
                      </a:r>
                      <a:r>
                        <a:rPr lang="ru-RU" sz="1300" baseline="30000">
                          <a:solidFill>
                            <a:srgbClr val="008000"/>
                          </a:solidFill>
                          <a:effectLst/>
                        </a:rPr>
                        <a:t>9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0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Целое число, 4 байта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90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924576"/>
                  </a:ext>
                </a:extLst>
              </a:tr>
              <a:tr h="5010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rgbClr val="008000"/>
                          </a:solidFill>
                          <a:effectLst/>
                        </a:rPr>
                        <a:t>long</a:t>
                      </a:r>
                      <a:endParaRPr lang="en-US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8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-9*10</a:t>
                      </a:r>
                      <a:r>
                        <a:rPr lang="ru-RU" sz="1300" baseline="30000">
                          <a:solidFill>
                            <a:srgbClr val="008000"/>
                          </a:solidFill>
                          <a:effectLst/>
                        </a:rPr>
                        <a:t>18</a:t>
                      </a:r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 .. 9*10</a:t>
                      </a:r>
                      <a:r>
                        <a:rPr lang="ru-RU" sz="1300" baseline="30000">
                          <a:solidFill>
                            <a:srgbClr val="008000"/>
                          </a:solidFill>
                          <a:effectLst/>
                        </a:rPr>
                        <a:t>18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rgbClr val="008000"/>
                          </a:solidFill>
                          <a:effectLst/>
                        </a:rPr>
                        <a:t>0L</a:t>
                      </a:r>
                      <a:endParaRPr lang="en-US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300">
                          <a:solidFill>
                            <a:srgbClr val="008000"/>
                          </a:solidFill>
                          <a:effectLst/>
                        </a:rPr>
                        <a:t>Длинное целое, 8 байт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8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753162"/>
                  </a:ext>
                </a:extLst>
              </a:tr>
              <a:tr h="30203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rgbClr val="871DC1"/>
                          </a:solidFill>
                          <a:effectLst/>
                        </a:rPr>
                        <a:t>float</a:t>
                      </a:r>
                      <a:endParaRPr lang="en-US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871DC1"/>
                          </a:solidFill>
                          <a:effectLst/>
                        </a:rPr>
                        <a:t>4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871DC1"/>
                          </a:solidFill>
                          <a:effectLst/>
                        </a:rPr>
                        <a:t>-10</a:t>
                      </a:r>
                      <a:r>
                        <a:rPr lang="ru-RU" sz="1300" baseline="30000">
                          <a:solidFill>
                            <a:srgbClr val="871DC1"/>
                          </a:solidFill>
                          <a:effectLst/>
                        </a:rPr>
                        <a:t>38</a:t>
                      </a:r>
                      <a:r>
                        <a:rPr lang="ru-RU" sz="1300">
                          <a:solidFill>
                            <a:srgbClr val="871DC1"/>
                          </a:solidFill>
                          <a:effectLst/>
                        </a:rPr>
                        <a:t> .. 10</a:t>
                      </a:r>
                      <a:r>
                        <a:rPr lang="ru-RU" sz="1300" baseline="30000">
                          <a:solidFill>
                            <a:srgbClr val="871DC1"/>
                          </a:solidFill>
                          <a:effectLst/>
                        </a:rPr>
                        <a:t>38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rgbClr val="871DC1"/>
                          </a:solidFill>
                          <a:effectLst/>
                        </a:rPr>
                        <a:t>0.0f</a:t>
                      </a:r>
                      <a:endParaRPr lang="en-US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300">
                          <a:solidFill>
                            <a:srgbClr val="871DC1"/>
                          </a:solidFill>
                          <a:effectLst/>
                        </a:rPr>
                        <a:t>Дробное, 4 байта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B2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98725"/>
                  </a:ext>
                </a:extLst>
              </a:tr>
              <a:tr h="5010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rgbClr val="871DC1"/>
                          </a:solidFill>
                          <a:effectLst/>
                        </a:rPr>
                        <a:t>double</a:t>
                      </a:r>
                      <a:endParaRPr lang="en-US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871DC1"/>
                          </a:solidFill>
                          <a:effectLst/>
                        </a:rPr>
                        <a:t>8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871DC1"/>
                          </a:solidFill>
                          <a:effectLst/>
                        </a:rPr>
                        <a:t>-10</a:t>
                      </a:r>
                      <a:r>
                        <a:rPr lang="ru-RU" sz="1300" baseline="30000">
                          <a:solidFill>
                            <a:srgbClr val="871DC1"/>
                          </a:solidFill>
                          <a:effectLst/>
                        </a:rPr>
                        <a:t>308</a:t>
                      </a:r>
                      <a:r>
                        <a:rPr lang="ru-RU" sz="1300">
                          <a:solidFill>
                            <a:srgbClr val="871DC1"/>
                          </a:solidFill>
                          <a:effectLst/>
                        </a:rPr>
                        <a:t> .. 10</a:t>
                      </a:r>
                      <a:r>
                        <a:rPr lang="ru-RU" sz="1300" baseline="30000">
                          <a:solidFill>
                            <a:srgbClr val="871DC1"/>
                          </a:solidFill>
                          <a:effectLst/>
                        </a:rPr>
                        <a:t>308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rgbClr val="871DC1"/>
                          </a:solidFill>
                          <a:effectLst/>
                        </a:rPr>
                        <a:t>0.0d</a:t>
                      </a:r>
                      <a:endParaRPr lang="en-US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300">
                          <a:solidFill>
                            <a:srgbClr val="871DC1"/>
                          </a:solidFill>
                          <a:effectLst/>
                        </a:rPr>
                        <a:t>Дробное, двойной длины, 8 байт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FE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68498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rgbClr val="EE6109"/>
                          </a:solidFill>
                          <a:effectLst/>
                        </a:rPr>
                        <a:t>boolean</a:t>
                      </a:r>
                      <a:endParaRPr lang="en-US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EE6109"/>
                          </a:solidFill>
                          <a:effectLst/>
                        </a:rPr>
                        <a:t>1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rgbClr val="EE6109"/>
                          </a:solidFill>
                          <a:effectLst/>
                        </a:rPr>
                        <a:t>true, false</a:t>
                      </a:r>
                      <a:endParaRPr lang="en-US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rgbClr val="EE6109"/>
                          </a:solidFill>
                          <a:effectLst/>
                        </a:rPr>
                        <a:t>false</a:t>
                      </a:r>
                      <a:endParaRPr lang="en-US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300">
                          <a:solidFill>
                            <a:srgbClr val="EE6109"/>
                          </a:solidFill>
                          <a:effectLst/>
                        </a:rPr>
                        <a:t>Логический тип (только </a:t>
                      </a:r>
                      <a:r>
                        <a:rPr lang="en-US" sz="1300">
                          <a:solidFill>
                            <a:srgbClr val="EE6109"/>
                          </a:solidFill>
                          <a:effectLst/>
                        </a:rPr>
                        <a:t>true &amp; false)</a:t>
                      </a:r>
                      <a:endParaRPr lang="en-US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99505"/>
                  </a:ext>
                </a:extLst>
              </a:tr>
              <a:tr h="5010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rgbClr val="003CAB"/>
                          </a:solidFill>
                          <a:effectLst/>
                        </a:rPr>
                        <a:t>char</a:t>
                      </a:r>
                      <a:endParaRPr lang="en-US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003CAB"/>
                          </a:solidFill>
                          <a:effectLst/>
                        </a:rPr>
                        <a:t>2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>
                          <a:solidFill>
                            <a:srgbClr val="003CAB"/>
                          </a:solidFill>
                          <a:effectLst/>
                        </a:rPr>
                        <a:t>0 .. 65,535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>
                          <a:solidFill>
                            <a:srgbClr val="003CAB"/>
                          </a:solidFill>
                          <a:effectLst/>
                        </a:rPr>
                        <a:t>'\u0000'</a:t>
                      </a:r>
                      <a:endParaRPr lang="en-US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300">
                          <a:solidFill>
                            <a:srgbClr val="003CAB"/>
                          </a:solidFill>
                          <a:effectLst/>
                        </a:rPr>
                        <a:t>Символы, 2 байта, все больше 0</a:t>
                      </a:r>
                      <a:endParaRPr lang="ru-RU" sz="1300">
                        <a:effectLst/>
                      </a:endParaRPr>
                    </a:p>
                  </a:txBody>
                  <a:tcPr marL="66238" marR="66238" marT="33119" marB="33119" anchor="ctr">
                    <a:lnL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D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54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4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4BE3E-AB0F-376C-7561-2C21F4EC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Приведение типов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Приведение типов в Java 2">
            <a:extLst>
              <a:ext uri="{FF2B5EF4-FFF2-40B4-BE49-F238E27FC236}">
                <a16:creationId xmlns:a16="http://schemas.microsoft.com/office/drawing/2014/main" id="{05EBA0CE-80E6-1351-D4E6-8086C7ECB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3274" y="3067050"/>
            <a:ext cx="7742403" cy="30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1FB22-D7CF-49CA-8113-EBEDC0DF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ru-RU" sz="6000">
                <a:solidFill>
                  <a:schemeClr val="accent5"/>
                </a:solidFill>
              </a:rPr>
              <a:t>Ветвления в j</a:t>
            </a:r>
            <a:r>
              <a:rPr lang="en-US" sz="6000">
                <a:solidFill>
                  <a:schemeClr val="accent5"/>
                </a:solidFill>
              </a:rPr>
              <a:t>ava</a:t>
            </a:r>
            <a:endParaRPr lang="ru-RU" sz="6000">
              <a:solidFill>
                <a:schemeClr val="accent5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F94449C-4BE2-93FF-EBB9-8D51BB73F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69487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9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F03F1-BA8D-29F6-F0FC-48CCB742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Конструкции ветвлений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653B5-1A41-6686-C3A8-177D2C4C6E2B}"/>
              </a:ext>
            </a:extLst>
          </p:cNvPr>
          <p:cNvSpPr txBox="1"/>
          <p:nvPr/>
        </p:nvSpPr>
        <p:spPr>
          <a:xfrm>
            <a:off x="838198" y="1655861"/>
            <a:ext cx="4311869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bool_condition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statement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A40A5-AB39-CC5E-261C-ADCFE8AA3225}"/>
              </a:ext>
            </a:extLst>
          </p:cNvPr>
          <p:cNvSpPr txBox="1"/>
          <p:nvPr/>
        </p:nvSpPr>
        <p:spPr>
          <a:xfrm>
            <a:off x="6261538" y="1655861"/>
            <a:ext cx="5092262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bool_condition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statement1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statement2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F5141-9423-5E85-D1E9-8708AFA16E03}"/>
              </a:ext>
            </a:extLst>
          </p:cNvPr>
          <p:cNvSpPr txBox="1"/>
          <p:nvPr/>
        </p:nvSpPr>
        <p:spPr>
          <a:xfrm>
            <a:off x="838198" y="4118748"/>
            <a:ext cx="4311869" cy="2585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 panose="020B060903080402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(bool_condition1)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statement1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(bool_condition2)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statement2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bool_conditionN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statementN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statementN+</a:t>
            </a:r>
            <a:r>
              <a:rPr lang="en-US" b="0" i="0" dirty="0">
                <a:solidFill>
                  <a:srgbClr val="0026B3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1AEB1-B2DC-982A-D391-22F85F5276BF}"/>
              </a:ext>
            </a:extLst>
          </p:cNvPr>
          <p:cNvSpPr txBox="1"/>
          <p:nvPr/>
        </p:nvSpPr>
        <p:spPr>
          <a:xfrm>
            <a:off x="6261538" y="3866920"/>
            <a:ext cx="5092262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switch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(argument)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value1: statement1;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value2: statement2;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valueN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statementN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default_statement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AEEE7-B284-B49F-5317-246E0CAFE7CA}"/>
              </a:ext>
            </a:extLst>
          </p:cNvPr>
          <p:cNvSpPr txBox="1"/>
          <p:nvPr/>
        </p:nvSpPr>
        <p:spPr>
          <a:xfrm>
            <a:off x="838199" y="3027723"/>
            <a:ext cx="431186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ool_condition</a:t>
            </a:r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? 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statement</a:t>
            </a: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1 :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statement2</a:t>
            </a:r>
          </a:p>
        </p:txBody>
      </p:sp>
    </p:spTree>
    <p:extLst>
      <p:ext uri="{BB962C8B-B14F-4D97-AF65-F5344CB8AC3E}">
        <p14:creationId xmlns:p14="http://schemas.microsoft.com/office/powerpoint/2010/main" val="2862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E31EA-7651-4555-91CE-078B00CF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ru-RU" sz="5400">
                <a:solidFill>
                  <a:srgbClr val="FFFFFF"/>
                </a:solidFill>
              </a:rPr>
              <a:t>Циклы</a:t>
            </a:r>
            <a:r>
              <a:rPr lang="en-US" sz="5400">
                <a:solidFill>
                  <a:srgbClr val="FFFFFF"/>
                </a:solidFill>
              </a:rPr>
              <a:t> </a:t>
            </a:r>
            <a:r>
              <a:rPr lang="ru-RU" sz="5400">
                <a:solidFill>
                  <a:srgbClr val="FFFFFF"/>
                </a:solidFill>
              </a:rPr>
              <a:t>в j</a:t>
            </a:r>
            <a:r>
              <a:rPr lang="en-US" sz="5400">
                <a:solidFill>
                  <a:srgbClr val="FFFFFF"/>
                </a:solidFill>
              </a:rPr>
              <a:t>ava</a:t>
            </a:r>
            <a:endParaRPr lang="ru-RU" sz="54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9A8DA-6896-4BE9-8BC9-25D93C707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ru-RU" sz="2000" b="1"/>
              <a:t>Циклы с предусловием:</a:t>
            </a:r>
            <a:r>
              <a:rPr lang="ru-RU" sz="2000"/>
              <a:t> условие выполнения определяется перед первой итерацией.</a:t>
            </a:r>
          </a:p>
          <a:p>
            <a:r>
              <a:rPr lang="ru-RU" sz="2000" b="1"/>
              <a:t>Циклы с постусловием:</a:t>
            </a:r>
            <a:r>
              <a:rPr lang="ru-RU" sz="2000"/>
              <a:t> условие выполнения определяется после первой итерации (поэтому они всегда выполняются минимум один раз). </a:t>
            </a:r>
            <a:endParaRPr lang="en-US" sz="2000"/>
          </a:p>
          <a:p>
            <a:r>
              <a:rPr lang="ru-RU" sz="2000" b="1"/>
              <a:t>Циклы со счетчиком:</a:t>
            </a:r>
            <a:r>
              <a:rPr lang="ru-RU" sz="2000"/>
              <a:t> количество итераций определяется смоделированным счетчиком. В условии цикла задается его начальное и конечное значение. Каждую итерацию счетчик наращивается. Мы можем заранее определить количество итераций.</a:t>
            </a:r>
          </a:p>
          <a:p>
            <a:r>
              <a:rPr lang="ru-RU" sz="2000" b="1"/>
              <a:t>Безусловные циклы</a:t>
            </a:r>
            <a:r>
              <a:rPr lang="ru-RU" sz="2000"/>
              <a:t> — циклы, которые выполняются бесконечно. </a:t>
            </a:r>
          </a:p>
        </p:txBody>
      </p:sp>
    </p:spTree>
    <p:extLst>
      <p:ext uri="{BB962C8B-B14F-4D97-AF65-F5344CB8AC3E}">
        <p14:creationId xmlns:p14="http://schemas.microsoft.com/office/powerpoint/2010/main" val="176529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9708D-0224-5866-F9FA-EB010224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Конструкции циклов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F6FF62-C34A-E3BC-3131-9B88CDABD267}"/>
              </a:ext>
            </a:extLst>
          </p:cNvPr>
          <p:cNvSpPr txBox="1"/>
          <p:nvPr/>
        </p:nvSpPr>
        <p:spPr>
          <a:xfrm>
            <a:off x="2705893" y="2001252"/>
            <a:ext cx="6780213" cy="10477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(expression) {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	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D8B708-F370-F3D0-1C82-04D66B95B828}"/>
              </a:ext>
            </a:extLst>
          </p:cNvPr>
          <p:cNvSpPr txBox="1"/>
          <p:nvPr/>
        </p:nvSpPr>
        <p:spPr>
          <a:xfrm>
            <a:off x="2705892" y="3218645"/>
            <a:ext cx="6780213" cy="975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do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b="0" i="0" dirty="0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(s)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(expression);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DF2F45-2CD4-53ED-469F-898683B2D0E7}"/>
              </a:ext>
            </a:extLst>
          </p:cNvPr>
          <p:cNvSpPr txBox="1"/>
          <p:nvPr/>
        </p:nvSpPr>
        <p:spPr>
          <a:xfrm>
            <a:off x="2705893" y="4363452"/>
            <a:ext cx="6780213" cy="1020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(initialization; termination; increment) { </a:t>
            </a:r>
            <a:r>
              <a:rPr lang="ru-RU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(s)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42704B-76C2-7783-5FF1-060E42BB0517}"/>
              </a:ext>
            </a:extLst>
          </p:cNvPr>
          <p:cNvSpPr txBox="1"/>
          <p:nvPr/>
        </p:nvSpPr>
        <p:spPr>
          <a:xfrm>
            <a:off x="2705892" y="5654799"/>
            <a:ext cx="6780213" cy="1020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(Type 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vars)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(s)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76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2DCBC-8639-87E0-5AD2-B9762D72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Object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FF4F0B4-2519-1691-F172-367FB1E06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8738"/>
              </p:ext>
            </p:extLst>
          </p:nvPr>
        </p:nvGraphicFramePr>
        <p:xfrm>
          <a:off x="4654296" y="699000"/>
          <a:ext cx="7214616" cy="5432572"/>
        </p:xfrm>
        <a:graphic>
          <a:graphicData uri="http://schemas.openxmlformats.org/drawingml/2006/table">
            <a:tbl>
              <a:tblPr firstRow="1" bandRow="1"/>
              <a:tblGrid>
                <a:gridCol w="3538911">
                  <a:extLst>
                    <a:ext uri="{9D8B030D-6E8A-4147-A177-3AD203B41FA5}">
                      <a16:colId xmlns:a16="http://schemas.microsoft.com/office/drawing/2014/main" val="1687919705"/>
                    </a:ext>
                  </a:extLst>
                </a:gridCol>
                <a:gridCol w="3675705">
                  <a:extLst>
                    <a:ext uri="{9D8B030D-6E8A-4147-A177-3AD203B41FA5}">
                      <a16:colId xmlns:a16="http://schemas.microsoft.com/office/drawing/2014/main" val="1575681125"/>
                    </a:ext>
                  </a:extLst>
                </a:gridCol>
              </a:tblGrid>
              <a:tr h="3600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>
                          <a:effectLst/>
                        </a:rPr>
                        <a:t>Метод</a:t>
                      </a:r>
                    </a:p>
                  </a:txBody>
                  <a:tcPr marL="83175" marR="83175" marT="41587" marB="41587" anchor="ctr">
                    <a:lnL w="12700" cap="flat" cmpd="sng" algn="ctr">
                      <a:solidFill>
                        <a:srgbClr val="C0E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E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E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>
                          <a:effectLst/>
                        </a:rPr>
                        <a:t>Описание</a:t>
                      </a:r>
                    </a:p>
                  </a:txBody>
                  <a:tcPr marL="83175" marR="83175" marT="41587" marB="41587" anchor="ctr">
                    <a:lnL w="12700" cap="flat" cmpd="sng" algn="ctr">
                      <a:solidFill>
                        <a:srgbClr val="C0E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E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E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545284"/>
                  </a:ext>
                </a:extLst>
              </a:tr>
              <a:tr h="60275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public</a:t>
                      </a:r>
                      <a:r>
                        <a:rPr lang="en-US" sz="1600">
                          <a:effectLst/>
                        </a:rPr>
                        <a:t> String </a:t>
                      </a:r>
                      <a:r>
                        <a:rPr lang="en-US" sz="1600">
                          <a:solidFill>
                            <a:srgbClr val="900606"/>
                          </a:solidFill>
                          <a:effectLst/>
                        </a:rPr>
                        <a:t>toString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3175" marR="83175" marT="41587" marB="41587" anchor="ctr">
                    <a:lnL w="12700" cap="flat" cmpd="sng" algn="ctr">
                      <a:solidFill>
                        <a:srgbClr val="10E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E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E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E8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строковое представление объекта.</a:t>
                      </a:r>
                    </a:p>
                  </a:txBody>
                  <a:tcPr marL="83175" marR="83175" marT="41587" marB="41587" anchor="ctr">
                    <a:lnL w="12700" cap="flat" cmpd="sng" algn="ctr">
                      <a:solidFill>
                        <a:srgbClr val="10E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E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E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E8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721820"/>
                  </a:ext>
                </a:extLst>
              </a:tr>
              <a:tr h="84541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public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native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err="1">
                          <a:solidFill>
                            <a:srgbClr val="900606"/>
                          </a:solidFill>
                          <a:effectLst/>
                        </a:rPr>
                        <a:t>hashCode</a:t>
                      </a:r>
                      <a:r>
                        <a:rPr lang="en-US" sz="1600">
                          <a:effectLst/>
                        </a:rPr>
                        <a:t>() </a:t>
                      </a:r>
                      <a:endParaRPr lang="ru-RU" sz="1600">
                        <a:effectLst/>
                      </a:endParaRPr>
                    </a:p>
                    <a:p>
                      <a:pPr fontAlgn="base"/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public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 err="1">
                          <a:solidFill>
                            <a:srgbClr val="000080"/>
                          </a:solidFill>
                          <a:effectLst/>
                        </a:rPr>
                        <a:t>boolean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900606"/>
                          </a:solidFill>
                          <a:effectLst/>
                        </a:rPr>
                        <a:t>equals</a:t>
                      </a:r>
                      <a:r>
                        <a:rPr lang="en-US" sz="1600">
                          <a:effectLst/>
                        </a:rPr>
                        <a:t>(Object obj)</a:t>
                      </a:r>
                    </a:p>
                  </a:txBody>
                  <a:tcPr marL="83175" marR="83175" marT="41587" marB="41587" anchor="ctr">
                    <a:lnL w="12700" cap="flat" cmpd="sng" algn="ctr">
                      <a:solidFill>
                        <a:srgbClr val="80E8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E8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E8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Пара методов, которые используются для сравнения объектов.</a:t>
                      </a:r>
                    </a:p>
                  </a:txBody>
                  <a:tcPr marL="83175" marR="83175" marT="41587" marB="41587" anchor="ctr">
                    <a:lnL w="12700" cap="flat" cmpd="sng" algn="ctr">
                      <a:solidFill>
                        <a:srgbClr val="80E8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E8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E8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141631"/>
                  </a:ext>
                </a:extLst>
              </a:tr>
              <a:tr h="60275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public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final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native</a:t>
                      </a:r>
                      <a:r>
                        <a:rPr lang="en-US" sz="1600">
                          <a:effectLst/>
                        </a:rPr>
                        <a:t> Class </a:t>
                      </a:r>
                      <a:r>
                        <a:rPr lang="en-US" sz="1600">
                          <a:solidFill>
                            <a:srgbClr val="900606"/>
                          </a:solidFill>
                          <a:effectLst/>
                        </a:rPr>
                        <a:t>getClass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3175" marR="83175" marT="41587" marB="41587" anchor="ctr">
                    <a:lnL w="12700" cap="flat" cmpd="sng" algn="ctr">
                      <a:solidFill>
                        <a:srgbClr val="B0D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D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специальный объект, который описывает текущий класс.</a:t>
                      </a:r>
                    </a:p>
                  </a:txBody>
                  <a:tcPr marL="83175" marR="83175" marT="41587" marB="41587" anchor="ctr">
                    <a:lnL w="12700" cap="flat" cmpd="sng" algn="ctr">
                      <a:solidFill>
                        <a:srgbClr val="B0D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D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39581"/>
                  </a:ext>
                </a:extLst>
              </a:tr>
              <a:tr h="1573394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public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final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native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void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900606"/>
                          </a:solidFill>
                          <a:effectLst/>
                        </a:rPr>
                        <a:t>notify</a:t>
                      </a:r>
                      <a:r>
                        <a:rPr lang="en-US" sz="1600">
                          <a:effectLst/>
                        </a:rPr>
                        <a:t>()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public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final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native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void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900606"/>
                          </a:solidFill>
                          <a:effectLst/>
                        </a:rPr>
                        <a:t>notifyAll</a:t>
                      </a:r>
                      <a:r>
                        <a:rPr lang="en-US" sz="1600">
                          <a:effectLst/>
                        </a:rPr>
                        <a:t>()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public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final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native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void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900606"/>
                          </a:solidFill>
                          <a:effectLst/>
                        </a:rPr>
                        <a:t>wait</a:t>
                      </a: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long</a:t>
                      </a:r>
                      <a:r>
                        <a:rPr lang="en-US" sz="1600">
                          <a:effectLst/>
                        </a:rPr>
                        <a:t> timeout)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public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final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void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900606"/>
                          </a:solidFill>
                          <a:effectLst/>
                        </a:rPr>
                        <a:t>wait</a:t>
                      </a: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long</a:t>
                      </a:r>
                      <a:r>
                        <a:rPr lang="en-US" sz="1600">
                          <a:effectLst/>
                        </a:rPr>
                        <a:t> timeout, intnanos)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public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final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void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900606"/>
                          </a:solidFill>
                          <a:effectLst/>
                        </a:rPr>
                        <a:t>wait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3175" marR="83175" marT="41587" marB="41587" anchor="ctr">
                    <a:lnL w="12700" cap="flat" cmpd="sng" algn="ctr">
                      <a:solidFill>
                        <a:srgbClr val="60D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D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D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Методы для контроля доступа к объекту из различных нитей. Управление синхронизацией нитей.</a:t>
                      </a:r>
                    </a:p>
                  </a:txBody>
                  <a:tcPr marL="83175" marR="83175" marT="41587" marB="41587" anchor="ctr">
                    <a:lnL w="12700" cap="flat" cmpd="sng" algn="ctr">
                      <a:solidFill>
                        <a:srgbClr val="60D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D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D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21784"/>
                  </a:ext>
                </a:extLst>
              </a:tr>
              <a:tr h="84541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protected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void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900606"/>
                          </a:solidFill>
                          <a:effectLst/>
                        </a:rPr>
                        <a:t>finalize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3175" marR="83175" marT="41587" marB="41587" anchor="ctr">
                    <a:lnL w="12700" cap="flat" cmpd="sng" algn="ctr">
                      <a:solidFill>
                        <a:srgbClr val="503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5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Метод позволяет «освободить» родные не-</a:t>
                      </a:r>
                      <a:r>
                        <a:rPr lang="en-US" sz="1600">
                          <a:effectLst/>
                        </a:rPr>
                        <a:t>Java </a:t>
                      </a:r>
                      <a:r>
                        <a:rPr lang="ru-RU" sz="1600">
                          <a:effectLst/>
                        </a:rPr>
                        <a:t>ресурсы: закрыть файлы, потоки и т.д.</a:t>
                      </a:r>
                    </a:p>
                  </a:txBody>
                  <a:tcPr marL="83175" marR="83175" marT="41587" marB="41587" anchor="ctr">
                    <a:lnL w="12700" cap="flat" cmpd="sng" algn="ctr">
                      <a:solidFill>
                        <a:srgbClr val="503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5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46968"/>
                  </a:ext>
                </a:extLst>
              </a:tr>
              <a:tr h="60275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protected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0080"/>
                          </a:solidFill>
                          <a:effectLst/>
                        </a:rPr>
                        <a:t>native</a:t>
                      </a:r>
                      <a:r>
                        <a:rPr lang="en-US" sz="1600">
                          <a:effectLst/>
                        </a:rPr>
                        <a:t> Object </a:t>
                      </a:r>
                      <a:r>
                        <a:rPr lang="en-US" sz="1600">
                          <a:solidFill>
                            <a:srgbClr val="900606"/>
                          </a:solidFill>
                          <a:effectLst/>
                        </a:rPr>
                        <a:t>clone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3175" marR="83175" marT="41587" marB="41587" anchor="ctr">
                    <a:lnL w="12700" cap="flat" cmpd="sng" algn="ctr">
                      <a:solidFill>
                        <a:srgbClr val="805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5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5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5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Метод позволяет клонировать объект: создает дубликат объекта.</a:t>
                      </a:r>
                    </a:p>
                  </a:txBody>
                  <a:tcPr marL="83175" marR="83175" marT="41587" marB="41587" anchor="ctr">
                    <a:lnL w="12700" cap="flat" cmpd="sng" algn="ctr">
                      <a:solidFill>
                        <a:srgbClr val="805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5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5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5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1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951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5841C-8E23-84B9-BAA1-DFBE7712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Как сравнивать объекты? equals &amp; hashCode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D709D0C-D0FA-E351-34A7-3F1B1AA6D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26000"/>
              </p:ext>
            </p:extLst>
          </p:nvPr>
        </p:nvGraphicFramePr>
        <p:xfrm>
          <a:off x="4654296" y="1107703"/>
          <a:ext cx="6894577" cy="2960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40098">
                  <a:extLst>
                    <a:ext uri="{9D8B030D-6E8A-4147-A177-3AD203B41FA5}">
                      <a16:colId xmlns:a16="http://schemas.microsoft.com/office/drawing/2014/main" val="676482581"/>
                    </a:ext>
                  </a:extLst>
                </a:gridCol>
                <a:gridCol w="3754479">
                  <a:extLst>
                    <a:ext uri="{9D8B030D-6E8A-4147-A177-3AD203B41FA5}">
                      <a16:colId xmlns:a16="http://schemas.microsoft.com/office/drawing/2014/main" val="563882424"/>
                    </a:ext>
                  </a:extLst>
                </a:gridCol>
              </a:tblGrid>
              <a:tr h="41745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900" b="1">
                          <a:effectLst/>
                        </a:rPr>
                        <a:t>Код</a:t>
                      </a:r>
                    </a:p>
                  </a:txBody>
                  <a:tcPr marL="94875" marR="94875" marT="47437" marB="4743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900" b="1">
                          <a:effectLst/>
                        </a:rPr>
                        <a:t>Пояснение</a:t>
                      </a:r>
                    </a:p>
                  </a:txBody>
                  <a:tcPr marL="94875" marR="94875" marT="47437" marB="47437" anchor="ctr"/>
                </a:tc>
                <a:extLst>
                  <a:ext uri="{0D108BD9-81ED-4DB2-BD59-A6C34878D82A}">
                    <a16:rowId xmlns:a16="http://schemas.microsoft.com/office/drawing/2014/main" val="2188785624"/>
                  </a:ext>
                </a:extLst>
              </a:tr>
              <a:tr h="1555950">
                <a:tc>
                  <a:txBody>
                    <a:bodyPr/>
                    <a:lstStyle/>
                    <a:p>
                      <a:pPr fontAlgn="base"/>
                      <a:r>
                        <a:rPr lang="en-US" sz="1900" dirty="0">
                          <a:effectLst/>
                        </a:rPr>
                        <a:t>Integer </a:t>
                      </a:r>
                      <a:r>
                        <a:rPr lang="en-US" sz="1900" dirty="0" err="1">
                          <a:effectLst/>
                        </a:rPr>
                        <a:t>i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b="1" dirty="0">
                          <a:solidFill>
                            <a:srgbClr val="000080"/>
                          </a:solidFill>
                          <a:effectLst/>
                        </a:rPr>
                        <a:t>new</a:t>
                      </a:r>
                      <a:r>
                        <a:rPr lang="en-US" sz="1900" dirty="0">
                          <a:effectLst/>
                        </a:rPr>
                        <a:t> Integer(</a:t>
                      </a:r>
                      <a:r>
                        <a:rPr lang="en-US" sz="1900" dirty="0">
                          <a:solidFill>
                            <a:srgbClr val="0026B3"/>
                          </a:solidFill>
                          <a:effectLst/>
                        </a:rPr>
                        <a:t>1</a:t>
                      </a:r>
                      <a:r>
                        <a:rPr lang="en-US" sz="1900" dirty="0">
                          <a:effectLst/>
                        </a:rPr>
                        <a:t>); </a:t>
                      </a:r>
                    </a:p>
                    <a:p>
                      <a:pPr fontAlgn="base"/>
                      <a:r>
                        <a:rPr lang="en-US" sz="1900" dirty="0">
                          <a:effectLst/>
                        </a:rPr>
                        <a:t>Integer j 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b="1" dirty="0">
                          <a:solidFill>
                            <a:srgbClr val="000080"/>
                          </a:solidFill>
                          <a:effectLst/>
                        </a:rPr>
                        <a:t>new</a:t>
                      </a:r>
                      <a:r>
                        <a:rPr lang="en-US" sz="1900" dirty="0">
                          <a:effectLst/>
                        </a:rPr>
                        <a:t> Integer(</a:t>
                      </a:r>
                      <a:r>
                        <a:rPr lang="en-US" sz="1900" dirty="0">
                          <a:solidFill>
                            <a:srgbClr val="0026B3"/>
                          </a:solidFill>
                          <a:effectLst/>
                        </a:rPr>
                        <a:t>1</a:t>
                      </a:r>
                      <a:r>
                        <a:rPr lang="en-US" sz="1900" dirty="0">
                          <a:effectLst/>
                        </a:rPr>
                        <a:t>); </a:t>
                      </a:r>
                    </a:p>
                    <a:p>
                      <a:pPr fontAlgn="base"/>
                      <a:r>
                        <a:rPr lang="en-US" sz="1900" dirty="0" err="1">
                          <a:effectLst/>
                        </a:rPr>
                        <a:t>System.out.</a:t>
                      </a:r>
                      <a:r>
                        <a:rPr lang="en-US" sz="1900" dirty="0" err="1">
                          <a:solidFill>
                            <a:srgbClr val="900606"/>
                          </a:solidFill>
                          <a:effectLst/>
                        </a:rPr>
                        <a:t>println</a:t>
                      </a:r>
                      <a:r>
                        <a:rPr lang="en-US" sz="1900" dirty="0">
                          <a:effectLst/>
                        </a:rPr>
                        <a:t>(</a:t>
                      </a:r>
                      <a:r>
                        <a:rPr lang="en-US" sz="1900" dirty="0" err="1">
                          <a:effectLst/>
                        </a:rPr>
                        <a:t>i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</a:rPr>
                        <a:t>==</a:t>
                      </a:r>
                      <a:r>
                        <a:rPr lang="en-US" sz="1900" dirty="0">
                          <a:effectLst/>
                        </a:rPr>
                        <a:t>j);</a:t>
                      </a:r>
                    </a:p>
                  </a:txBody>
                  <a:tcPr marL="94875" marR="94875" marT="47437" marB="4743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</a:rPr>
                        <a:t>i </a:t>
                      </a:r>
                      <a:r>
                        <a:rPr lang="ru-RU" sz="1900">
                          <a:effectLst/>
                        </a:rPr>
                        <a:t>не равно </a:t>
                      </a:r>
                      <a:r>
                        <a:rPr lang="en-US" sz="1900">
                          <a:effectLst/>
                        </a:rPr>
                        <a:t>j</a:t>
                      </a:r>
                      <a:br>
                        <a:rPr lang="en-US" sz="1900">
                          <a:effectLst/>
                        </a:rPr>
                      </a:br>
                      <a:r>
                        <a:rPr lang="ru-RU" sz="1900">
                          <a:effectLst/>
                        </a:rPr>
                        <a:t>Переменные указывают на различные объекты.</a:t>
                      </a:r>
                      <a:br>
                        <a:rPr lang="ru-RU" sz="1900">
                          <a:effectLst/>
                        </a:rPr>
                      </a:br>
                      <a:r>
                        <a:rPr lang="ru-RU" sz="1900">
                          <a:effectLst/>
                        </a:rPr>
                        <a:t>Хотя объекты содержат одинаковые данные;</a:t>
                      </a:r>
                    </a:p>
                  </a:txBody>
                  <a:tcPr marL="94875" marR="94875" marT="47437" marB="47437" anchor="ctr"/>
                </a:tc>
                <a:extLst>
                  <a:ext uri="{0D108BD9-81ED-4DB2-BD59-A6C34878D82A}">
                    <a16:rowId xmlns:a16="http://schemas.microsoft.com/office/drawing/2014/main" val="1554980725"/>
                  </a:ext>
                </a:extLst>
              </a:tr>
              <a:tr h="986700">
                <a:tc>
                  <a:txBody>
                    <a:bodyPr/>
                    <a:lstStyle/>
                    <a:p>
                      <a:pPr fontAlgn="base"/>
                      <a:r>
                        <a:rPr lang="en-US" sz="1900" dirty="0">
                          <a:effectLst/>
                        </a:rPr>
                        <a:t>Integer </a:t>
                      </a:r>
                      <a:r>
                        <a:rPr lang="en-US" sz="1900" dirty="0" err="1">
                          <a:effectLst/>
                        </a:rPr>
                        <a:t>i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b="1" dirty="0">
                          <a:solidFill>
                            <a:srgbClr val="000080"/>
                          </a:solidFill>
                          <a:effectLst/>
                        </a:rPr>
                        <a:t>new</a:t>
                      </a:r>
                      <a:r>
                        <a:rPr lang="en-US" sz="1900" dirty="0">
                          <a:effectLst/>
                        </a:rPr>
                        <a:t> Integer(</a:t>
                      </a:r>
                      <a:r>
                        <a:rPr lang="en-US" sz="1900" dirty="0">
                          <a:solidFill>
                            <a:srgbClr val="0026B3"/>
                          </a:solidFill>
                          <a:effectLst/>
                        </a:rPr>
                        <a:t>1</a:t>
                      </a:r>
                      <a:r>
                        <a:rPr lang="en-US" sz="1900" dirty="0">
                          <a:effectLst/>
                        </a:rPr>
                        <a:t>); </a:t>
                      </a:r>
                    </a:p>
                    <a:p>
                      <a:pPr fontAlgn="base"/>
                      <a:r>
                        <a:rPr lang="en-US" sz="1900" dirty="0">
                          <a:effectLst/>
                        </a:rPr>
                        <a:t>Integer j 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i</a:t>
                      </a:r>
                      <a:r>
                        <a:rPr lang="en-US" sz="1900" dirty="0">
                          <a:effectLst/>
                        </a:rPr>
                        <a:t>; </a:t>
                      </a:r>
                    </a:p>
                    <a:p>
                      <a:pPr fontAlgn="base"/>
                      <a:r>
                        <a:rPr lang="en-US" sz="1900" dirty="0" err="1">
                          <a:effectLst/>
                        </a:rPr>
                        <a:t>System.out.</a:t>
                      </a:r>
                      <a:r>
                        <a:rPr lang="en-US" sz="1900" dirty="0" err="1">
                          <a:solidFill>
                            <a:srgbClr val="900606"/>
                          </a:solidFill>
                          <a:effectLst/>
                        </a:rPr>
                        <a:t>println</a:t>
                      </a:r>
                      <a:r>
                        <a:rPr lang="en-US" sz="1900" dirty="0">
                          <a:effectLst/>
                        </a:rPr>
                        <a:t>(</a:t>
                      </a:r>
                      <a:r>
                        <a:rPr lang="en-US" sz="1900" dirty="0" err="1">
                          <a:effectLst/>
                        </a:rPr>
                        <a:t>i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</a:rPr>
                        <a:t>==</a:t>
                      </a:r>
                      <a:r>
                        <a:rPr lang="en-US" sz="1900" dirty="0">
                          <a:effectLst/>
                        </a:rPr>
                        <a:t>j);</a:t>
                      </a:r>
                    </a:p>
                  </a:txBody>
                  <a:tcPr marL="94875" marR="94875" marT="47437" marB="4743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dirty="0" err="1">
                          <a:effectLst/>
                        </a:rPr>
                        <a:t>i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ru-RU" sz="1900" dirty="0">
                          <a:effectLst/>
                        </a:rPr>
                        <a:t>равно </a:t>
                      </a:r>
                      <a:r>
                        <a:rPr lang="en-US" sz="1900" dirty="0">
                          <a:effectLst/>
                        </a:rPr>
                        <a:t>j </a:t>
                      </a:r>
                      <a:r>
                        <a:rPr lang="ru-RU" sz="1900" dirty="0">
                          <a:effectLst/>
                        </a:rPr>
                        <a:t>Переменные содержат ссылку на один и тот же объект.</a:t>
                      </a:r>
                    </a:p>
                  </a:txBody>
                  <a:tcPr marL="94875" marR="94875" marT="47437" marB="47437" anchor="ctr"/>
                </a:tc>
                <a:extLst>
                  <a:ext uri="{0D108BD9-81ED-4DB2-BD59-A6C34878D82A}">
                    <a16:rowId xmlns:a16="http://schemas.microsoft.com/office/drawing/2014/main" val="10056435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608B592-BCE5-3875-1F07-D68748A315FE}"/>
              </a:ext>
            </a:extLst>
          </p:cNvPr>
          <p:cNvSpPr txBox="1"/>
          <p:nvPr/>
        </p:nvSpPr>
        <p:spPr>
          <a:xfrm>
            <a:off x="5053584" y="4826967"/>
            <a:ext cx="60960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Menlo" panose="020B0609030804020204" pitchFamily="49" charset="0"/>
              </a:rPr>
              <a:t>equals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(Object obj) {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1" i="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obj); </a:t>
            </a:r>
            <a:endParaRPr lang="ru-RU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65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3D67F-3F18-13ED-B95A-2C8DA3B4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toString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BBD3243-F590-09B8-28C2-B810341A2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3668"/>
              </p:ext>
            </p:extLst>
          </p:nvPr>
        </p:nvGraphicFramePr>
        <p:xfrm>
          <a:off x="4437878" y="473326"/>
          <a:ext cx="7585956" cy="4387466"/>
        </p:xfrm>
        <a:graphic>
          <a:graphicData uri="http://schemas.openxmlformats.org/drawingml/2006/table">
            <a:tbl>
              <a:tblPr firstRow="1" bandRow="1"/>
              <a:tblGrid>
                <a:gridCol w="4109996">
                  <a:extLst>
                    <a:ext uri="{9D8B030D-6E8A-4147-A177-3AD203B41FA5}">
                      <a16:colId xmlns:a16="http://schemas.microsoft.com/office/drawing/2014/main" val="3675046595"/>
                    </a:ext>
                  </a:extLst>
                </a:gridCol>
                <a:gridCol w="3475960">
                  <a:extLst>
                    <a:ext uri="{9D8B030D-6E8A-4147-A177-3AD203B41FA5}">
                      <a16:colId xmlns:a16="http://schemas.microsoft.com/office/drawing/2014/main" val="1932391967"/>
                    </a:ext>
                  </a:extLst>
                </a:gridCol>
              </a:tblGrid>
              <a:tr h="68024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>
                          <a:effectLst/>
                        </a:rPr>
                        <a:t>Код</a:t>
                      </a:r>
                    </a:p>
                  </a:txBody>
                  <a:tcPr marL="89675" marR="89675" marT="44838" marB="44838" anchor="ctr">
                    <a:lnL w="12700" cap="flat" cmpd="sng" algn="ctr">
                      <a:solidFill>
                        <a:srgbClr val="201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1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1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0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>
                          <a:effectLst/>
                        </a:rPr>
                        <a:t>Что происходит на самом деле</a:t>
                      </a:r>
                    </a:p>
                  </a:txBody>
                  <a:tcPr marL="89675" marR="89675" marT="44838" marB="44838" anchor="ctr">
                    <a:lnL w="12700" cap="flat" cmpd="sng" algn="ctr">
                      <a:solidFill>
                        <a:srgbClr val="201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1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1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0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45247"/>
                  </a:ext>
                </a:extLst>
              </a:tr>
              <a:tr h="957994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age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26B3"/>
                          </a:solidFill>
                          <a:effectLst/>
                        </a:rPr>
                        <a:t>18</a:t>
                      </a:r>
                      <a:r>
                        <a:rPr lang="en-US" sz="1800" dirty="0">
                          <a:effectLst/>
                        </a:rPr>
                        <a:t>; </a:t>
                      </a:r>
                      <a:endParaRPr lang="ru-RU" sz="1800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 err="1">
                          <a:effectLst/>
                        </a:rPr>
                        <a:t>System.out.</a:t>
                      </a:r>
                      <a:r>
                        <a:rPr lang="en-US" sz="1800" dirty="0" err="1">
                          <a:solidFill>
                            <a:srgbClr val="900606"/>
                          </a:solidFill>
                          <a:effectLst/>
                        </a:rPr>
                        <a:t>println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</a:rPr>
                        <a:t>"Age is "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en-US" sz="1800" dirty="0">
                          <a:effectLst/>
                        </a:rPr>
                        <a:t> age);</a:t>
                      </a:r>
                    </a:p>
                  </a:txBody>
                  <a:tcPr marL="89675" marR="89675" marT="44838" marB="44838" anchor="ctr">
                    <a:lnL w="12700" cap="flat" cmpd="sng" algn="ctr">
                      <a:solidFill>
                        <a:srgbClr val="700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0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0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String s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String.</a:t>
                      </a:r>
                      <a:r>
                        <a:rPr lang="en-US" sz="1800" dirty="0" err="1">
                          <a:solidFill>
                            <a:srgbClr val="900606"/>
                          </a:solidFill>
                          <a:effectLst/>
                        </a:rPr>
                        <a:t>valueOf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26B3"/>
                          </a:solidFill>
                          <a:effectLst/>
                        </a:rPr>
                        <a:t>18</a:t>
                      </a:r>
                      <a:r>
                        <a:rPr lang="en-US" sz="1800" dirty="0">
                          <a:effectLst/>
                        </a:rPr>
                        <a:t>); </a:t>
                      </a:r>
                      <a:endParaRPr lang="ru-RU" sz="1800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String result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</a:rPr>
                        <a:t>"Age is "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en-US" sz="1800" dirty="0">
                          <a:effectLst/>
                        </a:rPr>
                        <a:t> s; </a:t>
                      </a:r>
                      <a:r>
                        <a:rPr lang="en-US" sz="1800" dirty="0" err="1">
                          <a:effectLst/>
                        </a:rPr>
                        <a:t>System.out.</a:t>
                      </a:r>
                      <a:r>
                        <a:rPr lang="en-US" sz="1800" dirty="0" err="1">
                          <a:solidFill>
                            <a:srgbClr val="900606"/>
                          </a:solidFill>
                          <a:effectLst/>
                        </a:rPr>
                        <a:t>println</a:t>
                      </a:r>
                      <a:r>
                        <a:rPr lang="en-US" sz="1800" dirty="0">
                          <a:effectLst/>
                        </a:rPr>
                        <a:t>(result);</a:t>
                      </a:r>
                    </a:p>
                  </a:txBody>
                  <a:tcPr marL="89675" marR="89675" marT="44838" marB="44838" anchor="ctr">
                    <a:lnL w="12700" cap="flat" cmpd="sng" algn="ctr">
                      <a:solidFill>
                        <a:srgbClr val="700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0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0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485672"/>
                  </a:ext>
                </a:extLst>
              </a:tr>
              <a:tr h="1513484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Student st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 b="1">
                          <a:solidFill>
                            <a:srgbClr val="000080"/>
                          </a:solidFill>
                          <a:effectLst/>
                        </a:rPr>
                        <a:t>new</a:t>
                      </a:r>
                      <a:r>
                        <a:rPr lang="en-US" sz="1800">
                          <a:effectLst/>
                        </a:rPr>
                        <a:t> Student(</a:t>
                      </a:r>
                      <a:r>
                        <a:rPr lang="en-US" sz="1800">
                          <a:solidFill>
                            <a:srgbClr val="008000"/>
                          </a:solidFill>
                          <a:effectLst/>
                        </a:rPr>
                        <a:t>"Vasya"</a:t>
                      </a:r>
                      <a:r>
                        <a:rPr lang="en-US" sz="1800">
                          <a:effectLst/>
                        </a:rPr>
                        <a:t>); System.out.</a:t>
                      </a:r>
                      <a:r>
                        <a:rPr lang="en-US" sz="1800">
                          <a:solidFill>
                            <a:srgbClr val="900606"/>
                          </a:solidFill>
                          <a:effectLst/>
                        </a:rPr>
                        <a:t>println</a:t>
                      </a:r>
                      <a:r>
                        <a:rPr lang="en-US" sz="1800">
                          <a:effectLst/>
                        </a:rPr>
                        <a:t>(</a:t>
                      </a:r>
                      <a:r>
                        <a:rPr lang="en-US" sz="1800">
                          <a:solidFill>
                            <a:srgbClr val="008000"/>
                          </a:solidFill>
                          <a:effectLst/>
                        </a:rPr>
                        <a:t>"Student is "</a:t>
                      </a: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en-US" sz="1800">
                          <a:effectLst/>
                        </a:rPr>
                        <a:t> st);</a:t>
                      </a:r>
                    </a:p>
                  </a:txBody>
                  <a:tcPr marL="89675" marR="89675" marT="44838" marB="44838" anchor="ctr">
                    <a:lnL w="12700" cap="flat" cmpd="sng" algn="ctr">
                      <a:solidFill>
                        <a:srgbClr val="E00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0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Student </a:t>
                      </a:r>
                      <a:r>
                        <a:rPr lang="en-US" sz="1800" dirty="0" err="1">
                          <a:effectLst/>
                        </a:rPr>
                        <a:t>st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  <a:t>new</a:t>
                      </a:r>
                      <a:r>
                        <a:rPr lang="en-US" sz="1800" dirty="0">
                          <a:effectLst/>
                        </a:rPr>
                        <a:t> Student(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effectLst/>
                        </a:rPr>
                        <a:t>Vasya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1800" dirty="0">
                          <a:effectLst/>
                        </a:rPr>
                        <a:t>); </a:t>
                      </a:r>
                      <a:endParaRPr lang="ru-RU" sz="1800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String result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</a:rPr>
                        <a:t>"Student is "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st.</a:t>
                      </a:r>
                      <a:r>
                        <a:rPr lang="en-US" sz="1800" dirty="0" err="1">
                          <a:solidFill>
                            <a:srgbClr val="900606"/>
                          </a:solidFill>
                          <a:effectLst/>
                        </a:rPr>
                        <a:t>toString</a:t>
                      </a:r>
                      <a:r>
                        <a:rPr lang="en-US" sz="1800" dirty="0">
                          <a:effectLst/>
                        </a:rPr>
                        <a:t>(); </a:t>
                      </a:r>
                      <a:r>
                        <a:rPr lang="en-US" sz="1800" dirty="0" err="1">
                          <a:effectLst/>
                        </a:rPr>
                        <a:t>System.out.</a:t>
                      </a:r>
                      <a:r>
                        <a:rPr lang="en-US" sz="1800" dirty="0" err="1">
                          <a:solidFill>
                            <a:srgbClr val="900606"/>
                          </a:solidFill>
                          <a:effectLst/>
                        </a:rPr>
                        <a:t>println</a:t>
                      </a:r>
                      <a:r>
                        <a:rPr lang="en-US" sz="1800" dirty="0">
                          <a:effectLst/>
                        </a:rPr>
                        <a:t>(result);</a:t>
                      </a:r>
                    </a:p>
                  </a:txBody>
                  <a:tcPr marL="89675" marR="89675" marT="44838" marB="44838" anchor="ctr">
                    <a:lnL w="12700" cap="flat" cmpd="sng" algn="ctr">
                      <a:solidFill>
                        <a:srgbClr val="E00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0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42930"/>
                  </a:ext>
                </a:extLst>
              </a:tr>
              <a:tr h="1235739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Car car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  <a:t>new</a:t>
                      </a:r>
                      <a:r>
                        <a:rPr lang="en-US" sz="1800" dirty="0">
                          <a:effectLst/>
                        </a:rPr>
                        <a:t> Porsche(); </a:t>
                      </a:r>
                      <a:r>
                        <a:rPr lang="en-US" sz="1800" dirty="0" err="1">
                          <a:effectLst/>
                        </a:rPr>
                        <a:t>System.out.</a:t>
                      </a:r>
                      <a:r>
                        <a:rPr lang="en-US" sz="1800" dirty="0" err="1">
                          <a:solidFill>
                            <a:srgbClr val="900606"/>
                          </a:solidFill>
                          <a:effectLst/>
                        </a:rPr>
                        <a:t>println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</a:rPr>
                        <a:t>"My car is "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en-US" sz="1800" dirty="0">
                          <a:effectLst/>
                        </a:rPr>
                        <a:t> car);</a:t>
                      </a:r>
                    </a:p>
                  </a:txBody>
                  <a:tcPr marL="89675" marR="89675" marT="44838" marB="44838" anchor="ctr">
                    <a:lnL w="12700" cap="flat" cmpd="sng" algn="ctr">
                      <a:solidFill>
                        <a:srgbClr val="206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Car car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</a:rPr>
                        <a:t>new</a:t>
                      </a:r>
                      <a:r>
                        <a:rPr lang="en-US" sz="1800" dirty="0">
                          <a:effectLst/>
                        </a:rPr>
                        <a:t> Porsche(); </a:t>
                      </a:r>
                      <a:endParaRPr lang="ru-RU" sz="1800" dirty="0">
                        <a:effectLst/>
                      </a:endParaRP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String result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effectLst/>
                        </a:rPr>
                        <a:t>"My car is "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car.</a:t>
                      </a:r>
                      <a:r>
                        <a:rPr lang="en-US" sz="1800" dirty="0" err="1">
                          <a:solidFill>
                            <a:srgbClr val="900606"/>
                          </a:solidFill>
                          <a:effectLst/>
                        </a:rPr>
                        <a:t>toString</a:t>
                      </a:r>
                      <a:r>
                        <a:rPr lang="en-US" sz="1800" dirty="0">
                          <a:effectLst/>
                        </a:rPr>
                        <a:t>(); </a:t>
                      </a:r>
                      <a:r>
                        <a:rPr lang="en-US" sz="1800" dirty="0" err="1">
                          <a:effectLst/>
                        </a:rPr>
                        <a:t>System.out.</a:t>
                      </a:r>
                      <a:r>
                        <a:rPr lang="en-US" sz="1800" dirty="0" err="1">
                          <a:solidFill>
                            <a:srgbClr val="900606"/>
                          </a:solidFill>
                          <a:effectLst/>
                        </a:rPr>
                        <a:t>println</a:t>
                      </a:r>
                      <a:r>
                        <a:rPr lang="en-US" sz="1800" dirty="0">
                          <a:effectLst/>
                        </a:rPr>
                        <a:t>(result);</a:t>
                      </a:r>
                    </a:p>
                  </a:txBody>
                  <a:tcPr marL="89675" marR="89675" marT="44838" marB="44838" anchor="ctr">
                    <a:lnL w="12700" cap="flat" cmpd="sng" algn="ctr">
                      <a:solidFill>
                        <a:srgbClr val="206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6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62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236508D-639B-7A03-9603-36CD08106F4F}"/>
              </a:ext>
            </a:extLst>
          </p:cNvPr>
          <p:cNvSpPr txBox="1"/>
          <p:nvPr/>
        </p:nvSpPr>
        <p:spPr>
          <a:xfrm>
            <a:off x="4997186" y="5124540"/>
            <a:ext cx="60960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i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getClass</a:t>
            </a:r>
            <a:r>
              <a:rPr lang="en-US" b="0" i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getName</a:t>
            </a:r>
            <a:r>
              <a:rPr lang="en-US" b="0" i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() + "@" +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Integer.toHexString</a:t>
            </a:r>
            <a:r>
              <a:rPr lang="en-US" b="0" i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hashCode</a:t>
            </a:r>
            <a:r>
              <a:rPr lang="en-US" b="0" i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());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84854C-7AE8-C542-D2CF-BE5A9C709F1F}"/>
              </a:ext>
            </a:extLst>
          </p:cNvPr>
          <p:cNvSpPr txBox="1"/>
          <p:nvPr/>
        </p:nvSpPr>
        <p:spPr>
          <a:xfrm>
            <a:off x="4997186" y="5879418"/>
            <a:ext cx="6096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java.lang.Object@12F456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168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C44C9-E12C-4D01-A5ED-64BF0019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ru-RU" sz="5400"/>
              <a:t>Принципы ООП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403194-A29E-4B33-AA55-BCCA80CB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700" b="1" i="0">
                <a:effectLst/>
                <a:latin typeface="Roboto" panose="020B0604020202020204" pitchFamily="2" charset="0"/>
              </a:rPr>
              <a:t>Наследование</a:t>
            </a:r>
            <a:r>
              <a:rPr lang="ru-RU" sz="1700" b="0" i="0">
                <a:effectLst/>
                <a:latin typeface="Roboto" panose="020B0604020202020204" pitchFamily="2" charset="0"/>
              </a:rPr>
              <a:t> — это передача всех свойств и поведения от одного класса другому, более конкретному. У карася и ерша, как и у всех рыб, есть плавники, хвосты, жабры и чешуя, они живут в воде и плавают.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b="1" i="0">
                <a:effectLst/>
                <a:latin typeface="Roboto" panose="020B0604020202020204" pitchFamily="2" charset="0"/>
              </a:rPr>
              <a:t>Абстракция</a:t>
            </a:r>
            <a:r>
              <a:rPr lang="ru-RU" sz="1700" b="0" i="0">
                <a:effectLst/>
                <a:latin typeface="Roboto" panose="020B0604020202020204" pitchFamily="2" charset="0"/>
              </a:rPr>
              <a:t> — это сокрытие подробностей и предоставление пользователю лишь самых важных характеристик объекта. Например, в адресе здания важны такие данные, как почтовый индекс, страна, населенный пункт, улица и номер дома. Его этажность и материал стен в таком случае не имеют значения.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b="1" i="0">
                <a:effectLst/>
                <a:latin typeface="Roboto" panose="020B0604020202020204" pitchFamily="2" charset="0"/>
              </a:rPr>
              <a:t>Инкапсуляция</a:t>
            </a:r>
            <a:r>
              <a:rPr lang="ru-RU" sz="1700" b="0" i="0">
                <a:effectLst/>
                <a:latin typeface="Roboto" panose="020B0604020202020204" pitchFamily="2" charset="0"/>
              </a:rPr>
              <a:t> — это размещение данных и методов для их обработки в одном объекте, а также сокрытие деталей его реализации. Мы знаем, как включать и выключать телевизор, переключать программы и регулировать громкость. Для этого не обязательно знать, как он устроен.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b="1" i="0">
                <a:effectLst/>
                <a:latin typeface="Roboto" panose="020B0604020202020204" pitchFamily="2" charset="0"/>
              </a:rPr>
              <a:t>Полиморфизм</a:t>
            </a:r>
            <a:r>
              <a:rPr lang="ru-RU" sz="1700" b="0" i="0">
                <a:effectLst/>
                <a:latin typeface="Roboto" panose="020B0604020202020204" pitchFamily="2" charset="0"/>
              </a:rPr>
              <a:t> — это проявление одного поведения разными способами. Животные могут издавать звуки, при этом кошка мяукает, а собака лает.</a:t>
            </a:r>
          </a:p>
          <a:p>
            <a:endParaRPr lang="ru-RU" sz="1700"/>
          </a:p>
        </p:txBody>
      </p:sp>
    </p:spTree>
    <p:extLst>
      <p:ext uri="{BB962C8B-B14F-4D97-AF65-F5344CB8AC3E}">
        <p14:creationId xmlns:p14="http://schemas.microsoft.com/office/powerpoint/2010/main" val="940798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2D9FD-85BD-725B-B852-731826944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4A6F4-0366-98F2-499B-B65695C9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Продолжение</a:t>
            </a:r>
            <a:r>
              <a:rPr lang="en-US" sz="4800" dirty="0"/>
              <a:t> </a:t>
            </a:r>
            <a:r>
              <a:rPr lang="en-US" sz="4800"/>
              <a:t>лабораторной</a:t>
            </a:r>
            <a:r>
              <a:rPr lang="en-US" sz="4800" dirty="0"/>
              <a:t> </a:t>
            </a:r>
            <a:r>
              <a:rPr lang="en-US" sz="4800" dirty="0" err="1"/>
              <a:t>работы</a:t>
            </a:r>
            <a:endParaRPr lang="en-US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1B5F6-460B-3DBC-F226-4ADE70427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Выполнить</a:t>
            </a:r>
            <a:r>
              <a:rPr lang="en-US" sz="2000" dirty="0"/>
              <a:t> </a:t>
            </a:r>
            <a:r>
              <a:rPr lang="en-US" sz="2000" dirty="0" err="1"/>
              <a:t>ее</a:t>
            </a:r>
            <a:r>
              <a:rPr lang="en-US" sz="2000" dirty="0"/>
              <a:t> </a:t>
            </a:r>
            <a:r>
              <a:rPr lang="en-US" sz="2000" dirty="0" err="1"/>
              <a:t>в</a:t>
            </a:r>
            <a:r>
              <a:rPr lang="en-US" sz="2000" dirty="0"/>
              <a:t> </a:t>
            </a:r>
            <a:r>
              <a:rPr lang="en-US" sz="2000" dirty="0" err="1"/>
              <a:t>полном</a:t>
            </a:r>
            <a:r>
              <a:rPr lang="en-US" sz="2000" dirty="0"/>
              <a:t> </a:t>
            </a:r>
            <a:r>
              <a:rPr lang="en-US" sz="2000" dirty="0" err="1"/>
              <a:t>объеме</a:t>
            </a:r>
            <a:endParaRPr lang="en-US" sz="200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48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1C0AD-FA04-4864-8CD3-0EA99926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Наследование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55E8D7B-FC0F-4A4D-7186-F47224BB6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4651ED-3B38-29EB-C509-B13824F6C1BA}"/>
              </a:ext>
            </a:extLst>
          </p:cNvPr>
          <p:cNvSpPr txBox="1"/>
          <p:nvPr/>
        </p:nvSpPr>
        <p:spPr>
          <a:xfrm>
            <a:off x="5857216" y="4113003"/>
            <a:ext cx="609600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Main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main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args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[])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Cat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albatros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4DA0D2"/>
                </a:solidFill>
                <a:effectLst/>
                <a:latin typeface="inherit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Cat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US" b="0" i="0" dirty="0" err="1">
                <a:solidFill>
                  <a:srgbClr val="DD1144"/>
                </a:solidFill>
                <a:effectLst/>
                <a:latin typeface="inherit"/>
              </a:rPr>
              <a:t>Albatros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albatros.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speak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554B1-59E2-AD2E-3736-81803F4BBB30}"/>
              </a:ext>
            </a:extLst>
          </p:cNvPr>
          <p:cNvSpPr txBox="1"/>
          <p:nvPr/>
        </p:nvSpPr>
        <p:spPr>
          <a:xfrm>
            <a:off x="6791688" y="2174010"/>
            <a:ext cx="4227055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Cat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Animal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Cat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name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990073"/>
                </a:solidFill>
                <a:effectLst/>
                <a:latin typeface="inherit"/>
              </a:rPr>
              <a:t>		</a:t>
            </a:r>
            <a:r>
              <a:rPr lang="en-US" b="1" i="0" dirty="0">
                <a:solidFill>
                  <a:srgbClr val="990073"/>
                </a:solidFill>
                <a:effectLst/>
                <a:latin typeface="inherit"/>
              </a:rPr>
              <a:t>super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name,</a:t>
            </a:r>
            <a:r>
              <a:rPr lang="en-US" b="0" i="0" dirty="0" err="1">
                <a:solidFill>
                  <a:srgbClr val="DD1144"/>
                </a:solidFill>
                <a:effectLst/>
                <a:latin typeface="inherit"/>
              </a:rPr>
              <a:t>"meow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A0F7DB-5A67-D52C-78C8-B4C54B0D0791}"/>
              </a:ext>
            </a:extLst>
          </p:cNvPr>
          <p:cNvSpPr txBox="1"/>
          <p:nvPr/>
        </p:nvSpPr>
        <p:spPr>
          <a:xfrm>
            <a:off x="238783" y="2174010"/>
            <a:ext cx="5342211" cy="36933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Animal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name;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voice;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Animal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name,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voice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lvl="3"/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name;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lvl="3"/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voice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voice;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ru-RU" b="0" i="0" dirty="0">
              <a:solidFill>
                <a:srgbClr val="777777"/>
              </a:solidFill>
              <a:effectLst/>
              <a:latin typeface="inherit"/>
            </a:endParaRPr>
          </a:p>
          <a:p>
            <a:pPr algn="l"/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speak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System.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println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+ 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 </a:t>
            </a:r>
            <a:r>
              <a:rPr lang="ru-RU" b="0" i="0" dirty="0">
                <a:solidFill>
                  <a:srgbClr val="DD1144"/>
                </a:solidFill>
                <a:effectLst/>
                <a:latin typeface="inherit"/>
              </a:rPr>
              <a:t>		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says "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+ 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voice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7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65211-D2C6-4D5B-BD26-013D5483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Абстракция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BF0C1-957C-73FF-1704-BB1AE3F1C1FA}"/>
              </a:ext>
            </a:extLst>
          </p:cNvPr>
          <p:cNvSpPr txBox="1"/>
          <p:nvPr/>
        </p:nvSpPr>
        <p:spPr>
          <a:xfrm>
            <a:off x="5593492" y="725251"/>
            <a:ext cx="6096000" cy="53553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Person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address;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endParaRPr lang="ru-RU" b="1" i="0" dirty="0">
              <a:solidFill>
                <a:srgbClr val="286491"/>
              </a:solidFill>
              <a:effectLst/>
              <a:latin typeface="inherit"/>
            </a:endParaRPr>
          </a:p>
          <a:p>
            <a:pPr algn="l"/>
            <a:r>
              <a:rPr lang="ru-RU" b="1" dirty="0">
                <a:solidFill>
                  <a:srgbClr val="286491"/>
                </a:solidFill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Person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address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990073"/>
                </a:solidFill>
                <a:effectLst/>
                <a:latin typeface="inherit"/>
              </a:rPr>
              <a:t>		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990073"/>
                </a:solidFill>
                <a:effectLst/>
                <a:latin typeface="inherit"/>
              </a:rPr>
              <a:t>		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990073"/>
                </a:solidFill>
                <a:effectLst/>
                <a:latin typeface="inherit"/>
              </a:rPr>
              <a:t>		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address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address;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ru-RU" b="0" i="0" dirty="0">
              <a:solidFill>
                <a:srgbClr val="777777"/>
              </a:solidFill>
              <a:effectLst/>
              <a:latin typeface="inherit"/>
            </a:endParaRPr>
          </a:p>
          <a:p>
            <a:pPr algn="l"/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display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</a:t>
            </a:r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System.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println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+ 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 "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+ 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lastName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System.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println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"Address: "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+ 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	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address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ru-RU" b="0" i="0" dirty="0">
              <a:solidFill>
                <a:srgbClr val="777777"/>
              </a:solidFill>
              <a:effectLst/>
              <a:latin typeface="inherit"/>
            </a:endParaRPr>
          </a:p>
          <a:p>
            <a:pPr algn="l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5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D0B16-5462-4246-94A0-4FA2E9CD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Абстракция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182ED-D59F-436F-87F7-F3EC97C36D1B}"/>
              </a:ext>
            </a:extLst>
          </p:cNvPr>
          <p:cNvSpPr txBox="1"/>
          <p:nvPr/>
        </p:nvSpPr>
        <p:spPr>
          <a:xfrm>
            <a:off x="106417" y="1569637"/>
            <a:ext cx="5989583" cy="48013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Customer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Person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bankAccountNumber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</a:p>
          <a:p>
            <a:pPr algn="l"/>
            <a:r>
              <a:rPr lang="ru-RU" b="1" dirty="0">
                <a:solidFill>
                  <a:srgbClr val="286491"/>
                </a:solidFill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Customer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 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address,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bankAccountNumber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990073"/>
                </a:solidFill>
                <a:effectLst/>
                <a:latin typeface="inherit"/>
              </a:rPr>
              <a:t>		</a:t>
            </a:r>
            <a:r>
              <a:rPr lang="en-US" b="1" i="0" dirty="0">
                <a:solidFill>
                  <a:srgbClr val="990073"/>
                </a:solidFill>
                <a:effectLst/>
                <a:latin typeface="inherit"/>
              </a:rPr>
              <a:t>super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address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990073"/>
                </a:solidFill>
                <a:effectLst/>
                <a:latin typeface="inherit"/>
              </a:rPr>
              <a:t>		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bankAccountNumber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bankAccountNumber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ru-RU" b="0" i="0" dirty="0">
              <a:solidFill>
                <a:srgbClr val="777777"/>
              </a:solidFill>
              <a:effectLst/>
              <a:latin typeface="inherit"/>
            </a:endParaRPr>
          </a:p>
          <a:p>
            <a:pPr algn="l"/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lvl="2"/>
            <a:r>
              <a:rPr lang="en-US" b="0" i="0" dirty="0">
                <a:solidFill>
                  <a:srgbClr val="9999AA"/>
                </a:solidFill>
                <a:effectLst/>
                <a:latin typeface="inherit"/>
              </a:rPr>
              <a:t>@Override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lvl="2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display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444444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990073"/>
                </a:solidFill>
                <a:effectLst/>
                <a:latin typeface="inherit"/>
              </a:rPr>
              <a:t>		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super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display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System.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println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"Bank account number: </a:t>
            </a:r>
            <a:r>
              <a:rPr lang="ru-RU" b="0" i="0" dirty="0">
                <a:solidFill>
                  <a:srgbClr val="DD1144"/>
                </a:solidFill>
                <a:effectLst/>
                <a:latin typeface="inherit"/>
              </a:rPr>
              <a:t>		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+ 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bankAccountNumber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6CF2E-14A6-43CF-8177-C998E571D612}"/>
              </a:ext>
            </a:extLst>
          </p:cNvPr>
          <p:cNvSpPr txBox="1"/>
          <p:nvPr/>
        </p:nvSpPr>
        <p:spPr>
          <a:xfrm>
            <a:off x="6185337" y="1569637"/>
            <a:ext cx="5900246" cy="48013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Employee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Person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double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salary;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</a:p>
          <a:p>
            <a:pPr algn="l"/>
            <a:r>
              <a:rPr lang="ru-RU" b="1" dirty="0">
                <a:solidFill>
                  <a:srgbClr val="286491"/>
                </a:solidFill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Employee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address,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double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salary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990073"/>
                </a:solidFill>
                <a:effectLst/>
                <a:latin typeface="inherit"/>
              </a:rPr>
              <a:t>		</a:t>
            </a:r>
            <a:r>
              <a:rPr lang="en-US" b="1" i="0" dirty="0">
                <a:solidFill>
                  <a:srgbClr val="990073"/>
                </a:solidFill>
                <a:effectLst/>
                <a:latin typeface="inherit"/>
              </a:rPr>
              <a:t>super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address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990073"/>
                </a:solidFill>
                <a:effectLst/>
                <a:latin typeface="inherit"/>
              </a:rPr>
              <a:t>		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salary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salary;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9999AA"/>
                </a:solidFill>
                <a:effectLst/>
                <a:latin typeface="inherit"/>
              </a:rPr>
              <a:t>	</a:t>
            </a:r>
          </a:p>
          <a:p>
            <a:pPr algn="l"/>
            <a:endParaRPr lang="ru-RU" b="0" i="0" dirty="0">
              <a:solidFill>
                <a:srgbClr val="9999AA"/>
              </a:solidFill>
              <a:effectLst/>
              <a:latin typeface="inherit"/>
            </a:endParaRPr>
          </a:p>
          <a:p>
            <a:pPr algn="l"/>
            <a:r>
              <a:rPr lang="ru-RU" dirty="0">
                <a:solidFill>
                  <a:srgbClr val="9999AA"/>
                </a:solidFill>
                <a:latin typeface="inherit"/>
              </a:rPr>
              <a:t>	</a:t>
            </a:r>
            <a:r>
              <a:rPr lang="en-US" b="0" i="0" dirty="0">
                <a:solidFill>
                  <a:srgbClr val="9999AA"/>
                </a:solidFill>
                <a:effectLst/>
                <a:latin typeface="inherit"/>
              </a:rPr>
              <a:t>@Override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display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990073"/>
                </a:solidFill>
                <a:effectLst/>
                <a:latin typeface="inherit"/>
              </a:rPr>
              <a:t>		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super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display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System.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println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"Salary: "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+ 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	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salary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2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EE05B-7DF9-429B-A69D-FB20040F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Абстракция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D6AA4-64B9-06FF-7FFA-3BF6BD1CA932}"/>
              </a:ext>
            </a:extLst>
          </p:cNvPr>
          <p:cNvSpPr txBox="1"/>
          <p:nvPr/>
        </p:nvSpPr>
        <p:spPr>
          <a:xfrm>
            <a:off x="5443179" y="1140749"/>
            <a:ext cx="6096000" cy="42473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Main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main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args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[])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ru-RU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/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Customer henry = </a:t>
            </a:r>
            <a:r>
              <a:rPr lang="en-US" b="0" i="0" dirty="0">
                <a:solidFill>
                  <a:srgbClr val="4DA0D2"/>
                </a:solidFill>
                <a:effectLst/>
                <a:latin typeface="inherit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Customer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"Henry"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"Baskerville"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"Baskerville Hall"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"GB29 NWBK 6016 </a:t>
            </a:r>
            <a:r>
              <a:rPr lang="ru-RU" b="0" i="0" dirty="0">
                <a:solidFill>
                  <a:srgbClr val="DD1144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1331 9268 19"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/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Employee sherlock = </a:t>
            </a:r>
            <a:r>
              <a:rPr lang="en-US" b="0" i="0" dirty="0">
                <a:solidFill>
                  <a:srgbClr val="4DA0D2"/>
                </a:solidFill>
                <a:effectLst/>
                <a:latin typeface="inherit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Employee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"Sherlock"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"Holmes"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"221b Baker St"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61632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/>
            <a:r>
              <a:rPr lang="ru-RU" dirty="0">
                <a:solidFill>
                  <a:srgbClr val="000000"/>
                </a:solidFill>
                <a:latin typeface="inherit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henry.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display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444444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System.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println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sherlock.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display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0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DF9E6-1E30-4993-B1E9-B8389D77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5" y="-54802"/>
            <a:ext cx="10515600" cy="1325563"/>
          </a:xfrm>
        </p:spPr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0446E-118E-5120-C7D1-7F8EEEABB938}"/>
              </a:ext>
            </a:extLst>
          </p:cNvPr>
          <p:cNvSpPr txBox="1"/>
          <p:nvPr/>
        </p:nvSpPr>
        <p:spPr>
          <a:xfrm>
            <a:off x="232049" y="1973731"/>
            <a:ext cx="5667048" cy="48013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Triangle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Shape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double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a, b, c;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Triangle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double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a,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double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b,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double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c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990073"/>
                </a:solidFill>
                <a:effectLst/>
                <a:latin typeface="inherit"/>
              </a:rPr>
              <a:t>		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a;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990073"/>
                </a:solidFill>
                <a:effectLst/>
                <a:latin typeface="inherit"/>
              </a:rPr>
              <a:t>		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b;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990073"/>
                </a:solidFill>
                <a:effectLst/>
                <a:latin typeface="inherit"/>
              </a:rPr>
              <a:t>		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c;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ru-RU" b="0" i="0" dirty="0">
              <a:solidFill>
                <a:srgbClr val="777777"/>
              </a:solidFill>
              <a:effectLst/>
              <a:latin typeface="inherit"/>
            </a:endParaRPr>
          </a:p>
          <a:p>
            <a:pPr algn="l"/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9999AA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9999AA"/>
                </a:solidFill>
                <a:effectLst/>
                <a:latin typeface="inherit"/>
              </a:rPr>
              <a:t>@Override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double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area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double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halfPerimeter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+ 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+ 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c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/ 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Math.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sqrt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halfPerimeter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* 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ru-RU" dirty="0">
                <a:solidFill>
                  <a:srgbClr val="000000"/>
                </a:solidFill>
                <a:latin typeface="inherit"/>
              </a:rPr>
              <a:t>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halfPerimeter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- 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* 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halfPerimeter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- 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b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* 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halfPerimeter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- 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c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}}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3962F-DE3B-0F61-DDFD-3B7B526D5661}"/>
              </a:ext>
            </a:extLst>
          </p:cNvPr>
          <p:cNvSpPr txBox="1"/>
          <p:nvPr/>
        </p:nvSpPr>
        <p:spPr>
          <a:xfrm>
            <a:off x="6042792" y="4189722"/>
            <a:ext cx="6014545" cy="2585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Main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main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args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[])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Rectangle r = </a:t>
            </a:r>
            <a:r>
              <a:rPr lang="en-US" b="0" i="0" dirty="0">
                <a:solidFill>
                  <a:srgbClr val="4DA0D2"/>
                </a:solidFill>
                <a:effectLst/>
                <a:latin typeface="inherit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Rectangle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10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Triangle t = </a:t>
            </a:r>
            <a:r>
              <a:rPr lang="en-US" b="0" i="0" dirty="0">
                <a:solidFill>
                  <a:srgbClr val="4DA0D2"/>
                </a:solidFill>
                <a:effectLst/>
                <a:latin typeface="inherit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Triangle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10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System.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println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"Square of the </a:t>
            </a:r>
            <a:r>
              <a:rPr lang="ru-RU" b="0" i="0" dirty="0">
                <a:solidFill>
                  <a:srgbClr val="DD1144"/>
                </a:solidFill>
                <a:effectLst/>
                <a:latin typeface="inherit"/>
              </a:rPr>
              <a:t>			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rectangle is "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r.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area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System.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println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"Square of the triangle </a:t>
            </a:r>
            <a:r>
              <a:rPr lang="ru-RU" b="0" i="0" dirty="0">
                <a:solidFill>
                  <a:srgbClr val="DD1144"/>
                </a:solidFill>
                <a:effectLst/>
                <a:latin typeface="inherit"/>
              </a:rPr>
              <a:t>		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is "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t.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area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5A5C4-34EC-2303-25EE-1E84F2183986}"/>
              </a:ext>
            </a:extLst>
          </p:cNvPr>
          <p:cNvSpPr txBox="1"/>
          <p:nvPr/>
        </p:nvSpPr>
        <p:spPr>
          <a:xfrm>
            <a:off x="232049" y="1006285"/>
            <a:ext cx="5667048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abstract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Shape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abstract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double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area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C090B-D607-3783-0CD1-51A6FB13DEB9}"/>
              </a:ext>
            </a:extLst>
          </p:cNvPr>
          <p:cNvSpPr txBox="1"/>
          <p:nvPr/>
        </p:nvSpPr>
        <p:spPr>
          <a:xfrm>
            <a:off x="6049690" y="1006285"/>
            <a:ext cx="6014545" cy="3139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Rectangle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Shape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double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width, length;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Rectangle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double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width,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double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length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990073"/>
                </a:solidFill>
                <a:effectLst/>
                <a:latin typeface="inherit"/>
              </a:rPr>
              <a:t>		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width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width;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990073"/>
                </a:solidFill>
                <a:effectLst/>
                <a:latin typeface="inherit"/>
              </a:rPr>
              <a:t>		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length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length;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ru-RU" b="0" i="0" dirty="0">
              <a:solidFill>
                <a:srgbClr val="777777"/>
              </a:solidFill>
              <a:effectLst/>
              <a:latin typeface="inherit"/>
            </a:endParaRPr>
          </a:p>
          <a:p>
            <a:pPr algn="l"/>
            <a:endParaRPr lang="ru-RU" b="0" i="0" dirty="0">
              <a:solidFill>
                <a:srgbClr val="777777"/>
              </a:solidFill>
              <a:effectLst/>
              <a:latin typeface="inherit"/>
            </a:endParaRPr>
          </a:p>
          <a:p>
            <a:r>
              <a:rPr lang="ru-RU" dirty="0">
                <a:solidFill>
                  <a:srgbClr val="9999AA"/>
                </a:solidFill>
                <a:latin typeface="inherit"/>
              </a:rPr>
              <a:t>	</a:t>
            </a:r>
            <a:r>
              <a:rPr lang="en-US" dirty="0">
                <a:solidFill>
                  <a:srgbClr val="9999AA"/>
                </a:solidFill>
                <a:latin typeface="inherit"/>
              </a:rPr>
              <a:t>@Override</a:t>
            </a:r>
            <a:endParaRPr lang="en-US" dirty="0">
              <a:solidFill>
                <a:srgbClr val="AAAAAA"/>
              </a:solidFill>
              <a:latin typeface="Source Code Pro" panose="020B0509030403020204" pitchFamily="49" charset="0"/>
            </a:endParaRPr>
          </a:p>
          <a:p>
            <a:r>
              <a:rPr lang="ru-RU" b="1" dirty="0">
                <a:solidFill>
                  <a:srgbClr val="286491"/>
                </a:solidFill>
                <a:latin typeface="inherit"/>
              </a:rPr>
              <a:t>	</a:t>
            </a:r>
            <a:r>
              <a:rPr lang="en-US" b="1" dirty="0">
                <a:solidFill>
                  <a:srgbClr val="286491"/>
                </a:solidFill>
                <a:latin typeface="inherit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b="1" dirty="0">
                <a:solidFill>
                  <a:srgbClr val="286491"/>
                </a:solidFill>
                <a:latin typeface="inherit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86B3"/>
                </a:solidFill>
                <a:latin typeface="inherit"/>
              </a:rPr>
              <a:t>area</a:t>
            </a:r>
            <a:r>
              <a:rPr lang="en-US" dirty="0">
                <a:solidFill>
                  <a:srgbClr val="777777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dirty="0">
                <a:solidFill>
                  <a:srgbClr val="777777"/>
                </a:solidFill>
                <a:latin typeface="inherit"/>
              </a:rPr>
              <a:t>{</a:t>
            </a:r>
            <a:endParaRPr lang="en-US" dirty="0">
              <a:solidFill>
                <a:srgbClr val="AAAAAA"/>
              </a:solidFill>
              <a:latin typeface="Source Code Pro" panose="020B0509030403020204" pitchFamily="49" charset="0"/>
            </a:endParaRPr>
          </a:p>
          <a:p>
            <a:r>
              <a:rPr lang="ru-RU" b="1" dirty="0">
                <a:solidFill>
                  <a:srgbClr val="286491"/>
                </a:solidFill>
                <a:latin typeface="inherit"/>
              </a:rPr>
              <a:t>		</a:t>
            </a:r>
            <a:r>
              <a:rPr lang="en-US" b="1" dirty="0">
                <a:solidFill>
                  <a:srgbClr val="286491"/>
                </a:solidFill>
                <a:latin typeface="inherit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width * length;</a:t>
            </a:r>
            <a:endParaRPr lang="en-US" dirty="0">
              <a:solidFill>
                <a:srgbClr val="AAAAAA"/>
              </a:solidFill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inherit"/>
              </a:rPr>
              <a:t>}}</a:t>
            </a:r>
            <a:endParaRPr lang="en-US" dirty="0">
              <a:solidFill>
                <a:srgbClr val="AAAAAA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3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0A99-E3D5-4D1F-A3D9-F665C2E3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37" y="-95453"/>
            <a:ext cx="10515600" cy="1325563"/>
          </a:xfrm>
        </p:spPr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68F8E-00CF-468A-A471-F785E7F18BC4}"/>
              </a:ext>
            </a:extLst>
          </p:cNvPr>
          <p:cNvSpPr txBox="1"/>
          <p:nvPr/>
        </p:nvSpPr>
        <p:spPr>
          <a:xfrm>
            <a:off x="6190595" y="814101"/>
            <a:ext cx="5788568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Keyboardist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Musician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	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Keyboardist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name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1" i="0" dirty="0">
                <a:solidFill>
                  <a:srgbClr val="990073"/>
                </a:solidFill>
                <a:effectLst/>
                <a:latin typeface="inherit"/>
              </a:rPr>
              <a:t>		super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name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	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endParaRPr lang="en-US" b="0" i="0" dirty="0">
              <a:solidFill>
                <a:srgbClr val="9999AA"/>
              </a:solidFill>
              <a:effectLst/>
              <a:latin typeface="inherit"/>
            </a:endParaRPr>
          </a:p>
          <a:p>
            <a:pPr algn="l"/>
            <a:r>
              <a:rPr lang="en-US" dirty="0">
                <a:solidFill>
                  <a:srgbClr val="9999AA"/>
                </a:solidFill>
                <a:latin typeface="inherit"/>
              </a:rPr>
              <a:t>	</a:t>
            </a:r>
            <a:r>
              <a:rPr lang="en-US" b="0" i="0" dirty="0">
                <a:solidFill>
                  <a:srgbClr val="9999AA"/>
                </a:solidFill>
                <a:effectLst/>
                <a:latin typeface="inherit"/>
              </a:rPr>
              <a:t>@Override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	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play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System.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println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+ 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 plays a 		piano."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	}}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013A4-82E4-9097-FA2E-0A69CD05DD3A}"/>
              </a:ext>
            </a:extLst>
          </p:cNvPr>
          <p:cNvSpPr txBox="1"/>
          <p:nvPr/>
        </p:nvSpPr>
        <p:spPr>
          <a:xfrm>
            <a:off x="6190595" y="3828373"/>
            <a:ext cx="5788570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Main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dirty="0">
                <a:solidFill>
                  <a:srgbClr val="286491"/>
                </a:solidFill>
                <a:latin typeface="inherit"/>
              </a:rPr>
              <a:t>           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main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args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[])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Guitarist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ritchie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4DA0D2"/>
                </a:solidFill>
                <a:effectLst/>
                <a:latin typeface="inherit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Guitarist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"Ritchie"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Keyboardist john = </a:t>
            </a:r>
            <a:r>
              <a:rPr lang="en-US" b="0" i="0" dirty="0">
                <a:solidFill>
                  <a:srgbClr val="4DA0D2"/>
                </a:solidFill>
                <a:effectLst/>
                <a:latin typeface="inherit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Keyboardist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"John"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Musician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david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4DA0D2"/>
                </a:solidFill>
                <a:effectLst/>
                <a:latin typeface="inherit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Musician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"David"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List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&lt;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Musician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musicians =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Arrays.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asList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ritchie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john,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david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Musician m : musicians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m.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play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r>
              <a:rPr lang="ru-RU" dirty="0">
                <a:solidFill>
                  <a:srgbClr val="777777"/>
                </a:solidFill>
                <a:latin typeface="inherit"/>
              </a:rPr>
              <a:t>             </a:t>
            </a:r>
            <a:r>
              <a:rPr lang="en-US" dirty="0">
                <a:solidFill>
                  <a:srgbClr val="777777"/>
                </a:solidFill>
                <a:latin typeface="inherit"/>
              </a:rPr>
              <a:t>} } 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AA3F5-295A-B44D-51AE-971A519927AA}"/>
              </a:ext>
            </a:extLst>
          </p:cNvPr>
          <p:cNvSpPr txBox="1"/>
          <p:nvPr/>
        </p:nvSpPr>
        <p:spPr>
          <a:xfrm>
            <a:off x="212837" y="814101"/>
            <a:ext cx="5788570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Musician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name;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r>
              <a:rPr lang="ru-RU" b="1" dirty="0">
                <a:solidFill>
                  <a:srgbClr val="286491"/>
                </a:solidFill>
                <a:latin typeface="inherit"/>
              </a:rPr>
              <a:t>	</a:t>
            </a:r>
            <a:r>
              <a:rPr lang="en-US" b="1" dirty="0">
                <a:solidFill>
                  <a:srgbClr val="286491"/>
                </a:solidFill>
                <a:latin typeface="inherit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86B3"/>
                </a:solidFill>
                <a:latin typeface="inherit"/>
              </a:rPr>
              <a:t>Musician</a:t>
            </a:r>
            <a:r>
              <a:rPr lang="en-US" dirty="0">
                <a:solidFill>
                  <a:srgbClr val="777777"/>
                </a:solidFill>
                <a:latin typeface="inherit"/>
              </a:rPr>
              <a:t>(</a:t>
            </a:r>
            <a:r>
              <a:rPr lang="en-US" b="1" dirty="0">
                <a:solidFill>
                  <a:srgbClr val="286491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name</a:t>
            </a:r>
            <a:r>
              <a:rPr lang="en-US" dirty="0">
                <a:solidFill>
                  <a:srgbClr val="777777"/>
                </a:solidFill>
                <a:latin typeface="inherit"/>
              </a:rPr>
              <a:t>){</a:t>
            </a:r>
            <a:endParaRPr lang="en-US" dirty="0">
              <a:solidFill>
                <a:srgbClr val="AAAAAA"/>
              </a:solidFill>
              <a:latin typeface="Source Code Pro" panose="020B0509030403020204" pitchFamily="49" charset="0"/>
            </a:endParaRPr>
          </a:p>
          <a:p>
            <a:r>
              <a:rPr lang="ru-RU" b="1" dirty="0">
                <a:solidFill>
                  <a:srgbClr val="990073"/>
                </a:solidFill>
                <a:latin typeface="inherit"/>
              </a:rPr>
              <a:t>	</a:t>
            </a:r>
            <a:r>
              <a:rPr lang="en-US" b="1" dirty="0">
                <a:solidFill>
                  <a:srgbClr val="990073"/>
                </a:solidFill>
                <a:latin typeface="inherit"/>
              </a:rPr>
              <a:t>	</a:t>
            </a:r>
            <a:r>
              <a:rPr lang="en-US" b="1" dirty="0" err="1">
                <a:solidFill>
                  <a:srgbClr val="990073"/>
                </a:solidFill>
                <a:latin typeface="inherit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86B3"/>
                </a:solidFill>
                <a:latin typeface="inheri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= name;</a:t>
            </a:r>
            <a:endParaRPr lang="en-US" dirty="0">
              <a:solidFill>
                <a:srgbClr val="AAAAAA"/>
              </a:solidFill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inherit"/>
              </a:rPr>
              <a:t>	}</a:t>
            </a:r>
            <a:endParaRPr lang="en-US" dirty="0">
              <a:solidFill>
                <a:srgbClr val="AAAAAA"/>
              </a:solidFill>
              <a:latin typeface="Source Code Pro" panose="020B0509030403020204" pitchFamily="49" charset="0"/>
            </a:endParaRP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</a:p>
          <a:p>
            <a:pPr algn="l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	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play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System.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println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+ 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 plays </a:t>
            </a:r>
            <a:r>
              <a:rPr lang="ru-RU" b="0" i="0" dirty="0">
                <a:solidFill>
                  <a:srgbClr val="DD1144"/>
                </a:solidFill>
                <a:effectLst/>
                <a:latin typeface="inherit"/>
              </a:rPr>
              <a:t>			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anything he sees."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	</a:t>
            </a:r>
            <a:r>
              <a:rPr lang="en-US" dirty="0">
                <a:solidFill>
                  <a:srgbClr val="777777"/>
                </a:solidFill>
                <a:latin typeface="inherit"/>
              </a:rPr>
              <a:t>} 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70418-B01F-75F9-940F-82D74BABBC3B}"/>
              </a:ext>
            </a:extLst>
          </p:cNvPr>
          <p:cNvSpPr txBox="1"/>
          <p:nvPr/>
        </p:nvSpPr>
        <p:spPr>
          <a:xfrm>
            <a:off x="212837" y="3828373"/>
            <a:ext cx="5788570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Guitarist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Musician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	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Guitarist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name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1" i="0" dirty="0">
                <a:solidFill>
                  <a:srgbClr val="990073"/>
                </a:solidFill>
                <a:effectLst/>
                <a:latin typeface="inherit"/>
              </a:rPr>
              <a:t>		super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name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	}</a:t>
            </a:r>
          </a:p>
          <a:p>
            <a:pPr algn="l"/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0" i="0" dirty="0">
                <a:solidFill>
                  <a:srgbClr val="9999AA"/>
                </a:solidFill>
                <a:effectLst/>
                <a:latin typeface="inherit"/>
              </a:rPr>
              <a:t>	@Override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	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play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System.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println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 err="1">
                <a:solidFill>
                  <a:srgbClr val="990073"/>
                </a:solidFill>
                <a:effectLst/>
                <a:latin typeface="inherit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name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+ 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 plays a 		guitar."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	}}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9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2D516-44D8-44EC-9D8C-A4194D18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3800"/>
              <a:t>Модификаторы доступа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8B55D76-B367-46F9-96CB-64E6FBB3D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181352"/>
              </p:ext>
            </p:extLst>
          </p:nvPr>
        </p:nvGraphicFramePr>
        <p:xfrm>
          <a:off x="4648018" y="1879801"/>
          <a:ext cx="6900515" cy="3058184"/>
        </p:xfrm>
        <a:graphic>
          <a:graphicData uri="http://schemas.openxmlformats.org/drawingml/2006/table">
            <a:tbl>
              <a:tblPr firstRow="1" bandRow="1"/>
              <a:tblGrid>
                <a:gridCol w="1947416">
                  <a:extLst>
                    <a:ext uri="{9D8B030D-6E8A-4147-A177-3AD203B41FA5}">
                      <a16:colId xmlns:a16="http://schemas.microsoft.com/office/drawing/2014/main" val="1502464498"/>
                    </a:ext>
                  </a:extLst>
                </a:gridCol>
                <a:gridCol w="1141182">
                  <a:extLst>
                    <a:ext uri="{9D8B030D-6E8A-4147-A177-3AD203B41FA5}">
                      <a16:colId xmlns:a16="http://schemas.microsoft.com/office/drawing/2014/main" val="1845533175"/>
                    </a:ext>
                  </a:extLst>
                </a:gridCol>
                <a:gridCol w="1608209">
                  <a:extLst>
                    <a:ext uri="{9D8B030D-6E8A-4147-A177-3AD203B41FA5}">
                      <a16:colId xmlns:a16="http://schemas.microsoft.com/office/drawing/2014/main" val="413618272"/>
                    </a:ext>
                  </a:extLst>
                </a:gridCol>
                <a:gridCol w="1101854">
                  <a:extLst>
                    <a:ext uri="{9D8B030D-6E8A-4147-A177-3AD203B41FA5}">
                      <a16:colId xmlns:a16="http://schemas.microsoft.com/office/drawing/2014/main" val="1764056104"/>
                    </a:ext>
                  </a:extLst>
                </a:gridCol>
                <a:gridCol w="1101854">
                  <a:extLst>
                    <a:ext uri="{9D8B030D-6E8A-4147-A177-3AD203B41FA5}">
                      <a16:colId xmlns:a16="http://schemas.microsoft.com/office/drawing/2014/main" val="2623382349"/>
                    </a:ext>
                  </a:extLst>
                </a:gridCol>
              </a:tblGrid>
              <a:tr h="415309">
                <a:tc>
                  <a:txBody>
                    <a:bodyPr/>
                    <a:lstStyle/>
                    <a:p>
                      <a:pPr algn="l" fontAlgn="ctr"/>
                      <a:endParaRPr lang="ru-RU" sz="1900" b="1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2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ru-RU" sz="1900" b="1">
                          <a:effectLst/>
                        </a:rPr>
                        <a:t>Доступ из...</a:t>
                      </a: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2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89576"/>
                  </a:ext>
                </a:extLst>
              </a:tr>
              <a:tr h="698474">
                <a:tc>
                  <a:txBody>
                    <a:bodyPr/>
                    <a:lstStyle/>
                    <a:p>
                      <a:pPr fontAlgn="base"/>
                      <a:r>
                        <a:rPr lang="ru-RU" sz="1900">
                          <a:effectLst/>
                        </a:rPr>
                        <a:t>Модификаторы</a:t>
                      </a: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>
                          <a:effectLst/>
                        </a:rPr>
                        <a:t>Любого класса</a:t>
                      </a: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>
                          <a:effectLst/>
                        </a:rPr>
                        <a:t>Класса-наследника</a:t>
                      </a: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>
                          <a:effectLst/>
                        </a:rPr>
                        <a:t>Своего пакета</a:t>
                      </a: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>
                          <a:effectLst/>
                        </a:rPr>
                        <a:t>Своего класса</a:t>
                      </a: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374679"/>
                  </a:ext>
                </a:extLst>
              </a:tr>
              <a:tr h="415309"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</a:rPr>
                        <a:t>public</a:t>
                      </a: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b="1">
                          <a:solidFill>
                            <a:srgbClr val="008000"/>
                          </a:solidFill>
                          <a:effectLst/>
                        </a:rPr>
                        <a:t>Есть</a:t>
                      </a:r>
                      <a:endParaRPr lang="ru-RU" sz="1900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b="1">
                          <a:solidFill>
                            <a:srgbClr val="008000"/>
                          </a:solidFill>
                          <a:effectLst/>
                        </a:rPr>
                        <a:t>Есть</a:t>
                      </a:r>
                      <a:endParaRPr lang="ru-RU" sz="1900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b="1">
                          <a:solidFill>
                            <a:srgbClr val="008000"/>
                          </a:solidFill>
                          <a:effectLst/>
                        </a:rPr>
                        <a:t>Есть</a:t>
                      </a:r>
                      <a:endParaRPr lang="ru-RU" sz="1900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b="1">
                          <a:solidFill>
                            <a:srgbClr val="008000"/>
                          </a:solidFill>
                          <a:effectLst/>
                        </a:rPr>
                        <a:t>Есть</a:t>
                      </a:r>
                      <a:endParaRPr lang="ru-RU" sz="1900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AD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75350"/>
                  </a:ext>
                </a:extLst>
              </a:tr>
              <a:tr h="415309"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</a:rPr>
                        <a:t>protected</a:t>
                      </a: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b="1">
                          <a:solidFill>
                            <a:srgbClr val="FF0000"/>
                          </a:solidFill>
                          <a:effectLst/>
                        </a:rPr>
                        <a:t>Нет</a:t>
                      </a:r>
                      <a:endParaRPr lang="ru-RU" sz="1900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b="1">
                          <a:solidFill>
                            <a:srgbClr val="008000"/>
                          </a:solidFill>
                          <a:effectLst/>
                        </a:rPr>
                        <a:t>Есть</a:t>
                      </a:r>
                      <a:endParaRPr lang="ru-RU" sz="1900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b="1">
                          <a:solidFill>
                            <a:srgbClr val="008000"/>
                          </a:solidFill>
                          <a:effectLst/>
                        </a:rPr>
                        <a:t>Есть</a:t>
                      </a:r>
                      <a:endParaRPr lang="ru-RU" sz="1900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b="1">
                          <a:solidFill>
                            <a:srgbClr val="008000"/>
                          </a:solidFill>
                          <a:effectLst/>
                        </a:rPr>
                        <a:t>Есть</a:t>
                      </a:r>
                      <a:endParaRPr lang="ru-RU" sz="1900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4452"/>
                  </a:ext>
                </a:extLst>
              </a:tr>
              <a:tr h="698474">
                <a:tc>
                  <a:txBody>
                    <a:bodyPr/>
                    <a:lstStyle/>
                    <a:p>
                      <a:pPr fontAlgn="base"/>
                      <a:r>
                        <a:rPr lang="ru-RU" sz="1900">
                          <a:effectLst/>
                        </a:rPr>
                        <a:t>без модификатора</a:t>
                      </a: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b="1">
                          <a:solidFill>
                            <a:srgbClr val="FF0000"/>
                          </a:solidFill>
                          <a:effectLst/>
                        </a:rPr>
                        <a:t>Нет</a:t>
                      </a:r>
                      <a:endParaRPr lang="ru-RU" sz="1900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b="1">
                          <a:solidFill>
                            <a:srgbClr val="FF0000"/>
                          </a:solidFill>
                          <a:effectLst/>
                        </a:rPr>
                        <a:t>Нет</a:t>
                      </a:r>
                      <a:endParaRPr lang="ru-RU" sz="1900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b="1">
                          <a:solidFill>
                            <a:srgbClr val="008000"/>
                          </a:solidFill>
                          <a:effectLst/>
                        </a:rPr>
                        <a:t>Есть</a:t>
                      </a:r>
                      <a:endParaRPr lang="ru-RU" sz="1900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b="1">
                          <a:solidFill>
                            <a:srgbClr val="008000"/>
                          </a:solidFill>
                          <a:effectLst/>
                        </a:rPr>
                        <a:t>Есть</a:t>
                      </a:r>
                      <a:endParaRPr lang="ru-RU" sz="1900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AC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192524"/>
                  </a:ext>
                </a:extLst>
              </a:tr>
              <a:tr h="415309">
                <a:tc>
                  <a:txBody>
                    <a:bodyPr/>
                    <a:lstStyle/>
                    <a:p>
                      <a:pPr fontAlgn="base"/>
                      <a:r>
                        <a:rPr lang="en-US" sz="1900">
                          <a:effectLst/>
                        </a:rPr>
                        <a:t>private</a:t>
                      </a: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b="1">
                          <a:solidFill>
                            <a:srgbClr val="FF0000"/>
                          </a:solidFill>
                          <a:effectLst/>
                        </a:rPr>
                        <a:t>Нет</a:t>
                      </a:r>
                      <a:endParaRPr lang="ru-RU" sz="1900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b="1">
                          <a:solidFill>
                            <a:srgbClr val="FF0000"/>
                          </a:solidFill>
                          <a:effectLst/>
                        </a:rPr>
                        <a:t>Нет</a:t>
                      </a:r>
                      <a:endParaRPr lang="ru-RU" sz="1900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b="1">
                          <a:solidFill>
                            <a:srgbClr val="FF0000"/>
                          </a:solidFill>
                          <a:effectLst/>
                        </a:rPr>
                        <a:t>Нет</a:t>
                      </a:r>
                      <a:endParaRPr lang="ru-RU" sz="1900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b="1">
                          <a:solidFill>
                            <a:srgbClr val="008000"/>
                          </a:solidFill>
                          <a:effectLst/>
                        </a:rPr>
                        <a:t>Есть</a:t>
                      </a:r>
                      <a:endParaRPr lang="ru-RU" sz="1900">
                        <a:effectLst/>
                      </a:endParaRPr>
                    </a:p>
                  </a:txBody>
                  <a:tcPr marL="94388" marR="94388" marT="47194" marB="47194" anchor="ctr">
                    <a:lnL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AE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46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615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2043</Words>
  <Application>Microsoft Macintosh PowerPoint</Application>
  <PresentationFormat>Широкоэкранный</PresentationFormat>
  <Paragraphs>338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inherit</vt:lpstr>
      <vt:lpstr>Menlo</vt:lpstr>
      <vt:lpstr>Roboto</vt:lpstr>
      <vt:lpstr>Source Code Pro</vt:lpstr>
      <vt:lpstr>Тема Office</vt:lpstr>
      <vt:lpstr>ООП в java, модификаторы доступа,  типы данных, ветвления, циклы,  class Object</vt:lpstr>
      <vt:lpstr>Принципы ООП</vt:lpstr>
      <vt:lpstr>Наследование</vt:lpstr>
      <vt:lpstr>Абстракция</vt:lpstr>
      <vt:lpstr>Абстракция</vt:lpstr>
      <vt:lpstr>Абстракция</vt:lpstr>
      <vt:lpstr>Инкапсуляция</vt:lpstr>
      <vt:lpstr>Полиморфизм</vt:lpstr>
      <vt:lpstr>Модификаторы доступа</vt:lpstr>
      <vt:lpstr>Типы данных в java</vt:lpstr>
      <vt:lpstr>Примитивные типы данных</vt:lpstr>
      <vt:lpstr>Приведение типов</vt:lpstr>
      <vt:lpstr>Ветвления в java</vt:lpstr>
      <vt:lpstr>Конструкции ветвлений</vt:lpstr>
      <vt:lpstr>Циклы в java</vt:lpstr>
      <vt:lpstr>Конструкции циклов</vt:lpstr>
      <vt:lpstr>class Object</vt:lpstr>
      <vt:lpstr>Как сравнивать объекты? equals &amp; hashCode</vt:lpstr>
      <vt:lpstr>toString</vt:lpstr>
      <vt:lpstr>Продолжение лабораторной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dmitrii toropchin</dc:creator>
  <cp:lastModifiedBy>Торопчин Дмитрий Анатольевич</cp:lastModifiedBy>
  <cp:revision>152</cp:revision>
  <dcterms:created xsi:type="dcterms:W3CDTF">2022-09-19T12:20:52Z</dcterms:created>
  <dcterms:modified xsi:type="dcterms:W3CDTF">2022-09-20T14:21:26Z</dcterms:modified>
</cp:coreProperties>
</file>