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5" r:id="rId4"/>
    <p:sldId id="259" r:id="rId5"/>
    <p:sldId id="276" r:id="rId6"/>
    <p:sldId id="260" r:id="rId7"/>
    <p:sldId id="277" r:id="rId8"/>
    <p:sldId id="261" r:id="rId9"/>
    <p:sldId id="278" r:id="rId10"/>
    <p:sldId id="262" r:id="rId11"/>
    <p:sldId id="263" r:id="rId12"/>
    <p:sldId id="280" r:id="rId13"/>
    <p:sldId id="264" r:id="rId14"/>
    <p:sldId id="281" r:id="rId15"/>
    <p:sldId id="267" r:id="rId16"/>
    <p:sldId id="269" r:id="rId17"/>
    <p:sldId id="265" r:id="rId18"/>
    <p:sldId id="266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04B4C1-6B26-4BFC-B953-2EDE9A69729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9B81769-D2C4-47E7-AF39-035E9F98FA1F}">
      <dgm:prSet/>
      <dgm:spPr/>
      <dgm:t>
        <a:bodyPr/>
        <a:lstStyle/>
        <a:p>
          <a:r>
            <a:rPr lang="en-US" b="1"/>
            <a:t>Big O</a:t>
          </a:r>
          <a:r>
            <a:rPr lang="en-US"/>
            <a:t> </a:t>
          </a:r>
          <a:r>
            <a:rPr lang="ru-RU"/>
            <a:t>обозначает верхнюю границу сложности алгоритма. Это идеальный инструмент для поиска </a:t>
          </a:r>
          <a:r>
            <a:rPr lang="en-US"/>
            <a:t>worst case.</a:t>
          </a:r>
        </a:p>
      </dgm:t>
    </dgm:pt>
    <dgm:pt modelId="{25125514-2AB0-4F4D-AB7D-9961F1D87851}" type="parTrans" cxnId="{9933ACE2-8F41-42D6-A43C-2EA672C991D6}">
      <dgm:prSet/>
      <dgm:spPr/>
      <dgm:t>
        <a:bodyPr/>
        <a:lstStyle/>
        <a:p>
          <a:endParaRPr lang="en-US"/>
        </a:p>
      </dgm:t>
    </dgm:pt>
    <dgm:pt modelId="{D889C416-6D91-458E-9B63-74C12ADC242F}" type="sibTrans" cxnId="{9933ACE2-8F41-42D6-A43C-2EA672C991D6}">
      <dgm:prSet/>
      <dgm:spPr/>
      <dgm:t>
        <a:bodyPr/>
        <a:lstStyle/>
        <a:p>
          <a:endParaRPr lang="en-US"/>
        </a:p>
      </dgm:t>
    </dgm:pt>
    <dgm:pt modelId="{3CDAEE99-B33F-4F88-96CD-3FB984AA84D5}">
      <dgm:prSet/>
      <dgm:spPr/>
      <dgm:t>
        <a:bodyPr/>
        <a:lstStyle/>
        <a:p>
          <a:r>
            <a:rPr lang="en-US" b="1"/>
            <a:t>Big Omega</a:t>
          </a:r>
          <a:r>
            <a:rPr lang="en-US"/>
            <a:t> (</a:t>
          </a:r>
          <a:r>
            <a:rPr lang="ru-RU"/>
            <a:t>которая пишется как подкова) обозначает нижнюю границу сложности, и её правильнее использовать для поиска </a:t>
          </a:r>
          <a:r>
            <a:rPr lang="en-US"/>
            <a:t>best case.</a:t>
          </a:r>
        </a:p>
      </dgm:t>
    </dgm:pt>
    <dgm:pt modelId="{5ADBA294-28F6-4B9E-9D23-359548CEF3C1}" type="parTrans" cxnId="{A1A88B03-D3BF-4A6F-851F-80EE76B4338B}">
      <dgm:prSet/>
      <dgm:spPr/>
      <dgm:t>
        <a:bodyPr/>
        <a:lstStyle/>
        <a:p>
          <a:endParaRPr lang="en-US"/>
        </a:p>
      </dgm:t>
    </dgm:pt>
    <dgm:pt modelId="{08464B60-6DCB-4A16-8BB4-744B214637E5}" type="sibTrans" cxnId="{A1A88B03-D3BF-4A6F-851F-80EE76B4338B}">
      <dgm:prSet/>
      <dgm:spPr/>
      <dgm:t>
        <a:bodyPr/>
        <a:lstStyle/>
        <a:p>
          <a:endParaRPr lang="en-US"/>
        </a:p>
      </dgm:t>
    </dgm:pt>
    <dgm:pt modelId="{B577B65A-9836-40ED-884B-A391142F540C}">
      <dgm:prSet/>
      <dgm:spPr/>
      <dgm:t>
        <a:bodyPr/>
        <a:lstStyle/>
        <a:p>
          <a:r>
            <a:rPr lang="en-US" b="1"/>
            <a:t>Big Theta</a:t>
          </a:r>
          <a:r>
            <a:rPr lang="en-US"/>
            <a:t> (</a:t>
          </a:r>
          <a:r>
            <a:rPr lang="ru-RU"/>
            <a:t>пишется как О с чёрточкой) располагается между О и омегой и показывает точную функцию сложности алгоритма. С её помощью правильнее искать </a:t>
          </a:r>
          <a:r>
            <a:rPr lang="en-US"/>
            <a:t>average case.</a:t>
          </a:r>
        </a:p>
      </dgm:t>
    </dgm:pt>
    <dgm:pt modelId="{89E9E9A4-718F-4DD6-ABAC-E0229A5F11EC}" type="parTrans" cxnId="{D4B1762A-5A20-4A85-8FE0-B7D8C8B2A53F}">
      <dgm:prSet/>
      <dgm:spPr/>
      <dgm:t>
        <a:bodyPr/>
        <a:lstStyle/>
        <a:p>
          <a:endParaRPr lang="en-US"/>
        </a:p>
      </dgm:t>
    </dgm:pt>
    <dgm:pt modelId="{C9C4ABC5-6DAF-49CE-A77F-4936AE7C72ED}" type="sibTrans" cxnId="{D4B1762A-5A20-4A85-8FE0-B7D8C8B2A53F}">
      <dgm:prSet/>
      <dgm:spPr/>
      <dgm:t>
        <a:bodyPr/>
        <a:lstStyle/>
        <a:p>
          <a:endParaRPr lang="en-US"/>
        </a:p>
      </dgm:t>
    </dgm:pt>
    <dgm:pt modelId="{23358981-6278-4DAC-AA6A-5A30F07EA7F0}">
      <dgm:prSet/>
      <dgm:spPr/>
      <dgm:t>
        <a:bodyPr/>
        <a:lstStyle/>
        <a:p>
          <a:r>
            <a:rPr lang="en-US" b="1"/>
            <a:t>Small o</a:t>
          </a:r>
          <a:r>
            <a:rPr lang="en-US"/>
            <a:t> </a:t>
          </a:r>
          <a:r>
            <a:rPr lang="ru-RU"/>
            <a:t>и</a:t>
          </a:r>
          <a:r>
            <a:rPr lang="ru-RU" b="1"/>
            <a:t> </a:t>
          </a:r>
          <a:r>
            <a:rPr lang="en-US" b="1"/>
            <a:t>Small omega</a:t>
          </a:r>
          <a:r>
            <a:rPr lang="en-US"/>
            <a:t> </a:t>
          </a:r>
          <a:r>
            <a:rPr lang="ru-RU"/>
            <a:t>находятся по краям этой иерархии и используются в основном для сравнения алгоритмов между собой.</a:t>
          </a:r>
          <a:endParaRPr lang="en-US"/>
        </a:p>
      </dgm:t>
    </dgm:pt>
    <dgm:pt modelId="{909B453A-D703-4E9D-9380-97672EF5F041}" type="parTrans" cxnId="{42C28960-4CBE-4322-BC6F-459D4BB1D02E}">
      <dgm:prSet/>
      <dgm:spPr/>
      <dgm:t>
        <a:bodyPr/>
        <a:lstStyle/>
        <a:p>
          <a:endParaRPr lang="en-US"/>
        </a:p>
      </dgm:t>
    </dgm:pt>
    <dgm:pt modelId="{B22249D8-232D-43DA-87C6-EB83E6BEFBEC}" type="sibTrans" cxnId="{42C28960-4CBE-4322-BC6F-459D4BB1D02E}">
      <dgm:prSet/>
      <dgm:spPr/>
      <dgm:t>
        <a:bodyPr/>
        <a:lstStyle/>
        <a:p>
          <a:endParaRPr lang="en-US"/>
        </a:p>
      </dgm:t>
    </dgm:pt>
    <dgm:pt modelId="{A58349DD-3083-C84D-A40C-1D472E8AEBD4}" type="pres">
      <dgm:prSet presAssocID="{A704B4C1-6B26-4BFC-B953-2EDE9A697294}" presName="linear" presStyleCnt="0">
        <dgm:presLayoutVars>
          <dgm:animLvl val="lvl"/>
          <dgm:resizeHandles val="exact"/>
        </dgm:presLayoutVars>
      </dgm:prSet>
      <dgm:spPr/>
    </dgm:pt>
    <dgm:pt modelId="{BDFA950C-3FCA-834D-8DDE-17E6822F95A7}" type="pres">
      <dgm:prSet presAssocID="{19B81769-D2C4-47E7-AF39-035E9F98FA1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8D45D0F-6334-1847-A478-EAABC1ACFA2A}" type="pres">
      <dgm:prSet presAssocID="{D889C416-6D91-458E-9B63-74C12ADC242F}" presName="spacer" presStyleCnt="0"/>
      <dgm:spPr/>
    </dgm:pt>
    <dgm:pt modelId="{C19CFA77-C75C-3F40-90DB-CD59A00A22DA}" type="pres">
      <dgm:prSet presAssocID="{3CDAEE99-B33F-4F88-96CD-3FB984AA84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D9C6EFE-19E5-3544-9F3E-E8F7A03CAED3}" type="pres">
      <dgm:prSet presAssocID="{08464B60-6DCB-4A16-8BB4-744B214637E5}" presName="spacer" presStyleCnt="0"/>
      <dgm:spPr/>
    </dgm:pt>
    <dgm:pt modelId="{578C9FA8-21ED-4246-9157-5D0759B8C2DA}" type="pres">
      <dgm:prSet presAssocID="{B577B65A-9836-40ED-884B-A391142F540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2D72AFD-A91B-364B-BFB3-7EFC19EDC1FB}" type="pres">
      <dgm:prSet presAssocID="{C9C4ABC5-6DAF-49CE-A77F-4936AE7C72ED}" presName="spacer" presStyleCnt="0"/>
      <dgm:spPr/>
    </dgm:pt>
    <dgm:pt modelId="{9BDEFFED-9E2D-9343-9954-D4E3407E3225}" type="pres">
      <dgm:prSet presAssocID="{23358981-6278-4DAC-AA6A-5A30F07EA7F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1A88B03-D3BF-4A6F-851F-80EE76B4338B}" srcId="{A704B4C1-6B26-4BFC-B953-2EDE9A697294}" destId="{3CDAEE99-B33F-4F88-96CD-3FB984AA84D5}" srcOrd="1" destOrd="0" parTransId="{5ADBA294-28F6-4B9E-9D23-359548CEF3C1}" sibTransId="{08464B60-6DCB-4A16-8BB4-744B214637E5}"/>
    <dgm:cxn modelId="{D4B1762A-5A20-4A85-8FE0-B7D8C8B2A53F}" srcId="{A704B4C1-6B26-4BFC-B953-2EDE9A697294}" destId="{B577B65A-9836-40ED-884B-A391142F540C}" srcOrd="2" destOrd="0" parTransId="{89E9E9A4-718F-4DD6-ABAC-E0229A5F11EC}" sibTransId="{C9C4ABC5-6DAF-49CE-A77F-4936AE7C72ED}"/>
    <dgm:cxn modelId="{5094195D-3F8A-A04E-ABFD-18984E422776}" type="presOf" srcId="{B577B65A-9836-40ED-884B-A391142F540C}" destId="{578C9FA8-21ED-4246-9157-5D0759B8C2DA}" srcOrd="0" destOrd="0" presId="urn:microsoft.com/office/officeart/2005/8/layout/vList2"/>
    <dgm:cxn modelId="{42C28960-4CBE-4322-BC6F-459D4BB1D02E}" srcId="{A704B4C1-6B26-4BFC-B953-2EDE9A697294}" destId="{23358981-6278-4DAC-AA6A-5A30F07EA7F0}" srcOrd="3" destOrd="0" parTransId="{909B453A-D703-4E9D-9380-97672EF5F041}" sibTransId="{B22249D8-232D-43DA-87C6-EB83E6BEFBEC}"/>
    <dgm:cxn modelId="{F1A22082-4637-FA45-9703-2072A6CEFDD0}" type="presOf" srcId="{3CDAEE99-B33F-4F88-96CD-3FB984AA84D5}" destId="{C19CFA77-C75C-3F40-90DB-CD59A00A22DA}" srcOrd="0" destOrd="0" presId="urn:microsoft.com/office/officeart/2005/8/layout/vList2"/>
    <dgm:cxn modelId="{D7C3EBAF-3413-3540-B9F0-4BAC40D02645}" type="presOf" srcId="{23358981-6278-4DAC-AA6A-5A30F07EA7F0}" destId="{9BDEFFED-9E2D-9343-9954-D4E3407E3225}" srcOrd="0" destOrd="0" presId="urn:microsoft.com/office/officeart/2005/8/layout/vList2"/>
    <dgm:cxn modelId="{A3A170B0-FD82-354D-97FE-F1F607E358C5}" type="presOf" srcId="{A704B4C1-6B26-4BFC-B953-2EDE9A697294}" destId="{A58349DD-3083-C84D-A40C-1D472E8AEBD4}" srcOrd="0" destOrd="0" presId="urn:microsoft.com/office/officeart/2005/8/layout/vList2"/>
    <dgm:cxn modelId="{32CC5BBA-DABE-8748-B478-4F7863A55C36}" type="presOf" srcId="{19B81769-D2C4-47E7-AF39-035E9F98FA1F}" destId="{BDFA950C-3FCA-834D-8DDE-17E6822F95A7}" srcOrd="0" destOrd="0" presId="urn:microsoft.com/office/officeart/2005/8/layout/vList2"/>
    <dgm:cxn modelId="{9933ACE2-8F41-42D6-A43C-2EA672C991D6}" srcId="{A704B4C1-6B26-4BFC-B953-2EDE9A697294}" destId="{19B81769-D2C4-47E7-AF39-035E9F98FA1F}" srcOrd="0" destOrd="0" parTransId="{25125514-2AB0-4F4D-AB7D-9961F1D87851}" sibTransId="{D889C416-6D91-458E-9B63-74C12ADC242F}"/>
    <dgm:cxn modelId="{111F59F3-F561-994D-ABDC-C66A54A3DCD9}" type="presParOf" srcId="{A58349DD-3083-C84D-A40C-1D472E8AEBD4}" destId="{BDFA950C-3FCA-834D-8DDE-17E6822F95A7}" srcOrd="0" destOrd="0" presId="urn:microsoft.com/office/officeart/2005/8/layout/vList2"/>
    <dgm:cxn modelId="{10529808-B27A-4644-97ED-ED8D43AABD21}" type="presParOf" srcId="{A58349DD-3083-C84D-A40C-1D472E8AEBD4}" destId="{B8D45D0F-6334-1847-A478-EAABC1ACFA2A}" srcOrd="1" destOrd="0" presId="urn:microsoft.com/office/officeart/2005/8/layout/vList2"/>
    <dgm:cxn modelId="{B72078D7-E68B-2544-8E0E-1AF73B8075DD}" type="presParOf" srcId="{A58349DD-3083-C84D-A40C-1D472E8AEBD4}" destId="{C19CFA77-C75C-3F40-90DB-CD59A00A22DA}" srcOrd="2" destOrd="0" presId="urn:microsoft.com/office/officeart/2005/8/layout/vList2"/>
    <dgm:cxn modelId="{E0A5D340-1E97-C140-92BA-939EE05CC6FD}" type="presParOf" srcId="{A58349DD-3083-C84D-A40C-1D472E8AEBD4}" destId="{6D9C6EFE-19E5-3544-9F3E-E8F7A03CAED3}" srcOrd="3" destOrd="0" presId="urn:microsoft.com/office/officeart/2005/8/layout/vList2"/>
    <dgm:cxn modelId="{64B093C2-8A84-9948-8DEF-FDA8E8F453B2}" type="presParOf" srcId="{A58349DD-3083-C84D-A40C-1D472E8AEBD4}" destId="{578C9FA8-21ED-4246-9157-5D0759B8C2DA}" srcOrd="4" destOrd="0" presId="urn:microsoft.com/office/officeart/2005/8/layout/vList2"/>
    <dgm:cxn modelId="{F8E8FCDD-69F9-F041-A2B5-C016C4684848}" type="presParOf" srcId="{A58349DD-3083-C84D-A40C-1D472E8AEBD4}" destId="{72D72AFD-A91B-364B-BFB3-7EFC19EDC1FB}" srcOrd="5" destOrd="0" presId="urn:microsoft.com/office/officeart/2005/8/layout/vList2"/>
    <dgm:cxn modelId="{BE54BBD2-488D-924A-A373-42F1CF8B901C}" type="presParOf" srcId="{A58349DD-3083-C84D-A40C-1D472E8AEBD4}" destId="{9BDEFFED-9E2D-9343-9954-D4E3407E322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A950C-3FCA-834D-8DDE-17E6822F95A7}">
      <dsp:nvSpPr>
        <dsp:cNvPr id="0" name=""/>
        <dsp:cNvSpPr/>
      </dsp:nvSpPr>
      <dsp:spPr>
        <a:xfrm>
          <a:off x="0" y="519136"/>
          <a:ext cx="6666833" cy="106287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Big O</a:t>
          </a:r>
          <a:r>
            <a:rPr lang="en-US" sz="1900" kern="1200"/>
            <a:t> </a:t>
          </a:r>
          <a:r>
            <a:rPr lang="ru-RU" sz="1900" kern="1200"/>
            <a:t>обозначает верхнюю границу сложности алгоритма. Это идеальный инструмент для поиска </a:t>
          </a:r>
          <a:r>
            <a:rPr lang="en-US" sz="1900" kern="1200"/>
            <a:t>worst case.</a:t>
          </a:r>
        </a:p>
      </dsp:txBody>
      <dsp:txXfrm>
        <a:off x="51885" y="571021"/>
        <a:ext cx="6563063" cy="959101"/>
      </dsp:txXfrm>
    </dsp:sp>
    <dsp:sp modelId="{C19CFA77-C75C-3F40-90DB-CD59A00A22DA}">
      <dsp:nvSpPr>
        <dsp:cNvPr id="0" name=""/>
        <dsp:cNvSpPr/>
      </dsp:nvSpPr>
      <dsp:spPr>
        <a:xfrm>
          <a:off x="0" y="1636728"/>
          <a:ext cx="6666833" cy="1062871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Big Omega</a:t>
          </a:r>
          <a:r>
            <a:rPr lang="en-US" sz="1900" kern="1200"/>
            <a:t> (</a:t>
          </a:r>
          <a:r>
            <a:rPr lang="ru-RU" sz="1900" kern="1200"/>
            <a:t>которая пишется как подкова) обозначает нижнюю границу сложности, и её правильнее использовать для поиска </a:t>
          </a:r>
          <a:r>
            <a:rPr lang="en-US" sz="1900" kern="1200"/>
            <a:t>best case.</a:t>
          </a:r>
        </a:p>
      </dsp:txBody>
      <dsp:txXfrm>
        <a:off x="51885" y="1688613"/>
        <a:ext cx="6563063" cy="959101"/>
      </dsp:txXfrm>
    </dsp:sp>
    <dsp:sp modelId="{578C9FA8-21ED-4246-9157-5D0759B8C2DA}">
      <dsp:nvSpPr>
        <dsp:cNvPr id="0" name=""/>
        <dsp:cNvSpPr/>
      </dsp:nvSpPr>
      <dsp:spPr>
        <a:xfrm>
          <a:off x="0" y="2754320"/>
          <a:ext cx="6666833" cy="1062871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Big Theta</a:t>
          </a:r>
          <a:r>
            <a:rPr lang="en-US" sz="1900" kern="1200"/>
            <a:t> (</a:t>
          </a:r>
          <a:r>
            <a:rPr lang="ru-RU" sz="1900" kern="1200"/>
            <a:t>пишется как О с чёрточкой) располагается между О и омегой и показывает точную функцию сложности алгоритма. С её помощью правильнее искать </a:t>
          </a:r>
          <a:r>
            <a:rPr lang="en-US" sz="1900" kern="1200"/>
            <a:t>average case.</a:t>
          </a:r>
        </a:p>
      </dsp:txBody>
      <dsp:txXfrm>
        <a:off x="51885" y="2806205"/>
        <a:ext cx="6563063" cy="959101"/>
      </dsp:txXfrm>
    </dsp:sp>
    <dsp:sp modelId="{9BDEFFED-9E2D-9343-9954-D4E3407E3225}">
      <dsp:nvSpPr>
        <dsp:cNvPr id="0" name=""/>
        <dsp:cNvSpPr/>
      </dsp:nvSpPr>
      <dsp:spPr>
        <a:xfrm>
          <a:off x="0" y="3871911"/>
          <a:ext cx="6666833" cy="1062871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Small o</a:t>
          </a:r>
          <a:r>
            <a:rPr lang="en-US" sz="1900" kern="1200"/>
            <a:t> </a:t>
          </a:r>
          <a:r>
            <a:rPr lang="ru-RU" sz="1900" kern="1200"/>
            <a:t>и</a:t>
          </a:r>
          <a:r>
            <a:rPr lang="ru-RU" sz="1900" b="1" kern="1200"/>
            <a:t> </a:t>
          </a:r>
          <a:r>
            <a:rPr lang="en-US" sz="1900" b="1" kern="1200"/>
            <a:t>Small omega</a:t>
          </a:r>
          <a:r>
            <a:rPr lang="en-US" sz="1900" kern="1200"/>
            <a:t> </a:t>
          </a:r>
          <a:r>
            <a:rPr lang="ru-RU" sz="1900" kern="1200"/>
            <a:t>находятся по краям этой иерархии и используются в основном для сравнения алгоритмов между собой.</a:t>
          </a:r>
          <a:endParaRPr lang="en-US" sz="1900" kern="1200"/>
        </a:p>
      </dsp:txBody>
      <dsp:txXfrm>
        <a:off x="51885" y="3923796"/>
        <a:ext cx="6563063" cy="959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182D7-DD54-5F1F-043E-1545EE221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42A668-22B4-AA6C-49B8-0F2F44BAF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403B95-62F1-B32E-B3BD-7069D49E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F67-AF40-4E42-81F7-A0E7548B4B5C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B9FAF-0B6F-518F-07E8-C67FCD8A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D07B86-2A05-C518-2346-C722C6F3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E714-5793-FF4B-8884-887CA91B8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18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EAE45-54D7-3543-9CF2-E1A19759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B4D9FB-BF4D-DD74-7306-E0BC414F7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CFA5D3-B3C3-9E47-626D-404E49BA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F67-AF40-4E42-81F7-A0E7548B4B5C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881F07-1F1E-F166-96B1-04FC20AA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5CE3A-19BB-C565-576B-E55E78D6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E714-5793-FF4B-8884-887CA91B8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76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29B859-C77E-61BF-9B08-091F88696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AD3EB4-09BA-6AFE-FFB2-2AFE665D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392776-D94E-CB87-DD03-E968E1AB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F67-AF40-4E42-81F7-A0E7548B4B5C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17B0EB-3ED5-BB4E-0BA7-BA8F11F8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F820CB-C6D3-D478-7248-365EA55D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E714-5793-FF4B-8884-887CA91B8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36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2FEE3-6E9C-D515-1B21-865F8B14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572E82-150B-5E4F-D533-C49B0550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4B0D76-9130-523C-5F3D-FDA580A1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F67-AF40-4E42-81F7-A0E7548B4B5C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8FECD6-1418-9ACE-8CEE-592CD706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ABBC12-D2C2-6928-81FD-ACA10866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E714-5793-FF4B-8884-887CA91B8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87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CCEE7-F360-0C0C-5309-1C41C78B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E3B9C9-3D32-81E7-88B9-1C6CB2710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755DEB-BF8E-1019-ED90-2C44D4B9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F67-AF40-4E42-81F7-A0E7548B4B5C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AD5C1-2C60-D9CA-9E42-4C6BE814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2B7337-E011-DF33-5CB8-B489EAE3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E714-5793-FF4B-8884-887CA91B8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12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C7DFA-E28B-C325-A69A-90CA5FBB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1D02D3-394E-8471-6042-F22F383C9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912DC-45BE-AF89-DAF0-3FC6C8F67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2F2367-A1B2-95A6-18C6-069320E2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F67-AF40-4E42-81F7-A0E7548B4B5C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265A84-7C49-8E4B-FE33-BB8C0D18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2BB92B-9845-ACB1-593B-ECECD41A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E714-5793-FF4B-8884-887CA91B8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58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8492F-A2D4-BCE9-2446-7A419215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BC43C-3A77-FA42-5811-8F7B75D79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9277CA-01E6-F616-19F8-CE98D6369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D9B266-0C37-4EBA-C358-02701AEFA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6F75D5-250B-A9F9-2651-718E06468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6B3185C-B704-6491-1F5B-17C6A174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F67-AF40-4E42-81F7-A0E7548B4B5C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E9AB68-FBF2-C004-1548-4EDB406D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431DA9-45B9-85E6-8C02-6C039919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E714-5793-FF4B-8884-887CA91B8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62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47DBB-92F6-AB86-A343-8D37E8A5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D37948-1F94-D2B9-B47E-63E88B68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F67-AF40-4E42-81F7-A0E7548B4B5C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A5E1FD-F633-B0AD-A070-F8D3E541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E36C9E-6C60-5F85-C318-E9713C1F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E714-5793-FF4B-8884-887CA91B8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95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00F508-2878-134F-EB83-8547C34A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F67-AF40-4E42-81F7-A0E7548B4B5C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B1CEFA8-6AC3-DE57-B132-934560DB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D27A76-51E4-5D34-7EBD-C1829EE3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E714-5793-FF4B-8884-887CA91B8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04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7AF81-B802-17BF-1CCB-B39E673D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FA9444-DCB2-D67C-6A4C-E1313DB66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C48FEA-50F0-D725-2E55-384A74784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9CF08B-16D0-AFB4-3A96-FD5BA0A4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F67-AF40-4E42-81F7-A0E7548B4B5C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7A0976-AC30-9618-04BA-B4835B8C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E5A17D-5627-DA13-08A2-F155700C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E714-5793-FF4B-8884-887CA91B8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78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02B58-2FCD-C6F0-C809-5647D294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5F50805-9277-F467-932F-9C4DEDB76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AB826E-94F9-1E7C-E06C-2C62D60EB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7AFBC4-8B8F-7F73-0703-29D35448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F67-AF40-4E42-81F7-A0E7548B4B5C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62F40B-AAE1-4E51-731B-D5DFFF3B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2C6B3-81D7-974B-BD41-C1C6A4A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E714-5793-FF4B-8884-887CA91B8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96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C4FE8-D541-ABAC-D7B5-98F3C8CB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F13B37-3776-8D29-3065-63C350A9C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C3734-5EA4-E93B-F7E9-7D2ED6C1E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4F67-AF40-4E42-81F7-A0E7548B4B5C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8BBFB9-81F0-619C-E517-DE9EF3B8B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F7090-6B6F-F22F-1BB6-2526A4224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4E714-5793-FF4B-8884-887CA91B8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86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post/150732/" TargetMode="External"/><Relationship Id="rId2" Type="http://schemas.openxmlformats.org/officeDocument/2006/relationships/hyperlink" Target="https://habr.com/post/26785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post/273687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09730-9592-8FD3-7D6A-0F4AAC2F8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Лекция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№3</a:t>
            </a:r>
          </a:p>
        </p:txBody>
      </p:sp>
      <p:grpSp>
        <p:nvGrpSpPr>
          <p:cNvPr id="39" name="Group 24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40" name="Freeform: Shape 25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26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27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10F368-0C9C-CD2A-8426-076897BEB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812" y="1032987"/>
            <a:ext cx="4919108" cy="479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Основные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структуры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данных</a:t>
            </a:r>
            <a:endParaRPr lang="en-US" sz="2000" dirty="0">
              <a:solidFill>
                <a:schemeClr val="tx2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временная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сложность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алгоритмов</a:t>
            </a:r>
            <a:endParaRPr lang="en-US" sz="2000" dirty="0">
              <a:solidFill>
                <a:schemeClr val="tx2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массивы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в</a:t>
            </a:r>
            <a:r>
              <a:rPr lang="en-US" sz="2000" dirty="0">
                <a:solidFill>
                  <a:schemeClr val="tx2"/>
                </a:solidFill>
              </a:rPr>
              <a:t> java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algn="r"/>
            <a:r>
              <a:rPr lang="en-US" sz="2000" dirty="0" err="1">
                <a:solidFill>
                  <a:schemeClr val="tx2"/>
                </a:solidFill>
              </a:rPr>
              <a:t>Преподаватель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en-US" sz="2000" dirty="0" err="1">
                <a:solidFill>
                  <a:schemeClr val="tx2"/>
                </a:solidFill>
              </a:rPr>
              <a:t>Торопчин</a:t>
            </a:r>
            <a:r>
              <a:rPr lang="en-US" sz="2000" dirty="0">
                <a:solidFill>
                  <a:schemeClr val="tx2"/>
                </a:solidFill>
              </a:rPr>
              <a:t> Д.А.</a:t>
            </a:r>
          </a:p>
          <a:p>
            <a:pPr algn="r"/>
            <a:r>
              <a:rPr lang="en-US" sz="2000" dirty="0">
                <a:solidFill>
                  <a:schemeClr val="tx2"/>
                </a:solidFill>
              </a:rPr>
              <a:t>ГК «</a:t>
            </a:r>
            <a:r>
              <a:rPr lang="en-US" sz="2000" dirty="0" err="1">
                <a:solidFill>
                  <a:schemeClr val="tx2"/>
                </a:solidFill>
              </a:rPr>
              <a:t>Технологии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Надежности</a:t>
            </a:r>
            <a:r>
              <a:rPr lang="en-US" sz="2000" dirty="0">
                <a:solidFill>
                  <a:schemeClr val="tx2"/>
                </a:solidFill>
              </a:rPr>
              <a:t>»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7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2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49E60-83AA-0A6F-069F-1328ACF6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chemeClr val="tx2"/>
                </a:solidFill>
              </a:rPr>
              <a:t>Графы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AF3CA-C35B-B866-B064-B607CB27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Граф-это набор узлов (вершин), которые соединены друг с другом в виде сети ребрами (дугами).</a:t>
            </a:r>
          </a:p>
          <a:p>
            <a:r>
              <a:rPr lang="ru-RU" sz="2200" b="1" i="0" dirty="0">
                <a:solidFill>
                  <a:schemeClr val="tx2"/>
                </a:solidFill>
                <a:effectLst/>
                <a:latin typeface="-apple-system"/>
              </a:rPr>
              <a:t>Ориентированный</a:t>
            </a: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, ребра являются направленными, т.е. существует только одно доступное направление между двумя связными вершинами.</a:t>
            </a:r>
          </a:p>
          <a:p>
            <a:r>
              <a:rPr lang="ru-RU" sz="2200" b="1" i="0" dirty="0">
                <a:solidFill>
                  <a:schemeClr val="tx2"/>
                </a:solidFill>
                <a:effectLst/>
                <a:latin typeface="-apple-system"/>
              </a:rPr>
              <a:t>Неориентированные</a:t>
            </a: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, к каждому из ребер можно осуществлять переход в обоих направлениях.</a:t>
            </a:r>
            <a:br>
              <a:rPr lang="ru-RU" sz="2200" dirty="0">
                <a:solidFill>
                  <a:schemeClr val="tx2"/>
                </a:solidFill>
              </a:rPr>
            </a:b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Смешанные</a:t>
            </a:r>
          </a:p>
          <a:p>
            <a:pPr marL="0" indent="0">
              <a:buNone/>
            </a:pPr>
            <a:r>
              <a:rPr lang="ru-RU" sz="2200" b="0" i="0" dirty="0">
                <a:solidFill>
                  <a:schemeClr val="tx2"/>
                </a:solidFill>
                <a:effectLst/>
                <a:latin typeface="Fira Sans" panose="020B0503050000020004" pitchFamily="34" charset="0"/>
              </a:rPr>
              <a:t>Общие алгоритмы обхода графа:</a:t>
            </a:r>
          </a:p>
          <a:p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Поиск в ширину – обход по уровням</a:t>
            </a:r>
          </a:p>
          <a:p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Поиск в глубину – обход по вершинам</a:t>
            </a:r>
          </a:p>
          <a:p>
            <a:endParaRPr lang="ru-RU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98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F8FBF-7874-D46A-9057-8BFBED52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chemeClr val="tx2"/>
                </a:solidFill>
              </a:rPr>
              <a:t>Деревья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FDAE47-60C9-84F1-6468-739D7EF4F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0" i="0" dirty="0">
                <a:solidFill>
                  <a:schemeClr val="tx2"/>
                </a:solidFill>
                <a:effectLst/>
                <a:latin typeface="-apple-system"/>
              </a:rPr>
              <a:t>Дерево-это иерархическая структура данных, состоящая из узлов (вершин) и ребер (дуг). Деревья по сути связанные графы без циклов.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0" i="0" dirty="0">
                <a:solidFill>
                  <a:schemeClr val="tx2"/>
                </a:solidFill>
                <a:effectLst/>
                <a:latin typeface="-apple-system"/>
              </a:rPr>
              <a:t>N </a:t>
            </a:r>
            <a:r>
              <a:rPr lang="ru-RU" sz="1800" b="0" i="0" dirty="0">
                <a:solidFill>
                  <a:schemeClr val="tx2"/>
                </a:solidFill>
                <a:effectLst/>
                <a:latin typeface="-apple-system"/>
              </a:rPr>
              <a:t>дерево</a:t>
            </a:r>
            <a:endParaRPr lang="en-US" sz="18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b="0" i="0" dirty="0">
                <a:solidFill>
                  <a:schemeClr val="tx2"/>
                </a:solidFill>
                <a:effectLst/>
                <a:latin typeface="-apple-system"/>
              </a:rPr>
              <a:t>Сбалансированное дерево</a:t>
            </a:r>
            <a:endParaRPr lang="en-US" sz="18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b="0" i="0" u="none" strike="noStrike" dirty="0">
                <a:solidFill>
                  <a:schemeClr val="tx2"/>
                </a:solidFill>
                <a:effectLst/>
                <a:latin typeface="-apple-system"/>
                <a:hlinkClick r:id="rId2"/>
              </a:rPr>
              <a:t>Бинарное дерево</a:t>
            </a:r>
            <a:endParaRPr lang="en-US" sz="1800" b="0" i="0" u="none" strike="noStrike" dirty="0">
              <a:solidFill>
                <a:schemeClr val="tx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b="0" i="0" dirty="0">
                <a:solidFill>
                  <a:schemeClr val="tx2"/>
                </a:solidFill>
                <a:effectLst/>
                <a:latin typeface="-apple-system"/>
              </a:rPr>
              <a:t>Дерево Бинарного Поиска</a:t>
            </a:r>
            <a:endParaRPr lang="en-US" sz="18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-apple-system"/>
                <a:hlinkClick r:id="rId3"/>
              </a:rPr>
              <a:t>AVL </a:t>
            </a:r>
            <a:r>
              <a:rPr lang="ru-RU" sz="1800" b="0" i="0" u="none" strike="noStrike" dirty="0">
                <a:solidFill>
                  <a:schemeClr val="tx2"/>
                </a:solidFill>
                <a:effectLst/>
                <a:latin typeface="-apple-system"/>
                <a:hlinkClick r:id="rId3"/>
              </a:rPr>
              <a:t>дерево</a:t>
            </a:r>
            <a:endParaRPr lang="en-US" sz="1800" b="0" i="0" u="none" strike="noStrike" dirty="0">
              <a:solidFill>
                <a:schemeClr val="tx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b="0" i="0" u="none" strike="noStrike" dirty="0">
                <a:solidFill>
                  <a:schemeClr val="tx2"/>
                </a:solidFill>
                <a:effectLst/>
                <a:latin typeface="-apple-system"/>
                <a:hlinkClick r:id="rId4"/>
              </a:rPr>
              <a:t>2-3-4 деревья</a:t>
            </a:r>
            <a:endParaRPr lang="ru-RU" sz="18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800" dirty="0">
                <a:solidFill>
                  <a:schemeClr val="tx2"/>
                </a:solidFill>
              </a:rPr>
            </a:br>
            <a:br>
              <a:rPr lang="en-US" sz="1800" dirty="0">
                <a:solidFill>
                  <a:schemeClr val="tx2"/>
                </a:solidFill>
              </a:rPr>
            </a:br>
            <a:r>
              <a:rPr lang="ru-RU" sz="1800" b="0" i="0" dirty="0">
                <a:solidFill>
                  <a:schemeClr val="tx2"/>
                </a:solidFill>
                <a:effectLst/>
                <a:latin typeface="Fira Sans" panose="020B0503050000020004" pitchFamily="34" charset="0"/>
              </a:rPr>
              <a:t>Три способа обхода дерева</a:t>
            </a:r>
            <a:r>
              <a:rPr lang="en-US" sz="1800" dirty="0">
                <a:solidFill>
                  <a:schemeClr val="tx2"/>
                </a:solidFill>
                <a:latin typeface="Fira Sans" panose="020B0503050000020004" pitchFamily="34" charset="0"/>
              </a:rPr>
              <a:t>:</a:t>
            </a:r>
            <a:endParaRPr lang="en-US" sz="1800" b="0" i="0" dirty="0">
              <a:solidFill>
                <a:schemeClr val="tx2"/>
              </a:solidFill>
              <a:effectLst/>
              <a:latin typeface="Fira Sans" panose="020B05030500000200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b="0" i="0" dirty="0">
                <a:solidFill>
                  <a:schemeClr val="tx2"/>
                </a:solidFill>
                <a:effectLst/>
                <a:latin typeface="-apple-system"/>
              </a:rPr>
              <a:t>В прямом порядке (сверху вниз) — префиксная форма.</a:t>
            </a:r>
            <a:endParaRPr lang="en-US" sz="18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b="0" i="0" dirty="0">
                <a:solidFill>
                  <a:schemeClr val="tx2"/>
                </a:solidFill>
                <a:effectLst/>
                <a:latin typeface="-apple-system"/>
              </a:rPr>
              <a:t>В симметричном порядке (слева направо) — инфиксная форма.</a:t>
            </a:r>
            <a:endParaRPr lang="en-US" sz="18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b="0" i="0" dirty="0">
                <a:solidFill>
                  <a:schemeClr val="tx2"/>
                </a:solidFill>
                <a:effectLst/>
                <a:latin typeface="-apple-system"/>
              </a:rPr>
              <a:t>В обратном порядке (снизу вверх) — постфиксная форма.</a:t>
            </a:r>
            <a:endParaRPr lang="ru-RU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9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9" name="Freeform: Shape 615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A2893-1E6D-E3BD-9C3B-E66F1EF1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Структура графов и деревьев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60DFB0E-689E-DE74-2BE7-2A79202DE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612" r="-225"/>
          <a:stretch/>
        </p:blipFill>
        <p:spPr bwMode="auto">
          <a:xfrm>
            <a:off x="4502428" y="1066424"/>
            <a:ext cx="7225748" cy="472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08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E6FD1-2EB3-3E7B-4739-A5D3F83B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2"/>
                </a:solidFill>
              </a:rPr>
              <a:t>Хеш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E28835-F3F7-DF87-22D8-17D3ECEBA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ru-RU" sz="2000" b="0" i="0" dirty="0">
                <a:solidFill>
                  <a:schemeClr val="tx2"/>
                </a:solidFill>
                <a:effectLst/>
                <a:latin typeface="-apple-system"/>
              </a:rPr>
              <a:t>Хэширование — это процесс, используемый для уникальной идентификации объектов и хранения каждого объекта в заранее рассчитанном уникальном индексе (ключе).</a:t>
            </a:r>
            <a:br>
              <a:rPr lang="ru-RU" sz="2000" dirty="0">
                <a:solidFill>
                  <a:schemeClr val="tx2"/>
                </a:solidFill>
              </a:rPr>
            </a:b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2000" b="0" i="0" dirty="0">
                <a:solidFill>
                  <a:schemeClr val="tx2"/>
                </a:solidFill>
                <a:effectLst/>
                <a:latin typeface="-apple-system"/>
              </a:rPr>
              <a:t>Объект хранится в виде пары «ключ-значение», а коллекция таких элементов называется «словарем». Каждый объект можно найти с помощью этого ключа.</a:t>
            </a:r>
            <a:br>
              <a:rPr lang="ru-RU" sz="2000" dirty="0">
                <a:solidFill>
                  <a:schemeClr val="tx2"/>
                </a:solidFill>
              </a:rPr>
            </a:b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2000" b="0" i="0" dirty="0">
                <a:solidFill>
                  <a:schemeClr val="tx2"/>
                </a:solidFill>
                <a:effectLst/>
                <a:latin typeface="-apple-system"/>
              </a:rPr>
              <a:t>По сути это массив, в котором ключ представлен в виде хеш-функции.</a:t>
            </a:r>
            <a:endParaRPr lang="en-US" sz="20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sz="2000" b="0" i="0" dirty="0">
                <a:solidFill>
                  <a:schemeClr val="tx2"/>
                </a:solidFill>
                <a:effectLst/>
                <a:latin typeface="-apple-system"/>
              </a:rPr>
              <a:t>Эффективность хеширования зависит о</a:t>
            </a:r>
            <a:r>
              <a:rPr lang="en-US" sz="2000" dirty="0" err="1">
                <a:solidFill>
                  <a:schemeClr val="tx2"/>
                </a:solidFill>
                <a:latin typeface="-apple-system"/>
              </a:rPr>
              <a:t>т</a:t>
            </a:r>
            <a:r>
              <a:rPr lang="ru-RU" sz="2000" dirty="0">
                <a:solidFill>
                  <a:schemeClr val="tx2"/>
                </a:solidFill>
                <a:latin typeface="-apple-system"/>
              </a:rPr>
              <a:t>:</a:t>
            </a:r>
            <a:endParaRPr lang="en-US" sz="20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r>
              <a:rPr lang="ru-RU" sz="2000" b="0" i="0" dirty="0">
                <a:solidFill>
                  <a:schemeClr val="tx2"/>
                </a:solidFill>
                <a:effectLst/>
                <a:latin typeface="-apple-system"/>
              </a:rPr>
              <a:t>Функции хеширования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2"/>
                </a:solidFill>
                <a:effectLst/>
                <a:latin typeface="-apple-system"/>
              </a:rPr>
              <a:t>Размера хэш-таблицы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2"/>
                </a:solidFill>
                <a:effectLst/>
                <a:latin typeface="-apple-system"/>
              </a:rPr>
              <a:t>Метода борьбы с коллизиями</a:t>
            </a:r>
          </a:p>
        </p:txBody>
      </p:sp>
    </p:spTree>
    <p:extLst>
      <p:ext uri="{BB962C8B-B14F-4D97-AF65-F5344CB8AC3E}">
        <p14:creationId xmlns:p14="http://schemas.microsoft.com/office/powerpoint/2010/main" val="3968150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3" name="Freeform: Shape 718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02B96-A71F-5C71-35CA-BF91340F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Структура хеш таблиц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3FB5659-B7B7-D0E6-84B9-7131EF0E4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936117"/>
            <a:ext cx="7225748" cy="498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61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0B24B-5193-FD24-E383-FAC11809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</a:rPr>
              <a:t>Временная сложность алгоритмов</a:t>
            </a:r>
          </a:p>
        </p:txBody>
      </p:sp>
      <p:graphicFrame>
        <p:nvGraphicFramePr>
          <p:cNvPr id="27" name="Объект 2">
            <a:extLst>
              <a:ext uri="{FF2B5EF4-FFF2-40B4-BE49-F238E27FC236}">
                <a16:creationId xmlns:a16="http://schemas.microsoft.com/office/drawing/2014/main" id="{9298D23C-18C0-DD6A-F37D-10E134ED8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98635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48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20EC6-EFB3-8DFA-4D1D-5A5F4BF7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</a:rPr>
              <a:t>Кейсы сложности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1DEB1-BF47-2147-87DB-48C8E9D9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fontAlgn="base" latinLnBrk="0"/>
            <a:r>
              <a:rPr lang="ru-RU" sz="2000" b="1" i="0" u="none" strike="noStrike">
                <a:effectLst/>
                <a:latin typeface="var(--stk-f--b_family)"/>
              </a:rPr>
              <a:t>Худший случай (</a:t>
            </a:r>
            <a:r>
              <a:rPr lang="en-US" sz="2000" b="1" i="0" u="none" strike="noStrike">
                <a:effectLst/>
                <a:latin typeface="var(--stk-f--b_family)"/>
              </a:rPr>
              <a:t>worst case)</a:t>
            </a:r>
            <a:r>
              <a:rPr lang="en-US" sz="2000" b="0" i="0" u="none" strike="noStrike">
                <a:effectLst/>
                <a:latin typeface="var(--stk-f_family)"/>
              </a:rPr>
              <a:t> — </a:t>
            </a:r>
            <a:r>
              <a:rPr lang="ru-RU" sz="2000" b="0" i="0" u="none" strike="noStrike">
                <a:effectLst/>
                <a:latin typeface="var(--stk-f_family)"/>
              </a:rPr>
              <a:t>это когда входные данные требуют максимальных затрат времени и памяти. </a:t>
            </a:r>
          </a:p>
          <a:p>
            <a:pPr fontAlgn="base" latinLnBrk="0"/>
            <a:r>
              <a:rPr lang="ru-RU" sz="2000" b="1" i="0" u="none" strike="noStrike">
                <a:effectLst/>
                <a:latin typeface="var(--stk-f--b_family)"/>
              </a:rPr>
              <a:t>Лучший случай</a:t>
            </a:r>
            <a:r>
              <a:rPr lang="ru-RU" sz="2000" b="0" i="0" u="none" strike="noStrike">
                <a:effectLst/>
                <a:latin typeface="var(--stk-f_family)"/>
              </a:rPr>
              <a:t> </a:t>
            </a:r>
            <a:r>
              <a:rPr lang="ru-RU" sz="2000" b="1" i="0" u="none" strike="noStrike">
                <a:effectLst/>
                <a:latin typeface="var(--stk-f--b_family)"/>
              </a:rPr>
              <a:t>(</a:t>
            </a:r>
            <a:r>
              <a:rPr lang="en-US" sz="2000" b="1" i="0" u="none" strike="noStrike">
                <a:effectLst/>
                <a:latin typeface="var(--stk-f--b_family)"/>
              </a:rPr>
              <a:t>best case)</a:t>
            </a:r>
            <a:r>
              <a:rPr lang="en-US" sz="2000" b="0" i="0" u="none" strike="noStrike">
                <a:effectLst/>
                <a:latin typeface="var(--stk-f_family)"/>
              </a:rPr>
              <a:t> — </a:t>
            </a:r>
            <a:r>
              <a:rPr lang="ru-RU" sz="2000" b="0" i="0" u="none" strike="noStrike">
                <a:effectLst/>
                <a:latin typeface="var(--stk-f_family)"/>
              </a:rPr>
              <a:t>полная противоположность </a:t>
            </a:r>
            <a:r>
              <a:rPr lang="en-US" sz="2000" b="0" i="0" u="none" strike="noStrike">
                <a:effectLst/>
                <a:latin typeface="var(--stk-f_family)"/>
              </a:rPr>
              <a:t>worst case, </a:t>
            </a:r>
            <a:r>
              <a:rPr lang="ru-RU" sz="2000" b="0" i="0" u="none" strike="noStrike">
                <a:effectLst/>
                <a:latin typeface="var(--stk-f_family)"/>
              </a:rPr>
              <a:t>самые удачные входные данные. Правильно отсортированный массив, с которым алгоритму сортировки вообще ничего делать не нужно. В случае поиска — когда алгоритм находит нужный элемент с первого раза.</a:t>
            </a:r>
          </a:p>
          <a:p>
            <a:pPr fontAlgn="base" latinLnBrk="0"/>
            <a:r>
              <a:rPr lang="ru-RU" sz="2000" b="1" i="0" u="none" strike="noStrike">
                <a:effectLst/>
                <a:latin typeface="var(--stk-f--b_family)"/>
              </a:rPr>
              <a:t>Средний случай</a:t>
            </a:r>
            <a:r>
              <a:rPr lang="ru-RU" sz="2000" b="0" i="0" u="none" strike="noStrike">
                <a:effectLst/>
                <a:latin typeface="var(--stk-f_family)"/>
              </a:rPr>
              <a:t> </a:t>
            </a:r>
            <a:r>
              <a:rPr lang="ru-RU" sz="2000" b="1" i="0" u="none" strike="noStrike">
                <a:effectLst/>
                <a:latin typeface="var(--stk-f--b_family)"/>
              </a:rPr>
              <a:t>(</a:t>
            </a:r>
            <a:r>
              <a:rPr lang="en-US" sz="2000" b="1" i="0" u="none" strike="noStrike">
                <a:effectLst/>
                <a:latin typeface="var(--stk-f--b_family)"/>
              </a:rPr>
              <a:t>average case)</a:t>
            </a:r>
            <a:r>
              <a:rPr lang="en-US" sz="2000" b="0" i="0" u="none" strike="noStrike">
                <a:effectLst/>
                <a:latin typeface="var(--stk-f_family)"/>
              </a:rPr>
              <a:t> — </a:t>
            </a:r>
            <a:r>
              <a:rPr lang="ru-RU" sz="2000" b="0" i="0" u="none" strike="noStrike">
                <a:effectLst/>
                <a:latin typeface="var(--stk-f_family)"/>
              </a:rPr>
              <a:t>самый хитрый из тройки. Интуитивно понятно, что он сидит между </a:t>
            </a:r>
            <a:r>
              <a:rPr lang="en-US" sz="2000" b="0" i="0" u="none" strike="noStrike">
                <a:effectLst/>
                <a:latin typeface="var(--stk-f_family)"/>
              </a:rPr>
              <a:t>best case </a:t>
            </a:r>
            <a:r>
              <a:rPr lang="ru-RU" sz="2000" b="0" i="0" u="none" strike="noStrike">
                <a:effectLst/>
                <a:latin typeface="var(--stk-f_family)"/>
              </a:rPr>
              <a:t>и </a:t>
            </a:r>
            <a:r>
              <a:rPr lang="en-US" sz="2000" b="0" i="0" u="none" strike="noStrike">
                <a:effectLst/>
                <a:latin typeface="var(--stk-f_family)"/>
              </a:rPr>
              <a:t>worst case, </a:t>
            </a:r>
            <a:r>
              <a:rPr lang="ru-RU" sz="2000" b="0" i="0" u="none" strike="noStrike">
                <a:effectLst/>
                <a:latin typeface="var(--stk-f_family)"/>
              </a:rPr>
              <a:t>но далеко не всегда понятно, где именно. Часто он совпадает с </a:t>
            </a:r>
            <a:r>
              <a:rPr lang="en-US" sz="2000" b="0" i="0" u="none" strike="noStrike">
                <a:effectLst/>
                <a:latin typeface="var(--stk-f_family)"/>
              </a:rPr>
              <a:t>worst case </a:t>
            </a:r>
            <a:r>
              <a:rPr lang="ru-RU" sz="2000" b="0" i="0" u="none" strike="noStrike">
                <a:effectLst/>
                <a:latin typeface="var(--stk-f_family)"/>
              </a:rPr>
              <a:t>и всегда хуже </a:t>
            </a:r>
            <a:r>
              <a:rPr lang="en-US" sz="2000" b="0" i="0" u="none" strike="noStrike">
                <a:effectLst/>
                <a:latin typeface="var(--stk-f_family)"/>
              </a:rPr>
              <a:t>best case, </a:t>
            </a:r>
            <a:r>
              <a:rPr lang="ru-RU" sz="2000" b="0" i="0" u="none" strike="noStrike">
                <a:effectLst/>
                <a:latin typeface="var(--stk-f_family)"/>
              </a:rPr>
              <a:t>если </a:t>
            </a:r>
            <a:r>
              <a:rPr lang="en-US" sz="2000" b="0" i="0" u="none" strike="noStrike">
                <a:effectLst/>
                <a:latin typeface="var(--stk-f_family)"/>
              </a:rPr>
              <a:t>best case </a:t>
            </a:r>
            <a:r>
              <a:rPr lang="ru-RU" sz="2000" b="0" i="0" u="none" strike="noStrike">
                <a:effectLst/>
                <a:latin typeface="var(--stk-f_family)"/>
              </a:rPr>
              <a:t>не совпадает с </a:t>
            </a:r>
            <a:r>
              <a:rPr lang="en-US" sz="2000" b="0" i="0" u="none" strike="noStrike">
                <a:effectLst/>
                <a:latin typeface="var(--stk-f_family)"/>
              </a:rPr>
              <a:t>worst case. </a:t>
            </a:r>
            <a:r>
              <a:rPr lang="ru-RU" sz="2000" b="0" i="0" u="none" strike="noStrike">
                <a:effectLst/>
                <a:latin typeface="var(--stk-f_family)"/>
              </a:rPr>
              <a:t>Да, иногда они совпадают.</a:t>
            </a:r>
          </a:p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92479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946E0-B6A5-6311-AB30-96649AC4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Big O notation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0FD4E5-4D8F-8A7C-15CD-810869346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8524" y="1966293"/>
            <a:ext cx="7914951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276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DA1E5-35AD-EE10-A2EE-AB2D5E8F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Сравнительная таблица временной сложности алгоритмов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C3CCE5-803D-1EE9-7AF8-7945635484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396758"/>
            <a:ext cx="7225748" cy="406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40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3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7CFB2-ACAA-8FC9-E2C8-A4F46800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71" y="394678"/>
            <a:ext cx="10684151" cy="8043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Одномерные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массивы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java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9077F1D5-54D4-F224-2B39-4A0E4C784638}"/>
              </a:ext>
            </a:extLst>
          </p:cNvPr>
          <p:cNvSpPr txBox="1"/>
          <p:nvPr/>
        </p:nvSpPr>
        <p:spPr>
          <a:xfrm>
            <a:off x="2330669" y="1161447"/>
            <a:ext cx="311106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[] marks = </a:t>
            </a:r>
            <a:r>
              <a:rPr lang="en-US" dirty="0">
                <a:solidFill>
                  <a:srgbClr val="96CBFE"/>
                </a:solidFill>
                <a:effectLst/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[</a:t>
            </a:r>
            <a:r>
              <a:rPr lang="en-US" dirty="0">
                <a:solidFill>
                  <a:srgbClr val="FF73FD"/>
                </a:solidFill>
                <a:effectLst/>
              </a:rPr>
              <a:t>10</a:t>
            </a:r>
            <a:r>
              <a:rPr lang="en-US" dirty="0"/>
              <a:t>];</a:t>
            </a:r>
            <a:endParaRPr lang="ru-RU" dirty="0"/>
          </a:p>
          <a:p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(marks[</a:t>
            </a:r>
            <a:r>
              <a:rPr lang="en-US" dirty="0">
                <a:solidFill>
                  <a:srgbClr val="FF73FD"/>
                </a:solidFill>
                <a:effectLst/>
              </a:rPr>
              <a:t>0</a:t>
            </a:r>
            <a:r>
              <a:rPr lang="en-US" dirty="0"/>
              <a:t>]);</a:t>
            </a:r>
            <a:endParaRPr lang="ru-RU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E03AF40-0B8B-1B66-292F-836A0A6E5180}"/>
              </a:ext>
            </a:extLst>
          </p:cNvPr>
          <p:cNvSpPr txBox="1"/>
          <p:nvPr/>
        </p:nvSpPr>
        <p:spPr>
          <a:xfrm>
            <a:off x="6096000" y="1549523"/>
            <a:ext cx="475067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[] marks = </a:t>
            </a:r>
            <a:r>
              <a:rPr lang="en-US" dirty="0">
                <a:solidFill>
                  <a:srgbClr val="96CBFE"/>
                </a:solidFill>
                <a:effectLst/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[] {</a:t>
            </a:r>
            <a:r>
              <a:rPr lang="en-US" dirty="0">
                <a:solidFill>
                  <a:srgbClr val="FF73FD"/>
                </a:solidFill>
                <a:effectLst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4</a:t>
            </a:r>
            <a:r>
              <a:rPr lang="en-US" dirty="0"/>
              <a:t>};</a:t>
            </a:r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BDBC6B-8602-610A-39CA-089A068BA674}"/>
              </a:ext>
            </a:extLst>
          </p:cNvPr>
          <p:cNvSpPr txBox="1"/>
          <p:nvPr/>
        </p:nvSpPr>
        <p:spPr>
          <a:xfrm>
            <a:off x="6117021" y="1102253"/>
            <a:ext cx="380474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[] marks = {</a:t>
            </a:r>
            <a:r>
              <a:rPr lang="en-US" dirty="0">
                <a:solidFill>
                  <a:srgbClr val="FF73FD"/>
                </a:solidFill>
                <a:effectLst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4</a:t>
            </a:r>
            <a:r>
              <a:rPr lang="en-US" dirty="0"/>
              <a:t>};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690611-0B6C-9702-49C0-717D96837563}"/>
              </a:ext>
            </a:extLst>
          </p:cNvPr>
          <p:cNvSpPr txBox="1"/>
          <p:nvPr/>
        </p:nvSpPr>
        <p:spPr>
          <a:xfrm>
            <a:off x="3048000" y="2058264"/>
            <a:ext cx="6096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[] marks = {</a:t>
            </a:r>
            <a:r>
              <a:rPr lang="en-US" dirty="0">
                <a:solidFill>
                  <a:srgbClr val="FF73FD"/>
                </a:solidFill>
                <a:effectLst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4</a:t>
            </a:r>
            <a:r>
              <a:rPr lang="en-US" dirty="0"/>
              <a:t>};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>
                <a:solidFill>
                  <a:srgbClr val="A8FF60"/>
                </a:solidFill>
                <a:effectLst/>
              </a:rPr>
              <a:t>"</a:t>
            </a:r>
            <a:r>
              <a:rPr lang="ru-RU" dirty="0">
                <a:solidFill>
                  <a:srgbClr val="A8FF60"/>
                </a:solidFill>
                <a:effectLst/>
              </a:rPr>
              <a:t>Всего оценок: "</a:t>
            </a:r>
            <a:r>
              <a:rPr lang="ru-RU" dirty="0"/>
              <a:t> + </a:t>
            </a:r>
            <a:r>
              <a:rPr lang="en-US" dirty="0" err="1"/>
              <a:t>marks.length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F4C4CC2-063D-A507-7CA1-E1B488A8D42D}"/>
              </a:ext>
            </a:extLst>
          </p:cNvPr>
          <p:cNvSpPr txBox="1"/>
          <p:nvPr/>
        </p:nvSpPr>
        <p:spPr>
          <a:xfrm>
            <a:off x="3048000" y="2754298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[] marks = {</a:t>
            </a:r>
            <a:r>
              <a:rPr lang="en-US" dirty="0">
                <a:solidFill>
                  <a:srgbClr val="FF73FD"/>
                </a:solidFill>
                <a:effectLst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4</a:t>
            </a:r>
            <a:r>
              <a:rPr lang="en-US" dirty="0"/>
              <a:t>}; </a:t>
            </a:r>
            <a:r>
              <a:rPr lang="en-US" dirty="0">
                <a:solidFill>
                  <a:srgbClr val="96CBFE"/>
                </a:solidFill>
                <a:effectLst/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>
                <a:solidFill>
                  <a:srgbClr val="FF73FD"/>
                </a:solidFill>
                <a:effectLst/>
              </a:rPr>
              <a:t>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marks.length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 </a:t>
            </a:r>
            <a:r>
              <a:rPr lang="en-US" dirty="0" err="1"/>
              <a:t>System.out.printf</a:t>
            </a:r>
            <a:r>
              <a:rPr lang="en-US" dirty="0"/>
              <a:t>(</a:t>
            </a:r>
            <a:r>
              <a:rPr lang="en-US" dirty="0">
                <a:solidFill>
                  <a:srgbClr val="A8FF60"/>
                </a:solidFill>
                <a:effectLst/>
              </a:rPr>
              <a:t>"</a:t>
            </a:r>
            <a:r>
              <a:rPr lang="ru-RU" dirty="0">
                <a:solidFill>
                  <a:srgbClr val="A8FF60"/>
                </a:solidFill>
                <a:effectLst/>
              </a:rPr>
              <a:t>Ученик №%</a:t>
            </a:r>
            <a:r>
              <a:rPr lang="en-US" dirty="0">
                <a:solidFill>
                  <a:srgbClr val="A8FF60"/>
                </a:solidFill>
                <a:effectLst/>
              </a:rPr>
              <a:t>d: </a:t>
            </a:r>
            <a:r>
              <a:rPr lang="ru-RU" dirty="0">
                <a:solidFill>
                  <a:srgbClr val="A8FF60"/>
                </a:solidFill>
                <a:effectLst/>
              </a:rPr>
              <a:t>оценка %</a:t>
            </a:r>
            <a:r>
              <a:rPr lang="en-US" dirty="0" err="1">
                <a:solidFill>
                  <a:srgbClr val="A8FF60"/>
                </a:solidFill>
                <a:effectLst/>
              </a:rPr>
              <a:t>d%n</a:t>
            </a:r>
            <a:r>
              <a:rPr lang="en-US" dirty="0">
                <a:solidFill>
                  <a:srgbClr val="A8FF60"/>
                </a:solidFill>
                <a:effectLst/>
              </a:rPr>
              <a:t>"</a:t>
            </a:r>
            <a:r>
              <a:rPr lang="en-US" dirty="0"/>
              <a:t>, (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dirty="0">
                <a:solidFill>
                  <a:srgbClr val="FF73FD"/>
                </a:solidFill>
                <a:effectLst/>
              </a:rPr>
              <a:t>1</a:t>
            </a:r>
            <a:r>
              <a:rPr lang="en-US" dirty="0"/>
              <a:t>), marks[</a:t>
            </a:r>
            <a:r>
              <a:rPr lang="en-US" dirty="0" err="1"/>
              <a:t>i</a:t>
            </a:r>
            <a:r>
              <a:rPr lang="en-US" dirty="0"/>
              <a:t>]); }</a:t>
            </a:r>
            <a:endParaRPr lang="ru-R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36EC7F1-81F0-2FCA-C9D9-BDB16D7DC449}"/>
              </a:ext>
            </a:extLst>
          </p:cNvPr>
          <p:cNvSpPr txBox="1"/>
          <p:nvPr/>
        </p:nvSpPr>
        <p:spPr>
          <a:xfrm>
            <a:off x="3048000" y="4683232"/>
            <a:ext cx="60960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[] marks = {</a:t>
            </a:r>
            <a:r>
              <a:rPr lang="en-US" dirty="0">
                <a:solidFill>
                  <a:srgbClr val="FF73FD"/>
                </a:solidFill>
                <a:effectLst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4</a:t>
            </a:r>
            <a:r>
              <a:rPr lang="en-US" dirty="0"/>
              <a:t>}; String[] names = {</a:t>
            </a:r>
            <a:r>
              <a:rPr lang="en-US" dirty="0">
                <a:solidFill>
                  <a:srgbClr val="A8FF60"/>
                </a:solidFill>
                <a:effectLst/>
              </a:rPr>
              <a:t>"</a:t>
            </a:r>
            <a:r>
              <a:rPr lang="ru-RU" dirty="0">
                <a:solidFill>
                  <a:srgbClr val="A8FF60"/>
                </a:solidFill>
                <a:effectLst/>
              </a:rPr>
              <a:t>Вася"</a:t>
            </a:r>
            <a:r>
              <a:rPr lang="ru-RU" dirty="0"/>
              <a:t>, </a:t>
            </a:r>
            <a:r>
              <a:rPr lang="ru-RU" dirty="0">
                <a:solidFill>
                  <a:srgbClr val="A8FF60"/>
                </a:solidFill>
                <a:effectLst/>
              </a:rPr>
              <a:t>"Петя"</a:t>
            </a:r>
            <a:r>
              <a:rPr lang="ru-RU" dirty="0"/>
              <a:t>, </a:t>
            </a:r>
            <a:r>
              <a:rPr lang="ru-RU" dirty="0">
                <a:solidFill>
                  <a:srgbClr val="A8FF60"/>
                </a:solidFill>
                <a:effectLst/>
              </a:rPr>
              <a:t>"Маша"</a:t>
            </a:r>
            <a:r>
              <a:rPr lang="ru-RU" dirty="0"/>
              <a:t>}; </a:t>
            </a:r>
            <a:r>
              <a:rPr lang="en-US" dirty="0">
                <a:solidFill>
                  <a:srgbClr val="96CBFE"/>
                </a:solidFill>
                <a:effectLst/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>
                <a:solidFill>
                  <a:srgbClr val="FF73FD"/>
                </a:solidFill>
                <a:effectLst/>
              </a:rPr>
              <a:t>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marks.length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 </a:t>
            </a:r>
            <a:r>
              <a:rPr lang="en-US" dirty="0" err="1"/>
              <a:t>System.out.printf</a:t>
            </a:r>
            <a:r>
              <a:rPr lang="en-US" dirty="0"/>
              <a:t>(</a:t>
            </a:r>
            <a:r>
              <a:rPr lang="en-US" dirty="0">
                <a:solidFill>
                  <a:srgbClr val="A8FF60"/>
                </a:solidFill>
                <a:effectLst/>
              </a:rPr>
              <a:t>"%s </a:t>
            </a:r>
            <a:r>
              <a:rPr lang="ru-RU" dirty="0">
                <a:solidFill>
                  <a:srgbClr val="A8FF60"/>
                </a:solidFill>
                <a:effectLst/>
              </a:rPr>
              <a:t>получает оценку %</a:t>
            </a:r>
            <a:r>
              <a:rPr lang="en-US" dirty="0" err="1">
                <a:solidFill>
                  <a:srgbClr val="A8FF60"/>
                </a:solidFill>
                <a:effectLst/>
              </a:rPr>
              <a:t>d%n</a:t>
            </a:r>
            <a:r>
              <a:rPr lang="en-US" dirty="0">
                <a:solidFill>
                  <a:srgbClr val="A8FF60"/>
                </a:solidFill>
                <a:effectLst/>
              </a:rPr>
              <a:t>"</a:t>
            </a:r>
            <a:r>
              <a:rPr lang="en-US" dirty="0"/>
              <a:t>, names[</a:t>
            </a:r>
            <a:r>
              <a:rPr lang="en-US" dirty="0" err="1"/>
              <a:t>i</a:t>
            </a:r>
            <a:r>
              <a:rPr lang="en-US" dirty="0"/>
              <a:t>], marks[</a:t>
            </a:r>
            <a:r>
              <a:rPr lang="en-US" dirty="0" err="1"/>
              <a:t>i</a:t>
            </a:r>
            <a:r>
              <a:rPr lang="en-US" dirty="0"/>
              <a:t>]); }</a:t>
            </a:r>
            <a:endParaRPr lang="ru-RU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50437B4-EDA4-81D3-8AC1-75D6571ACD0A}"/>
              </a:ext>
            </a:extLst>
          </p:cNvPr>
          <p:cNvSpPr txBox="1"/>
          <p:nvPr/>
        </p:nvSpPr>
        <p:spPr>
          <a:xfrm>
            <a:off x="3069021" y="5916132"/>
            <a:ext cx="6096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[] marks = {</a:t>
            </a:r>
            <a:r>
              <a:rPr lang="en-US" dirty="0">
                <a:solidFill>
                  <a:srgbClr val="FF73FD"/>
                </a:solidFill>
                <a:effectLst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4</a:t>
            </a:r>
            <a:r>
              <a:rPr lang="en-US" dirty="0"/>
              <a:t>}; </a:t>
            </a:r>
            <a:r>
              <a:rPr lang="en-US" dirty="0">
                <a:solidFill>
                  <a:srgbClr val="96CBFE"/>
                </a:solidFill>
                <a:effectLst/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 mark : marks) { </a:t>
            </a:r>
            <a:r>
              <a:rPr lang="en-US" dirty="0" err="1"/>
              <a:t>System.out.printf</a:t>
            </a:r>
            <a:r>
              <a:rPr lang="en-US" dirty="0"/>
              <a:t>(</a:t>
            </a:r>
            <a:r>
              <a:rPr lang="en-US" dirty="0">
                <a:solidFill>
                  <a:srgbClr val="A8FF60"/>
                </a:solidFill>
                <a:effectLst/>
              </a:rPr>
              <a:t>"</a:t>
            </a:r>
            <a:r>
              <a:rPr lang="ru-RU" dirty="0">
                <a:solidFill>
                  <a:srgbClr val="A8FF60"/>
                </a:solidFill>
                <a:effectLst/>
              </a:rPr>
              <a:t>Оценка %</a:t>
            </a:r>
            <a:r>
              <a:rPr lang="en-US" dirty="0" err="1">
                <a:solidFill>
                  <a:srgbClr val="A8FF60"/>
                </a:solidFill>
                <a:effectLst/>
              </a:rPr>
              <a:t>d%n</a:t>
            </a:r>
            <a:r>
              <a:rPr lang="en-US" dirty="0">
                <a:solidFill>
                  <a:srgbClr val="A8FF60"/>
                </a:solidFill>
                <a:effectLst/>
              </a:rPr>
              <a:t>"</a:t>
            </a:r>
            <a:r>
              <a:rPr lang="en-US" dirty="0"/>
              <a:t>, mark); }</a:t>
            </a:r>
            <a:endParaRPr lang="ru-RU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AE7443-784C-B66D-865F-722CE5AD4901}"/>
              </a:ext>
            </a:extLst>
          </p:cNvPr>
          <p:cNvSpPr txBox="1"/>
          <p:nvPr/>
        </p:nvSpPr>
        <p:spPr>
          <a:xfrm>
            <a:off x="3048000" y="3727331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[] marks = </a:t>
            </a:r>
            <a:r>
              <a:rPr lang="en-US" dirty="0">
                <a:solidFill>
                  <a:srgbClr val="96CBFE"/>
                </a:solidFill>
                <a:effectLst/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[</a:t>
            </a:r>
            <a:r>
              <a:rPr lang="en-US" dirty="0">
                <a:solidFill>
                  <a:srgbClr val="FF73FD"/>
                </a:solidFill>
                <a:effectLst/>
              </a:rPr>
              <a:t>10</a:t>
            </a:r>
            <a:r>
              <a:rPr lang="en-US" dirty="0"/>
              <a:t>]; Random random = </a:t>
            </a:r>
            <a:r>
              <a:rPr lang="en-US" dirty="0">
                <a:solidFill>
                  <a:srgbClr val="96CBFE"/>
                </a:solidFill>
                <a:effectLst/>
              </a:rPr>
              <a:t>new</a:t>
            </a:r>
            <a:r>
              <a:rPr lang="en-US" dirty="0"/>
              <a:t> Random(); </a:t>
            </a:r>
            <a:r>
              <a:rPr lang="en-US" dirty="0">
                <a:solidFill>
                  <a:srgbClr val="96CBFE"/>
                </a:solidFill>
                <a:effectLst/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>
                <a:solidFill>
                  <a:srgbClr val="FF73FD"/>
                </a:solidFill>
                <a:effectLst/>
              </a:rPr>
              <a:t>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marks.length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++) { marks[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>
                <a:solidFill>
                  <a:srgbClr val="FF73FD"/>
                </a:solidFill>
                <a:effectLst/>
              </a:rPr>
              <a:t>2</a:t>
            </a:r>
            <a:r>
              <a:rPr lang="en-US" dirty="0"/>
              <a:t> + </a:t>
            </a:r>
            <a:r>
              <a:rPr lang="en-US" dirty="0" err="1"/>
              <a:t>random.nextInt</a:t>
            </a:r>
            <a:r>
              <a:rPr lang="en-US" dirty="0"/>
              <a:t>(</a:t>
            </a:r>
            <a:r>
              <a:rPr lang="en-US" dirty="0">
                <a:solidFill>
                  <a:srgbClr val="FF73FD"/>
                </a:solidFill>
                <a:effectLst/>
              </a:rPr>
              <a:t>4</a:t>
            </a:r>
            <a:r>
              <a:rPr lang="en-US" dirty="0"/>
              <a:t>);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86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D1AF2-7A7A-A989-C91B-406A3A15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chemeClr val="tx2"/>
                </a:solidFill>
              </a:rPr>
              <a:t>Массив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75DCCA-C734-B72D-9442-E7167973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200" b="1" i="0" dirty="0">
                <a:solidFill>
                  <a:schemeClr val="tx2"/>
                </a:solidFill>
                <a:effectLst/>
                <a:latin typeface="-apple-system"/>
              </a:rPr>
              <a:t>Одномерные</a:t>
            </a:r>
            <a:br>
              <a:rPr lang="ru-RU" sz="2200" dirty="0">
                <a:solidFill>
                  <a:schemeClr val="tx2"/>
                </a:solidFill>
              </a:rPr>
            </a:br>
            <a:r>
              <a:rPr lang="ru-RU" sz="2200" b="1" i="0" dirty="0">
                <a:solidFill>
                  <a:schemeClr val="tx2"/>
                </a:solidFill>
                <a:effectLst/>
                <a:latin typeface="-apple-system"/>
              </a:rPr>
              <a:t>Многомерные</a:t>
            </a: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, массивы внутри массивов.</a:t>
            </a:r>
            <a:br>
              <a:rPr lang="ru-RU" sz="2200" dirty="0">
                <a:solidFill>
                  <a:schemeClr val="tx2"/>
                </a:solidFill>
              </a:rPr>
            </a:br>
            <a:br>
              <a:rPr lang="ru-RU" sz="2200" dirty="0">
                <a:solidFill>
                  <a:schemeClr val="tx2"/>
                </a:solidFill>
              </a:rPr>
            </a:br>
            <a:r>
              <a:rPr lang="ru-RU" sz="2200" b="0" i="0" dirty="0">
                <a:solidFill>
                  <a:schemeClr val="tx2"/>
                </a:solidFill>
                <a:effectLst/>
                <a:latin typeface="Fira Sans" panose="020B0503050000020004" pitchFamily="34" charset="0"/>
              </a:rPr>
              <a:t>Основные операции:</a:t>
            </a:r>
          </a:p>
          <a:p>
            <a:r>
              <a:rPr lang="en-US" sz="2200" b="0" i="0" dirty="0">
                <a:solidFill>
                  <a:schemeClr val="tx2"/>
                </a:solidFill>
                <a:effectLst/>
                <a:latin typeface="-apple-system"/>
              </a:rPr>
              <a:t>Insert-</a:t>
            </a: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вставляет элемент по заданному индексу</a:t>
            </a:r>
          </a:p>
          <a:p>
            <a:r>
              <a:rPr lang="en-US" sz="2200" b="0" i="0" dirty="0">
                <a:solidFill>
                  <a:schemeClr val="tx2"/>
                </a:solidFill>
                <a:effectLst/>
                <a:latin typeface="-apple-system"/>
              </a:rPr>
              <a:t>Get-</a:t>
            </a: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возвращает элемент по заданному индексу</a:t>
            </a:r>
          </a:p>
          <a:p>
            <a:r>
              <a:rPr lang="en-US" sz="2200" b="0" i="0" dirty="0">
                <a:solidFill>
                  <a:schemeClr val="tx2"/>
                </a:solidFill>
                <a:effectLst/>
                <a:latin typeface="-apple-system"/>
              </a:rPr>
              <a:t>Delete-</a:t>
            </a: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удаление элемента по заданному индексу</a:t>
            </a:r>
          </a:p>
          <a:p>
            <a:r>
              <a:rPr lang="en-US" sz="2200" b="0" i="0" dirty="0">
                <a:solidFill>
                  <a:schemeClr val="tx2"/>
                </a:solidFill>
                <a:effectLst/>
                <a:latin typeface="-apple-system"/>
              </a:rPr>
              <a:t>Size-</a:t>
            </a: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получить общее количество элементов в массиве</a:t>
            </a:r>
          </a:p>
          <a:p>
            <a:pPr marL="0" indent="0">
              <a:buNone/>
            </a:pPr>
            <a:endParaRPr lang="ru-RU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03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6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50AE2-7D43-CC6E-BB66-2C1334DB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898" y="372532"/>
            <a:ext cx="10021446" cy="7154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Многомерные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массивы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java</a:t>
            </a:r>
          </a:p>
        </p:txBody>
      </p:sp>
      <p:grpSp>
        <p:nvGrpSpPr>
          <p:cNvPr id="25" name="Group 10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16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E5B94E7-C216-7B68-92EA-A03E8E1741AB}"/>
              </a:ext>
            </a:extLst>
          </p:cNvPr>
          <p:cNvSpPr txBox="1"/>
          <p:nvPr/>
        </p:nvSpPr>
        <p:spPr>
          <a:xfrm>
            <a:off x="3048000" y="2277287"/>
            <a:ext cx="6096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[][] mas = </a:t>
            </a:r>
            <a:r>
              <a:rPr lang="en-US" dirty="0">
                <a:solidFill>
                  <a:srgbClr val="96CBFE"/>
                </a:solidFill>
                <a:effectLst/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[</a:t>
            </a:r>
            <a:r>
              <a:rPr lang="en-US" dirty="0">
                <a:solidFill>
                  <a:srgbClr val="FF73FD"/>
                </a:solidFill>
                <a:effectLst/>
              </a:rPr>
              <a:t>3</a:t>
            </a:r>
            <a:r>
              <a:rPr lang="en-US" dirty="0"/>
              <a:t>][</a:t>
            </a:r>
            <a:r>
              <a:rPr lang="en-US" dirty="0">
                <a:solidFill>
                  <a:srgbClr val="FF73FD"/>
                </a:solidFill>
                <a:effectLst/>
              </a:rPr>
              <a:t>4</a:t>
            </a:r>
            <a:r>
              <a:rPr lang="en-US" dirty="0"/>
              <a:t>]; mas[</a:t>
            </a:r>
            <a:r>
              <a:rPr lang="en-US" dirty="0">
                <a:solidFill>
                  <a:srgbClr val="FF73FD"/>
                </a:solidFill>
                <a:effectLst/>
              </a:rPr>
              <a:t>0</a:t>
            </a:r>
            <a:r>
              <a:rPr lang="en-US" dirty="0"/>
              <a:t>][</a:t>
            </a:r>
            <a:r>
              <a:rPr lang="en-US" dirty="0">
                <a:solidFill>
                  <a:srgbClr val="FF73FD"/>
                </a:solidFill>
                <a:effectLst/>
              </a:rPr>
              <a:t>1</a:t>
            </a:r>
            <a:r>
              <a:rPr lang="en-US" dirty="0"/>
              <a:t>] = </a:t>
            </a:r>
            <a:r>
              <a:rPr lang="en-US" dirty="0">
                <a:solidFill>
                  <a:srgbClr val="FF73FD"/>
                </a:solidFill>
                <a:effectLst/>
              </a:rPr>
              <a:t>2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AF886-9CEF-0BC3-2CC0-388A631ECE71}"/>
              </a:ext>
            </a:extLst>
          </p:cNvPr>
          <p:cNvSpPr txBox="1"/>
          <p:nvPr/>
        </p:nvSpPr>
        <p:spPr>
          <a:xfrm>
            <a:off x="3048000" y="2740630"/>
            <a:ext cx="6096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[][] mas2 = {{</a:t>
            </a:r>
            <a:r>
              <a:rPr lang="en-US" dirty="0">
                <a:solidFill>
                  <a:srgbClr val="FF73FD"/>
                </a:solidFill>
                <a:effectLst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5</a:t>
            </a:r>
            <a:r>
              <a:rPr lang="en-US" dirty="0"/>
              <a:t>}, {</a:t>
            </a:r>
            <a:r>
              <a:rPr lang="en-US" dirty="0">
                <a:solidFill>
                  <a:srgbClr val="FF73FD"/>
                </a:solidFill>
                <a:effectLst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4</a:t>
            </a:r>
            <a:r>
              <a:rPr lang="en-US" dirty="0"/>
              <a:t>}, {</a:t>
            </a:r>
            <a:r>
              <a:rPr lang="en-US" dirty="0">
                <a:solidFill>
                  <a:srgbClr val="FF73FD"/>
                </a:solidFill>
                <a:effectLst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FF73FD"/>
                </a:solidFill>
                <a:effectLst/>
              </a:rPr>
              <a:t>3</a:t>
            </a:r>
            <a:r>
              <a:rPr lang="en-US" dirty="0"/>
              <a:t>}};</a:t>
            </a:r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004149-0DCF-A8F0-5BAD-2C995BA632FA}"/>
              </a:ext>
            </a:extLst>
          </p:cNvPr>
          <p:cNvSpPr txBox="1"/>
          <p:nvPr/>
        </p:nvSpPr>
        <p:spPr>
          <a:xfrm>
            <a:off x="3048000" y="3186729"/>
            <a:ext cx="6096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[][] mas = </a:t>
            </a:r>
            <a:r>
              <a:rPr lang="en-US" dirty="0">
                <a:solidFill>
                  <a:srgbClr val="96CBFE"/>
                </a:solidFill>
                <a:effectLst/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[</a:t>
            </a:r>
            <a:r>
              <a:rPr lang="en-US" dirty="0">
                <a:solidFill>
                  <a:srgbClr val="FF73FD"/>
                </a:solidFill>
                <a:effectLst/>
              </a:rPr>
              <a:t>3</a:t>
            </a:r>
            <a:r>
              <a:rPr lang="en-US" dirty="0"/>
              <a:t>][</a:t>
            </a:r>
            <a:r>
              <a:rPr lang="en-US" dirty="0">
                <a:solidFill>
                  <a:srgbClr val="FF73FD"/>
                </a:solidFill>
                <a:effectLst/>
              </a:rPr>
              <a:t>4</a:t>
            </a:r>
            <a:r>
              <a:rPr lang="en-US" dirty="0"/>
              <a:t>]; mas[</a:t>
            </a:r>
            <a:r>
              <a:rPr lang="en-US" dirty="0">
                <a:solidFill>
                  <a:srgbClr val="FF73FD"/>
                </a:solidFill>
                <a:effectLst/>
              </a:rPr>
              <a:t>1</a:t>
            </a:r>
            <a:r>
              <a:rPr lang="en-US" dirty="0"/>
              <a:t>] = </a:t>
            </a:r>
            <a:r>
              <a:rPr lang="en-US" dirty="0">
                <a:solidFill>
                  <a:srgbClr val="96CBFE"/>
                </a:solidFill>
                <a:effectLst/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[</a:t>
            </a:r>
            <a:r>
              <a:rPr lang="en-US" dirty="0">
                <a:solidFill>
                  <a:srgbClr val="FF73FD"/>
                </a:solidFill>
                <a:effectLst/>
              </a:rPr>
              <a:t>2</a:t>
            </a:r>
            <a:r>
              <a:rPr lang="en-US" dirty="0"/>
              <a:t>];</a:t>
            </a:r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B70C81-0B8F-C36D-E24A-31B173399D2E}"/>
              </a:ext>
            </a:extLst>
          </p:cNvPr>
          <p:cNvSpPr txBox="1"/>
          <p:nvPr/>
        </p:nvSpPr>
        <p:spPr>
          <a:xfrm>
            <a:off x="3048000" y="3639997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6CBFE"/>
                </a:solidFill>
                <a:effectLst/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>
                <a:solidFill>
                  <a:srgbClr val="FF73FD"/>
                </a:solidFill>
                <a:effectLst/>
              </a:rPr>
              <a:t>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mas.length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 </a:t>
            </a:r>
            <a:r>
              <a:rPr lang="en-US" dirty="0" err="1"/>
              <a:t>System.out.printf</a:t>
            </a:r>
            <a:r>
              <a:rPr lang="en-US" dirty="0"/>
              <a:t>(</a:t>
            </a:r>
            <a:r>
              <a:rPr lang="en-US" dirty="0">
                <a:solidFill>
                  <a:srgbClr val="A8FF60"/>
                </a:solidFill>
                <a:effectLst/>
              </a:rPr>
              <a:t>"</a:t>
            </a:r>
            <a:r>
              <a:rPr lang="ru-RU" dirty="0">
                <a:solidFill>
                  <a:srgbClr val="A8FF60"/>
                </a:solidFill>
                <a:effectLst/>
              </a:rPr>
              <a:t>Индекс массива в двумерном массиве: %</a:t>
            </a:r>
            <a:r>
              <a:rPr lang="en-US" dirty="0">
                <a:solidFill>
                  <a:srgbClr val="A8FF60"/>
                </a:solidFill>
                <a:effectLst/>
              </a:rPr>
              <a:t>d; </a:t>
            </a:r>
            <a:r>
              <a:rPr lang="ru-RU" dirty="0">
                <a:solidFill>
                  <a:srgbClr val="A8FF60"/>
                </a:solidFill>
                <a:effectLst/>
              </a:rPr>
              <a:t>длина массива: %</a:t>
            </a:r>
            <a:r>
              <a:rPr lang="en-US" dirty="0" err="1">
                <a:solidFill>
                  <a:srgbClr val="A8FF60"/>
                </a:solidFill>
                <a:effectLst/>
              </a:rPr>
              <a:t>d%n</a:t>
            </a:r>
            <a:r>
              <a:rPr lang="en-US" dirty="0">
                <a:solidFill>
                  <a:srgbClr val="A8FF60"/>
                </a:solidFill>
                <a:effectLst/>
              </a:rPr>
              <a:t>"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, mas[</a:t>
            </a:r>
            <a:r>
              <a:rPr lang="en-US" dirty="0" err="1"/>
              <a:t>i</a:t>
            </a:r>
            <a:r>
              <a:rPr lang="en-US" dirty="0"/>
              <a:t>].length); }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2B5E8F-EA77-4E8C-CCD3-F19B2219DD48}"/>
              </a:ext>
            </a:extLst>
          </p:cNvPr>
          <p:cNvSpPr txBox="1"/>
          <p:nvPr/>
        </p:nvSpPr>
        <p:spPr>
          <a:xfrm>
            <a:off x="3048000" y="4647263"/>
            <a:ext cx="6096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6CBFE"/>
                </a:solidFill>
                <a:effectLst/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>
                <a:solidFill>
                  <a:srgbClr val="FF73FD"/>
                </a:solidFill>
                <a:effectLst/>
              </a:rPr>
              <a:t>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mas.length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 </a:t>
            </a:r>
            <a:r>
              <a:rPr lang="en-US" dirty="0">
                <a:solidFill>
                  <a:srgbClr val="96CBFE"/>
                </a:solidFill>
                <a:effectLst/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96CBFE"/>
                </a:solidFill>
                <a:effectLst/>
              </a:rPr>
              <a:t>int</a:t>
            </a:r>
            <a:r>
              <a:rPr lang="en-US" dirty="0"/>
              <a:t> j = </a:t>
            </a:r>
            <a:r>
              <a:rPr lang="en-US" dirty="0">
                <a:solidFill>
                  <a:srgbClr val="FF73FD"/>
                </a:solidFill>
                <a:effectLst/>
              </a:rPr>
              <a:t>0</a:t>
            </a:r>
            <a:r>
              <a:rPr lang="en-US" dirty="0"/>
              <a:t>; j &lt; mas[</a:t>
            </a:r>
            <a:r>
              <a:rPr lang="en-US" dirty="0" err="1"/>
              <a:t>i</a:t>
            </a:r>
            <a:r>
              <a:rPr lang="en-US" dirty="0"/>
              <a:t>].length; </a:t>
            </a:r>
            <a:r>
              <a:rPr lang="en-US" dirty="0" err="1"/>
              <a:t>j++</a:t>
            </a:r>
            <a:r>
              <a:rPr lang="en-US" dirty="0"/>
              <a:t>) { </a:t>
            </a:r>
            <a:r>
              <a:rPr lang="en-US" dirty="0" err="1"/>
              <a:t>System.out.println</a:t>
            </a:r>
            <a:r>
              <a:rPr lang="en-US" dirty="0"/>
              <a:t>(mas[</a:t>
            </a:r>
            <a:r>
              <a:rPr lang="en-US" dirty="0" err="1"/>
              <a:t>i</a:t>
            </a:r>
            <a:r>
              <a:rPr lang="en-US" dirty="0"/>
              <a:t>][j]); }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90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88EB6E95-9C89-4CFF-A598-F278D0DFB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4CD0F4-EA2A-4E5D-AE73-1112C1CA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A3144-BC9C-A4D5-5964-68884F26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25" y="429529"/>
            <a:ext cx="6196391" cy="7105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Класс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5200" dirty="0" err="1">
                <a:solidFill>
                  <a:schemeClr val="tx2"/>
                </a:solidFill>
              </a:rPr>
              <a:t>A</a:t>
            </a: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rrays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EDC8FC-C3D1-4FE4-8E66-29767478D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638344-E7F0-4958-8208-ADCB82256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1970FB-4D97-4834-84EC-E48B27CC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A7D5D6-1774-4826-A365-56CA591C9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CE5CDD-EDFB-416F-889C-A7DB46AA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C136B2-4D8D-4561-95D5-56167F41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3B060E-7597-4B31-9EBE-16DBC974C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37A35E4-8449-4A65-9CFF-F87916203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5774B36-1747-45AE-82C4-C5BA90C5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022F94E-D4FB-4369-A3EE-7D82330BA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24310E0-38DB-EF07-DFEF-FA1C4EB40202}"/>
              </a:ext>
            </a:extLst>
          </p:cNvPr>
          <p:cNvSpPr txBox="1"/>
          <p:nvPr/>
        </p:nvSpPr>
        <p:spPr>
          <a:xfrm>
            <a:off x="1579606" y="1625486"/>
            <a:ext cx="9703676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 { </a:t>
            </a:r>
            <a:endParaRPr lang="ru-RU" b="1" i="0" dirty="0">
              <a:solidFill>
                <a:srgbClr val="000080"/>
              </a:solidFill>
              <a:effectLst/>
              <a:latin typeface="Menlo" panose="020B0609030804020204" pitchFamily="49" charset="0"/>
            </a:endParaRPr>
          </a:p>
          <a:p>
            <a:r>
              <a:rPr lang="ru-RU" b="1" dirty="0">
                <a:solidFill>
                  <a:srgbClr val="000080"/>
                </a:solidFill>
                <a:latin typeface="Menlo" panose="020B06090308040202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 numbers = {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167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99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26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92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43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234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35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80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 </a:t>
            </a:r>
            <a:r>
              <a:rPr lang="ru-RU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Arrays.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 panose="020B0609030804020204" pitchFamily="49" charset="0"/>
              </a:rPr>
              <a:t>sort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(numbers);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Arrays.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 panose="020B0609030804020204" pitchFamily="49" charset="0"/>
              </a:rPr>
              <a:t>toString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(numbers));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984614-9E1A-C725-F319-C759AC29B1DF}"/>
              </a:ext>
            </a:extLst>
          </p:cNvPr>
          <p:cNvSpPr txBox="1"/>
          <p:nvPr/>
        </p:nvSpPr>
        <p:spPr>
          <a:xfrm>
            <a:off x="1579607" y="4053725"/>
            <a:ext cx="9703675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 {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 numbers = {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167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99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26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92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43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234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35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80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 </a:t>
            </a:r>
            <a:r>
              <a:rPr lang="ru-RU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numbersCopy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Arrays.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 panose="020B0609030804020204" pitchFamily="49" charset="0"/>
              </a:rPr>
              <a:t>copyOf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(numbers,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numbers.length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ru-RU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Arrays.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 panose="020B0609030804020204" pitchFamily="49" charset="0"/>
              </a:rPr>
              <a:t>toString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numbersCopy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543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DDB64-4171-E022-8D8F-65BBA476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71" y="344370"/>
            <a:ext cx="10684151" cy="866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Класс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Arrays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A7E6369-6DA2-E5C7-769A-CD2429A33FB5}"/>
              </a:ext>
            </a:extLst>
          </p:cNvPr>
          <p:cNvSpPr txBox="1"/>
          <p:nvPr/>
        </p:nvSpPr>
        <p:spPr>
          <a:xfrm>
            <a:off x="1213945" y="1641554"/>
            <a:ext cx="9764110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 {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 numbers = {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167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99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26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92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43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234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35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80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 </a:t>
            </a:r>
            <a:r>
              <a:rPr lang="ru-RU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numbersCopy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Arrays.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 panose="020B0609030804020204" pitchFamily="49" charset="0"/>
              </a:rPr>
              <a:t>copyOfRange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(numbers,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ru-RU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Arrays.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 panose="020B0609030804020204" pitchFamily="49" charset="0"/>
              </a:rPr>
              <a:t>toString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numbersCopy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105A32-5D6F-16DB-DC80-CAAA625DF4A5}"/>
              </a:ext>
            </a:extLst>
          </p:cNvPr>
          <p:cNvSpPr txBox="1"/>
          <p:nvPr/>
        </p:nvSpPr>
        <p:spPr>
          <a:xfrm>
            <a:off x="1213944" y="3966765"/>
            <a:ext cx="9764109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 {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 numbers = {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 numbers2 = {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 </a:t>
            </a:r>
            <a:r>
              <a:rPr lang="ru-RU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Arrays.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 panose="020B0609030804020204" pitchFamily="49" charset="0"/>
              </a:rPr>
              <a:t>equals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(numbers, numbers2));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18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3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3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3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3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155686-86CC-BF8F-9CC2-662ECE33A1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0" y="457200"/>
            <a:ext cx="79248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34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13339-1088-0151-F8A1-27943B49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chemeClr val="tx2"/>
                </a:solidFill>
              </a:rPr>
              <a:t>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38EBF5-8DCD-2163-90D9-B6BCD9FA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Стек — абстрактный тип данных, представляющий собой список элементов, организованных по принципу </a:t>
            </a:r>
            <a:r>
              <a:rPr lang="en-US" sz="2200" b="0" i="0" dirty="0">
                <a:solidFill>
                  <a:schemeClr val="tx2"/>
                </a:solidFill>
                <a:effectLst/>
                <a:latin typeface="-apple-system"/>
              </a:rPr>
              <a:t>LIFO (</a:t>
            </a: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англ. </a:t>
            </a:r>
            <a:r>
              <a:rPr lang="en-US" sz="2200" b="0" i="0" dirty="0">
                <a:solidFill>
                  <a:schemeClr val="tx2"/>
                </a:solidFill>
                <a:effectLst/>
                <a:latin typeface="-apple-system"/>
              </a:rPr>
              <a:t>last in — first out, «</a:t>
            </a: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последним пришёл — первым вышел»).</a:t>
            </a:r>
          </a:p>
          <a:p>
            <a:pPr marL="0" indent="0">
              <a:buNone/>
            </a:pPr>
            <a:endParaRPr lang="ru-RU" sz="2200" b="0" i="0" dirty="0">
              <a:solidFill>
                <a:schemeClr val="tx2"/>
              </a:solidFill>
              <a:effectLst/>
              <a:latin typeface="Fira Sans" panose="020B0503050000020004" pitchFamily="34" charset="0"/>
            </a:endParaRPr>
          </a:p>
          <a:p>
            <a:pPr marL="0" indent="0">
              <a:buNone/>
            </a:pPr>
            <a:r>
              <a:rPr lang="ru-RU" sz="2200" b="0" i="0" dirty="0">
                <a:solidFill>
                  <a:schemeClr val="tx2"/>
                </a:solidFill>
                <a:effectLst/>
                <a:latin typeface="Fira Sans" panose="020B0503050000020004" pitchFamily="34" charset="0"/>
              </a:rPr>
              <a:t>Основные операции:</a:t>
            </a:r>
          </a:p>
          <a:p>
            <a:r>
              <a:rPr lang="en-US" sz="2200" b="0" i="0" dirty="0">
                <a:solidFill>
                  <a:schemeClr val="tx2"/>
                </a:solidFill>
                <a:effectLst/>
                <a:latin typeface="-apple-system"/>
              </a:rPr>
              <a:t>Push-</a:t>
            </a: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вставляет элемент сверху</a:t>
            </a:r>
          </a:p>
          <a:p>
            <a:r>
              <a:rPr lang="en-US" sz="2200" b="0" i="0" dirty="0">
                <a:solidFill>
                  <a:schemeClr val="tx2"/>
                </a:solidFill>
                <a:effectLst/>
                <a:latin typeface="-apple-system"/>
              </a:rPr>
              <a:t>Pop-</a:t>
            </a: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возвращает верхний элемент после удаления из стека</a:t>
            </a:r>
          </a:p>
          <a:p>
            <a:r>
              <a:rPr lang="en-US" sz="2200" b="0" i="0" dirty="0" err="1">
                <a:solidFill>
                  <a:schemeClr val="tx2"/>
                </a:solidFill>
                <a:effectLst/>
                <a:latin typeface="-apple-system"/>
              </a:rPr>
              <a:t>isEmpty</a:t>
            </a:r>
            <a:r>
              <a:rPr lang="en-US" sz="2200" b="0" i="0" dirty="0">
                <a:solidFill>
                  <a:schemeClr val="tx2"/>
                </a:solidFill>
                <a:effectLst/>
                <a:latin typeface="-apple-system"/>
              </a:rPr>
              <a:t>-</a:t>
            </a: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возвращает </a:t>
            </a:r>
            <a:r>
              <a:rPr lang="en-US" sz="2200" b="0" i="0" dirty="0">
                <a:solidFill>
                  <a:schemeClr val="tx2"/>
                </a:solidFill>
                <a:effectLst/>
                <a:latin typeface="-apple-system"/>
              </a:rPr>
              <a:t>true, </a:t>
            </a: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если стек пуст</a:t>
            </a:r>
          </a:p>
          <a:p>
            <a:r>
              <a:rPr lang="en-US" sz="2200" b="0" i="0" dirty="0">
                <a:solidFill>
                  <a:schemeClr val="tx2"/>
                </a:solidFill>
                <a:effectLst/>
                <a:latin typeface="-apple-system"/>
              </a:rPr>
              <a:t>Top-</a:t>
            </a: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возвращает верхний элемент без удаления из стека</a:t>
            </a:r>
          </a:p>
          <a:p>
            <a:pPr marL="0" indent="0">
              <a:buNone/>
            </a:pPr>
            <a:endParaRPr lang="ru-RU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9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ED037-5E20-9963-EF59-0263BA2C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Структура стека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D89A61-D079-665D-1E28-3E7A47809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821271"/>
            <a:ext cx="7225748" cy="321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9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645C6-936E-F042-E3DA-C6D0D679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chemeClr val="tx2"/>
                </a:solidFill>
              </a:rPr>
              <a:t>Очередь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8FD91-0C42-17E7-4700-40FF6D0F5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Подобно стекам, очередь — хранит элемент последовательным образом. Существенное отличие от стека – использование </a:t>
            </a:r>
            <a:r>
              <a:rPr lang="en-US" sz="2200" b="0" i="0" dirty="0">
                <a:solidFill>
                  <a:schemeClr val="tx2"/>
                </a:solidFill>
                <a:effectLst/>
                <a:latin typeface="-apple-system"/>
              </a:rPr>
              <a:t>FIFO (First in First Out) </a:t>
            </a: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вместо </a:t>
            </a:r>
            <a:r>
              <a:rPr lang="en-US" sz="2200" b="0" i="0" dirty="0">
                <a:solidFill>
                  <a:schemeClr val="tx2"/>
                </a:solidFill>
                <a:effectLst/>
                <a:latin typeface="-apple-system"/>
              </a:rPr>
              <a:t>LIFO.</a:t>
            </a:r>
            <a:endParaRPr lang="ru-RU" sz="22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sz="2200" b="0" i="0" dirty="0">
                <a:solidFill>
                  <a:schemeClr val="tx2"/>
                </a:solidFill>
                <a:effectLst/>
                <a:latin typeface="Fira Sans" panose="020B0503050000020004" pitchFamily="34" charset="0"/>
              </a:rPr>
              <a:t>Основные операции:</a:t>
            </a:r>
          </a:p>
          <a:p>
            <a:r>
              <a:rPr lang="en-US" sz="2200" b="0" i="0" dirty="0">
                <a:solidFill>
                  <a:schemeClr val="tx2"/>
                </a:solidFill>
                <a:effectLst/>
                <a:latin typeface="-apple-system"/>
              </a:rPr>
              <a:t>Enqueue — </a:t>
            </a: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вставляет элемент в конец очереди</a:t>
            </a:r>
          </a:p>
          <a:p>
            <a:r>
              <a:rPr lang="en-US" sz="2200" b="0" i="0" dirty="0">
                <a:solidFill>
                  <a:schemeClr val="tx2"/>
                </a:solidFill>
                <a:effectLst/>
                <a:latin typeface="-apple-system"/>
              </a:rPr>
              <a:t>Dequeue — </a:t>
            </a: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удаляет элемент из начала очереди</a:t>
            </a:r>
          </a:p>
          <a:p>
            <a:r>
              <a:rPr lang="en-US" sz="2200" b="0" i="0" dirty="0" err="1">
                <a:solidFill>
                  <a:schemeClr val="tx2"/>
                </a:solidFill>
                <a:effectLst/>
                <a:latin typeface="-apple-system"/>
              </a:rPr>
              <a:t>isEmpty</a:t>
            </a:r>
            <a:r>
              <a:rPr lang="ru-RU" sz="2200" dirty="0">
                <a:solidFill>
                  <a:schemeClr val="tx2"/>
                </a:solidFill>
                <a:latin typeface="-apple-system"/>
              </a:rPr>
              <a:t> </a:t>
            </a:r>
            <a:r>
              <a:rPr lang="en-US" sz="2200" b="0" i="0" dirty="0">
                <a:solidFill>
                  <a:schemeClr val="tx2"/>
                </a:solidFill>
                <a:effectLst/>
                <a:latin typeface="-apple-system"/>
              </a:rPr>
              <a:t>— </a:t>
            </a: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возвращает значение </a:t>
            </a:r>
            <a:r>
              <a:rPr lang="en-US" sz="2200" b="0" i="0" dirty="0">
                <a:solidFill>
                  <a:schemeClr val="tx2"/>
                </a:solidFill>
                <a:effectLst/>
                <a:latin typeface="-apple-system"/>
              </a:rPr>
              <a:t>true, </a:t>
            </a: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если очередь пуста</a:t>
            </a:r>
          </a:p>
          <a:p>
            <a:r>
              <a:rPr lang="en-US" sz="2200" b="0" i="0" dirty="0">
                <a:solidFill>
                  <a:schemeClr val="tx2"/>
                </a:solidFill>
                <a:effectLst/>
                <a:latin typeface="-apple-system"/>
              </a:rPr>
              <a:t>Top</a:t>
            </a: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en-US" sz="2200" b="0" i="0" dirty="0">
                <a:solidFill>
                  <a:schemeClr val="tx2"/>
                </a:solidFill>
                <a:effectLst/>
                <a:latin typeface="-apple-system"/>
              </a:rPr>
              <a:t>— </a:t>
            </a:r>
            <a:r>
              <a:rPr lang="ru-RU" sz="2200" b="0" i="0" dirty="0">
                <a:solidFill>
                  <a:schemeClr val="tx2"/>
                </a:solidFill>
                <a:effectLst/>
                <a:latin typeface="-apple-system"/>
              </a:rPr>
              <a:t>возвращает первый элемент очереди</a:t>
            </a:r>
            <a:br>
              <a:rPr lang="ru-RU" sz="2200" dirty="0">
                <a:solidFill>
                  <a:schemeClr val="tx2"/>
                </a:solidFill>
              </a:rPr>
            </a:br>
            <a:endParaRPr lang="ru-RU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33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3A8DA-0797-A398-0E3D-2582988F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Структура очереди</a:t>
            </a: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Oval 308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A47A3F-7D64-8A2A-D1A4-E9402DA8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6747" y="2783308"/>
            <a:ext cx="5583846" cy="139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1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CA2FA-0D98-5F7B-85AA-002A1EC1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2"/>
                </a:solidFill>
              </a:rPr>
              <a:t>Связный список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BEFA5-CA72-48A0-C875-214CB9B17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210207"/>
            <a:ext cx="5221224" cy="5824833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b="0" i="0" dirty="0">
                <a:solidFill>
                  <a:schemeClr val="tx2"/>
                </a:solidFill>
                <a:effectLst/>
                <a:latin typeface="-apple-system"/>
              </a:rPr>
              <a:t>Связанный список – массив где каждый элемент является отдельным объектом и состоит из двух элементов – данных и ссылки на следующий узел.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b="1" i="0" dirty="0">
                <a:solidFill>
                  <a:schemeClr val="tx2"/>
                </a:solidFill>
                <a:effectLst/>
                <a:latin typeface="-apple-system"/>
              </a:rPr>
              <a:t>Однонаправленный</a:t>
            </a:r>
            <a:r>
              <a:rPr lang="ru-RU" sz="1400" b="0" i="0" dirty="0">
                <a:solidFill>
                  <a:schemeClr val="tx2"/>
                </a:solidFill>
                <a:effectLst/>
                <a:latin typeface="-apple-system"/>
              </a:rPr>
              <a:t>, каждый узел хранит адрес или ссылку на следующий узел в списке и последний узел имеет следующий адрес или ссылку как 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-apple-system"/>
              </a:rPr>
              <a:t>NULL.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b="0" i="0" dirty="0">
                <a:solidFill>
                  <a:schemeClr val="tx2"/>
                </a:solidFill>
                <a:effectLst/>
                <a:latin typeface="-apple-system"/>
              </a:rPr>
              <a:t>1-&gt;2-&gt;3-&gt;4-&gt;NULL</a:t>
            </a:r>
            <a:endParaRPr lang="ru-RU" sz="14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b="1" i="0" dirty="0">
                <a:solidFill>
                  <a:schemeClr val="tx2"/>
                </a:solidFill>
                <a:effectLst/>
                <a:latin typeface="-apple-system"/>
              </a:rPr>
              <a:t>Двунаправленный</a:t>
            </a:r>
            <a:r>
              <a:rPr lang="ru-RU" sz="1400" b="0" i="0" dirty="0">
                <a:solidFill>
                  <a:schemeClr val="tx2"/>
                </a:solidFill>
                <a:effectLst/>
                <a:latin typeface="-apple-system"/>
              </a:rPr>
              <a:t>, две ссылки, связанные с каждым узлом, одним из опорных пунктов на следующий узел и один к предыдущему узлу.</a:t>
            </a:r>
            <a:br>
              <a:rPr lang="ru-RU" sz="1400" dirty="0">
                <a:solidFill>
                  <a:schemeClr val="tx2"/>
                </a:solidFill>
              </a:rPr>
            </a:br>
            <a:r>
              <a:rPr lang="en-US" sz="1400" b="0" i="0" dirty="0">
                <a:solidFill>
                  <a:schemeClr val="tx2"/>
                </a:solidFill>
                <a:effectLst/>
                <a:latin typeface="-apple-system"/>
              </a:rPr>
              <a:t>NULL&lt;-1&lt;-&gt;2&lt;-&gt;3-&gt;NULL</a:t>
            </a:r>
            <a:endParaRPr lang="ru-RU" sz="14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b="1" i="0" dirty="0">
                <a:solidFill>
                  <a:schemeClr val="tx2"/>
                </a:solidFill>
                <a:effectLst/>
                <a:latin typeface="-apple-system"/>
              </a:rPr>
              <a:t>Круговой</a:t>
            </a:r>
            <a:r>
              <a:rPr lang="ru-RU" sz="1400" b="0" i="0" dirty="0">
                <a:solidFill>
                  <a:schemeClr val="tx2"/>
                </a:solidFill>
                <a:effectLst/>
                <a:latin typeface="-apple-system"/>
              </a:rPr>
              <a:t>, все узлы соединяются, образуя круг. В конце нет 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-apple-system"/>
              </a:rPr>
              <a:t>NULL. </a:t>
            </a:r>
            <a:r>
              <a:rPr lang="ru-RU" sz="1400" b="0" i="0" dirty="0">
                <a:solidFill>
                  <a:schemeClr val="tx2"/>
                </a:solidFill>
                <a:effectLst/>
                <a:latin typeface="-apple-system"/>
              </a:rPr>
              <a:t>Циклический связанный список может быть одно-или двукратным циклическим связанным списком.</a:t>
            </a:r>
            <a:br>
              <a:rPr lang="ru-RU" sz="1400" dirty="0">
                <a:solidFill>
                  <a:schemeClr val="tx2"/>
                </a:solidFill>
              </a:rPr>
            </a:br>
            <a:r>
              <a:rPr lang="ru-RU" sz="1400" b="0" i="0" dirty="0">
                <a:solidFill>
                  <a:schemeClr val="tx2"/>
                </a:solidFill>
                <a:effectLst/>
                <a:latin typeface="-apple-system"/>
              </a:rPr>
              <a:t>1-&gt;2-&gt;3-&gt;1</a:t>
            </a:r>
            <a:br>
              <a:rPr lang="ru-RU" sz="1400" dirty="0">
                <a:solidFill>
                  <a:schemeClr val="tx2"/>
                </a:solidFill>
              </a:rPr>
            </a:br>
            <a:br>
              <a:rPr lang="ru-RU" sz="1400" b="0" i="0" dirty="0">
                <a:solidFill>
                  <a:schemeClr val="tx2"/>
                </a:solidFill>
                <a:effectLst/>
                <a:latin typeface="Fira Sans" panose="020B0503050000020004" pitchFamily="34" charset="0"/>
              </a:rPr>
            </a:br>
            <a:r>
              <a:rPr lang="ru-RU" sz="1400" b="0" i="0" dirty="0">
                <a:solidFill>
                  <a:schemeClr val="tx2"/>
                </a:solidFill>
                <a:effectLst/>
                <a:latin typeface="Fira Sans" panose="020B0503050000020004" pitchFamily="34" charset="0"/>
              </a:rPr>
              <a:t>Основные операции: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i="0" dirty="0" err="1">
                <a:solidFill>
                  <a:schemeClr val="tx2"/>
                </a:solidFill>
                <a:effectLst/>
                <a:latin typeface="-apple-system"/>
              </a:rPr>
              <a:t>InsertAtEnd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-apple-system"/>
              </a:rPr>
              <a:t> — </a:t>
            </a:r>
            <a:r>
              <a:rPr lang="ru-RU" sz="1400" b="0" i="0" dirty="0">
                <a:solidFill>
                  <a:schemeClr val="tx2"/>
                </a:solidFill>
                <a:effectLst/>
                <a:latin typeface="-apple-system"/>
              </a:rPr>
              <a:t>Вставка заданного элемента в конец списка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i="0" dirty="0" err="1">
                <a:solidFill>
                  <a:schemeClr val="tx2"/>
                </a:solidFill>
                <a:effectLst/>
                <a:latin typeface="-apple-system"/>
              </a:rPr>
              <a:t>InsertAtHead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-apple-system"/>
              </a:rPr>
              <a:t> — </a:t>
            </a:r>
            <a:r>
              <a:rPr lang="ru-RU" sz="1400" b="0" i="0" dirty="0">
                <a:solidFill>
                  <a:schemeClr val="tx2"/>
                </a:solidFill>
                <a:effectLst/>
                <a:latin typeface="-apple-system"/>
              </a:rPr>
              <a:t>Вставка элемента в начало списка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2"/>
                </a:solidFill>
                <a:effectLst/>
                <a:latin typeface="-apple-system"/>
              </a:rPr>
              <a:t>Delete — </a:t>
            </a:r>
            <a:r>
              <a:rPr lang="ru-RU" sz="1400" b="0" i="0" dirty="0">
                <a:solidFill>
                  <a:schemeClr val="tx2"/>
                </a:solidFill>
                <a:effectLst/>
                <a:latin typeface="-apple-system"/>
              </a:rPr>
              <a:t>удаляет заданный элемент из списка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chemeClr val="tx2"/>
                </a:solidFill>
                <a:effectLst/>
                <a:latin typeface="-apple-system"/>
              </a:rPr>
              <a:t>DeleteAtHead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-apple-system"/>
              </a:rPr>
              <a:t> — </a:t>
            </a:r>
            <a:r>
              <a:rPr lang="ru-RU" sz="1400" b="0" i="0" dirty="0">
                <a:solidFill>
                  <a:schemeClr val="tx2"/>
                </a:solidFill>
                <a:effectLst/>
                <a:latin typeface="-apple-system"/>
              </a:rPr>
              <a:t>удаляет первый элемент списка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2"/>
                </a:solidFill>
                <a:effectLst/>
                <a:latin typeface="-apple-system"/>
              </a:rPr>
              <a:t>Search — </a:t>
            </a:r>
            <a:r>
              <a:rPr lang="ru-RU" sz="1400" b="0" i="0" dirty="0">
                <a:solidFill>
                  <a:schemeClr val="tx2"/>
                </a:solidFill>
                <a:effectLst/>
                <a:latin typeface="-apple-system"/>
              </a:rPr>
              <a:t>возвращает заданный элемент из списка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chemeClr val="tx2"/>
                </a:solidFill>
                <a:effectLst/>
                <a:latin typeface="-apple-system"/>
              </a:rPr>
              <a:t>isEmpty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-apple-system"/>
              </a:rPr>
              <a:t> — </a:t>
            </a:r>
            <a:r>
              <a:rPr lang="ru-RU" sz="1400" b="0" i="0" dirty="0">
                <a:solidFill>
                  <a:schemeClr val="tx2"/>
                </a:solidFill>
                <a:effectLst/>
                <a:latin typeface="-apple-system"/>
              </a:rPr>
              <a:t>возвращает 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-apple-system"/>
              </a:rPr>
              <a:t>True, </a:t>
            </a:r>
            <a:r>
              <a:rPr lang="ru-RU" sz="1400" b="0" i="0" dirty="0">
                <a:solidFill>
                  <a:schemeClr val="tx2"/>
                </a:solidFill>
                <a:effectLst/>
                <a:latin typeface="-apple-system"/>
              </a:rPr>
              <a:t>если связанный список пуст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5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150C6-BB7C-09C1-4860-70D5F9E2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Структура связных списков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8E9F749-1C9B-4200-52BE-61D99D9ED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405791"/>
            <a:ext cx="7225748" cy="40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0034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1604</Words>
  <Application>Microsoft Macintosh PowerPoint</Application>
  <PresentationFormat>Широкоэкранный</PresentationFormat>
  <Paragraphs>125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Fira Sans</vt:lpstr>
      <vt:lpstr>Menlo</vt:lpstr>
      <vt:lpstr>var(--stk-f_family)</vt:lpstr>
      <vt:lpstr>var(--stk-f--b_family)</vt:lpstr>
      <vt:lpstr>Тема Office</vt:lpstr>
      <vt:lpstr>Лекция №3</vt:lpstr>
      <vt:lpstr>Массив</vt:lpstr>
      <vt:lpstr>Презентация PowerPoint</vt:lpstr>
      <vt:lpstr>Стек</vt:lpstr>
      <vt:lpstr>Структура стека</vt:lpstr>
      <vt:lpstr>Очередь</vt:lpstr>
      <vt:lpstr>Структура очереди</vt:lpstr>
      <vt:lpstr>Связный список</vt:lpstr>
      <vt:lpstr>Структура связных списков</vt:lpstr>
      <vt:lpstr>Графы</vt:lpstr>
      <vt:lpstr>Деревья</vt:lpstr>
      <vt:lpstr>Структура графов и деревьев</vt:lpstr>
      <vt:lpstr>Хеш таблицы</vt:lpstr>
      <vt:lpstr>Структура хеш таблиц</vt:lpstr>
      <vt:lpstr>Временная сложность алгоритмов</vt:lpstr>
      <vt:lpstr>Кейсы сложности</vt:lpstr>
      <vt:lpstr>Big O notation</vt:lpstr>
      <vt:lpstr>Сравнительная таблица временной сложности алгоритмов</vt:lpstr>
      <vt:lpstr>Одномерные массивы в java</vt:lpstr>
      <vt:lpstr>Многомерные массивы в java</vt:lpstr>
      <vt:lpstr>Класс Arrays</vt:lpstr>
      <vt:lpstr>Класс Arrays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№3</dc:title>
  <dc:creator>Торопчин Дмитрий Анатольевич</dc:creator>
  <cp:lastModifiedBy>Торопчин Дмитрий Анатольевич</cp:lastModifiedBy>
  <cp:revision>144</cp:revision>
  <dcterms:created xsi:type="dcterms:W3CDTF">2022-09-26T06:35:21Z</dcterms:created>
  <dcterms:modified xsi:type="dcterms:W3CDTF">2022-09-27T08:53:50Z</dcterms:modified>
</cp:coreProperties>
</file>