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57" r:id="rId5"/>
    <p:sldId id="259" r:id="rId6"/>
    <p:sldId id="258" r:id="rId7"/>
    <p:sldId id="280" r:id="rId8"/>
    <p:sldId id="260" r:id="rId9"/>
    <p:sldId id="270" r:id="rId10"/>
    <p:sldId id="281" r:id="rId11"/>
    <p:sldId id="277" r:id="rId12"/>
    <p:sldId id="272" r:id="rId13"/>
    <p:sldId id="261" r:id="rId14"/>
    <p:sldId id="262" r:id="rId15"/>
    <p:sldId id="268" r:id="rId16"/>
    <p:sldId id="263" r:id="rId17"/>
    <p:sldId id="264" r:id="rId18"/>
    <p:sldId id="265" r:id="rId19"/>
    <p:sldId id="278" r:id="rId20"/>
    <p:sldId id="279" r:id="rId21"/>
    <p:sldId id="282" r:id="rId22"/>
    <p:sldId id="267" r:id="rId23"/>
    <p:sldId id="276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proglang.su/java/arraylist-class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proglang.su/java/arraylist-clas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E3A82-6A84-4671-A9C7-8E38504B24A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2C9803A-5230-4633-AFD2-F2648F77257A}">
      <dgm:prSet/>
      <dgm:spPr/>
      <dgm:t>
        <a:bodyPr/>
        <a:lstStyle/>
        <a:p>
          <a:r>
            <a:rPr lang="ru-RU"/>
            <a:t>Означает перебираемый  </a:t>
          </a:r>
          <a:endParaRPr lang="en-US"/>
        </a:p>
      </dgm:t>
    </dgm:pt>
    <dgm:pt modelId="{42BD5688-E2C2-4D19-BC68-07E9150746F0}" type="parTrans" cxnId="{5B465B45-4444-486D-8397-B9284E40ADE7}">
      <dgm:prSet/>
      <dgm:spPr/>
      <dgm:t>
        <a:bodyPr/>
        <a:lstStyle/>
        <a:p>
          <a:endParaRPr lang="en-US"/>
        </a:p>
      </dgm:t>
    </dgm:pt>
    <dgm:pt modelId="{5D298147-524B-4B1C-A1CC-3E5AE8BB5E3E}" type="sibTrans" cxnId="{5B465B45-4444-486D-8397-B9284E40ADE7}">
      <dgm:prSet/>
      <dgm:spPr/>
      <dgm:t>
        <a:bodyPr/>
        <a:lstStyle/>
        <a:p>
          <a:endParaRPr lang="en-US"/>
        </a:p>
      </dgm:t>
    </dgm:pt>
    <dgm:pt modelId="{708F5497-B5E9-4672-9E51-A3CC933370AA}">
      <dgm:prSet/>
      <dgm:spPr/>
      <dgm:t>
        <a:bodyPr/>
        <a:lstStyle/>
        <a:p>
          <a:r>
            <a:rPr lang="ru-RU"/>
            <a:t>Если некий класс реализует </a:t>
          </a:r>
          <a:r>
            <a:rPr lang="en-US"/>
            <a:t>Iterable, </a:t>
          </a:r>
          <a:r>
            <a:rPr lang="ru-RU"/>
            <a:t>значит, он содержит внутри себя элементы </a:t>
          </a:r>
          <a:r>
            <a:rPr lang="en-US"/>
            <a:t>T, </a:t>
          </a:r>
          <a:r>
            <a:rPr lang="ru-RU"/>
            <a:t>которые можно перебирать с помощью цикла </a:t>
          </a:r>
          <a:r>
            <a:rPr lang="en-US"/>
            <a:t>и</a:t>
          </a:r>
          <a:r>
            <a:rPr lang="ru-RU"/>
            <a:t>ли итератора</a:t>
          </a:r>
          <a:endParaRPr lang="en-US"/>
        </a:p>
      </dgm:t>
    </dgm:pt>
    <dgm:pt modelId="{0B81ED49-17D2-4DE8-A707-0C770A9E1D49}" type="parTrans" cxnId="{0C8E6D34-0D3F-459D-8EF0-5BDD1660D8FE}">
      <dgm:prSet/>
      <dgm:spPr/>
      <dgm:t>
        <a:bodyPr/>
        <a:lstStyle/>
        <a:p>
          <a:endParaRPr lang="en-US"/>
        </a:p>
      </dgm:t>
    </dgm:pt>
    <dgm:pt modelId="{47F25932-AED0-4F57-A839-0A79E5A97197}" type="sibTrans" cxnId="{0C8E6D34-0D3F-459D-8EF0-5BDD1660D8FE}">
      <dgm:prSet/>
      <dgm:spPr/>
      <dgm:t>
        <a:bodyPr/>
        <a:lstStyle/>
        <a:p>
          <a:endParaRPr lang="en-US"/>
        </a:p>
      </dgm:t>
    </dgm:pt>
    <dgm:pt modelId="{416FD64F-92ED-2D43-920F-0AE581FAF236}" type="pres">
      <dgm:prSet presAssocID="{E9CE3A82-6A84-4671-A9C7-8E38504B24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598362-5826-5947-B5EB-52DAAD8AB68F}" type="pres">
      <dgm:prSet presAssocID="{C2C9803A-5230-4633-AFD2-F2648F77257A}" presName="hierRoot1" presStyleCnt="0"/>
      <dgm:spPr/>
    </dgm:pt>
    <dgm:pt modelId="{251561CC-9C3F-EB4D-A2E0-6BEA837646FE}" type="pres">
      <dgm:prSet presAssocID="{C2C9803A-5230-4633-AFD2-F2648F77257A}" presName="composite" presStyleCnt="0"/>
      <dgm:spPr/>
    </dgm:pt>
    <dgm:pt modelId="{F3A1762B-9214-1E44-B7D9-BA8ABA51ECD4}" type="pres">
      <dgm:prSet presAssocID="{C2C9803A-5230-4633-AFD2-F2648F77257A}" presName="background" presStyleLbl="node0" presStyleIdx="0" presStyleCnt="2"/>
      <dgm:spPr/>
    </dgm:pt>
    <dgm:pt modelId="{04A29F70-00CD-1941-B966-C33A3A215E40}" type="pres">
      <dgm:prSet presAssocID="{C2C9803A-5230-4633-AFD2-F2648F77257A}" presName="text" presStyleLbl="fgAcc0" presStyleIdx="0" presStyleCnt="2">
        <dgm:presLayoutVars>
          <dgm:chPref val="3"/>
        </dgm:presLayoutVars>
      </dgm:prSet>
      <dgm:spPr/>
    </dgm:pt>
    <dgm:pt modelId="{BDA9B4A1-48C3-2648-B6C2-A77570C2B15D}" type="pres">
      <dgm:prSet presAssocID="{C2C9803A-5230-4633-AFD2-F2648F77257A}" presName="hierChild2" presStyleCnt="0"/>
      <dgm:spPr/>
    </dgm:pt>
    <dgm:pt modelId="{27FC22F5-4580-9049-8154-42D71813DF76}" type="pres">
      <dgm:prSet presAssocID="{708F5497-B5E9-4672-9E51-A3CC933370AA}" presName="hierRoot1" presStyleCnt="0"/>
      <dgm:spPr/>
    </dgm:pt>
    <dgm:pt modelId="{40F14CEE-8F4B-D244-9557-DA42BD750D2B}" type="pres">
      <dgm:prSet presAssocID="{708F5497-B5E9-4672-9E51-A3CC933370AA}" presName="composite" presStyleCnt="0"/>
      <dgm:spPr/>
    </dgm:pt>
    <dgm:pt modelId="{FE1F2CA4-C265-B940-BDA7-88DEC9DDAAAF}" type="pres">
      <dgm:prSet presAssocID="{708F5497-B5E9-4672-9E51-A3CC933370AA}" presName="background" presStyleLbl="node0" presStyleIdx="1" presStyleCnt="2"/>
      <dgm:spPr/>
    </dgm:pt>
    <dgm:pt modelId="{46A21312-2279-9C41-8B17-6C2F2AEAA4F8}" type="pres">
      <dgm:prSet presAssocID="{708F5497-B5E9-4672-9E51-A3CC933370AA}" presName="text" presStyleLbl="fgAcc0" presStyleIdx="1" presStyleCnt="2">
        <dgm:presLayoutVars>
          <dgm:chPref val="3"/>
        </dgm:presLayoutVars>
      </dgm:prSet>
      <dgm:spPr/>
    </dgm:pt>
    <dgm:pt modelId="{E8D84891-7B1F-3D41-8153-2511593F9527}" type="pres">
      <dgm:prSet presAssocID="{708F5497-B5E9-4672-9E51-A3CC933370AA}" presName="hierChild2" presStyleCnt="0"/>
      <dgm:spPr/>
    </dgm:pt>
  </dgm:ptLst>
  <dgm:cxnLst>
    <dgm:cxn modelId="{5A925524-AB94-5240-923D-2F2A4F1B739D}" type="presOf" srcId="{C2C9803A-5230-4633-AFD2-F2648F77257A}" destId="{04A29F70-00CD-1941-B966-C33A3A215E40}" srcOrd="0" destOrd="0" presId="urn:microsoft.com/office/officeart/2005/8/layout/hierarchy1"/>
    <dgm:cxn modelId="{0C8E6D34-0D3F-459D-8EF0-5BDD1660D8FE}" srcId="{E9CE3A82-6A84-4671-A9C7-8E38504B24A2}" destId="{708F5497-B5E9-4672-9E51-A3CC933370AA}" srcOrd="1" destOrd="0" parTransId="{0B81ED49-17D2-4DE8-A707-0C770A9E1D49}" sibTransId="{47F25932-AED0-4F57-A839-0A79E5A97197}"/>
    <dgm:cxn modelId="{5B465B45-4444-486D-8397-B9284E40ADE7}" srcId="{E9CE3A82-6A84-4671-A9C7-8E38504B24A2}" destId="{C2C9803A-5230-4633-AFD2-F2648F77257A}" srcOrd="0" destOrd="0" parTransId="{42BD5688-E2C2-4D19-BC68-07E9150746F0}" sibTransId="{5D298147-524B-4B1C-A1CC-3E5AE8BB5E3E}"/>
    <dgm:cxn modelId="{5FFB3552-B4B8-0249-BC5E-EA340AB339D6}" type="presOf" srcId="{E9CE3A82-6A84-4671-A9C7-8E38504B24A2}" destId="{416FD64F-92ED-2D43-920F-0AE581FAF236}" srcOrd="0" destOrd="0" presId="urn:microsoft.com/office/officeart/2005/8/layout/hierarchy1"/>
    <dgm:cxn modelId="{B7E9C2B9-F1DD-594A-9E99-9BD1495385E9}" type="presOf" srcId="{708F5497-B5E9-4672-9E51-A3CC933370AA}" destId="{46A21312-2279-9C41-8B17-6C2F2AEAA4F8}" srcOrd="0" destOrd="0" presId="urn:microsoft.com/office/officeart/2005/8/layout/hierarchy1"/>
    <dgm:cxn modelId="{3EF35911-D65E-FA43-8C95-573BDF4FCB7E}" type="presParOf" srcId="{416FD64F-92ED-2D43-920F-0AE581FAF236}" destId="{B9598362-5826-5947-B5EB-52DAAD8AB68F}" srcOrd="0" destOrd="0" presId="urn:microsoft.com/office/officeart/2005/8/layout/hierarchy1"/>
    <dgm:cxn modelId="{2B33CC52-D11E-A54F-8684-6120D0191C0A}" type="presParOf" srcId="{B9598362-5826-5947-B5EB-52DAAD8AB68F}" destId="{251561CC-9C3F-EB4D-A2E0-6BEA837646FE}" srcOrd="0" destOrd="0" presId="urn:microsoft.com/office/officeart/2005/8/layout/hierarchy1"/>
    <dgm:cxn modelId="{226DD99A-E0AA-2A45-9FE9-C703BC7D0805}" type="presParOf" srcId="{251561CC-9C3F-EB4D-A2E0-6BEA837646FE}" destId="{F3A1762B-9214-1E44-B7D9-BA8ABA51ECD4}" srcOrd="0" destOrd="0" presId="urn:microsoft.com/office/officeart/2005/8/layout/hierarchy1"/>
    <dgm:cxn modelId="{A2630C5C-E42E-9B48-B904-D768F1D9F58A}" type="presParOf" srcId="{251561CC-9C3F-EB4D-A2E0-6BEA837646FE}" destId="{04A29F70-00CD-1941-B966-C33A3A215E40}" srcOrd="1" destOrd="0" presId="urn:microsoft.com/office/officeart/2005/8/layout/hierarchy1"/>
    <dgm:cxn modelId="{403E7151-A2BC-A145-8EF5-B0A351A871BF}" type="presParOf" srcId="{B9598362-5826-5947-B5EB-52DAAD8AB68F}" destId="{BDA9B4A1-48C3-2648-B6C2-A77570C2B15D}" srcOrd="1" destOrd="0" presId="urn:microsoft.com/office/officeart/2005/8/layout/hierarchy1"/>
    <dgm:cxn modelId="{FA280765-C5C8-B44A-9D12-5B76A397E312}" type="presParOf" srcId="{416FD64F-92ED-2D43-920F-0AE581FAF236}" destId="{27FC22F5-4580-9049-8154-42D71813DF76}" srcOrd="1" destOrd="0" presId="urn:microsoft.com/office/officeart/2005/8/layout/hierarchy1"/>
    <dgm:cxn modelId="{5215AA27-8456-B04D-8215-EF21A44CA140}" type="presParOf" srcId="{27FC22F5-4580-9049-8154-42D71813DF76}" destId="{40F14CEE-8F4B-D244-9557-DA42BD750D2B}" srcOrd="0" destOrd="0" presId="urn:microsoft.com/office/officeart/2005/8/layout/hierarchy1"/>
    <dgm:cxn modelId="{532CE530-6FF3-E845-B5D2-8F9765F68707}" type="presParOf" srcId="{40F14CEE-8F4B-D244-9557-DA42BD750D2B}" destId="{FE1F2CA4-C265-B940-BDA7-88DEC9DDAAAF}" srcOrd="0" destOrd="0" presId="urn:microsoft.com/office/officeart/2005/8/layout/hierarchy1"/>
    <dgm:cxn modelId="{6DDD7607-7BB5-FF4B-A852-C30DB0F209C1}" type="presParOf" srcId="{40F14CEE-8F4B-D244-9557-DA42BD750D2B}" destId="{46A21312-2279-9C41-8B17-6C2F2AEAA4F8}" srcOrd="1" destOrd="0" presId="urn:microsoft.com/office/officeart/2005/8/layout/hierarchy1"/>
    <dgm:cxn modelId="{3196D223-52DE-CC4D-85A1-FE565A9F19AF}" type="presParOf" srcId="{27FC22F5-4580-9049-8154-42D71813DF76}" destId="{E8D84891-7B1F-3D41-8153-2511593F95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C4540-0564-40A2-B532-2FBF08BF4442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3DC641-8E04-40EC-91F4-B719B23D2A65}">
      <dgm:prSet/>
      <dgm:spPr/>
      <dgm:t>
        <a:bodyPr/>
        <a:lstStyle/>
        <a:p>
          <a:r>
            <a:rPr lang="ru-RU"/>
            <a:t>Корневой интерфейс иерархии коллекций (реализуется всеми типами из данной иерархии)  Коллекция состоит из элементов (типа </a:t>
          </a:r>
          <a:r>
            <a:rPr lang="en-US"/>
            <a:t>E)  </a:t>
          </a:r>
          <a:r>
            <a:rPr lang="ru-RU"/>
            <a:t>Элементы (по умолчанию) могут дублироваться  </a:t>
          </a:r>
          <a:endParaRPr lang="en-US"/>
        </a:p>
      </dgm:t>
    </dgm:pt>
    <dgm:pt modelId="{1954E714-A73E-4AE5-9102-8644AE6F16AD}" type="parTrans" cxnId="{FFE6305B-6262-42BF-A511-71133EB6C409}">
      <dgm:prSet/>
      <dgm:spPr/>
      <dgm:t>
        <a:bodyPr/>
        <a:lstStyle/>
        <a:p>
          <a:endParaRPr lang="en-US"/>
        </a:p>
      </dgm:t>
    </dgm:pt>
    <dgm:pt modelId="{72666AA9-8D85-4FA3-92D0-94F05DC215E0}" type="sibTrans" cxnId="{FFE6305B-6262-42BF-A511-71133EB6C409}">
      <dgm:prSet/>
      <dgm:spPr/>
      <dgm:t>
        <a:bodyPr/>
        <a:lstStyle/>
        <a:p>
          <a:endParaRPr lang="en-US"/>
        </a:p>
      </dgm:t>
    </dgm:pt>
    <dgm:pt modelId="{F24A48F5-B75A-4314-84F5-1C199C86E60E}">
      <dgm:prSet/>
      <dgm:spPr/>
      <dgm:t>
        <a:bodyPr/>
        <a:lstStyle/>
        <a:p>
          <a:r>
            <a:rPr lang="ru-RU"/>
            <a:t>Коллекции (по умолчанию) неупорядочены, то есть, неизвестно, какой элемент на какой позиции стоит  </a:t>
          </a:r>
          <a:endParaRPr lang="en-US"/>
        </a:p>
      </dgm:t>
    </dgm:pt>
    <dgm:pt modelId="{7B5E15B8-0B94-4868-A11B-761DC4AC9CEC}" type="parTrans" cxnId="{0EBF43B1-8126-422A-AAD6-7387BF454E9F}">
      <dgm:prSet/>
      <dgm:spPr/>
      <dgm:t>
        <a:bodyPr/>
        <a:lstStyle/>
        <a:p>
          <a:endParaRPr lang="en-US"/>
        </a:p>
      </dgm:t>
    </dgm:pt>
    <dgm:pt modelId="{7859508E-03E5-47BF-9F45-B9F656D6E66D}" type="sibTrans" cxnId="{0EBF43B1-8126-422A-AAD6-7387BF454E9F}">
      <dgm:prSet/>
      <dgm:spPr/>
      <dgm:t>
        <a:bodyPr/>
        <a:lstStyle/>
        <a:p>
          <a:endParaRPr lang="en-US"/>
        </a:p>
      </dgm:t>
    </dgm:pt>
    <dgm:pt modelId="{0ACB36AA-A08D-446D-BBC4-0B1C54A5AA72}">
      <dgm:prSet/>
      <dgm:spPr/>
      <dgm:t>
        <a:bodyPr/>
        <a:lstStyle/>
        <a:p>
          <a:r>
            <a:rPr lang="ru-RU"/>
            <a:t>Расширяет </a:t>
          </a:r>
          <a:r>
            <a:rPr lang="en-US"/>
            <a:t>Iterable</a:t>
          </a:r>
        </a:p>
      </dgm:t>
    </dgm:pt>
    <dgm:pt modelId="{AF7E4617-FD6A-4FF7-ACBD-E1B4C47AD3D8}" type="parTrans" cxnId="{20F232AD-AEA6-411F-B641-702CA0E0AD26}">
      <dgm:prSet/>
      <dgm:spPr/>
      <dgm:t>
        <a:bodyPr/>
        <a:lstStyle/>
        <a:p>
          <a:endParaRPr lang="en-US"/>
        </a:p>
      </dgm:t>
    </dgm:pt>
    <dgm:pt modelId="{FFAEB841-39A6-410C-9FDF-EB38260B0CB0}" type="sibTrans" cxnId="{20F232AD-AEA6-411F-B641-702CA0E0AD26}">
      <dgm:prSet/>
      <dgm:spPr/>
      <dgm:t>
        <a:bodyPr/>
        <a:lstStyle/>
        <a:p>
          <a:endParaRPr lang="en-US"/>
        </a:p>
      </dgm:t>
    </dgm:pt>
    <dgm:pt modelId="{01E9260D-87B9-42CA-9949-3107EEFBD462}">
      <dgm:prSet/>
      <dgm:spPr/>
      <dgm:t>
        <a:bodyPr/>
        <a:lstStyle/>
        <a:p>
          <a:r>
            <a:rPr lang="ru-RU" b="0" i="0"/>
            <a:t>Среди методов интерфейса </a:t>
          </a:r>
          <a:r>
            <a:rPr lang="en-US" b="0" i="0"/>
            <a:t>Collection </a:t>
          </a:r>
          <a:r>
            <a:rPr lang="ru-RU" b="0" i="0"/>
            <a:t>можно выделить следующие:</a:t>
          </a:r>
          <a:endParaRPr lang="en-US"/>
        </a:p>
      </dgm:t>
    </dgm:pt>
    <dgm:pt modelId="{612A2C9A-8164-459F-B0CD-8E57CBA3B9D6}" type="parTrans" cxnId="{08055800-2EAF-4ED2-BDF0-82F8A82A2C6E}">
      <dgm:prSet/>
      <dgm:spPr/>
      <dgm:t>
        <a:bodyPr/>
        <a:lstStyle/>
        <a:p>
          <a:endParaRPr lang="en-US"/>
        </a:p>
      </dgm:t>
    </dgm:pt>
    <dgm:pt modelId="{7BDCF649-C120-43E8-B45D-8E915DA36E78}" type="sibTrans" cxnId="{08055800-2EAF-4ED2-BDF0-82F8A82A2C6E}">
      <dgm:prSet/>
      <dgm:spPr/>
      <dgm:t>
        <a:bodyPr/>
        <a:lstStyle/>
        <a:p>
          <a:endParaRPr lang="en-US"/>
        </a:p>
      </dgm:t>
    </dgm:pt>
    <dgm:pt modelId="{8D82DE32-35B9-425E-B2E6-9C385E8CA421}">
      <dgm:prSet/>
      <dgm:spPr/>
      <dgm:t>
        <a:bodyPr/>
        <a:lstStyle/>
        <a:p>
          <a:r>
            <a:rPr lang="ru-RU"/>
            <a:t>Интерфейс </a:t>
          </a:r>
          <a:r>
            <a:rPr lang="en-US"/>
            <a:t>Collection </a:t>
          </a:r>
          <a:r>
            <a:rPr lang="ru-RU"/>
            <a:t>напрямую не реализуется классами из </a:t>
          </a:r>
          <a:r>
            <a:rPr lang="en-US"/>
            <a:t>JDK  </a:t>
          </a:r>
        </a:p>
      </dgm:t>
    </dgm:pt>
    <dgm:pt modelId="{D20610E9-CA5D-44E5-9E9E-E8B342D9DAFA}" type="parTrans" cxnId="{50826C6D-7056-498C-95DF-9807FC977202}">
      <dgm:prSet/>
      <dgm:spPr/>
      <dgm:t>
        <a:bodyPr/>
        <a:lstStyle/>
        <a:p>
          <a:endParaRPr lang="en-US"/>
        </a:p>
      </dgm:t>
    </dgm:pt>
    <dgm:pt modelId="{5792D5D7-C9E5-43F9-A372-9BB135768480}" type="sibTrans" cxnId="{50826C6D-7056-498C-95DF-9807FC977202}">
      <dgm:prSet/>
      <dgm:spPr/>
      <dgm:t>
        <a:bodyPr/>
        <a:lstStyle/>
        <a:p>
          <a:endParaRPr lang="en-US"/>
        </a:p>
      </dgm:t>
    </dgm:pt>
    <dgm:pt modelId="{539A1C03-F887-432C-AB16-7AD4E3BAB05B}">
      <dgm:prSet/>
      <dgm:spPr/>
      <dgm:t>
        <a:bodyPr/>
        <a:lstStyle/>
        <a:p>
          <a:r>
            <a:rPr lang="ru-RU"/>
            <a:t>Реализуются его расширения: </a:t>
          </a:r>
          <a:r>
            <a:rPr lang="en-US"/>
            <a:t>List, Queue, Set </a:t>
          </a:r>
        </a:p>
      </dgm:t>
    </dgm:pt>
    <dgm:pt modelId="{EA55DF55-2555-4E77-BAE6-DC0DD25DD7F0}" type="parTrans" cxnId="{E5DDEB3C-DD18-41AB-B497-204AAF3E5538}">
      <dgm:prSet/>
      <dgm:spPr/>
      <dgm:t>
        <a:bodyPr/>
        <a:lstStyle/>
        <a:p>
          <a:endParaRPr lang="en-US"/>
        </a:p>
      </dgm:t>
    </dgm:pt>
    <dgm:pt modelId="{E12517B5-CA38-4E39-BBD2-C5BC25F32BC9}" type="sibTrans" cxnId="{E5DDEB3C-DD18-41AB-B497-204AAF3E5538}">
      <dgm:prSet/>
      <dgm:spPr/>
      <dgm:t>
        <a:bodyPr/>
        <a:lstStyle/>
        <a:p>
          <a:endParaRPr lang="en-US"/>
        </a:p>
      </dgm:t>
    </dgm:pt>
    <dgm:pt modelId="{75B470F1-8F7E-4975-8D0D-C81F46D552D1}">
      <dgm:prSet/>
      <dgm:spPr/>
      <dgm:t>
        <a:bodyPr/>
        <a:lstStyle/>
        <a:p>
          <a:r>
            <a:rPr lang="ru-RU"/>
            <a:t>Интерфейс </a:t>
          </a:r>
          <a:r>
            <a:rPr lang="en-US"/>
            <a:t>Collection </a:t>
          </a:r>
          <a:r>
            <a:rPr lang="ru-RU"/>
            <a:t>часто используется в аргументах функций (когда нам требуется передать какую-нибудь коллекцию, все равно какую)</a:t>
          </a:r>
          <a:endParaRPr lang="en-US"/>
        </a:p>
      </dgm:t>
    </dgm:pt>
    <dgm:pt modelId="{2DE085A1-0D62-4C76-A8E3-550769ECA6A2}" type="parTrans" cxnId="{320D47B9-F2C3-480E-8FFE-83459BD87434}">
      <dgm:prSet/>
      <dgm:spPr/>
      <dgm:t>
        <a:bodyPr/>
        <a:lstStyle/>
        <a:p>
          <a:endParaRPr lang="en-US"/>
        </a:p>
      </dgm:t>
    </dgm:pt>
    <dgm:pt modelId="{E38B5611-BE6A-46A8-8823-44496BA03B63}" type="sibTrans" cxnId="{320D47B9-F2C3-480E-8FFE-83459BD87434}">
      <dgm:prSet/>
      <dgm:spPr/>
      <dgm:t>
        <a:bodyPr/>
        <a:lstStyle/>
        <a:p>
          <a:endParaRPr lang="en-US"/>
        </a:p>
      </dgm:t>
    </dgm:pt>
    <dgm:pt modelId="{0AC2A1CD-56F8-614C-BBBE-AF1E20EE7FE6}" type="pres">
      <dgm:prSet presAssocID="{3E3C4540-0564-40A2-B532-2FBF08BF4442}" presName="Name0" presStyleCnt="0">
        <dgm:presLayoutVars>
          <dgm:dir/>
          <dgm:resizeHandles val="exact"/>
        </dgm:presLayoutVars>
      </dgm:prSet>
      <dgm:spPr/>
    </dgm:pt>
    <dgm:pt modelId="{6EC6F0EA-DB43-204A-8162-4437649795D5}" type="pres">
      <dgm:prSet presAssocID="{883DC641-8E04-40EC-91F4-B719B23D2A65}" presName="node" presStyleLbl="node1" presStyleIdx="0" presStyleCnt="7">
        <dgm:presLayoutVars>
          <dgm:bulletEnabled val="1"/>
        </dgm:presLayoutVars>
      </dgm:prSet>
      <dgm:spPr/>
    </dgm:pt>
    <dgm:pt modelId="{ECB9EBD9-5C7C-0F49-9DA8-EAB609FF28A2}" type="pres">
      <dgm:prSet presAssocID="{72666AA9-8D85-4FA3-92D0-94F05DC215E0}" presName="sibTrans" presStyleLbl="sibTrans1D1" presStyleIdx="0" presStyleCnt="6"/>
      <dgm:spPr/>
    </dgm:pt>
    <dgm:pt modelId="{D937FE49-A6ED-0347-A39F-C1FD3FC766DC}" type="pres">
      <dgm:prSet presAssocID="{72666AA9-8D85-4FA3-92D0-94F05DC215E0}" presName="connectorText" presStyleLbl="sibTrans1D1" presStyleIdx="0" presStyleCnt="6"/>
      <dgm:spPr/>
    </dgm:pt>
    <dgm:pt modelId="{C8E951A2-755C-2741-B1D0-750018930E16}" type="pres">
      <dgm:prSet presAssocID="{F24A48F5-B75A-4314-84F5-1C199C86E60E}" presName="node" presStyleLbl="node1" presStyleIdx="1" presStyleCnt="7">
        <dgm:presLayoutVars>
          <dgm:bulletEnabled val="1"/>
        </dgm:presLayoutVars>
      </dgm:prSet>
      <dgm:spPr/>
    </dgm:pt>
    <dgm:pt modelId="{DA1EA38C-0BA3-924C-ACA6-4B7EF72843BE}" type="pres">
      <dgm:prSet presAssocID="{7859508E-03E5-47BF-9F45-B9F656D6E66D}" presName="sibTrans" presStyleLbl="sibTrans1D1" presStyleIdx="1" presStyleCnt="6"/>
      <dgm:spPr/>
    </dgm:pt>
    <dgm:pt modelId="{A399807D-8B8D-1B49-95B3-99C1271AD94F}" type="pres">
      <dgm:prSet presAssocID="{7859508E-03E5-47BF-9F45-B9F656D6E66D}" presName="connectorText" presStyleLbl="sibTrans1D1" presStyleIdx="1" presStyleCnt="6"/>
      <dgm:spPr/>
    </dgm:pt>
    <dgm:pt modelId="{12982A50-FDBE-5444-B938-A77959E6A898}" type="pres">
      <dgm:prSet presAssocID="{0ACB36AA-A08D-446D-BBC4-0B1C54A5AA72}" presName="node" presStyleLbl="node1" presStyleIdx="2" presStyleCnt="7">
        <dgm:presLayoutVars>
          <dgm:bulletEnabled val="1"/>
        </dgm:presLayoutVars>
      </dgm:prSet>
      <dgm:spPr/>
    </dgm:pt>
    <dgm:pt modelId="{53E3AB68-F0C0-8E4C-9161-AB1A53149E42}" type="pres">
      <dgm:prSet presAssocID="{FFAEB841-39A6-410C-9FDF-EB38260B0CB0}" presName="sibTrans" presStyleLbl="sibTrans1D1" presStyleIdx="2" presStyleCnt="6"/>
      <dgm:spPr/>
    </dgm:pt>
    <dgm:pt modelId="{76D9823B-03BD-A641-ACBF-D7A58D0BA353}" type="pres">
      <dgm:prSet presAssocID="{FFAEB841-39A6-410C-9FDF-EB38260B0CB0}" presName="connectorText" presStyleLbl="sibTrans1D1" presStyleIdx="2" presStyleCnt="6"/>
      <dgm:spPr/>
    </dgm:pt>
    <dgm:pt modelId="{F6F39409-C067-D146-AFB0-5FAFC739B40C}" type="pres">
      <dgm:prSet presAssocID="{01E9260D-87B9-42CA-9949-3107EEFBD462}" presName="node" presStyleLbl="node1" presStyleIdx="3" presStyleCnt="7">
        <dgm:presLayoutVars>
          <dgm:bulletEnabled val="1"/>
        </dgm:presLayoutVars>
      </dgm:prSet>
      <dgm:spPr/>
    </dgm:pt>
    <dgm:pt modelId="{FE6FB309-F0EA-2343-9120-FE8470851291}" type="pres">
      <dgm:prSet presAssocID="{7BDCF649-C120-43E8-B45D-8E915DA36E78}" presName="sibTrans" presStyleLbl="sibTrans1D1" presStyleIdx="3" presStyleCnt="6"/>
      <dgm:spPr/>
    </dgm:pt>
    <dgm:pt modelId="{345FACD3-3FE1-ED4C-B77F-254BD9DDBE49}" type="pres">
      <dgm:prSet presAssocID="{7BDCF649-C120-43E8-B45D-8E915DA36E78}" presName="connectorText" presStyleLbl="sibTrans1D1" presStyleIdx="3" presStyleCnt="6"/>
      <dgm:spPr/>
    </dgm:pt>
    <dgm:pt modelId="{BFAF2CC0-FBFD-9845-AABA-B023F53D02EE}" type="pres">
      <dgm:prSet presAssocID="{8D82DE32-35B9-425E-B2E6-9C385E8CA421}" presName="node" presStyleLbl="node1" presStyleIdx="4" presStyleCnt="7">
        <dgm:presLayoutVars>
          <dgm:bulletEnabled val="1"/>
        </dgm:presLayoutVars>
      </dgm:prSet>
      <dgm:spPr/>
    </dgm:pt>
    <dgm:pt modelId="{C99B61FB-C044-704B-BC19-0259B2CFCD2C}" type="pres">
      <dgm:prSet presAssocID="{5792D5D7-C9E5-43F9-A372-9BB135768480}" presName="sibTrans" presStyleLbl="sibTrans1D1" presStyleIdx="4" presStyleCnt="6"/>
      <dgm:spPr/>
    </dgm:pt>
    <dgm:pt modelId="{06CF8E44-3F68-E744-820D-EC9155438FBD}" type="pres">
      <dgm:prSet presAssocID="{5792D5D7-C9E5-43F9-A372-9BB135768480}" presName="connectorText" presStyleLbl="sibTrans1D1" presStyleIdx="4" presStyleCnt="6"/>
      <dgm:spPr/>
    </dgm:pt>
    <dgm:pt modelId="{EBDADCC0-849F-6A4C-BA01-FCCF4EFA6A15}" type="pres">
      <dgm:prSet presAssocID="{539A1C03-F887-432C-AB16-7AD4E3BAB05B}" presName="node" presStyleLbl="node1" presStyleIdx="5" presStyleCnt="7">
        <dgm:presLayoutVars>
          <dgm:bulletEnabled val="1"/>
        </dgm:presLayoutVars>
      </dgm:prSet>
      <dgm:spPr/>
    </dgm:pt>
    <dgm:pt modelId="{127CA4B5-28AC-1842-9EAE-289C648F7D23}" type="pres">
      <dgm:prSet presAssocID="{E12517B5-CA38-4E39-BBD2-C5BC25F32BC9}" presName="sibTrans" presStyleLbl="sibTrans1D1" presStyleIdx="5" presStyleCnt="6"/>
      <dgm:spPr/>
    </dgm:pt>
    <dgm:pt modelId="{6DB54578-520C-A640-A4FD-1D92247F6442}" type="pres">
      <dgm:prSet presAssocID="{E12517B5-CA38-4E39-BBD2-C5BC25F32BC9}" presName="connectorText" presStyleLbl="sibTrans1D1" presStyleIdx="5" presStyleCnt="6"/>
      <dgm:spPr/>
    </dgm:pt>
    <dgm:pt modelId="{792E99E1-E498-BB47-9556-B078C9A6FC98}" type="pres">
      <dgm:prSet presAssocID="{75B470F1-8F7E-4975-8D0D-C81F46D552D1}" presName="node" presStyleLbl="node1" presStyleIdx="6" presStyleCnt="7">
        <dgm:presLayoutVars>
          <dgm:bulletEnabled val="1"/>
        </dgm:presLayoutVars>
      </dgm:prSet>
      <dgm:spPr/>
    </dgm:pt>
  </dgm:ptLst>
  <dgm:cxnLst>
    <dgm:cxn modelId="{08055800-2EAF-4ED2-BDF0-82F8A82A2C6E}" srcId="{3E3C4540-0564-40A2-B532-2FBF08BF4442}" destId="{01E9260D-87B9-42CA-9949-3107EEFBD462}" srcOrd="3" destOrd="0" parTransId="{612A2C9A-8164-459F-B0CD-8E57CBA3B9D6}" sibTransId="{7BDCF649-C120-43E8-B45D-8E915DA36E78}"/>
    <dgm:cxn modelId="{3FF17622-2886-864C-B514-4BB37B81D69C}" type="presOf" srcId="{539A1C03-F887-432C-AB16-7AD4E3BAB05B}" destId="{EBDADCC0-849F-6A4C-BA01-FCCF4EFA6A15}" srcOrd="0" destOrd="0" presId="urn:microsoft.com/office/officeart/2016/7/layout/RepeatingBendingProcessNew"/>
    <dgm:cxn modelId="{8795872E-77A7-9A41-8618-24873D4817EF}" type="presOf" srcId="{7859508E-03E5-47BF-9F45-B9F656D6E66D}" destId="{DA1EA38C-0BA3-924C-ACA6-4B7EF72843BE}" srcOrd="0" destOrd="0" presId="urn:microsoft.com/office/officeart/2016/7/layout/RepeatingBendingProcessNew"/>
    <dgm:cxn modelId="{0DB77833-178C-9642-988D-84D10ED374EB}" type="presOf" srcId="{FFAEB841-39A6-410C-9FDF-EB38260B0CB0}" destId="{53E3AB68-F0C0-8E4C-9161-AB1A53149E42}" srcOrd="0" destOrd="0" presId="urn:microsoft.com/office/officeart/2016/7/layout/RepeatingBendingProcessNew"/>
    <dgm:cxn modelId="{8A154239-59B1-6F4F-AE1B-B441EB229681}" type="presOf" srcId="{7BDCF649-C120-43E8-B45D-8E915DA36E78}" destId="{FE6FB309-F0EA-2343-9120-FE8470851291}" srcOrd="0" destOrd="0" presId="urn:microsoft.com/office/officeart/2016/7/layout/RepeatingBendingProcessNew"/>
    <dgm:cxn modelId="{DD0B9439-49B7-D14F-958C-F19E86ED59C0}" type="presOf" srcId="{75B470F1-8F7E-4975-8D0D-C81F46D552D1}" destId="{792E99E1-E498-BB47-9556-B078C9A6FC98}" srcOrd="0" destOrd="0" presId="urn:microsoft.com/office/officeart/2016/7/layout/RepeatingBendingProcessNew"/>
    <dgm:cxn modelId="{6D8EF63B-874B-E943-B305-C01148A417BB}" type="presOf" srcId="{5792D5D7-C9E5-43F9-A372-9BB135768480}" destId="{06CF8E44-3F68-E744-820D-EC9155438FBD}" srcOrd="1" destOrd="0" presId="urn:microsoft.com/office/officeart/2016/7/layout/RepeatingBendingProcessNew"/>
    <dgm:cxn modelId="{E5DDEB3C-DD18-41AB-B497-204AAF3E5538}" srcId="{3E3C4540-0564-40A2-B532-2FBF08BF4442}" destId="{539A1C03-F887-432C-AB16-7AD4E3BAB05B}" srcOrd="5" destOrd="0" parTransId="{EA55DF55-2555-4E77-BAE6-DC0DD25DD7F0}" sibTransId="{E12517B5-CA38-4E39-BBD2-C5BC25F32BC9}"/>
    <dgm:cxn modelId="{9CE20B40-2E0D-3548-A311-79EACC942B99}" type="presOf" srcId="{8D82DE32-35B9-425E-B2E6-9C385E8CA421}" destId="{BFAF2CC0-FBFD-9845-AABA-B023F53D02EE}" srcOrd="0" destOrd="0" presId="urn:microsoft.com/office/officeart/2016/7/layout/RepeatingBendingProcessNew"/>
    <dgm:cxn modelId="{13E9974D-C1ED-E14B-8A16-2B6A859182FF}" type="presOf" srcId="{7859508E-03E5-47BF-9F45-B9F656D6E66D}" destId="{A399807D-8B8D-1B49-95B3-99C1271AD94F}" srcOrd="1" destOrd="0" presId="urn:microsoft.com/office/officeart/2016/7/layout/RepeatingBendingProcessNew"/>
    <dgm:cxn modelId="{41219150-9A7B-464B-B592-9CC5C06E0410}" type="presOf" srcId="{72666AA9-8D85-4FA3-92D0-94F05DC215E0}" destId="{D937FE49-A6ED-0347-A39F-C1FD3FC766DC}" srcOrd="1" destOrd="0" presId="urn:microsoft.com/office/officeart/2016/7/layout/RepeatingBendingProcessNew"/>
    <dgm:cxn modelId="{45FDB45A-6917-3E4A-80B4-115A964E4063}" type="presOf" srcId="{883DC641-8E04-40EC-91F4-B719B23D2A65}" destId="{6EC6F0EA-DB43-204A-8162-4437649795D5}" srcOrd="0" destOrd="0" presId="urn:microsoft.com/office/officeart/2016/7/layout/RepeatingBendingProcessNew"/>
    <dgm:cxn modelId="{FFE6305B-6262-42BF-A511-71133EB6C409}" srcId="{3E3C4540-0564-40A2-B532-2FBF08BF4442}" destId="{883DC641-8E04-40EC-91F4-B719B23D2A65}" srcOrd="0" destOrd="0" parTransId="{1954E714-A73E-4AE5-9102-8644AE6F16AD}" sibTransId="{72666AA9-8D85-4FA3-92D0-94F05DC215E0}"/>
    <dgm:cxn modelId="{1AC29163-C763-B443-BC38-3A4D9B3A132C}" type="presOf" srcId="{E12517B5-CA38-4E39-BBD2-C5BC25F32BC9}" destId="{127CA4B5-28AC-1842-9EAE-289C648F7D23}" srcOrd="0" destOrd="0" presId="urn:microsoft.com/office/officeart/2016/7/layout/RepeatingBendingProcessNew"/>
    <dgm:cxn modelId="{D0924164-6AA6-0A40-BE4B-D249BB8C3A31}" type="presOf" srcId="{72666AA9-8D85-4FA3-92D0-94F05DC215E0}" destId="{ECB9EBD9-5C7C-0F49-9DA8-EAB609FF28A2}" srcOrd="0" destOrd="0" presId="urn:microsoft.com/office/officeart/2016/7/layout/RepeatingBendingProcessNew"/>
    <dgm:cxn modelId="{50826C6D-7056-498C-95DF-9807FC977202}" srcId="{3E3C4540-0564-40A2-B532-2FBF08BF4442}" destId="{8D82DE32-35B9-425E-B2E6-9C385E8CA421}" srcOrd="4" destOrd="0" parTransId="{D20610E9-CA5D-44E5-9E9E-E8B342D9DAFA}" sibTransId="{5792D5D7-C9E5-43F9-A372-9BB135768480}"/>
    <dgm:cxn modelId="{E5B8D170-1347-774D-B270-A516C99358AA}" type="presOf" srcId="{7BDCF649-C120-43E8-B45D-8E915DA36E78}" destId="{345FACD3-3FE1-ED4C-B77F-254BD9DDBE49}" srcOrd="1" destOrd="0" presId="urn:microsoft.com/office/officeart/2016/7/layout/RepeatingBendingProcessNew"/>
    <dgm:cxn modelId="{DCD62A78-CD07-984E-9557-7E40015F01EB}" type="presOf" srcId="{E12517B5-CA38-4E39-BBD2-C5BC25F32BC9}" destId="{6DB54578-520C-A640-A4FD-1D92247F6442}" srcOrd="1" destOrd="0" presId="urn:microsoft.com/office/officeart/2016/7/layout/RepeatingBendingProcessNew"/>
    <dgm:cxn modelId="{DC326E7B-5BC0-9E4B-9C58-7412BB3AF4DC}" type="presOf" srcId="{5792D5D7-C9E5-43F9-A372-9BB135768480}" destId="{C99B61FB-C044-704B-BC19-0259B2CFCD2C}" srcOrd="0" destOrd="0" presId="urn:microsoft.com/office/officeart/2016/7/layout/RepeatingBendingProcessNew"/>
    <dgm:cxn modelId="{F57D9292-380A-1642-BF6F-AE53508323C8}" type="presOf" srcId="{FFAEB841-39A6-410C-9FDF-EB38260B0CB0}" destId="{76D9823B-03BD-A641-ACBF-D7A58D0BA353}" srcOrd="1" destOrd="0" presId="urn:microsoft.com/office/officeart/2016/7/layout/RepeatingBendingProcessNew"/>
    <dgm:cxn modelId="{61C0CEA1-B963-C94E-9D7A-EE6A546FB755}" type="presOf" srcId="{0ACB36AA-A08D-446D-BBC4-0B1C54A5AA72}" destId="{12982A50-FDBE-5444-B938-A77959E6A898}" srcOrd="0" destOrd="0" presId="urn:microsoft.com/office/officeart/2016/7/layout/RepeatingBendingProcessNew"/>
    <dgm:cxn modelId="{20F232AD-AEA6-411F-B641-702CA0E0AD26}" srcId="{3E3C4540-0564-40A2-B532-2FBF08BF4442}" destId="{0ACB36AA-A08D-446D-BBC4-0B1C54A5AA72}" srcOrd="2" destOrd="0" parTransId="{AF7E4617-FD6A-4FF7-ACBD-E1B4C47AD3D8}" sibTransId="{FFAEB841-39A6-410C-9FDF-EB38260B0CB0}"/>
    <dgm:cxn modelId="{0EBF43B1-8126-422A-AAD6-7387BF454E9F}" srcId="{3E3C4540-0564-40A2-B532-2FBF08BF4442}" destId="{F24A48F5-B75A-4314-84F5-1C199C86E60E}" srcOrd="1" destOrd="0" parTransId="{7B5E15B8-0B94-4868-A11B-761DC4AC9CEC}" sibTransId="{7859508E-03E5-47BF-9F45-B9F656D6E66D}"/>
    <dgm:cxn modelId="{320D47B9-F2C3-480E-8FFE-83459BD87434}" srcId="{3E3C4540-0564-40A2-B532-2FBF08BF4442}" destId="{75B470F1-8F7E-4975-8D0D-C81F46D552D1}" srcOrd="6" destOrd="0" parTransId="{2DE085A1-0D62-4C76-A8E3-550769ECA6A2}" sibTransId="{E38B5611-BE6A-46A8-8823-44496BA03B63}"/>
    <dgm:cxn modelId="{6CDA12C8-DC79-F94C-B848-3861AB0D741E}" type="presOf" srcId="{F24A48F5-B75A-4314-84F5-1C199C86E60E}" destId="{C8E951A2-755C-2741-B1D0-750018930E16}" srcOrd="0" destOrd="0" presId="urn:microsoft.com/office/officeart/2016/7/layout/RepeatingBendingProcessNew"/>
    <dgm:cxn modelId="{C1DA47D6-D36D-554D-837A-FFB87F461646}" type="presOf" srcId="{01E9260D-87B9-42CA-9949-3107EEFBD462}" destId="{F6F39409-C067-D146-AFB0-5FAFC739B40C}" srcOrd="0" destOrd="0" presId="urn:microsoft.com/office/officeart/2016/7/layout/RepeatingBendingProcessNew"/>
    <dgm:cxn modelId="{143817E2-8B40-C645-8F19-E1AF2E9DF6DD}" type="presOf" srcId="{3E3C4540-0564-40A2-B532-2FBF08BF4442}" destId="{0AC2A1CD-56F8-614C-BBBE-AF1E20EE7FE6}" srcOrd="0" destOrd="0" presId="urn:microsoft.com/office/officeart/2016/7/layout/RepeatingBendingProcessNew"/>
    <dgm:cxn modelId="{732E5B75-7793-9D4E-9F7D-F298CE743C77}" type="presParOf" srcId="{0AC2A1CD-56F8-614C-BBBE-AF1E20EE7FE6}" destId="{6EC6F0EA-DB43-204A-8162-4437649795D5}" srcOrd="0" destOrd="0" presId="urn:microsoft.com/office/officeart/2016/7/layout/RepeatingBendingProcessNew"/>
    <dgm:cxn modelId="{14049F69-BA1D-0B41-A825-E9CF541C2101}" type="presParOf" srcId="{0AC2A1CD-56F8-614C-BBBE-AF1E20EE7FE6}" destId="{ECB9EBD9-5C7C-0F49-9DA8-EAB609FF28A2}" srcOrd="1" destOrd="0" presId="urn:microsoft.com/office/officeart/2016/7/layout/RepeatingBendingProcessNew"/>
    <dgm:cxn modelId="{72D8BC2B-9D0C-024A-910E-9C9485ABAEF5}" type="presParOf" srcId="{ECB9EBD9-5C7C-0F49-9DA8-EAB609FF28A2}" destId="{D937FE49-A6ED-0347-A39F-C1FD3FC766DC}" srcOrd="0" destOrd="0" presId="urn:microsoft.com/office/officeart/2016/7/layout/RepeatingBendingProcessNew"/>
    <dgm:cxn modelId="{3DE7E907-9983-F947-B98D-713DDCF908C4}" type="presParOf" srcId="{0AC2A1CD-56F8-614C-BBBE-AF1E20EE7FE6}" destId="{C8E951A2-755C-2741-B1D0-750018930E16}" srcOrd="2" destOrd="0" presId="urn:microsoft.com/office/officeart/2016/7/layout/RepeatingBendingProcessNew"/>
    <dgm:cxn modelId="{F4D0DF1D-63CA-0448-A678-61D92E908E74}" type="presParOf" srcId="{0AC2A1CD-56F8-614C-BBBE-AF1E20EE7FE6}" destId="{DA1EA38C-0BA3-924C-ACA6-4B7EF72843BE}" srcOrd="3" destOrd="0" presId="urn:microsoft.com/office/officeart/2016/7/layout/RepeatingBendingProcessNew"/>
    <dgm:cxn modelId="{5585B666-83C5-194D-A97F-65727E93C976}" type="presParOf" srcId="{DA1EA38C-0BA3-924C-ACA6-4B7EF72843BE}" destId="{A399807D-8B8D-1B49-95B3-99C1271AD94F}" srcOrd="0" destOrd="0" presId="urn:microsoft.com/office/officeart/2016/7/layout/RepeatingBendingProcessNew"/>
    <dgm:cxn modelId="{B167B47E-233F-1344-894C-1DEA55B51CDB}" type="presParOf" srcId="{0AC2A1CD-56F8-614C-BBBE-AF1E20EE7FE6}" destId="{12982A50-FDBE-5444-B938-A77959E6A898}" srcOrd="4" destOrd="0" presId="urn:microsoft.com/office/officeart/2016/7/layout/RepeatingBendingProcessNew"/>
    <dgm:cxn modelId="{9213F245-9293-5F43-B851-D4CEA00F3D32}" type="presParOf" srcId="{0AC2A1CD-56F8-614C-BBBE-AF1E20EE7FE6}" destId="{53E3AB68-F0C0-8E4C-9161-AB1A53149E42}" srcOrd="5" destOrd="0" presId="urn:microsoft.com/office/officeart/2016/7/layout/RepeatingBendingProcessNew"/>
    <dgm:cxn modelId="{2CF4D3F8-2A0A-8642-AA70-B58976EA471F}" type="presParOf" srcId="{53E3AB68-F0C0-8E4C-9161-AB1A53149E42}" destId="{76D9823B-03BD-A641-ACBF-D7A58D0BA353}" srcOrd="0" destOrd="0" presId="urn:microsoft.com/office/officeart/2016/7/layout/RepeatingBendingProcessNew"/>
    <dgm:cxn modelId="{99707D29-6F5E-0147-B3AA-0604CC30CC79}" type="presParOf" srcId="{0AC2A1CD-56F8-614C-BBBE-AF1E20EE7FE6}" destId="{F6F39409-C067-D146-AFB0-5FAFC739B40C}" srcOrd="6" destOrd="0" presId="urn:microsoft.com/office/officeart/2016/7/layout/RepeatingBendingProcessNew"/>
    <dgm:cxn modelId="{C3E173E2-E29B-4045-A0F8-974F3458E639}" type="presParOf" srcId="{0AC2A1CD-56F8-614C-BBBE-AF1E20EE7FE6}" destId="{FE6FB309-F0EA-2343-9120-FE8470851291}" srcOrd="7" destOrd="0" presId="urn:microsoft.com/office/officeart/2016/7/layout/RepeatingBendingProcessNew"/>
    <dgm:cxn modelId="{F8B23258-50D6-B940-BE86-59B975639011}" type="presParOf" srcId="{FE6FB309-F0EA-2343-9120-FE8470851291}" destId="{345FACD3-3FE1-ED4C-B77F-254BD9DDBE49}" srcOrd="0" destOrd="0" presId="urn:microsoft.com/office/officeart/2016/7/layout/RepeatingBendingProcessNew"/>
    <dgm:cxn modelId="{CD35D1DC-021D-5247-8457-B55F8B474664}" type="presParOf" srcId="{0AC2A1CD-56F8-614C-BBBE-AF1E20EE7FE6}" destId="{BFAF2CC0-FBFD-9845-AABA-B023F53D02EE}" srcOrd="8" destOrd="0" presId="urn:microsoft.com/office/officeart/2016/7/layout/RepeatingBendingProcessNew"/>
    <dgm:cxn modelId="{C5914BC3-C3EE-8B41-8A74-C5D6BFB1A5C6}" type="presParOf" srcId="{0AC2A1CD-56F8-614C-BBBE-AF1E20EE7FE6}" destId="{C99B61FB-C044-704B-BC19-0259B2CFCD2C}" srcOrd="9" destOrd="0" presId="urn:microsoft.com/office/officeart/2016/7/layout/RepeatingBendingProcessNew"/>
    <dgm:cxn modelId="{8139092F-859F-DA49-B591-05834D61A125}" type="presParOf" srcId="{C99B61FB-C044-704B-BC19-0259B2CFCD2C}" destId="{06CF8E44-3F68-E744-820D-EC9155438FBD}" srcOrd="0" destOrd="0" presId="urn:microsoft.com/office/officeart/2016/7/layout/RepeatingBendingProcessNew"/>
    <dgm:cxn modelId="{9AF14F89-E7C8-F042-9D42-E34B15CEB38C}" type="presParOf" srcId="{0AC2A1CD-56F8-614C-BBBE-AF1E20EE7FE6}" destId="{EBDADCC0-849F-6A4C-BA01-FCCF4EFA6A15}" srcOrd="10" destOrd="0" presId="urn:microsoft.com/office/officeart/2016/7/layout/RepeatingBendingProcessNew"/>
    <dgm:cxn modelId="{55CC69EF-2539-5643-80A0-B15D8AB3B3D1}" type="presParOf" srcId="{0AC2A1CD-56F8-614C-BBBE-AF1E20EE7FE6}" destId="{127CA4B5-28AC-1842-9EAE-289C648F7D23}" srcOrd="11" destOrd="0" presId="urn:microsoft.com/office/officeart/2016/7/layout/RepeatingBendingProcessNew"/>
    <dgm:cxn modelId="{229CC5FC-DCA5-7243-BBEC-EAFCE5228529}" type="presParOf" srcId="{127CA4B5-28AC-1842-9EAE-289C648F7D23}" destId="{6DB54578-520C-A640-A4FD-1D92247F6442}" srcOrd="0" destOrd="0" presId="urn:microsoft.com/office/officeart/2016/7/layout/RepeatingBendingProcessNew"/>
    <dgm:cxn modelId="{7F35AB0B-EDF9-B340-A0EA-2BB7547D1DBA}" type="presParOf" srcId="{0AC2A1CD-56F8-614C-BBBE-AF1E20EE7FE6}" destId="{792E99E1-E498-BB47-9556-B078C9A6FC9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ADDB51-B589-4ED8-A01D-47813BA0019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A58DBE-63A8-4BB9-999F-A2012AEC6F08}">
      <dgm:prSet/>
      <dgm:spPr/>
      <dgm:t>
        <a:bodyPr/>
        <a:lstStyle/>
        <a:p>
          <a:r>
            <a:rPr lang="ru-RU"/>
            <a:t>Множество, не содержащее равных элементов  </a:t>
          </a:r>
          <a:endParaRPr lang="en-US"/>
        </a:p>
      </dgm:t>
    </dgm:pt>
    <dgm:pt modelId="{DA917EEC-B00C-447C-B068-3B7446EBA6E0}" type="parTrans" cxnId="{0D0ADDE1-A0E2-4C48-8E8C-0341E1451728}">
      <dgm:prSet/>
      <dgm:spPr/>
      <dgm:t>
        <a:bodyPr/>
        <a:lstStyle/>
        <a:p>
          <a:endParaRPr lang="en-US"/>
        </a:p>
      </dgm:t>
    </dgm:pt>
    <dgm:pt modelId="{E54F4630-F80D-4FAD-80CA-3ACAFCA49315}" type="sibTrans" cxnId="{0D0ADDE1-A0E2-4C48-8E8C-0341E1451728}">
      <dgm:prSet/>
      <dgm:spPr/>
      <dgm:t>
        <a:bodyPr/>
        <a:lstStyle/>
        <a:p>
          <a:endParaRPr lang="en-US"/>
        </a:p>
      </dgm:t>
    </dgm:pt>
    <dgm:pt modelId="{85FD5754-27F8-41EA-AEBD-2BAA2E761337}">
      <dgm:prSet/>
      <dgm:spPr/>
      <dgm:t>
        <a:bodyPr/>
        <a:lstStyle/>
        <a:p>
          <a:r>
            <a:rPr lang="ru-RU"/>
            <a:t>Неупорядочено – неизвестно, какой элемент на какой позиции </a:t>
          </a:r>
          <a:endParaRPr lang="en-US"/>
        </a:p>
      </dgm:t>
    </dgm:pt>
    <dgm:pt modelId="{430F3412-BF02-46F5-95BD-27D617B12531}" type="parTrans" cxnId="{EB8AD036-5686-4A49-8FF5-6A3B70BFD4BA}">
      <dgm:prSet/>
      <dgm:spPr/>
      <dgm:t>
        <a:bodyPr/>
        <a:lstStyle/>
        <a:p>
          <a:endParaRPr lang="en-US"/>
        </a:p>
      </dgm:t>
    </dgm:pt>
    <dgm:pt modelId="{4124A906-C75D-48A5-A705-1D772B04A7A6}" type="sibTrans" cxnId="{EB8AD036-5686-4A49-8FF5-6A3B70BFD4BA}">
      <dgm:prSet/>
      <dgm:spPr/>
      <dgm:t>
        <a:bodyPr/>
        <a:lstStyle/>
        <a:p>
          <a:endParaRPr lang="en-US"/>
        </a:p>
      </dgm:t>
    </dgm:pt>
    <dgm:pt modelId="{E8604004-0E50-4C61-85AA-6DF3C74A9C4D}">
      <dgm:prSet/>
      <dgm:spPr/>
      <dgm:t>
        <a:bodyPr/>
        <a:lstStyle/>
        <a:p>
          <a:r>
            <a:rPr lang="ru-RU"/>
            <a:t>Не содержит новых по сравнению с коллекцией методов, однако модифицирует контракты некоторых существующих методов: </a:t>
          </a:r>
          <a:endParaRPr lang="en-US"/>
        </a:p>
      </dgm:t>
    </dgm:pt>
    <dgm:pt modelId="{36345C17-0E62-4B30-BFE2-C952A2104A38}" type="parTrans" cxnId="{B97E4B6A-A7C9-47E6-80B0-671A15822AFF}">
      <dgm:prSet/>
      <dgm:spPr/>
      <dgm:t>
        <a:bodyPr/>
        <a:lstStyle/>
        <a:p>
          <a:endParaRPr lang="en-US"/>
        </a:p>
      </dgm:t>
    </dgm:pt>
    <dgm:pt modelId="{B7CB968D-F29D-4232-BD64-2EF54CCE63AA}" type="sibTrans" cxnId="{B97E4B6A-A7C9-47E6-80B0-671A15822AFF}">
      <dgm:prSet/>
      <dgm:spPr/>
      <dgm:t>
        <a:bodyPr/>
        <a:lstStyle/>
        <a:p>
          <a:endParaRPr lang="en-US"/>
        </a:p>
      </dgm:t>
    </dgm:pt>
    <dgm:pt modelId="{A95E74BA-E764-4ADF-96A9-CC2C966D71FF}">
      <dgm:prSet/>
      <dgm:spPr/>
      <dgm:t>
        <a:bodyPr/>
        <a:lstStyle/>
        <a:p>
          <a:r>
            <a:rPr lang="en-US"/>
            <a:t>add – </a:t>
          </a:r>
          <a:r>
            <a:rPr lang="ru-RU"/>
            <a:t>не добавляет уже присутствующий во множестве элемент</a:t>
          </a:r>
          <a:endParaRPr lang="en-US"/>
        </a:p>
      </dgm:t>
    </dgm:pt>
    <dgm:pt modelId="{765B3D16-50FD-4C00-A6FF-847C320D3142}" type="parTrans" cxnId="{82627DC0-D4C6-4FC3-AD86-123197AB3E6B}">
      <dgm:prSet/>
      <dgm:spPr/>
      <dgm:t>
        <a:bodyPr/>
        <a:lstStyle/>
        <a:p>
          <a:endParaRPr lang="en-US"/>
        </a:p>
      </dgm:t>
    </dgm:pt>
    <dgm:pt modelId="{F85F5B9A-C3B9-4ADA-831D-C3C6D4CFCBD7}" type="sibTrans" cxnId="{82627DC0-D4C6-4FC3-AD86-123197AB3E6B}">
      <dgm:prSet/>
      <dgm:spPr/>
      <dgm:t>
        <a:bodyPr/>
        <a:lstStyle/>
        <a:p>
          <a:endParaRPr lang="en-US"/>
        </a:p>
      </dgm:t>
    </dgm:pt>
    <dgm:pt modelId="{0231F22A-E628-427B-A041-6B09FC4DE743}">
      <dgm:prSet/>
      <dgm:spPr/>
      <dgm:t>
        <a:bodyPr/>
        <a:lstStyle/>
        <a:p>
          <a:r>
            <a:rPr lang="en-US"/>
            <a:t>equals – </a:t>
          </a:r>
          <a:r>
            <a:rPr lang="ru-RU"/>
            <a:t>множества равны, если равны их размеры, и каждый элемент одного содержится в другом</a:t>
          </a:r>
          <a:endParaRPr lang="en-US"/>
        </a:p>
      </dgm:t>
    </dgm:pt>
    <dgm:pt modelId="{936F3014-DB64-426B-9C3A-1735976F5168}" type="parTrans" cxnId="{49E713C3-6965-40E2-B7CF-B6E904626F12}">
      <dgm:prSet/>
      <dgm:spPr/>
      <dgm:t>
        <a:bodyPr/>
        <a:lstStyle/>
        <a:p>
          <a:endParaRPr lang="en-US"/>
        </a:p>
      </dgm:t>
    </dgm:pt>
    <dgm:pt modelId="{CA475BE9-3921-4F49-BFDD-0828F34FF677}" type="sibTrans" cxnId="{49E713C3-6965-40E2-B7CF-B6E904626F12}">
      <dgm:prSet/>
      <dgm:spPr/>
      <dgm:t>
        <a:bodyPr/>
        <a:lstStyle/>
        <a:p>
          <a:endParaRPr lang="en-US"/>
        </a:p>
      </dgm:t>
    </dgm:pt>
    <dgm:pt modelId="{3E7A725C-9007-AC46-9A81-361337BF5AAA}" type="pres">
      <dgm:prSet presAssocID="{E7ADDB51-B589-4ED8-A01D-47813BA001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1BF3A3-9633-EE42-BA2D-92098AEC855A}" type="pres">
      <dgm:prSet presAssocID="{9BA58DBE-63A8-4BB9-999F-A2012AEC6F08}" presName="root1" presStyleCnt="0"/>
      <dgm:spPr/>
    </dgm:pt>
    <dgm:pt modelId="{3FEBFECE-229A-FC42-BBC1-3D9E8CC9287D}" type="pres">
      <dgm:prSet presAssocID="{9BA58DBE-63A8-4BB9-999F-A2012AEC6F08}" presName="LevelOneTextNode" presStyleLbl="node0" presStyleIdx="0" presStyleCnt="3">
        <dgm:presLayoutVars>
          <dgm:chPref val="3"/>
        </dgm:presLayoutVars>
      </dgm:prSet>
      <dgm:spPr/>
    </dgm:pt>
    <dgm:pt modelId="{3C943689-2C69-494C-8798-1C81EA502DF7}" type="pres">
      <dgm:prSet presAssocID="{9BA58DBE-63A8-4BB9-999F-A2012AEC6F08}" presName="level2hierChild" presStyleCnt="0"/>
      <dgm:spPr/>
    </dgm:pt>
    <dgm:pt modelId="{479EF715-60B4-6541-B84A-B2D735F4763A}" type="pres">
      <dgm:prSet presAssocID="{85FD5754-27F8-41EA-AEBD-2BAA2E761337}" presName="root1" presStyleCnt="0"/>
      <dgm:spPr/>
    </dgm:pt>
    <dgm:pt modelId="{8A225799-EFD4-874B-BCDE-E126B674FB7C}" type="pres">
      <dgm:prSet presAssocID="{85FD5754-27F8-41EA-AEBD-2BAA2E761337}" presName="LevelOneTextNode" presStyleLbl="node0" presStyleIdx="1" presStyleCnt="3">
        <dgm:presLayoutVars>
          <dgm:chPref val="3"/>
        </dgm:presLayoutVars>
      </dgm:prSet>
      <dgm:spPr/>
    </dgm:pt>
    <dgm:pt modelId="{3A2520BA-5A32-7240-8F14-21CD87C49022}" type="pres">
      <dgm:prSet presAssocID="{85FD5754-27F8-41EA-AEBD-2BAA2E761337}" presName="level2hierChild" presStyleCnt="0"/>
      <dgm:spPr/>
    </dgm:pt>
    <dgm:pt modelId="{325A5589-32C6-FA47-B309-0DCE59A278A4}" type="pres">
      <dgm:prSet presAssocID="{E8604004-0E50-4C61-85AA-6DF3C74A9C4D}" presName="root1" presStyleCnt="0"/>
      <dgm:spPr/>
    </dgm:pt>
    <dgm:pt modelId="{B828D0FE-3740-DE49-9F15-B403E5AD15AE}" type="pres">
      <dgm:prSet presAssocID="{E8604004-0E50-4C61-85AA-6DF3C74A9C4D}" presName="LevelOneTextNode" presStyleLbl="node0" presStyleIdx="2" presStyleCnt="3">
        <dgm:presLayoutVars>
          <dgm:chPref val="3"/>
        </dgm:presLayoutVars>
      </dgm:prSet>
      <dgm:spPr/>
    </dgm:pt>
    <dgm:pt modelId="{E07234F5-5FB0-4E4E-8253-A60A7608B4B5}" type="pres">
      <dgm:prSet presAssocID="{E8604004-0E50-4C61-85AA-6DF3C74A9C4D}" presName="level2hierChild" presStyleCnt="0"/>
      <dgm:spPr/>
    </dgm:pt>
    <dgm:pt modelId="{59A25438-7ADD-4E4A-A2D1-FCAA585B3EE2}" type="pres">
      <dgm:prSet presAssocID="{765B3D16-50FD-4C00-A6FF-847C320D3142}" presName="conn2-1" presStyleLbl="parChTrans1D2" presStyleIdx="0" presStyleCnt="2"/>
      <dgm:spPr/>
    </dgm:pt>
    <dgm:pt modelId="{2B8567C1-61DA-D34B-B645-F3C4DF3493BB}" type="pres">
      <dgm:prSet presAssocID="{765B3D16-50FD-4C00-A6FF-847C320D3142}" presName="connTx" presStyleLbl="parChTrans1D2" presStyleIdx="0" presStyleCnt="2"/>
      <dgm:spPr/>
    </dgm:pt>
    <dgm:pt modelId="{617D9E02-EB02-AB42-B18E-349160BA30F6}" type="pres">
      <dgm:prSet presAssocID="{A95E74BA-E764-4ADF-96A9-CC2C966D71FF}" presName="root2" presStyleCnt="0"/>
      <dgm:spPr/>
    </dgm:pt>
    <dgm:pt modelId="{C5AF2675-AA84-C143-A075-026E96458083}" type="pres">
      <dgm:prSet presAssocID="{A95E74BA-E764-4ADF-96A9-CC2C966D71FF}" presName="LevelTwoTextNode" presStyleLbl="node2" presStyleIdx="0" presStyleCnt="2">
        <dgm:presLayoutVars>
          <dgm:chPref val="3"/>
        </dgm:presLayoutVars>
      </dgm:prSet>
      <dgm:spPr/>
    </dgm:pt>
    <dgm:pt modelId="{782647B6-21BD-AC44-803C-7241F97FC427}" type="pres">
      <dgm:prSet presAssocID="{A95E74BA-E764-4ADF-96A9-CC2C966D71FF}" presName="level3hierChild" presStyleCnt="0"/>
      <dgm:spPr/>
    </dgm:pt>
    <dgm:pt modelId="{9A953458-D38F-294E-A4D6-9FBC63A478D0}" type="pres">
      <dgm:prSet presAssocID="{936F3014-DB64-426B-9C3A-1735976F5168}" presName="conn2-1" presStyleLbl="parChTrans1D2" presStyleIdx="1" presStyleCnt="2"/>
      <dgm:spPr/>
    </dgm:pt>
    <dgm:pt modelId="{10801431-04A5-5945-8667-6DBDC873A331}" type="pres">
      <dgm:prSet presAssocID="{936F3014-DB64-426B-9C3A-1735976F5168}" presName="connTx" presStyleLbl="parChTrans1D2" presStyleIdx="1" presStyleCnt="2"/>
      <dgm:spPr/>
    </dgm:pt>
    <dgm:pt modelId="{09421ADC-5FB3-784A-A4DF-B5E1BF1264FB}" type="pres">
      <dgm:prSet presAssocID="{0231F22A-E628-427B-A041-6B09FC4DE743}" presName="root2" presStyleCnt="0"/>
      <dgm:spPr/>
    </dgm:pt>
    <dgm:pt modelId="{43C074DF-B00C-0748-AE59-3DB66F148964}" type="pres">
      <dgm:prSet presAssocID="{0231F22A-E628-427B-A041-6B09FC4DE743}" presName="LevelTwoTextNode" presStyleLbl="node2" presStyleIdx="1" presStyleCnt="2">
        <dgm:presLayoutVars>
          <dgm:chPref val="3"/>
        </dgm:presLayoutVars>
      </dgm:prSet>
      <dgm:spPr/>
    </dgm:pt>
    <dgm:pt modelId="{A4F1EB7E-6D2D-8342-B05B-BE34602A1C76}" type="pres">
      <dgm:prSet presAssocID="{0231F22A-E628-427B-A041-6B09FC4DE743}" presName="level3hierChild" presStyleCnt="0"/>
      <dgm:spPr/>
    </dgm:pt>
  </dgm:ptLst>
  <dgm:cxnLst>
    <dgm:cxn modelId="{5666A41A-D378-684A-A60C-100EDDF8B8D0}" type="presOf" srcId="{E8604004-0E50-4C61-85AA-6DF3C74A9C4D}" destId="{B828D0FE-3740-DE49-9F15-B403E5AD15AE}" srcOrd="0" destOrd="0" presId="urn:microsoft.com/office/officeart/2005/8/layout/hierarchy2"/>
    <dgm:cxn modelId="{C66FC51D-44A3-644C-BB9C-AC1D933DCED0}" type="presOf" srcId="{765B3D16-50FD-4C00-A6FF-847C320D3142}" destId="{59A25438-7ADD-4E4A-A2D1-FCAA585B3EE2}" srcOrd="0" destOrd="0" presId="urn:microsoft.com/office/officeart/2005/8/layout/hierarchy2"/>
    <dgm:cxn modelId="{BA9F8B30-2053-0848-859E-717DA37FC806}" type="presOf" srcId="{E7ADDB51-B589-4ED8-A01D-47813BA0019F}" destId="{3E7A725C-9007-AC46-9A81-361337BF5AAA}" srcOrd="0" destOrd="0" presId="urn:microsoft.com/office/officeart/2005/8/layout/hierarchy2"/>
    <dgm:cxn modelId="{702E2F33-8CCF-5F41-8EFC-E4A8E288DD38}" type="presOf" srcId="{0231F22A-E628-427B-A041-6B09FC4DE743}" destId="{43C074DF-B00C-0748-AE59-3DB66F148964}" srcOrd="0" destOrd="0" presId="urn:microsoft.com/office/officeart/2005/8/layout/hierarchy2"/>
    <dgm:cxn modelId="{EB8AD036-5686-4A49-8FF5-6A3B70BFD4BA}" srcId="{E7ADDB51-B589-4ED8-A01D-47813BA0019F}" destId="{85FD5754-27F8-41EA-AEBD-2BAA2E761337}" srcOrd="1" destOrd="0" parTransId="{430F3412-BF02-46F5-95BD-27D617B12531}" sibTransId="{4124A906-C75D-48A5-A705-1D772B04A7A6}"/>
    <dgm:cxn modelId="{58BF4641-7C48-6C48-A8B6-3AA5CFCE69F2}" type="presOf" srcId="{85FD5754-27F8-41EA-AEBD-2BAA2E761337}" destId="{8A225799-EFD4-874B-BCDE-E126B674FB7C}" srcOrd="0" destOrd="0" presId="urn:microsoft.com/office/officeart/2005/8/layout/hierarchy2"/>
    <dgm:cxn modelId="{9F27E54B-39DF-384C-93C4-6AEC0C2C9AFA}" type="presOf" srcId="{9BA58DBE-63A8-4BB9-999F-A2012AEC6F08}" destId="{3FEBFECE-229A-FC42-BBC1-3D9E8CC9287D}" srcOrd="0" destOrd="0" presId="urn:microsoft.com/office/officeart/2005/8/layout/hierarchy2"/>
    <dgm:cxn modelId="{54194B5B-B243-BC4B-81E4-AA4EA8CF4A36}" type="presOf" srcId="{A95E74BA-E764-4ADF-96A9-CC2C966D71FF}" destId="{C5AF2675-AA84-C143-A075-026E96458083}" srcOrd="0" destOrd="0" presId="urn:microsoft.com/office/officeart/2005/8/layout/hierarchy2"/>
    <dgm:cxn modelId="{B97E4B6A-A7C9-47E6-80B0-671A15822AFF}" srcId="{E7ADDB51-B589-4ED8-A01D-47813BA0019F}" destId="{E8604004-0E50-4C61-85AA-6DF3C74A9C4D}" srcOrd="2" destOrd="0" parTransId="{36345C17-0E62-4B30-BFE2-C952A2104A38}" sibTransId="{B7CB968D-F29D-4232-BD64-2EF54CCE63AA}"/>
    <dgm:cxn modelId="{2A362F82-AB50-EF42-A447-3A97B4DB2FB9}" type="presOf" srcId="{765B3D16-50FD-4C00-A6FF-847C320D3142}" destId="{2B8567C1-61DA-D34B-B645-F3C4DF3493BB}" srcOrd="1" destOrd="0" presId="urn:microsoft.com/office/officeart/2005/8/layout/hierarchy2"/>
    <dgm:cxn modelId="{82627DC0-D4C6-4FC3-AD86-123197AB3E6B}" srcId="{E8604004-0E50-4C61-85AA-6DF3C74A9C4D}" destId="{A95E74BA-E764-4ADF-96A9-CC2C966D71FF}" srcOrd="0" destOrd="0" parTransId="{765B3D16-50FD-4C00-A6FF-847C320D3142}" sibTransId="{F85F5B9A-C3B9-4ADA-831D-C3C6D4CFCBD7}"/>
    <dgm:cxn modelId="{49E713C3-6965-40E2-B7CF-B6E904626F12}" srcId="{E8604004-0E50-4C61-85AA-6DF3C74A9C4D}" destId="{0231F22A-E628-427B-A041-6B09FC4DE743}" srcOrd="1" destOrd="0" parTransId="{936F3014-DB64-426B-9C3A-1735976F5168}" sibTransId="{CA475BE9-3921-4F49-BFDD-0828F34FF677}"/>
    <dgm:cxn modelId="{377F8FD1-D14E-3940-8596-56C54B546FA6}" type="presOf" srcId="{936F3014-DB64-426B-9C3A-1735976F5168}" destId="{9A953458-D38F-294E-A4D6-9FBC63A478D0}" srcOrd="0" destOrd="0" presId="urn:microsoft.com/office/officeart/2005/8/layout/hierarchy2"/>
    <dgm:cxn modelId="{CB8C9BD2-0C0E-E540-B5FC-0D6FA9A878F2}" type="presOf" srcId="{936F3014-DB64-426B-9C3A-1735976F5168}" destId="{10801431-04A5-5945-8667-6DBDC873A331}" srcOrd="1" destOrd="0" presId="urn:microsoft.com/office/officeart/2005/8/layout/hierarchy2"/>
    <dgm:cxn modelId="{0D0ADDE1-A0E2-4C48-8E8C-0341E1451728}" srcId="{E7ADDB51-B589-4ED8-A01D-47813BA0019F}" destId="{9BA58DBE-63A8-4BB9-999F-A2012AEC6F08}" srcOrd="0" destOrd="0" parTransId="{DA917EEC-B00C-447C-B068-3B7446EBA6E0}" sibTransId="{E54F4630-F80D-4FAD-80CA-3ACAFCA49315}"/>
    <dgm:cxn modelId="{981BD938-6A22-624C-9741-BE7024905A6F}" type="presParOf" srcId="{3E7A725C-9007-AC46-9A81-361337BF5AAA}" destId="{3F1BF3A3-9633-EE42-BA2D-92098AEC855A}" srcOrd="0" destOrd="0" presId="urn:microsoft.com/office/officeart/2005/8/layout/hierarchy2"/>
    <dgm:cxn modelId="{A7D2DC73-65B0-134A-9D0E-3678E7C131A3}" type="presParOf" srcId="{3F1BF3A3-9633-EE42-BA2D-92098AEC855A}" destId="{3FEBFECE-229A-FC42-BBC1-3D9E8CC9287D}" srcOrd="0" destOrd="0" presId="urn:microsoft.com/office/officeart/2005/8/layout/hierarchy2"/>
    <dgm:cxn modelId="{451631B3-859C-8540-B810-EECF5D3A3542}" type="presParOf" srcId="{3F1BF3A3-9633-EE42-BA2D-92098AEC855A}" destId="{3C943689-2C69-494C-8798-1C81EA502DF7}" srcOrd="1" destOrd="0" presId="urn:microsoft.com/office/officeart/2005/8/layout/hierarchy2"/>
    <dgm:cxn modelId="{790C38E9-D96F-664F-8A09-4F6A5A22406C}" type="presParOf" srcId="{3E7A725C-9007-AC46-9A81-361337BF5AAA}" destId="{479EF715-60B4-6541-B84A-B2D735F4763A}" srcOrd="1" destOrd="0" presId="urn:microsoft.com/office/officeart/2005/8/layout/hierarchy2"/>
    <dgm:cxn modelId="{4D311337-861C-FF4B-982B-01A22362BB69}" type="presParOf" srcId="{479EF715-60B4-6541-B84A-B2D735F4763A}" destId="{8A225799-EFD4-874B-BCDE-E126B674FB7C}" srcOrd="0" destOrd="0" presId="urn:microsoft.com/office/officeart/2005/8/layout/hierarchy2"/>
    <dgm:cxn modelId="{C75C20EF-B779-D74A-802E-5E9EFCBF47D2}" type="presParOf" srcId="{479EF715-60B4-6541-B84A-B2D735F4763A}" destId="{3A2520BA-5A32-7240-8F14-21CD87C49022}" srcOrd="1" destOrd="0" presId="urn:microsoft.com/office/officeart/2005/8/layout/hierarchy2"/>
    <dgm:cxn modelId="{469625DC-7FED-6744-9C91-FFC8F91619C4}" type="presParOf" srcId="{3E7A725C-9007-AC46-9A81-361337BF5AAA}" destId="{325A5589-32C6-FA47-B309-0DCE59A278A4}" srcOrd="2" destOrd="0" presId="urn:microsoft.com/office/officeart/2005/8/layout/hierarchy2"/>
    <dgm:cxn modelId="{A4ABC1E5-D57A-6C4B-8195-E2AA68FF6A11}" type="presParOf" srcId="{325A5589-32C6-FA47-B309-0DCE59A278A4}" destId="{B828D0FE-3740-DE49-9F15-B403E5AD15AE}" srcOrd="0" destOrd="0" presId="urn:microsoft.com/office/officeart/2005/8/layout/hierarchy2"/>
    <dgm:cxn modelId="{82CDC6D4-A59B-B740-8521-B0E9AAEF6BD8}" type="presParOf" srcId="{325A5589-32C6-FA47-B309-0DCE59A278A4}" destId="{E07234F5-5FB0-4E4E-8253-A60A7608B4B5}" srcOrd="1" destOrd="0" presId="urn:microsoft.com/office/officeart/2005/8/layout/hierarchy2"/>
    <dgm:cxn modelId="{332A4298-18BE-2E40-AD34-8D7D47774E61}" type="presParOf" srcId="{E07234F5-5FB0-4E4E-8253-A60A7608B4B5}" destId="{59A25438-7ADD-4E4A-A2D1-FCAA585B3EE2}" srcOrd="0" destOrd="0" presId="urn:microsoft.com/office/officeart/2005/8/layout/hierarchy2"/>
    <dgm:cxn modelId="{EDDB65AA-7D21-944B-88B6-8290DA28E090}" type="presParOf" srcId="{59A25438-7ADD-4E4A-A2D1-FCAA585B3EE2}" destId="{2B8567C1-61DA-D34B-B645-F3C4DF3493BB}" srcOrd="0" destOrd="0" presId="urn:microsoft.com/office/officeart/2005/8/layout/hierarchy2"/>
    <dgm:cxn modelId="{CC30A7AF-4CF5-8D48-B6F3-F68E3EBAE6D1}" type="presParOf" srcId="{E07234F5-5FB0-4E4E-8253-A60A7608B4B5}" destId="{617D9E02-EB02-AB42-B18E-349160BA30F6}" srcOrd="1" destOrd="0" presId="urn:microsoft.com/office/officeart/2005/8/layout/hierarchy2"/>
    <dgm:cxn modelId="{C437E5C1-5D88-A943-8557-7BAEAC3A9169}" type="presParOf" srcId="{617D9E02-EB02-AB42-B18E-349160BA30F6}" destId="{C5AF2675-AA84-C143-A075-026E96458083}" srcOrd="0" destOrd="0" presId="urn:microsoft.com/office/officeart/2005/8/layout/hierarchy2"/>
    <dgm:cxn modelId="{9203217D-2E2B-CA4A-9A66-8731234A75A0}" type="presParOf" srcId="{617D9E02-EB02-AB42-B18E-349160BA30F6}" destId="{782647B6-21BD-AC44-803C-7241F97FC427}" srcOrd="1" destOrd="0" presId="urn:microsoft.com/office/officeart/2005/8/layout/hierarchy2"/>
    <dgm:cxn modelId="{F10D783B-8DCB-A047-9212-5F14CE402D44}" type="presParOf" srcId="{E07234F5-5FB0-4E4E-8253-A60A7608B4B5}" destId="{9A953458-D38F-294E-A4D6-9FBC63A478D0}" srcOrd="2" destOrd="0" presId="urn:microsoft.com/office/officeart/2005/8/layout/hierarchy2"/>
    <dgm:cxn modelId="{BFBC84A2-948C-C04C-B2FE-07913A395CD3}" type="presParOf" srcId="{9A953458-D38F-294E-A4D6-9FBC63A478D0}" destId="{10801431-04A5-5945-8667-6DBDC873A331}" srcOrd="0" destOrd="0" presId="urn:microsoft.com/office/officeart/2005/8/layout/hierarchy2"/>
    <dgm:cxn modelId="{92A9B963-B531-214E-A1F1-74B61347BE52}" type="presParOf" srcId="{E07234F5-5FB0-4E4E-8253-A60A7608B4B5}" destId="{09421ADC-5FB3-784A-A4DF-B5E1BF1264FB}" srcOrd="3" destOrd="0" presId="urn:microsoft.com/office/officeart/2005/8/layout/hierarchy2"/>
    <dgm:cxn modelId="{FD2C66DF-CC59-4B45-9171-7F3A39F0DE0A}" type="presParOf" srcId="{09421ADC-5FB3-784A-A4DF-B5E1BF1264FB}" destId="{43C074DF-B00C-0748-AE59-3DB66F148964}" srcOrd="0" destOrd="0" presId="urn:microsoft.com/office/officeart/2005/8/layout/hierarchy2"/>
    <dgm:cxn modelId="{591CB269-08F5-454E-9A85-485C98864A5D}" type="presParOf" srcId="{09421ADC-5FB3-784A-A4DF-B5E1BF1264FB}" destId="{A4F1EB7E-6D2D-8342-B05B-BE34602A1C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5C591-5DAA-4EB6-89C3-2893783B19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94FF4F-6E40-4C3B-AEB4-1EC6E01F2933}">
      <dgm:prSet/>
      <dgm:spPr/>
      <dgm:t>
        <a:bodyPr/>
        <a:lstStyle/>
        <a:p>
          <a:r>
            <a:rPr lang="ru-RU" b="1" i="0"/>
            <a:t>Класс </a:t>
          </a:r>
          <a:r>
            <a:rPr lang="en-US" b="1" i="0"/>
            <a:t>Vector</a:t>
          </a:r>
          <a:r>
            <a:rPr lang="en-US" b="0" i="0"/>
            <a:t> </a:t>
          </a:r>
          <a:r>
            <a:rPr lang="ru-RU" b="0" i="0"/>
            <a:t>реализует динамический массив. Он похож на </a:t>
          </a:r>
          <a:r>
            <a:rPr lang="en-US" b="0" i="0">
              <a:hlinkClick xmlns:r="http://schemas.openxmlformats.org/officeDocument/2006/relationships" r:id="rId1"/>
            </a:rPr>
            <a:t>ArrayList</a:t>
          </a:r>
          <a:r>
            <a:rPr lang="en-US" b="0" i="0"/>
            <a:t>, , </a:t>
          </a:r>
          <a:r>
            <a:rPr lang="ru-RU" b="0" i="0"/>
            <a:t>но с двумя отличиями:</a:t>
          </a:r>
          <a:endParaRPr lang="en-US"/>
        </a:p>
      </dgm:t>
    </dgm:pt>
    <dgm:pt modelId="{43E420BA-670D-4EA2-879D-C8D1D5853F70}" type="parTrans" cxnId="{B369F656-3EA4-465D-8685-223415F615AA}">
      <dgm:prSet/>
      <dgm:spPr/>
      <dgm:t>
        <a:bodyPr/>
        <a:lstStyle/>
        <a:p>
          <a:endParaRPr lang="en-US"/>
        </a:p>
      </dgm:t>
    </dgm:pt>
    <dgm:pt modelId="{095ABACD-0DA9-4DA0-A6AD-2FE295274C43}" type="sibTrans" cxnId="{B369F656-3EA4-465D-8685-223415F615AA}">
      <dgm:prSet/>
      <dgm:spPr/>
      <dgm:t>
        <a:bodyPr/>
        <a:lstStyle/>
        <a:p>
          <a:endParaRPr lang="en-US"/>
        </a:p>
      </dgm:t>
    </dgm:pt>
    <dgm:pt modelId="{F1425356-8C74-429D-B458-DC6BAE571CC1}">
      <dgm:prSet/>
      <dgm:spPr/>
      <dgm:t>
        <a:bodyPr/>
        <a:lstStyle/>
        <a:p>
          <a:r>
            <a:rPr lang="en-US" b="0" i="0"/>
            <a:t>Vector </a:t>
          </a:r>
          <a:r>
            <a:rPr lang="ru-RU" b="0" i="0"/>
            <a:t>синхронизирован.</a:t>
          </a:r>
          <a:endParaRPr lang="en-US"/>
        </a:p>
      </dgm:t>
    </dgm:pt>
    <dgm:pt modelId="{BCFA8864-51D1-4772-8662-62F0B1305EF0}" type="parTrans" cxnId="{20B0BF94-F7AB-46F2-AA14-B590CF88E820}">
      <dgm:prSet/>
      <dgm:spPr/>
      <dgm:t>
        <a:bodyPr/>
        <a:lstStyle/>
        <a:p>
          <a:endParaRPr lang="en-US"/>
        </a:p>
      </dgm:t>
    </dgm:pt>
    <dgm:pt modelId="{92A1271F-6599-4EDD-9DD8-AA869EF2C32B}" type="sibTrans" cxnId="{20B0BF94-F7AB-46F2-AA14-B590CF88E820}">
      <dgm:prSet/>
      <dgm:spPr/>
      <dgm:t>
        <a:bodyPr/>
        <a:lstStyle/>
        <a:p>
          <a:endParaRPr lang="en-US"/>
        </a:p>
      </dgm:t>
    </dgm:pt>
    <dgm:pt modelId="{5B5AEC83-F50B-442D-9B33-5C3B13783EA6}">
      <dgm:prSet/>
      <dgm:spPr/>
      <dgm:t>
        <a:bodyPr/>
        <a:lstStyle/>
        <a:p>
          <a:r>
            <a:rPr lang="en-US" b="0" i="0"/>
            <a:t>Vector </a:t>
          </a:r>
          <a:r>
            <a:rPr lang="ru-RU" b="0" i="0"/>
            <a:t>содержит много устаревших методов, которые не являются частью структуры коллекций.</a:t>
          </a:r>
          <a:endParaRPr lang="en-US"/>
        </a:p>
      </dgm:t>
    </dgm:pt>
    <dgm:pt modelId="{79F1B100-467C-4F4A-939A-E7AF025FB97D}" type="parTrans" cxnId="{2D4E7AAF-487D-435F-AFFD-EA81689A0ACB}">
      <dgm:prSet/>
      <dgm:spPr/>
      <dgm:t>
        <a:bodyPr/>
        <a:lstStyle/>
        <a:p>
          <a:endParaRPr lang="en-US"/>
        </a:p>
      </dgm:t>
    </dgm:pt>
    <dgm:pt modelId="{C571E5AB-7D02-4BC6-8C87-17039C9D5FFF}" type="sibTrans" cxnId="{2D4E7AAF-487D-435F-AFFD-EA81689A0ACB}">
      <dgm:prSet/>
      <dgm:spPr/>
      <dgm:t>
        <a:bodyPr/>
        <a:lstStyle/>
        <a:p>
          <a:endParaRPr lang="en-US"/>
        </a:p>
      </dgm:t>
    </dgm:pt>
    <dgm:pt modelId="{55D8D42B-099F-4E49-92F3-A0B388C08CBE}">
      <dgm:prSet/>
      <dgm:spPr/>
      <dgm:t>
        <a:bodyPr/>
        <a:lstStyle/>
        <a:p>
          <a:r>
            <a:rPr lang="ru-RU" b="0" i="0"/>
            <a:t>В </a:t>
          </a:r>
          <a:r>
            <a:rPr lang="en-US" b="0" i="0"/>
            <a:t>Java </a:t>
          </a:r>
          <a:r>
            <a:rPr lang="ru-RU" b="0" i="0"/>
            <a:t>класс </a:t>
          </a:r>
          <a:r>
            <a:rPr lang="en-US" b="0" i="0"/>
            <a:t>Vector </a:t>
          </a:r>
          <a:r>
            <a:rPr lang="ru-RU" b="0" i="0"/>
            <a:t>оказывается очень полезным, если вы заранее не знаете размер массива или вам нужен только тот, который может изменять размеры за время жизни программы.</a:t>
          </a:r>
          <a:endParaRPr lang="en-US"/>
        </a:p>
      </dgm:t>
    </dgm:pt>
    <dgm:pt modelId="{56FB19EF-CE5F-4000-8082-2B56E000256E}" type="parTrans" cxnId="{ADFCF36F-671D-4FE8-A0AF-DA7435567596}">
      <dgm:prSet/>
      <dgm:spPr/>
      <dgm:t>
        <a:bodyPr/>
        <a:lstStyle/>
        <a:p>
          <a:endParaRPr lang="en-US"/>
        </a:p>
      </dgm:t>
    </dgm:pt>
    <dgm:pt modelId="{D181C7FF-1AB8-422F-B6AD-60959BAB5755}" type="sibTrans" cxnId="{ADFCF36F-671D-4FE8-A0AF-DA7435567596}">
      <dgm:prSet/>
      <dgm:spPr/>
      <dgm:t>
        <a:bodyPr/>
        <a:lstStyle/>
        <a:p>
          <a:endParaRPr lang="en-US"/>
        </a:p>
      </dgm:t>
    </dgm:pt>
    <dgm:pt modelId="{5D8C2D28-EEC8-794A-8047-4CD16B1BF2AE}" type="pres">
      <dgm:prSet presAssocID="{F725C591-5DAA-4EB6-89C3-2893783B19F1}" presName="linear" presStyleCnt="0">
        <dgm:presLayoutVars>
          <dgm:animLvl val="lvl"/>
          <dgm:resizeHandles val="exact"/>
        </dgm:presLayoutVars>
      </dgm:prSet>
      <dgm:spPr/>
    </dgm:pt>
    <dgm:pt modelId="{53641CFE-9788-3C43-9B7C-A3C34A60BC2C}" type="pres">
      <dgm:prSet presAssocID="{E594FF4F-6E40-4C3B-AEB4-1EC6E01F29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F9BEA7-95A1-7642-90B0-DB015B722765}" type="pres">
      <dgm:prSet presAssocID="{E594FF4F-6E40-4C3B-AEB4-1EC6E01F2933}" presName="childText" presStyleLbl="revTx" presStyleIdx="0" presStyleCnt="1">
        <dgm:presLayoutVars>
          <dgm:bulletEnabled val="1"/>
        </dgm:presLayoutVars>
      </dgm:prSet>
      <dgm:spPr/>
    </dgm:pt>
    <dgm:pt modelId="{0CC28C86-4917-FE4E-ADD2-0829348F1041}" type="pres">
      <dgm:prSet presAssocID="{55D8D42B-099F-4E49-92F3-A0B388C08C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6D2B01D-4FA3-9F44-BA57-63D657E4D350}" type="presOf" srcId="{5B5AEC83-F50B-442D-9B33-5C3B13783EA6}" destId="{FDF9BEA7-95A1-7642-90B0-DB015B722765}" srcOrd="0" destOrd="1" presId="urn:microsoft.com/office/officeart/2005/8/layout/vList2"/>
    <dgm:cxn modelId="{D703E225-EA99-DC40-82AD-0D6ADBF009F8}" type="presOf" srcId="{F1425356-8C74-429D-B458-DC6BAE571CC1}" destId="{FDF9BEA7-95A1-7642-90B0-DB015B722765}" srcOrd="0" destOrd="0" presId="urn:microsoft.com/office/officeart/2005/8/layout/vList2"/>
    <dgm:cxn modelId="{35CC762F-AAAF-7D49-9D2C-88330B07D791}" type="presOf" srcId="{E594FF4F-6E40-4C3B-AEB4-1EC6E01F2933}" destId="{53641CFE-9788-3C43-9B7C-A3C34A60BC2C}" srcOrd="0" destOrd="0" presId="urn:microsoft.com/office/officeart/2005/8/layout/vList2"/>
    <dgm:cxn modelId="{B369F656-3EA4-465D-8685-223415F615AA}" srcId="{F725C591-5DAA-4EB6-89C3-2893783B19F1}" destId="{E594FF4F-6E40-4C3B-AEB4-1EC6E01F2933}" srcOrd="0" destOrd="0" parTransId="{43E420BA-670D-4EA2-879D-C8D1D5853F70}" sibTransId="{095ABACD-0DA9-4DA0-A6AD-2FE295274C43}"/>
    <dgm:cxn modelId="{ADFCF36F-671D-4FE8-A0AF-DA7435567596}" srcId="{F725C591-5DAA-4EB6-89C3-2893783B19F1}" destId="{55D8D42B-099F-4E49-92F3-A0B388C08CBE}" srcOrd="1" destOrd="0" parTransId="{56FB19EF-CE5F-4000-8082-2B56E000256E}" sibTransId="{D181C7FF-1AB8-422F-B6AD-60959BAB5755}"/>
    <dgm:cxn modelId="{80860470-4B02-8A44-BE2B-FF71C7E6673D}" type="presOf" srcId="{55D8D42B-099F-4E49-92F3-A0B388C08CBE}" destId="{0CC28C86-4917-FE4E-ADD2-0829348F1041}" srcOrd="0" destOrd="0" presId="urn:microsoft.com/office/officeart/2005/8/layout/vList2"/>
    <dgm:cxn modelId="{EF852C78-71EA-8643-B2F9-61309FB8BD2E}" type="presOf" srcId="{F725C591-5DAA-4EB6-89C3-2893783B19F1}" destId="{5D8C2D28-EEC8-794A-8047-4CD16B1BF2AE}" srcOrd="0" destOrd="0" presId="urn:microsoft.com/office/officeart/2005/8/layout/vList2"/>
    <dgm:cxn modelId="{20B0BF94-F7AB-46F2-AA14-B590CF88E820}" srcId="{E594FF4F-6E40-4C3B-AEB4-1EC6E01F2933}" destId="{F1425356-8C74-429D-B458-DC6BAE571CC1}" srcOrd="0" destOrd="0" parTransId="{BCFA8864-51D1-4772-8662-62F0B1305EF0}" sibTransId="{92A1271F-6599-4EDD-9DD8-AA869EF2C32B}"/>
    <dgm:cxn modelId="{2D4E7AAF-487D-435F-AFFD-EA81689A0ACB}" srcId="{E594FF4F-6E40-4C3B-AEB4-1EC6E01F2933}" destId="{5B5AEC83-F50B-442D-9B33-5C3B13783EA6}" srcOrd="1" destOrd="0" parTransId="{79F1B100-467C-4F4A-939A-E7AF025FB97D}" sibTransId="{C571E5AB-7D02-4BC6-8C87-17039C9D5FFF}"/>
    <dgm:cxn modelId="{62E76EA6-47E5-794B-8222-58D54B89E9FA}" type="presParOf" srcId="{5D8C2D28-EEC8-794A-8047-4CD16B1BF2AE}" destId="{53641CFE-9788-3C43-9B7C-A3C34A60BC2C}" srcOrd="0" destOrd="0" presId="urn:microsoft.com/office/officeart/2005/8/layout/vList2"/>
    <dgm:cxn modelId="{D79873F3-198A-6F4D-9C65-9037426C1062}" type="presParOf" srcId="{5D8C2D28-EEC8-794A-8047-4CD16B1BF2AE}" destId="{FDF9BEA7-95A1-7642-90B0-DB015B722765}" srcOrd="1" destOrd="0" presId="urn:microsoft.com/office/officeart/2005/8/layout/vList2"/>
    <dgm:cxn modelId="{D0A43586-CBB7-414E-B93D-8782C3146552}" type="presParOf" srcId="{5D8C2D28-EEC8-794A-8047-4CD16B1BF2AE}" destId="{0CC28C86-4917-FE4E-ADD2-0829348F10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762B-9214-1E44-B7D9-BA8ABA51ECD4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9F70-00CD-1941-B966-C33A3A215E4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Означает перебираемый  </a:t>
          </a:r>
          <a:endParaRPr lang="en-US" sz="2800" kern="1200"/>
        </a:p>
      </dsp:txBody>
      <dsp:txXfrm>
        <a:off x="608661" y="692298"/>
        <a:ext cx="4508047" cy="2799040"/>
      </dsp:txXfrm>
    </dsp:sp>
    <dsp:sp modelId="{FE1F2CA4-C265-B940-BDA7-88DEC9DDAAA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21312-2279-9C41-8B17-6C2F2AEAA4F8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Если некий класс реализует </a:t>
          </a:r>
          <a:r>
            <a:rPr lang="en-US" sz="2800" kern="1200"/>
            <a:t>Iterable, </a:t>
          </a:r>
          <a:r>
            <a:rPr lang="ru-RU" sz="2800" kern="1200"/>
            <a:t>значит, он содержит внутри себя элементы </a:t>
          </a:r>
          <a:r>
            <a:rPr lang="en-US" sz="2800" kern="1200"/>
            <a:t>T, </a:t>
          </a:r>
          <a:r>
            <a:rPr lang="ru-RU" sz="2800" kern="1200"/>
            <a:t>которые можно перебирать с помощью цикла </a:t>
          </a:r>
          <a:r>
            <a:rPr lang="en-US" sz="2800" kern="1200"/>
            <a:t>и</a:t>
          </a:r>
          <a:r>
            <a:rPr lang="ru-RU" sz="2800" kern="1200"/>
            <a:t>ли итератора</a:t>
          </a:r>
          <a:endParaRPr lang="en-US" sz="28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9EBD9-5C7C-0F49-9DA8-EAB609FF28A2}">
      <dsp:nvSpPr>
        <dsp:cNvPr id="0" name=""/>
        <dsp:cNvSpPr/>
      </dsp:nvSpPr>
      <dsp:spPr>
        <a:xfrm>
          <a:off x="2244476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1243885"/>
        <a:ext cx="25749" cy="5154"/>
      </dsp:txXfrm>
    </dsp:sp>
    <dsp:sp modelId="{6EC6F0EA-DB43-204A-8162-4437649795D5}">
      <dsp:nvSpPr>
        <dsp:cNvPr id="0" name=""/>
        <dsp:cNvSpPr/>
      </dsp:nvSpPr>
      <dsp:spPr>
        <a:xfrm>
          <a:off x="7224" y="574747"/>
          <a:ext cx="2239051" cy="13434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Корневой интерфейс иерархии коллекций (реализуется всеми типами из данной иерархии)  Коллекция состоит из элементов (типа </a:t>
          </a:r>
          <a:r>
            <a:rPr lang="en-US" sz="1200" kern="1200"/>
            <a:t>E)  </a:t>
          </a:r>
          <a:r>
            <a:rPr lang="ru-RU" sz="1200" kern="1200"/>
            <a:t>Элементы (по умолчанию) могут дублироваться  </a:t>
          </a:r>
          <a:endParaRPr lang="en-US" sz="1200" kern="1200"/>
        </a:p>
      </dsp:txBody>
      <dsp:txXfrm>
        <a:off x="7224" y="574747"/>
        <a:ext cx="2239051" cy="1343430"/>
      </dsp:txXfrm>
    </dsp:sp>
    <dsp:sp modelId="{DA1EA38C-0BA3-924C-ACA6-4B7EF72843BE}">
      <dsp:nvSpPr>
        <dsp:cNvPr id="0" name=""/>
        <dsp:cNvSpPr/>
      </dsp:nvSpPr>
      <dsp:spPr>
        <a:xfrm>
          <a:off x="4998509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1243885"/>
        <a:ext cx="25749" cy="5154"/>
      </dsp:txXfrm>
    </dsp:sp>
    <dsp:sp modelId="{C8E951A2-755C-2741-B1D0-750018930E16}">
      <dsp:nvSpPr>
        <dsp:cNvPr id="0" name=""/>
        <dsp:cNvSpPr/>
      </dsp:nvSpPr>
      <dsp:spPr>
        <a:xfrm>
          <a:off x="2761257" y="574747"/>
          <a:ext cx="2239051" cy="13434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Коллекции (по умолчанию) неупорядочены, то есть, неизвестно, какой элемент на какой позиции стоит  </a:t>
          </a:r>
          <a:endParaRPr lang="en-US" sz="1200" kern="1200"/>
        </a:p>
      </dsp:txBody>
      <dsp:txXfrm>
        <a:off x="2761257" y="574747"/>
        <a:ext cx="2239051" cy="1343430"/>
      </dsp:txXfrm>
    </dsp:sp>
    <dsp:sp modelId="{53E3AB68-F0C0-8E4C-9161-AB1A53149E42}">
      <dsp:nvSpPr>
        <dsp:cNvPr id="0" name=""/>
        <dsp:cNvSpPr/>
      </dsp:nvSpPr>
      <dsp:spPr>
        <a:xfrm>
          <a:off x="7752542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1243885"/>
        <a:ext cx="25749" cy="5154"/>
      </dsp:txXfrm>
    </dsp:sp>
    <dsp:sp modelId="{12982A50-FDBE-5444-B938-A77959E6A898}">
      <dsp:nvSpPr>
        <dsp:cNvPr id="0" name=""/>
        <dsp:cNvSpPr/>
      </dsp:nvSpPr>
      <dsp:spPr>
        <a:xfrm>
          <a:off x="5515290" y="574747"/>
          <a:ext cx="2239051" cy="13434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Расширяет </a:t>
          </a:r>
          <a:r>
            <a:rPr lang="en-US" sz="1200" kern="1200"/>
            <a:t>Iterable</a:t>
          </a:r>
        </a:p>
      </dsp:txBody>
      <dsp:txXfrm>
        <a:off x="5515290" y="574747"/>
        <a:ext cx="2239051" cy="1343430"/>
      </dsp:txXfrm>
    </dsp:sp>
    <dsp:sp modelId="{FE6FB309-F0EA-2343-9120-FE8470851291}">
      <dsp:nvSpPr>
        <dsp:cNvPr id="0" name=""/>
        <dsp:cNvSpPr/>
      </dsp:nvSpPr>
      <dsp:spPr>
        <a:xfrm>
          <a:off x="1126750" y="1916378"/>
          <a:ext cx="8262099" cy="484381"/>
        </a:xfrm>
        <a:custGeom>
          <a:avLst/>
          <a:gdLst/>
          <a:ahLst/>
          <a:cxnLst/>
          <a:rect l="0" t="0" r="0" b="0"/>
          <a:pathLst>
            <a:path>
              <a:moveTo>
                <a:pt x="8262099" y="0"/>
              </a:moveTo>
              <a:lnTo>
                <a:pt x="8262099" y="259290"/>
              </a:lnTo>
              <a:lnTo>
                <a:pt x="0" y="259290"/>
              </a:lnTo>
              <a:lnTo>
                <a:pt x="0" y="48438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846" y="2155991"/>
        <a:ext cx="413906" cy="5154"/>
      </dsp:txXfrm>
    </dsp:sp>
    <dsp:sp modelId="{F6F39409-C067-D146-AFB0-5FAFC739B40C}">
      <dsp:nvSpPr>
        <dsp:cNvPr id="0" name=""/>
        <dsp:cNvSpPr/>
      </dsp:nvSpPr>
      <dsp:spPr>
        <a:xfrm>
          <a:off x="8269323" y="574747"/>
          <a:ext cx="2239051" cy="13434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Среди методов интерфейса </a:t>
          </a:r>
          <a:r>
            <a:rPr lang="en-US" sz="1200" b="0" i="0" kern="1200"/>
            <a:t>Collection </a:t>
          </a:r>
          <a:r>
            <a:rPr lang="ru-RU" sz="1200" b="0" i="0" kern="1200"/>
            <a:t>можно выделить следующие:</a:t>
          </a:r>
          <a:endParaRPr lang="en-US" sz="1200" kern="1200"/>
        </a:p>
      </dsp:txBody>
      <dsp:txXfrm>
        <a:off x="8269323" y="574747"/>
        <a:ext cx="2239051" cy="1343430"/>
      </dsp:txXfrm>
    </dsp:sp>
    <dsp:sp modelId="{C99B61FB-C044-704B-BC19-0259B2CFCD2C}">
      <dsp:nvSpPr>
        <dsp:cNvPr id="0" name=""/>
        <dsp:cNvSpPr/>
      </dsp:nvSpPr>
      <dsp:spPr>
        <a:xfrm>
          <a:off x="2244476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3102297"/>
        <a:ext cx="25749" cy="5154"/>
      </dsp:txXfrm>
    </dsp:sp>
    <dsp:sp modelId="{BFAF2CC0-FBFD-9845-AABA-B023F53D02EE}">
      <dsp:nvSpPr>
        <dsp:cNvPr id="0" name=""/>
        <dsp:cNvSpPr/>
      </dsp:nvSpPr>
      <dsp:spPr>
        <a:xfrm>
          <a:off x="7224" y="2433159"/>
          <a:ext cx="2239051" cy="13434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Интерфейс </a:t>
          </a:r>
          <a:r>
            <a:rPr lang="en-US" sz="1200" kern="1200"/>
            <a:t>Collection </a:t>
          </a:r>
          <a:r>
            <a:rPr lang="ru-RU" sz="1200" kern="1200"/>
            <a:t>напрямую не реализуется классами из </a:t>
          </a:r>
          <a:r>
            <a:rPr lang="en-US" sz="1200" kern="1200"/>
            <a:t>JDK  </a:t>
          </a:r>
        </a:p>
      </dsp:txBody>
      <dsp:txXfrm>
        <a:off x="7224" y="2433159"/>
        <a:ext cx="2239051" cy="1343430"/>
      </dsp:txXfrm>
    </dsp:sp>
    <dsp:sp modelId="{127CA4B5-28AC-1842-9EAE-289C648F7D23}">
      <dsp:nvSpPr>
        <dsp:cNvPr id="0" name=""/>
        <dsp:cNvSpPr/>
      </dsp:nvSpPr>
      <dsp:spPr>
        <a:xfrm>
          <a:off x="4998509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3102297"/>
        <a:ext cx="25749" cy="5154"/>
      </dsp:txXfrm>
    </dsp:sp>
    <dsp:sp modelId="{EBDADCC0-849F-6A4C-BA01-FCCF4EFA6A15}">
      <dsp:nvSpPr>
        <dsp:cNvPr id="0" name=""/>
        <dsp:cNvSpPr/>
      </dsp:nvSpPr>
      <dsp:spPr>
        <a:xfrm>
          <a:off x="2761257" y="2433159"/>
          <a:ext cx="2239051" cy="13434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Реализуются его расширения: </a:t>
          </a:r>
          <a:r>
            <a:rPr lang="en-US" sz="1200" kern="1200"/>
            <a:t>List, Queue, Set </a:t>
          </a:r>
        </a:p>
      </dsp:txBody>
      <dsp:txXfrm>
        <a:off x="2761257" y="2433159"/>
        <a:ext cx="2239051" cy="1343430"/>
      </dsp:txXfrm>
    </dsp:sp>
    <dsp:sp modelId="{792E99E1-E498-BB47-9556-B078C9A6FC98}">
      <dsp:nvSpPr>
        <dsp:cNvPr id="0" name=""/>
        <dsp:cNvSpPr/>
      </dsp:nvSpPr>
      <dsp:spPr>
        <a:xfrm>
          <a:off x="5515290" y="2433159"/>
          <a:ext cx="2239051" cy="13434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Интерфейс </a:t>
          </a:r>
          <a:r>
            <a:rPr lang="en-US" sz="1200" kern="1200"/>
            <a:t>Collection </a:t>
          </a:r>
          <a:r>
            <a:rPr lang="ru-RU" sz="1200" kern="1200"/>
            <a:t>часто используется в аргументах функций (когда нам требуется передать какую-нибудь коллекцию, все равно какую)</a:t>
          </a:r>
          <a:endParaRPr lang="en-US" sz="1200" kern="1200"/>
        </a:p>
      </dsp:txBody>
      <dsp:txXfrm>
        <a:off x="5515290" y="2433159"/>
        <a:ext cx="2239051" cy="1343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FECE-229A-FC42-BBC1-3D9E8CC9287D}">
      <dsp:nvSpPr>
        <dsp:cNvPr id="0" name=""/>
        <dsp:cNvSpPr/>
      </dsp:nvSpPr>
      <dsp:spPr>
        <a:xfrm>
          <a:off x="2869616" y="2047"/>
          <a:ext cx="2161915" cy="108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Множество, не содержащее равных элементов  </a:t>
          </a:r>
          <a:endParaRPr lang="en-US" sz="1100" kern="1200"/>
        </a:p>
      </dsp:txBody>
      <dsp:txXfrm>
        <a:off x="2901276" y="33707"/>
        <a:ext cx="2098595" cy="1017637"/>
      </dsp:txXfrm>
    </dsp:sp>
    <dsp:sp modelId="{8A225799-EFD4-874B-BCDE-E126B674FB7C}">
      <dsp:nvSpPr>
        <dsp:cNvPr id="0" name=""/>
        <dsp:cNvSpPr/>
      </dsp:nvSpPr>
      <dsp:spPr>
        <a:xfrm>
          <a:off x="2869616" y="1245148"/>
          <a:ext cx="2161915" cy="108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Неупорядочено – неизвестно, какой элемент на какой позиции </a:t>
          </a:r>
          <a:endParaRPr lang="en-US" sz="1100" kern="1200"/>
        </a:p>
      </dsp:txBody>
      <dsp:txXfrm>
        <a:off x="2901276" y="1276808"/>
        <a:ext cx="2098595" cy="1017637"/>
      </dsp:txXfrm>
    </dsp:sp>
    <dsp:sp modelId="{B828D0FE-3740-DE49-9F15-B403E5AD15AE}">
      <dsp:nvSpPr>
        <dsp:cNvPr id="0" name=""/>
        <dsp:cNvSpPr/>
      </dsp:nvSpPr>
      <dsp:spPr>
        <a:xfrm>
          <a:off x="2869616" y="2488249"/>
          <a:ext cx="2161915" cy="108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Не содержит новых по сравнению с коллекцией методов, однако модифицирует контракты некоторых существующих методов: </a:t>
          </a:r>
          <a:endParaRPr lang="en-US" sz="1100" kern="1200"/>
        </a:p>
      </dsp:txBody>
      <dsp:txXfrm>
        <a:off x="2901276" y="2519909"/>
        <a:ext cx="2098595" cy="1017637"/>
      </dsp:txXfrm>
    </dsp:sp>
    <dsp:sp modelId="{59A25438-7ADD-4E4A-A2D1-FCAA585B3EE2}">
      <dsp:nvSpPr>
        <dsp:cNvPr id="0" name=""/>
        <dsp:cNvSpPr/>
      </dsp:nvSpPr>
      <dsp:spPr>
        <a:xfrm rot="19457599">
          <a:off x="4931433" y="2694749"/>
          <a:ext cx="10649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64962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7290" y="2691329"/>
        <a:ext cx="53248" cy="53248"/>
      </dsp:txXfrm>
    </dsp:sp>
    <dsp:sp modelId="{C5AF2675-AA84-C143-A075-026E96458083}">
      <dsp:nvSpPr>
        <dsp:cNvPr id="0" name=""/>
        <dsp:cNvSpPr/>
      </dsp:nvSpPr>
      <dsp:spPr>
        <a:xfrm>
          <a:off x="5896297" y="1866699"/>
          <a:ext cx="2161915" cy="10809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– </a:t>
          </a:r>
          <a:r>
            <a:rPr lang="ru-RU" sz="1100" kern="1200"/>
            <a:t>не добавляет уже присутствующий во множестве элемент</a:t>
          </a:r>
          <a:endParaRPr lang="en-US" sz="1100" kern="1200"/>
        </a:p>
      </dsp:txBody>
      <dsp:txXfrm>
        <a:off x="5927957" y="1898359"/>
        <a:ext cx="2098595" cy="1017637"/>
      </dsp:txXfrm>
    </dsp:sp>
    <dsp:sp modelId="{9A953458-D38F-294E-A4D6-9FBC63A478D0}">
      <dsp:nvSpPr>
        <dsp:cNvPr id="0" name=""/>
        <dsp:cNvSpPr/>
      </dsp:nvSpPr>
      <dsp:spPr>
        <a:xfrm rot="2142401">
          <a:off x="4931433" y="3316300"/>
          <a:ext cx="10649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64962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7290" y="3312879"/>
        <a:ext cx="53248" cy="53248"/>
      </dsp:txXfrm>
    </dsp:sp>
    <dsp:sp modelId="{43C074DF-B00C-0748-AE59-3DB66F148964}">
      <dsp:nvSpPr>
        <dsp:cNvPr id="0" name=""/>
        <dsp:cNvSpPr/>
      </dsp:nvSpPr>
      <dsp:spPr>
        <a:xfrm>
          <a:off x="5896297" y="3109800"/>
          <a:ext cx="2161915" cy="10809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equals – </a:t>
          </a:r>
          <a:r>
            <a:rPr lang="ru-RU" sz="1100" kern="1200"/>
            <a:t>множества равны, если равны их размеры, и каждый элемент одного содержится в другом</a:t>
          </a:r>
          <a:endParaRPr lang="en-US" sz="1100" kern="1200"/>
        </a:p>
      </dsp:txBody>
      <dsp:txXfrm>
        <a:off x="5927957" y="3141460"/>
        <a:ext cx="2098595" cy="1017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41CFE-9788-3C43-9B7C-A3C34A60BC2C}">
      <dsp:nvSpPr>
        <dsp:cNvPr id="0" name=""/>
        <dsp:cNvSpPr/>
      </dsp:nvSpPr>
      <dsp:spPr>
        <a:xfrm>
          <a:off x="0" y="8611"/>
          <a:ext cx="6666833" cy="22339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/>
            <a:t>Класс </a:t>
          </a:r>
          <a:r>
            <a:rPr lang="en-US" sz="2600" b="1" i="0" kern="1200"/>
            <a:t>Vector</a:t>
          </a:r>
          <a:r>
            <a:rPr lang="en-US" sz="2600" b="0" i="0" kern="1200"/>
            <a:t> </a:t>
          </a:r>
          <a:r>
            <a:rPr lang="ru-RU" sz="2600" b="0" i="0" kern="1200"/>
            <a:t>реализует динамический массив. Он похож на </a:t>
          </a:r>
          <a:r>
            <a:rPr lang="en-US" sz="2600" b="0" i="0" kern="1200">
              <a:hlinkClick xmlns:r="http://schemas.openxmlformats.org/officeDocument/2006/relationships" r:id="rId1"/>
            </a:rPr>
            <a:t>ArrayList</a:t>
          </a:r>
          <a:r>
            <a:rPr lang="en-US" sz="2600" b="0" i="0" kern="1200"/>
            <a:t>, , </a:t>
          </a:r>
          <a:r>
            <a:rPr lang="ru-RU" sz="2600" b="0" i="0" kern="1200"/>
            <a:t>но с двумя отличиями:</a:t>
          </a:r>
          <a:endParaRPr lang="en-US" sz="2600" kern="1200"/>
        </a:p>
      </dsp:txBody>
      <dsp:txXfrm>
        <a:off x="109053" y="117664"/>
        <a:ext cx="6448727" cy="2015862"/>
      </dsp:txXfrm>
    </dsp:sp>
    <dsp:sp modelId="{FDF9BEA7-95A1-7642-90B0-DB015B722765}">
      <dsp:nvSpPr>
        <dsp:cNvPr id="0" name=""/>
        <dsp:cNvSpPr/>
      </dsp:nvSpPr>
      <dsp:spPr>
        <a:xfrm>
          <a:off x="0" y="2242579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Vector </a:t>
          </a:r>
          <a:r>
            <a:rPr lang="ru-RU" sz="2000" b="0" i="0" kern="1200"/>
            <a:t>синхронизирован.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Vector </a:t>
          </a:r>
          <a:r>
            <a:rPr lang="ru-RU" sz="2000" b="0" i="0" kern="1200"/>
            <a:t>содержит много устаревших методов, которые не являются частью структуры коллекций.</a:t>
          </a:r>
          <a:endParaRPr lang="en-US" sz="2000" kern="1200"/>
        </a:p>
      </dsp:txBody>
      <dsp:txXfrm>
        <a:off x="0" y="2242579"/>
        <a:ext cx="6666833" cy="968760"/>
      </dsp:txXfrm>
    </dsp:sp>
    <dsp:sp modelId="{0CC28C86-4917-FE4E-ADD2-0829348F1041}">
      <dsp:nvSpPr>
        <dsp:cNvPr id="0" name=""/>
        <dsp:cNvSpPr/>
      </dsp:nvSpPr>
      <dsp:spPr>
        <a:xfrm>
          <a:off x="0" y="3211339"/>
          <a:ext cx="6666833" cy="223396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0" i="0" kern="1200"/>
            <a:t>В </a:t>
          </a:r>
          <a:r>
            <a:rPr lang="en-US" sz="2600" b="0" i="0" kern="1200"/>
            <a:t>Java </a:t>
          </a:r>
          <a:r>
            <a:rPr lang="ru-RU" sz="2600" b="0" i="0" kern="1200"/>
            <a:t>класс </a:t>
          </a:r>
          <a:r>
            <a:rPr lang="en-US" sz="2600" b="0" i="0" kern="1200"/>
            <a:t>Vector </a:t>
          </a:r>
          <a:r>
            <a:rPr lang="ru-RU" sz="2600" b="0" i="0" kern="1200"/>
            <a:t>оказывается очень полезным, если вы заранее не знаете размер массива или вам нужен только тот, который может изменять размеры за время жизни программы.</a:t>
          </a:r>
          <a:endParaRPr lang="en-US" sz="2600" kern="1200"/>
        </a:p>
      </dsp:txBody>
      <dsp:txXfrm>
        <a:off x="109053" y="3320392"/>
        <a:ext cx="6448727" cy="201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7866B-8FA0-3B6A-3978-F17ADEBB6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0C935-CE07-4D54-67D1-5D55F0DE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CFC6E-FA38-7AEB-2423-12B957C8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BCCDA-F4F6-D4E6-276E-2A26489B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C9D12-471A-2603-9174-CC9D4EF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10683-97A7-5943-4907-C59C2B82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70631-F171-7971-A538-800CCE786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82E5A-2BF3-E4E3-9501-F68CD2AB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8837A-74A7-2A1D-8C81-8AEC60AA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ABE03-08FC-29DE-E376-14AFCB3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992E61-59CA-E47B-4809-2FBC25099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4A4024-D0D0-75FB-34E7-F1403A15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07EE-3BD5-4D60-5824-1D8F8F58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9A47E-6807-0424-EE12-B4BFC772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3D4F4-1DCC-4DF5-6492-A49CC7DB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6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2535F-7CCF-19F2-DFAA-4FC931F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6A4F0-B80C-25A6-DEE0-B7CAF617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65382-E7E9-4518-7771-6504DE6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D7E49-304B-5CAB-E8E7-15825D3D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FE384-95DD-4C09-9460-5CA75E6A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70D13-2893-0ADA-7406-77C3D70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FE5575-6F33-B22D-B339-AEE686C7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74CF6-63A3-EDBA-5063-B26E9B70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9BE21-697E-944C-02FB-4C07295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02A2D-FD5F-CBB9-4C0C-DD3F2DD7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02373-F90D-F81A-E990-EA3E6FCB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30E75-AFDE-D599-DD35-D841C4C5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AA96A-7FEA-0E73-9F68-EA0D63BD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0B52C5-D6A6-4F82-BDDA-8F752443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2091A-E329-DE09-F5A7-483C07B2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FFB7C0-8E26-0605-EADC-C87DCC4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0E2C-55E7-F709-688E-896566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B78A0E-E4EB-2BBF-1EFE-D9CB8A27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216D6-2E69-354E-B84F-04D5C8B6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F43226-62F6-25B4-309B-84C6DA6F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170F6-4CD9-7749-90A0-C92B70496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2015BD-AE5B-1FB7-4DDD-87FE1851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EE4DB9-C5A5-C5F7-370F-88136CCE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14DE9B-0172-447B-55F0-84F33257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01C16-A677-7001-49EB-51E68B1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87400D-1C94-61BD-3269-E3040147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FDC7E-12E4-D19E-353F-C6E823C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19E5D4-991B-C13D-ED62-2056B884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AE8530-B857-0500-AB89-9EE764BE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58BF29-237D-4D87-7EEE-3F98105E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19385C-E49B-275A-79FF-4A106832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55F73-3FAD-3C5C-E558-F59EAFC3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55589-7664-8AFF-0BD5-70973A35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274701-AFA0-DCC8-8AAF-0D643201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A2B3D-3D46-DCDA-B182-0CF39A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8CA3A-2B2F-E9D2-6D12-2CFB47F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276C1F-A67F-9ABC-79C6-8E69E1C6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D943C-3DCB-65EA-8022-80E45DB4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1719A5-F56E-665E-F389-D74A8BA64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918173-906A-22A7-D24B-E220C1FF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51A13-BAEF-CF8B-3B4B-FDCF9ECB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13D7B-E7A3-C4A3-0C44-A89EA54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0A10C8-B2F1-5EC1-4B16-5A9B70F1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9A00A-7F02-4182-581C-669F8C52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68280-5F6D-BF94-0F65-B2A20658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ED6D-B1B2-DB2E-D6EF-CCD3973A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2C62-329D-1349-A40A-BC1E1C5B36BB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D61F1-ED02-F49E-981A-B9F078B05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93164-8E28-DDE6-6BCB-12993549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1D6A-D8F7-564B-8B65-72168783B3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4/docs/api/java.base/java/lang/Comparabl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package-summary.html#Weakl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4/docs/api/java.base/java/util/Compar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Технология объемной волнистой структуры">
            <a:extLst>
              <a:ext uri="{FF2B5EF4-FFF2-40B4-BE49-F238E27FC236}">
                <a16:creationId xmlns:a16="http://schemas.microsoft.com/office/drawing/2014/main" id="{8FDC0598-BF00-0D5A-980E-E0A1F7A4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308DB-20C3-7669-B740-CD94977E1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ru-RU" dirty="0"/>
              <a:t>Динамические структуры данных </a:t>
            </a:r>
            <a:r>
              <a:rPr lang="en-US" dirty="0" err="1"/>
              <a:t>в</a:t>
            </a:r>
            <a:r>
              <a:rPr lang="ru-RU" dirty="0"/>
              <a:t> </a:t>
            </a:r>
            <a:r>
              <a:rPr lang="ru-RU" dirty="0" err="1"/>
              <a:t>J</a:t>
            </a:r>
            <a:r>
              <a:rPr lang="en-US" dirty="0"/>
              <a:t>AVA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5A3CFF-E83E-51EF-4E6B-7540C5A9F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Лекция</a:t>
            </a:r>
            <a:r>
              <a:rPr lang="en-US" b="1" dirty="0"/>
              <a:t> №</a:t>
            </a:r>
            <a:r>
              <a:rPr lang="ru-RU" b="1" dirty="0"/>
              <a:t>4</a:t>
            </a:r>
            <a:endParaRPr lang="en-US" b="1" dirty="0"/>
          </a:p>
          <a:p>
            <a:r>
              <a:rPr lang="en-US" dirty="0" err="1"/>
              <a:t>Преподаватель</a:t>
            </a:r>
            <a:r>
              <a:rPr lang="en-US" dirty="0"/>
              <a:t>: Торопчин Д.А.</a:t>
            </a:r>
          </a:p>
          <a:p>
            <a:r>
              <a:rPr lang="en-US" dirty="0"/>
              <a:t>ГК «</a:t>
            </a:r>
            <a:r>
              <a:rPr lang="en-US" dirty="0" err="1"/>
              <a:t>Технологии</a:t>
            </a:r>
            <a:r>
              <a:rPr lang="en-US" dirty="0"/>
              <a:t> </a:t>
            </a:r>
            <a:r>
              <a:rPr lang="en-US" dirty="0" err="1"/>
              <a:t>Надежности</a:t>
            </a:r>
            <a:r>
              <a:rPr lang="en-US" dirty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8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891A9-26D2-B0A3-5A3D-85CB02D3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Интерфейс </a:t>
            </a:r>
            <a:r>
              <a:rPr lang="en-US" sz="4000" dirty="0" err="1">
                <a:solidFill>
                  <a:srgbClr val="FFFFFF"/>
                </a:solidFill>
              </a:rPr>
              <a:t>TreeSet</a:t>
            </a:r>
            <a:r>
              <a:rPr lang="ru-RU" sz="4000" dirty="0">
                <a:solidFill>
                  <a:srgbClr val="FFFFFF"/>
                </a:solidFill>
              </a:rPr>
              <a:t>&lt;</a:t>
            </a:r>
            <a:r>
              <a:rPr lang="en-US" sz="4000" dirty="0">
                <a:solidFill>
                  <a:srgbClr val="FFFFFF"/>
                </a:solidFill>
              </a:rPr>
              <a:t>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07258-7492-9FA5-C894-B0891132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 b="0" i="0" dirty="0">
                <a:effectLst/>
                <a:latin typeface="system-ui"/>
              </a:rPr>
              <a:t>Наследует характеристики от интерфейса </a:t>
            </a:r>
            <a:r>
              <a:rPr lang="en" sz="2000" b="0" i="1" dirty="0" err="1">
                <a:effectLst/>
                <a:latin typeface="system-ui"/>
              </a:rPr>
              <a:t>SortedSet</a:t>
            </a:r>
            <a:r>
              <a:rPr lang="en" sz="2000" b="0" i="0" dirty="0">
                <a:effectLst/>
                <a:latin typeface="system-ui"/>
              </a:rPr>
              <a:t>. </a:t>
            </a:r>
            <a:r>
              <a:rPr lang="ru-RU" sz="2000" b="0" i="0" dirty="0">
                <a:effectLst/>
                <a:latin typeface="system-ui"/>
              </a:rPr>
              <a:t>Все элементы </a:t>
            </a:r>
            <a:r>
              <a:rPr lang="en" sz="2000" b="0" i="0" dirty="0">
                <a:effectLst/>
                <a:latin typeface="system-ui"/>
              </a:rPr>
              <a:t>of </a:t>
            </a:r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1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должны быть типа </a:t>
            </a:r>
            <a:r>
              <a:rPr lang="en" sz="2000" b="0" i="1" dirty="0">
                <a:effectLst/>
                <a:latin typeface="system-ui"/>
              </a:rPr>
              <a:t>Comparable</a:t>
            </a:r>
            <a:r>
              <a:rPr lang="en" sz="2000" b="0" i="0" dirty="0">
                <a:effectLst/>
                <a:latin typeface="system-ui"/>
              </a:rPr>
              <a:t> (</a:t>
            </a:r>
            <a:r>
              <a:rPr lang="ru-RU" sz="2000" b="0" i="0" dirty="0">
                <a:effectLst/>
                <a:latin typeface="system-ui"/>
              </a:rPr>
              <a:t>сопоставимого), или вы должны предоставить  </a:t>
            </a:r>
            <a:r>
              <a:rPr lang="en" sz="2000" b="0" i="1" dirty="0">
                <a:effectLst/>
                <a:latin typeface="system-ui"/>
              </a:rPr>
              <a:t>Comparator</a:t>
            </a:r>
            <a:r>
              <a:rPr lang="en" sz="2000" b="0" i="0" dirty="0">
                <a:effectLst/>
                <a:latin typeface="system-ui"/>
              </a:rPr>
              <a:t> (</a:t>
            </a:r>
            <a:r>
              <a:rPr lang="ru-RU" sz="2000" b="0" i="0" dirty="0">
                <a:effectLst/>
                <a:latin typeface="system-ui"/>
              </a:rPr>
              <a:t>компаратор) для </a:t>
            </a:r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для сравнения элементов друг с другом. В противном случае будет вызван</a:t>
            </a:r>
            <a:r>
              <a:rPr lang="en-US" sz="2000" dirty="0" err="1">
                <a:latin typeface="system-ui"/>
              </a:rPr>
              <a:t>о</a:t>
            </a:r>
            <a:r>
              <a:rPr lang="ru-RU" sz="2000" dirty="0">
                <a:latin typeface="system-ui"/>
              </a:rPr>
              <a:t> </a:t>
            </a:r>
            <a:r>
              <a:rPr lang="ru-RU" sz="2000" b="0" i="0" dirty="0">
                <a:effectLst/>
                <a:latin typeface="system-ui"/>
              </a:rPr>
              <a:t>исключение </a:t>
            </a:r>
            <a:r>
              <a:rPr lang="en" sz="2000" b="0" i="0" dirty="0" err="1">
                <a:effectLst/>
                <a:latin typeface="system-ui"/>
              </a:rPr>
              <a:t>ClassCastException</a:t>
            </a:r>
            <a:r>
              <a:rPr lang="en" sz="2000" b="0" i="0" dirty="0">
                <a:effectLst/>
                <a:latin typeface="system-ui"/>
              </a:rPr>
              <a:t>. </a:t>
            </a:r>
            <a:endParaRPr lang="ru-RU" sz="2000" b="0" i="0" dirty="0">
              <a:effectLst/>
              <a:latin typeface="system-ui"/>
            </a:endParaRPr>
          </a:p>
          <a:p>
            <a:r>
              <a:rPr lang="en" sz="2000" b="0" i="1" dirty="0">
                <a:effectLst/>
                <a:latin typeface="system-ui"/>
              </a:rPr>
              <a:t>Comparator</a:t>
            </a:r>
            <a:r>
              <a:rPr lang="en" sz="2000" b="0" i="0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предоставляется в момент создания объекта </a:t>
            </a:r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с помощью одного из его конструкторов.</a:t>
            </a:r>
            <a:endParaRPr lang="en-US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ystem-ui"/>
            </a:endParaRPr>
          </a:p>
          <a:p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​(Comparator&lt;? super E&gt; comparator) // Using the same ordering as the specified </a:t>
            </a:r>
            <a:r>
              <a:rPr lang="en" sz="2000" b="0" i="0" dirty="0" err="1">
                <a:effectLst/>
                <a:latin typeface="system-ui"/>
              </a:rPr>
              <a:t>sortedSet</a:t>
            </a:r>
            <a:r>
              <a:rPr lang="en" sz="2000" b="0" i="0" dirty="0">
                <a:effectLst/>
                <a:latin typeface="system-ui"/>
              </a:rPr>
              <a:t>. </a:t>
            </a:r>
            <a:endParaRPr lang="ru-RU" sz="2000" b="0" i="0" dirty="0">
              <a:effectLst/>
              <a:latin typeface="system-ui"/>
            </a:endParaRPr>
          </a:p>
          <a:p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​(</a:t>
            </a:r>
            <a:r>
              <a:rPr lang="en" sz="2000" b="0" i="0" dirty="0" err="1">
                <a:effectLst/>
                <a:latin typeface="system-ui"/>
              </a:rPr>
              <a:t>SortedSet</a:t>
            </a:r>
            <a:r>
              <a:rPr lang="en" sz="2000" b="0" i="0" dirty="0">
                <a:effectLst/>
                <a:latin typeface="system-ui"/>
              </a:rPr>
              <a:t>&lt;E&gt; </a:t>
            </a:r>
            <a:r>
              <a:rPr lang="en" sz="2000" b="0" i="0" dirty="0" err="1">
                <a:effectLst/>
                <a:latin typeface="system-ui"/>
              </a:rPr>
              <a:t>sortedSet</a:t>
            </a:r>
            <a:r>
              <a:rPr lang="en" sz="2000" b="0" i="0" dirty="0">
                <a:effectLst/>
                <a:latin typeface="system-ui"/>
              </a:rPr>
              <a:t>) </a:t>
            </a:r>
            <a:endParaRPr lang="ru-RU" sz="2000" b="0" i="0" dirty="0">
              <a:effectLst/>
              <a:latin typeface="system-ui"/>
            </a:endParaRPr>
          </a:p>
          <a:p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​(Collection&lt;? </a:t>
            </a:r>
            <a:r>
              <a:rPr lang="en" sz="2000" b="1" i="0" dirty="0">
                <a:effectLst/>
                <a:latin typeface="system-ui"/>
              </a:rPr>
              <a:t>extends</a:t>
            </a:r>
            <a:r>
              <a:rPr lang="en" sz="2000" b="0" i="0" dirty="0">
                <a:effectLst/>
                <a:latin typeface="system-ui"/>
              </a:rPr>
              <a:t> </a:t>
            </a:r>
            <a:r>
              <a:rPr lang="en" sz="2000" b="1" i="0" dirty="0">
                <a:effectLst/>
                <a:latin typeface="system-ui"/>
              </a:rPr>
              <a:t>E</a:t>
            </a:r>
            <a:r>
              <a:rPr lang="en" sz="2000" b="0" i="0" dirty="0">
                <a:effectLst/>
                <a:latin typeface="system-ui"/>
              </a:rPr>
              <a:t>&gt; c) </a:t>
            </a:r>
            <a:endParaRPr lang="ru-RU" sz="2000" b="0" i="0" dirty="0">
              <a:effectLst/>
              <a:latin typeface="system-ui"/>
            </a:endParaRPr>
          </a:p>
          <a:p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() </a:t>
            </a:r>
            <a:endParaRPr lang="ru-RU" sz="20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6971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F10D1-A123-9BE7-88C8-1A481913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ru-RU" sz="4000" dirty="0"/>
              <a:t>Как </a:t>
            </a:r>
            <a:r>
              <a:rPr lang="en-US" sz="4000" dirty="0" err="1"/>
              <a:t>TreeSet</a:t>
            </a:r>
            <a:r>
              <a:rPr lang="ru-RU" sz="4000" dirty="0"/>
              <a:t> </a:t>
            </a:r>
            <a:r>
              <a:rPr lang="en-US" sz="4000" dirty="0" err="1"/>
              <a:t>х</a:t>
            </a:r>
            <a:r>
              <a:rPr lang="ru-RU" sz="4000" dirty="0"/>
              <a:t>ранит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9E7FD-7917-FEAF-DFD5-9E659E2B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&lt;E&gt; </a:t>
            </a:r>
            <a:r>
              <a:rPr lang="ru-RU" sz="2000" b="0" i="0" dirty="0">
                <a:effectLst/>
                <a:latin typeface="system-ui"/>
              </a:rPr>
              <a:t>управляет внутренним объектом </a:t>
            </a:r>
            <a:r>
              <a:rPr lang="en" sz="2000" b="0" i="0" dirty="0" err="1">
                <a:effectLst/>
                <a:latin typeface="system-ui"/>
              </a:rPr>
              <a:t>TreeMap</a:t>
            </a:r>
            <a:r>
              <a:rPr lang="en" sz="2000" b="0" i="0" dirty="0">
                <a:effectLst/>
                <a:latin typeface="system-ui"/>
              </a:rPr>
              <a:t>&lt;</a:t>
            </a:r>
            <a:r>
              <a:rPr lang="en" sz="2000" b="0" i="0" dirty="0" err="1">
                <a:effectLst/>
                <a:latin typeface="system-ui"/>
              </a:rPr>
              <a:t>E,Object</a:t>
            </a:r>
            <a:r>
              <a:rPr lang="en" sz="2000" b="0" i="0" dirty="0">
                <a:effectLst/>
                <a:latin typeface="system-ui"/>
              </a:rPr>
              <a:t>&gt; - </a:t>
            </a:r>
            <a:r>
              <a:rPr lang="en" sz="2000" b="0" i="0" dirty="0" err="1">
                <a:effectLst/>
                <a:latin typeface="system-ui"/>
              </a:rPr>
              <a:t>internalMap</a:t>
            </a:r>
            <a:r>
              <a:rPr lang="en" sz="2000" b="0" i="0" dirty="0">
                <a:effectLst/>
                <a:latin typeface="system-ui"/>
              </a:rPr>
              <a:t>. </a:t>
            </a:r>
          </a:p>
          <a:p>
            <a:r>
              <a:rPr lang="ru-RU" sz="2000" b="0" i="0" dirty="0">
                <a:effectLst/>
                <a:latin typeface="system-ui"/>
              </a:rPr>
              <a:t>Все операции на </a:t>
            </a:r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выполняются на </a:t>
            </a:r>
            <a:r>
              <a:rPr lang="en" sz="2000" b="0" i="0" dirty="0" err="1">
                <a:effectLst/>
                <a:latin typeface="system-ui"/>
              </a:rPr>
              <a:t>internalMap</a:t>
            </a:r>
            <a:r>
              <a:rPr lang="en" sz="2000" b="0" i="0" dirty="0">
                <a:effectLst/>
                <a:latin typeface="system-ui"/>
              </a:rPr>
              <a:t>. </a:t>
            </a:r>
          </a:p>
          <a:p>
            <a:r>
              <a:rPr lang="en" sz="2000" b="0" i="0" dirty="0" err="1">
                <a:effectLst/>
                <a:latin typeface="system-ui"/>
              </a:rPr>
              <a:t>TreeMap</a:t>
            </a:r>
            <a:r>
              <a:rPr lang="en" sz="2000" b="0" i="0" dirty="0">
                <a:effectLst/>
                <a:latin typeface="system-ui"/>
              </a:rPr>
              <a:t> </a:t>
            </a:r>
            <a:r>
              <a:rPr lang="ru-RU" sz="2000" b="0" i="0" dirty="0">
                <a:effectLst/>
                <a:latin typeface="system-ui"/>
              </a:rPr>
              <a:t>хранит свои данные в древовидной структуре, что является причиной названия </a:t>
            </a:r>
            <a:r>
              <a:rPr lang="en" sz="2000" b="0" i="0" dirty="0" err="1">
                <a:effectLst/>
                <a:latin typeface="system-ui"/>
              </a:rPr>
              <a:t>TreeSet</a:t>
            </a:r>
            <a:r>
              <a:rPr lang="en" sz="2000" b="0" i="0" dirty="0">
                <a:effectLst/>
                <a:latin typeface="system-ui"/>
              </a:rPr>
              <a:t>.</a:t>
            </a:r>
            <a:endParaRPr lang="ru-RU" sz="2000" b="0" i="0" dirty="0">
              <a:effectLst/>
              <a:latin typeface="system-u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BCA1ED-1A6A-4119-39FF-9CF5CBC3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851744"/>
            <a:ext cx="5201023" cy="274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Rectangle 410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0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5E7C2-C5F2-42AF-A8B7-0FD079E3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Интерфейс </a:t>
            </a:r>
            <a:r>
              <a:rPr lang="en-US" sz="4000" dirty="0">
                <a:solidFill>
                  <a:srgbClr val="FFFFFF"/>
                </a:solidFill>
              </a:rPr>
              <a:t>HashSet&lt;E&gt;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0D593-E81E-7097-6815-E992760F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</a:rPr>
              <a:t>К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ласс реализует интерфейс </a:t>
            </a:r>
            <a:r>
              <a:rPr lang="en" sz="2000" b="0" i="0" dirty="0">
                <a:effectLst/>
                <a:latin typeface="Arial" panose="020B0604020202020204" pitchFamily="34" charset="0"/>
              </a:rPr>
              <a:t>Set, 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он может хранить только уникальные значения;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Arial" panose="020B0604020202020204" pitchFamily="34" charset="0"/>
              </a:rPr>
              <a:t>Может хранить </a:t>
            </a:r>
            <a:r>
              <a:rPr lang="en" sz="2000" b="0" i="0" dirty="0">
                <a:effectLst/>
                <a:latin typeface="Arial" panose="020B0604020202020204" pitchFamily="34" charset="0"/>
              </a:rPr>
              <a:t>NULL – 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значения;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Arial" panose="020B0604020202020204" pitchFamily="34" charset="0"/>
              </a:rPr>
              <a:t>Порядок добавления элементов вычисляется с помощью хэш-кода;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 dirty="0">
                <a:effectLst/>
                <a:latin typeface="Arial" panose="020B0604020202020204" pitchFamily="34" charset="0"/>
              </a:rPr>
              <a:t>HashSet 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также реализует интерфейсы </a:t>
            </a:r>
            <a:r>
              <a:rPr lang="en" sz="2000" b="0" i="0" dirty="0">
                <a:effectLst/>
                <a:latin typeface="Arial" panose="020B0604020202020204" pitchFamily="34" charset="0"/>
              </a:rPr>
              <a:t>Serializable 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и </a:t>
            </a:r>
            <a:r>
              <a:rPr lang="en" sz="2000" b="0" i="0" dirty="0">
                <a:effectLst/>
                <a:latin typeface="Arial" panose="020B0604020202020204" pitchFamily="34" charset="0"/>
              </a:rPr>
              <a:t>Cloneable.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711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8355F-7A16-0BF1-C145-AE369106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Интерфейс </a:t>
            </a:r>
            <a:r>
              <a:rPr lang="en-US" sz="4000" dirty="0">
                <a:solidFill>
                  <a:srgbClr val="FFFFFF"/>
                </a:solidFill>
              </a:rPr>
              <a:t>Queue</a:t>
            </a:r>
            <a:r>
              <a:rPr lang="ru-RU" sz="4000" dirty="0">
                <a:solidFill>
                  <a:srgbClr val="FFFFFF"/>
                </a:solidFill>
              </a:rPr>
              <a:t>&lt;</a:t>
            </a:r>
            <a:r>
              <a:rPr lang="en-US" sz="4000" dirty="0">
                <a:solidFill>
                  <a:srgbClr val="FFFFFF"/>
                </a:solidFill>
              </a:rPr>
              <a:t>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DE35B-B40D-485D-4668-05C4E2E2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700" dirty="0"/>
              <a:t>Коллекция, с которой можно работать, как с очередью (</a:t>
            </a:r>
            <a:r>
              <a:rPr lang="en" sz="1700" dirty="0"/>
              <a:t>FIFO)  </a:t>
            </a:r>
            <a:endParaRPr lang="ru-RU" sz="1700" dirty="0"/>
          </a:p>
          <a:p>
            <a:r>
              <a:rPr lang="ru-RU" sz="1700" dirty="0"/>
              <a:t>Добавлены методы </a:t>
            </a:r>
          </a:p>
          <a:p>
            <a:pPr lvl="1"/>
            <a:r>
              <a:rPr lang="en" sz="1700" dirty="0"/>
              <a:t>add(e)/offer(e) – </a:t>
            </a:r>
            <a:r>
              <a:rPr lang="ru-RU" sz="1700" dirty="0"/>
              <a:t>добавление элемента в хвост очереди </a:t>
            </a:r>
          </a:p>
          <a:p>
            <a:pPr lvl="1"/>
            <a:r>
              <a:rPr lang="en" sz="1700" dirty="0"/>
              <a:t>remove()/poll() – </a:t>
            </a:r>
            <a:r>
              <a:rPr lang="ru-RU" sz="1700" dirty="0"/>
              <a:t>удаление элемента из головы очереди </a:t>
            </a:r>
          </a:p>
          <a:p>
            <a:pPr lvl="1"/>
            <a:r>
              <a:rPr lang="en" sz="1700" dirty="0"/>
              <a:t>element()/peek() – </a:t>
            </a:r>
            <a:r>
              <a:rPr lang="ru-RU" sz="1700" dirty="0"/>
              <a:t>просмотр элемента из головы очереди  </a:t>
            </a:r>
          </a:p>
          <a:p>
            <a:pPr lvl="1"/>
            <a:r>
              <a:rPr lang="ru-RU" sz="1700" dirty="0"/>
              <a:t>Контракты прочих методов не меняются</a:t>
            </a:r>
            <a:endParaRPr lang="en-US" sz="1700" dirty="0"/>
          </a:p>
          <a:p>
            <a:r>
              <a:rPr lang="ru-RU" sz="1700" dirty="0"/>
              <a:t>Коллекция, с которой можно работать, как с двухсторонней очередью (можно добавлять/удалять элементы как из головы, так и из хвоста)  </a:t>
            </a:r>
          </a:p>
          <a:p>
            <a:r>
              <a:rPr lang="ru-RU" sz="1700" dirty="0"/>
              <a:t>Расширяет </a:t>
            </a:r>
            <a:r>
              <a:rPr lang="en" sz="1700" dirty="0"/>
              <a:t>Collection, </a:t>
            </a:r>
            <a:r>
              <a:rPr lang="ru-RU" sz="1700" dirty="0"/>
              <a:t>добавлены методы </a:t>
            </a:r>
            <a:endParaRPr lang="en-US" sz="1700" dirty="0"/>
          </a:p>
          <a:p>
            <a:pPr lvl="1"/>
            <a:r>
              <a:rPr lang="en" sz="1700" dirty="0" err="1"/>
              <a:t>addFirst</a:t>
            </a:r>
            <a:r>
              <a:rPr lang="en" sz="1700" dirty="0"/>
              <a:t>(e)/</a:t>
            </a:r>
            <a:r>
              <a:rPr lang="en" sz="1700" dirty="0" err="1"/>
              <a:t>offerFirst</a:t>
            </a:r>
            <a:r>
              <a:rPr lang="en" sz="1700" dirty="0"/>
              <a:t>(e)/</a:t>
            </a:r>
            <a:r>
              <a:rPr lang="en" sz="1700" dirty="0" err="1"/>
              <a:t>addLast</a:t>
            </a:r>
            <a:r>
              <a:rPr lang="en" sz="1700" dirty="0"/>
              <a:t>(e)/</a:t>
            </a:r>
            <a:r>
              <a:rPr lang="en" sz="1700" dirty="0" err="1"/>
              <a:t>offerLast</a:t>
            </a:r>
            <a:r>
              <a:rPr lang="en" sz="1700" dirty="0"/>
              <a:t>(e) – </a:t>
            </a:r>
            <a:r>
              <a:rPr lang="ru-RU" sz="1700" dirty="0"/>
              <a:t>добавление элемента в начало/конец очереди</a:t>
            </a:r>
            <a:endParaRPr lang="en-US" sz="1700" dirty="0"/>
          </a:p>
          <a:p>
            <a:pPr lvl="1"/>
            <a:r>
              <a:rPr lang="en" sz="1700" dirty="0" err="1"/>
              <a:t>removeFirst</a:t>
            </a:r>
            <a:r>
              <a:rPr lang="en" sz="1700" dirty="0"/>
              <a:t>()/</a:t>
            </a:r>
            <a:r>
              <a:rPr lang="en" sz="1700" dirty="0" err="1"/>
              <a:t>pollFirst</a:t>
            </a:r>
            <a:r>
              <a:rPr lang="en" sz="1700" dirty="0"/>
              <a:t>()/</a:t>
            </a:r>
            <a:r>
              <a:rPr lang="en" sz="1700" dirty="0" err="1"/>
              <a:t>removeLast</a:t>
            </a:r>
            <a:r>
              <a:rPr lang="en" sz="1700" dirty="0"/>
              <a:t>()/</a:t>
            </a:r>
            <a:r>
              <a:rPr lang="en" sz="1700" dirty="0" err="1"/>
              <a:t>pollLast</a:t>
            </a:r>
            <a:r>
              <a:rPr lang="en" sz="1700" dirty="0"/>
              <a:t>() </a:t>
            </a:r>
            <a:r>
              <a:rPr lang="ru-RU" sz="1700" dirty="0"/>
              <a:t>удаление элемента из начала/конца очереди</a:t>
            </a:r>
            <a:endParaRPr lang="en-US" sz="1700" dirty="0"/>
          </a:p>
          <a:p>
            <a:pPr lvl="1"/>
            <a:r>
              <a:rPr lang="en" sz="1700" dirty="0" err="1"/>
              <a:t>getFirst</a:t>
            </a:r>
            <a:r>
              <a:rPr lang="en" sz="1700" dirty="0"/>
              <a:t>()/</a:t>
            </a:r>
            <a:r>
              <a:rPr lang="en" sz="1700" dirty="0" err="1"/>
              <a:t>peekFirst</a:t>
            </a:r>
            <a:r>
              <a:rPr lang="en" sz="1700" dirty="0"/>
              <a:t>()/</a:t>
            </a:r>
            <a:r>
              <a:rPr lang="en" sz="1700" dirty="0" err="1"/>
              <a:t>getLast</a:t>
            </a:r>
            <a:r>
              <a:rPr lang="en" sz="1700" dirty="0"/>
              <a:t>()/</a:t>
            </a:r>
            <a:r>
              <a:rPr lang="en" sz="1700" dirty="0" err="1"/>
              <a:t>peekLast</a:t>
            </a:r>
            <a:r>
              <a:rPr lang="en" sz="1700" dirty="0"/>
              <a:t>() – </a:t>
            </a:r>
            <a:r>
              <a:rPr lang="ru-RU" sz="1700" dirty="0"/>
              <a:t>просмотр элемента из начала/конца очереди </a:t>
            </a:r>
            <a:endParaRPr lang="en-US" sz="1700" dirty="0"/>
          </a:p>
          <a:p>
            <a:pPr lvl="1"/>
            <a:r>
              <a:rPr lang="en" sz="1700" dirty="0"/>
              <a:t>push(e)/pop() – </a:t>
            </a:r>
            <a:r>
              <a:rPr lang="ru-RU" sz="1700" dirty="0"/>
              <a:t>работа с очередью как со стеком  </a:t>
            </a:r>
            <a:endParaRPr lang="en-US" sz="1700" dirty="0"/>
          </a:p>
          <a:p>
            <a:pPr lvl="1"/>
            <a:r>
              <a:rPr lang="ru-RU" sz="1700" dirty="0"/>
              <a:t>Контракты прочих методов не меняются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021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38B83-DAC9-7F20-A5DA-706F1D6E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И</a:t>
            </a:r>
            <a:r>
              <a:rPr lang="ru-RU" sz="4000">
                <a:solidFill>
                  <a:srgbClr val="FFFFFF"/>
                </a:solidFill>
              </a:rPr>
              <a:t>нтерфейс </a:t>
            </a:r>
            <a:r>
              <a:rPr lang="en-US" sz="4000">
                <a:solidFill>
                  <a:srgbClr val="FFFFFF"/>
                </a:solidFill>
              </a:rPr>
              <a:t>List&lt;E&gt;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BB835-7BB5-1E05-A2AA-F76085A2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700"/>
              <a:t>Список – упорядоченная коллекция  </a:t>
            </a:r>
            <a:endParaRPr lang="en-US" sz="1700"/>
          </a:p>
          <a:p>
            <a:r>
              <a:rPr lang="ru-RU" sz="1700"/>
              <a:t>У каждого элемента списка (в отличие от обобщенной коллекции) есть своя позиция </a:t>
            </a:r>
            <a:endParaRPr lang="en-US" sz="1700"/>
          </a:p>
          <a:p>
            <a:r>
              <a:rPr lang="ru-RU" sz="1700"/>
              <a:t>Могут быть дублированные элементы  </a:t>
            </a:r>
            <a:endParaRPr lang="en-US" sz="1700"/>
          </a:p>
          <a:p>
            <a:r>
              <a:rPr lang="ru-RU" sz="1700"/>
              <a:t>Добавлены методы, связанные с конкретными позициями  </a:t>
            </a:r>
            <a:endParaRPr lang="en-US" sz="1700"/>
          </a:p>
          <a:p>
            <a:r>
              <a:rPr lang="ru-RU" sz="1700"/>
              <a:t>Кроме этого, изменены контракты некоторых методов </a:t>
            </a:r>
            <a:r>
              <a:rPr lang="en" sz="1700"/>
              <a:t>Collection</a:t>
            </a:r>
            <a:endParaRPr lang="ru-RU" sz="1700"/>
          </a:p>
          <a:p>
            <a:r>
              <a:rPr lang="en" sz="1700"/>
              <a:t>public interface List extends Collection </a:t>
            </a:r>
            <a:endParaRPr lang="ru-RU" sz="1700"/>
          </a:p>
          <a:p>
            <a:pPr lvl="1"/>
            <a:r>
              <a:rPr lang="en" sz="1700"/>
              <a:t>E get(int index); </a:t>
            </a:r>
            <a:endParaRPr lang="ru-RU" sz="1700"/>
          </a:p>
          <a:p>
            <a:pPr lvl="1"/>
            <a:r>
              <a:rPr lang="en" sz="1700"/>
              <a:t>int indexOf(Object obj); </a:t>
            </a:r>
            <a:endParaRPr lang="ru-RU" sz="1700"/>
          </a:p>
          <a:p>
            <a:pPr lvl="1"/>
            <a:r>
              <a:rPr lang="en" sz="1700"/>
              <a:t>int lastIndexOf(Object obj); </a:t>
            </a:r>
            <a:endParaRPr lang="ru-RU" sz="1700"/>
          </a:p>
          <a:p>
            <a:pPr lvl="1"/>
            <a:r>
              <a:rPr lang="en" sz="1700"/>
              <a:t>List subList(int fromIndex, int toIndex); </a:t>
            </a:r>
            <a:r>
              <a:rPr lang="ru-RU" sz="1700"/>
              <a:t>// Списочный итератор</a:t>
            </a:r>
          </a:p>
          <a:p>
            <a:pPr lvl="1"/>
            <a:r>
              <a:rPr lang="en" sz="1700"/>
              <a:t>ListIterator listIterator(); </a:t>
            </a:r>
            <a:endParaRPr lang="ru-RU" sz="1700"/>
          </a:p>
          <a:p>
            <a:pPr lvl="1"/>
            <a:r>
              <a:rPr lang="en" sz="1700"/>
              <a:t>boolean add(int index, E obj); </a:t>
            </a:r>
            <a:endParaRPr lang="ru-RU" sz="1700"/>
          </a:p>
          <a:p>
            <a:pPr lvl="1"/>
            <a:r>
              <a:rPr lang="en" sz="1700"/>
              <a:t>boolean addAll(int index, Collection c); </a:t>
            </a:r>
            <a:endParaRPr lang="ru-RU" sz="1700"/>
          </a:p>
          <a:p>
            <a:pPr lvl="1"/>
            <a:r>
              <a:rPr lang="en" sz="1700"/>
              <a:t>void clear(); </a:t>
            </a:r>
            <a:endParaRPr lang="ru-RU" sz="1700"/>
          </a:p>
          <a:p>
            <a:pPr lvl="1"/>
            <a:r>
              <a:rPr lang="en" sz="1700"/>
              <a:t>E remove(int index); </a:t>
            </a:r>
            <a:endParaRPr lang="ru-RU" sz="1700"/>
          </a:p>
          <a:p>
            <a:pPr lvl="1"/>
            <a:r>
              <a:rPr lang="en" sz="1700"/>
              <a:t>E set(int index, E obj); </a:t>
            </a:r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399383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29B9A-3766-2CC9-CBDC-1963A93B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Vector&lt;E&gt;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D054C57-C5A3-943E-B752-3413D921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2340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5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69E5D-9A66-88F2-69E6-7BBBA90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ArrayList</a:t>
            </a:r>
            <a:r>
              <a:rPr lang="en-US" sz="4000" dirty="0">
                <a:solidFill>
                  <a:srgbClr val="FFFFFF"/>
                </a:solidFill>
              </a:rPr>
              <a:t>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F7E9C-19B7-C314-3B9A-8D6B491A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" sz="1600" b="0" i="0">
                <a:effectLst/>
                <a:latin typeface="Arial" panose="020B0604020202020204" pitchFamily="34" charset="0"/>
              </a:rPr>
              <a:t>ArrayList — </a:t>
            </a:r>
            <a:r>
              <a:rPr lang="ru-RU" sz="1600" b="0" i="0">
                <a:effectLst/>
                <a:latin typeface="Arial" panose="020B0604020202020204" pitchFamily="34" charset="0"/>
              </a:rPr>
              <a:t>реализация изменяемого массива интерфейса </a:t>
            </a:r>
            <a:r>
              <a:rPr lang="en" sz="1600" b="0" i="0">
                <a:effectLst/>
                <a:latin typeface="Arial" panose="020B0604020202020204" pitchFamily="34" charset="0"/>
              </a:rPr>
              <a:t>List, </a:t>
            </a:r>
            <a:r>
              <a:rPr lang="ru-RU" sz="1600" b="0" i="0">
                <a:effectLst/>
                <a:latin typeface="Arial" panose="020B0604020202020204" pitchFamily="34" charset="0"/>
              </a:rPr>
              <a:t>часть </a:t>
            </a:r>
            <a:r>
              <a:rPr lang="en" sz="1600" b="0" i="0">
                <a:effectLst/>
                <a:latin typeface="Arial" panose="020B0604020202020204" pitchFamily="34" charset="0"/>
              </a:rPr>
              <a:t>Collection Framework, </a:t>
            </a:r>
            <a:r>
              <a:rPr lang="ru-RU" sz="1600" b="0" i="0">
                <a:effectLst/>
                <a:latin typeface="Arial" panose="020B0604020202020204" pitchFamily="34" charset="0"/>
              </a:rPr>
              <a:t>который отвечает за список (или динамический массив), расположенный в пакете </a:t>
            </a:r>
            <a:r>
              <a:rPr lang="en" sz="1600" b="0" i="0">
                <a:effectLst/>
                <a:latin typeface="Arial" panose="020B0604020202020204" pitchFamily="34" charset="0"/>
              </a:rPr>
              <a:t>java.utils. </a:t>
            </a:r>
            <a:endParaRPr lang="ru-RU" sz="1600" b="0" i="0">
              <a:effectLst/>
              <a:latin typeface="Arial" panose="020B0604020202020204" pitchFamily="34" charset="0"/>
            </a:endParaRPr>
          </a:p>
          <a:p>
            <a:r>
              <a:rPr lang="ru-RU" sz="1600" b="0" i="0">
                <a:effectLst/>
                <a:latin typeface="Arial" panose="020B0604020202020204" pitchFamily="34" charset="0"/>
              </a:rPr>
              <a:t>Этот класс реализует все необязательные операции со списком и предоставляет методы управления размером массива, который используется для хранения списка.</a:t>
            </a:r>
          </a:p>
          <a:p>
            <a:r>
              <a:rPr lang="ru-RU" sz="1600" b="0" i="0">
                <a:effectLst/>
                <a:latin typeface="Arial" panose="020B0604020202020204" pitchFamily="34" charset="0"/>
              </a:rPr>
              <a:t>В основе </a:t>
            </a:r>
            <a:r>
              <a:rPr lang="en" sz="1600" b="0" i="0">
                <a:effectLst/>
                <a:latin typeface="Arial" panose="020B0604020202020204" pitchFamily="34" charset="0"/>
              </a:rPr>
              <a:t>ArrayList </a:t>
            </a:r>
            <a:r>
              <a:rPr lang="ru-RU" sz="1600" b="0" i="0">
                <a:effectLst/>
                <a:latin typeface="Arial" panose="020B0604020202020204" pitchFamily="34" charset="0"/>
              </a:rPr>
              <a:t>лежит идея динамического массива. А именно, возможность добавлять и удалять элементы, при этом будет увеличиваться или уменьшаться по мере необходимости.</a:t>
            </a:r>
            <a:endParaRPr lang="ru-RU" sz="1600">
              <a:latin typeface="Arial" panose="020B0604020202020204" pitchFamily="34" charset="0"/>
            </a:endParaRPr>
          </a:p>
          <a:p>
            <a:r>
              <a:rPr lang="ru-RU" sz="1600" b="0" i="0">
                <a:effectLst/>
                <a:latin typeface="Arial" panose="020B0604020202020204" pitchFamily="34" charset="0"/>
              </a:rPr>
              <a:t>Хранит только ссылочные типы, любые объекты, включая сторонние классы. Строки, потоки вывода, другие коллекции. Для хранения примитивных типов данных используются классы-обертки. </a:t>
            </a:r>
            <a:endParaRPr lang="ru-RU" sz="1600">
              <a:latin typeface="Arial" panose="020B0604020202020204" pitchFamily="34" charset="0"/>
            </a:endParaRPr>
          </a:p>
          <a:p>
            <a:r>
              <a:rPr lang="ru-RU" sz="1600" b="0" i="0">
                <a:effectLst/>
                <a:latin typeface="-apple-system"/>
              </a:rPr>
              <a:t>Быстрый доступ к элементам по индексу за время </a:t>
            </a:r>
            <a:r>
              <a:rPr lang="en" sz="1600" b="0" i="0">
                <a:effectLst/>
                <a:latin typeface="-apple-system"/>
              </a:rPr>
              <a:t>O(1);</a:t>
            </a:r>
            <a:endParaRPr lang="ru-RU" sz="1600" b="0" i="0">
              <a:effectLst/>
              <a:latin typeface="-apple-system"/>
            </a:endParaRPr>
          </a:p>
          <a:p>
            <a:r>
              <a:rPr lang="ru-RU" sz="1600" b="0" i="0">
                <a:effectLst/>
                <a:latin typeface="-apple-system"/>
              </a:rPr>
              <a:t>Доступ к элементам по значению за линейное время </a:t>
            </a:r>
            <a:r>
              <a:rPr lang="en" sz="1600" b="0" i="0">
                <a:effectLst/>
                <a:latin typeface="-apple-system"/>
              </a:rPr>
              <a:t>O(n);</a:t>
            </a:r>
            <a:endParaRPr lang="ru-RU" sz="1600" b="0" i="0">
              <a:effectLst/>
              <a:latin typeface="-apple-system"/>
            </a:endParaRPr>
          </a:p>
          <a:p>
            <a:r>
              <a:rPr lang="ru-RU" sz="1600" b="0" i="0">
                <a:effectLst/>
                <a:latin typeface="-apple-system"/>
              </a:rPr>
              <a:t>Медленный, когда вставляются и удаляются элементы из «середины» списка;</a:t>
            </a:r>
          </a:p>
          <a:p>
            <a:r>
              <a:rPr lang="ru-RU" sz="1600" b="0" i="0">
                <a:effectLst/>
                <a:latin typeface="-apple-system"/>
              </a:rPr>
              <a:t>Позволяет хранить любые значения в том числе и </a:t>
            </a:r>
            <a:r>
              <a:rPr lang="en" sz="1600" b="0" i="0">
                <a:effectLst/>
                <a:latin typeface="-apple-system"/>
              </a:rPr>
              <a:t>null;</a:t>
            </a:r>
            <a:endParaRPr lang="ru-RU" sz="1600" b="0" i="0">
              <a:effectLst/>
              <a:latin typeface="-apple-system"/>
            </a:endParaRPr>
          </a:p>
          <a:p>
            <a:r>
              <a:rPr lang="ru-RU" sz="1600" b="0" i="0">
                <a:effectLst/>
                <a:latin typeface="-apple-system"/>
              </a:rPr>
              <a:t>Не синхронизирован.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00514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62702-C600-04FB-0D75-AC6A9C88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LinkedList&lt;E&gt;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A10D4-7B00-7FD6-D819-743406BD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600" b="0" i="0">
                <a:effectLst/>
                <a:latin typeface="-apple-system"/>
              </a:rPr>
              <a:t>Итак, </a:t>
            </a:r>
            <a:r>
              <a:rPr lang="en" sz="1600" b="1" i="1">
                <a:effectLst/>
                <a:latin typeface="-apple-system"/>
              </a:rPr>
              <a:t>LinkedList</a:t>
            </a:r>
            <a:r>
              <a:rPr lang="en" sz="1600" b="0" i="0">
                <a:effectLst/>
                <a:latin typeface="-apple-system"/>
              </a:rPr>
              <a:t> — </a:t>
            </a:r>
            <a:r>
              <a:rPr lang="ru-RU" sz="1600" b="0" i="0">
                <a:effectLst/>
                <a:latin typeface="-apple-system"/>
              </a:rPr>
              <a:t>класс, реализующий два интерфейса — </a:t>
            </a:r>
            <a:r>
              <a:rPr lang="en" sz="1600" b="1" i="1">
                <a:effectLst/>
                <a:latin typeface="-apple-system"/>
              </a:rPr>
              <a:t>List</a:t>
            </a:r>
            <a:r>
              <a:rPr lang="en" sz="1600" b="0" i="0">
                <a:effectLst/>
                <a:latin typeface="-apple-system"/>
              </a:rPr>
              <a:t> </a:t>
            </a:r>
            <a:r>
              <a:rPr lang="ru-RU" sz="1600" b="0" i="0">
                <a:effectLst/>
                <a:latin typeface="-apple-system"/>
              </a:rPr>
              <a:t>и </a:t>
            </a:r>
            <a:r>
              <a:rPr lang="en" sz="1600" b="1" i="1">
                <a:effectLst/>
                <a:latin typeface="-apple-system"/>
              </a:rPr>
              <a:t>Deque</a:t>
            </a:r>
            <a:r>
              <a:rPr lang="en" sz="1600" b="0" i="0">
                <a:effectLst/>
                <a:latin typeface="-apple-system"/>
              </a:rPr>
              <a:t>. </a:t>
            </a:r>
            <a:endParaRPr lang="ru-RU" sz="1600" b="0" i="0">
              <a:effectLst/>
              <a:latin typeface="-apple-system"/>
            </a:endParaRPr>
          </a:p>
          <a:p>
            <a:r>
              <a:rPr lang="ru-RU" sz="1600" b="0" i="0">
                <a:effectLst/>
                <a:latin typeface="-apple-system"/>
              </a:rPr>
              <a:t>Это обеспечивает возможность создания двунаправленной очереди из любых (в том числе и </a:t>
            </a:r>
            <a:r>
              <a:rPr lang="en" sz="1600" b="0" i="1">
                <a:effectLst/>
                <a:latin typeface="-apple-system"/>
              </a:rPr>
              <a:t>null</a:t>
            </a:r>
            <a:r>
              <a:rPr lang="en" sz="1600" b="0" i="0">
                <a:effectLst/>
                <a:latin typeface="-apple-system"/>
              </a:rPr>
              <a:t>) </a:t>
            </a:r>
            <a:r>
              <a:rPr lang="ru-RU" sz="1600" b="0" i="0">
                <a:effectLst/>
                <a:latin typeface="-apple-system"/>
              </a:rPr>
              <a:t>элементов. </a:t>
            </a:r>
          </a:p>
          <a:p>
            <a:r>
              <a:rPr lang="ru-RU" sz="1600" b="0" i="0">
                <a:effectLst/>
                <a:latin typeface="-apple-system"/>
              </a:rPr>
              <a:t>Каждый объект, помещенный в связанный список, является узлом (нодом). </a:t>
            </a:r>
          </a:p>
          <a:p>
            <a:r>
              <a:rPr lang="ru-RU" sz="1600" b="0" i="0">
                <a:effectLst/>
                <a:latin typeface="-apple-system"/>
              </a:rPr>
              <a:t>Каждый узел содержит элемент, ссылку на предыдущий и следующий узел. </a:t>
            </a:r>
          </a:p>
          <a:p>
            <a:r>
              <a:rPr lang="ru-RU" sz="1600" b="0" i="0">
                <a:effectLst/>
                <a:latin typeface="-apple-system"/>
              </a:rPr>
              <a:t>Фактически связанный список состоит из последовательности узлов, каждый из которых предназначен для хранения объекта определенного при создании типа.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-apple-system"/>
              </a:rPr>
              <a:t>не синхронизирована;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-apple-system"/>
              </a:rPr>
              <a:t>позволяет хранить любые объекты, в том числе </a:t>
            </a:r>
            <a:r>
              <a:rPr lang="en" sz="1600" b="0" i="1">
                <a:effectLst/>
                <a:latin typeface="-apple-system"/>
              </a:rPr>
              <a:t>null</a:t>
            </a:r>
            <a:r>
              <a:rPr lang="en" sz="1600" b="0" i="0">
                <a:effectLst/>
                <a:latin typeface="-apple-system"/>
              </a:rPr>
              <a:t> </a:t>
            </a:r>
            <a:r>
              <a:rPr lang="ru-RU" sz="1600" b="0" i="0">
                <a:effectLst/>
                <a:latin typeface="-apple-system"/>
              </a:rPr>
              <a:t>и повторяющиеся;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-apple-system"/>
              </a:rPr>
              <a:t>за константное время </a:t>
            </a:r>
            <a:r>
              <a:rPr lang="en" sz="1600" b="0" i="1">
                <a:effectLst/>
                <a:latin typeface="-apple-system"/>
              </a:rPr>
              <a:t>O(1)</a:t>
            </a:r>
            <a:r>
              <a:rPr lang="en" sz="1600" b="0" i="0">
                <a:effectLst/>
                <a:latin typeface="-apple-system"/>
              </a:rPr>
              <a:t> </a:t>
            </a:r>
            <a:r>
              <a:rPr lang="ru-RU" sz="1600" b="0" i="0">
                <a:effectLst/>
                <a:latin typeface="-apple-system"/>
              </a:rPr>
              <a:t>выполняются операции вставки и удаления первого и последнего элемента, операции вставки и удаления элемента из середины списка (не учитывая время поиска позиции элемента, который осуществляется за линейное время);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-apple-system"/>
              </a:rPr>
              <a:t>за линейное время </a:t>
            </a:r>
            <a:r>
              <a:rPr lang="en" sz="1600" b="0" i="1">
                <a:effectLst/>
                <a:latin typeface="-apple-system"/>
              </a:rPr>
              <a:t>O(n)</a:t>
            </a:r>
            <a:r>
              <a:rPr lang="en" sz="1600" b="0" i="0">
                <a:effectLst/>
                <a:latin typeface="-apple-system"/>
              </a:rPr>
              <a:t> </a:t>
            </a:r>
            <a:r>
              <a:rPr lang="ru-RU" sz="1600" b="0" i="0">
                <a:effectLst/>
                <a:latin typeface="-apple-system"/>
              </a:rPr>
              <a:t>выполняются операции поиска элемента по индексу и по значению.</a:t>
            </a:r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61861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B246B-0A69-8DDC-B48F-F8C6EAE3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И</a:t>
            </a:r>
            <a:r>
              <a:rPr lang="ru-RU" sz="4000">
                <a:solidFill>
                  <a:srgbClr val="FFFFFF"/>
                </a:solidFill>
              </a:rPr>
              <a:t>нтерфейс </a:t>
            </a:r>
            <a:r>
              <a:rPr lang="en-US" sz="4000">
                <a:solidFill>
                  <a:srgbClr val="FFFFFF"/>
                </a:solidFill>
              </a:rPr>
              <a:t>Map&lt;K,V&gt;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C9153-9327-63A8-E55C-F6A83F2D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700" dirty="0"/>
              <a:t>Ассоциативный массив, хранящий в себе пары ключ-значение (</a:t>
            </a:r>
            <a:r>
              <a:rPr lang="en" sz="1700" dirty="0" err="1"/>
              <a:t>KeyValue</a:t>
            </a:r>
            <a:r>
              <a:rPr lang="en" sz="1700" dirty="0"/>
              <a:t>)  </a:t>
            </a:r>
            <a:r>
              <a:rPr lang="ru-RU" sz="1700" dirty="0"/>
              <a:t>Ключи и значения </a:t>
            </a:r>
            <a:r>
              <a:rPr lang="ru-RU" sz="1700" dirty="0" err="1"/>
              <a:t>неупорядочены</a:t>
            </a:r>
            <a:r>
              <a:rPr lang="ru-RU" sz="1700" dirty="0"/>
              <a:t>, но каждое значение жестко привязано к своему ключу  </a:t>
            </a:r>
          </a:p>
          <a:p>
            <a:r>
              <a:rPr lang="ru-RU" sz="1700" dirty="0"/>
              <a:t>Совпадение ключей не допускается  </a:t>
            </a:r>
          </a:p>
          <a:p>
            <a:r>
              <a:rPr lang="ru-RU" sz="1700" dirty="0"/>
              <a:t>Интерфейс-помощник </a:t>
            </a:r>
            <a:r>
              <a:rPr lang="en" sz="1700" dirty="0"/>
              <a:t>Entry – </a:t>
            </a:r>
            <a:r>
              <a:rPr lang="ru-RU" sz="1700" dirty="0"/>
              <a:t>одна пара ключ-значение</a:t>
            </a:r>
            <a:endParaRPr lang="en-US" sz="1700" dirty="0"/>
          </a:p>
          <a:p>
            <a:r>
              <a:rPr lang="en" sz="1700" dirty="0"/>
              <a:t>public interface Map </a:t>
            </a:r>
            <a:endParaRPr lang="ru-RU" sz="1700" dirty="0"/>
          </a:p>
          <a:p>
            <a:pPr lvl="1"/>
            <a:r>
              <a:rPr lang="en" sz="1700" dirty="0"/>
              <a:t>int size(); </a:t>
            </a:r>
            <a:endParaRPr lang="ru-RU" sz="1700" dirty="0"/>
          </a:p>
          <a:p>
            <a:pPr lvl="1"/>
            <a:r>
              <a:rPr lang="en" sz="1700" dirty="0" err="1"/>
              <a:t>boolean</a:t>
            </a:r>
            <a:r>
              <a:rPr lang="en" sz="1700" dirty="0"/>
              <a:t> </a:t>
            </a:r>
            <a:r>
              <a:rPr lang="en" sz="1700" dirty="0" err="1"/>
              <a:t>isEmpty</a:t>
            </a:r>
            <a:r>
              <a:rPr lang="en" sz="1700" dirty="0"/>
              <a:t>(); </a:t>
            </a:r>
            <a:endParaRPr lang="ru-RU" sz="1700" dirty="0"/>
          </a:p>
          <a:p>
            <a:pPr lvl="1"/>
            <a:r>
              <a:rPr lang="en" sz="1700" dirty="0" err="1"/>
              <a:t>boolean</a:t>
            </a:r>
            <a:r>
              <a:rPr lang="en" sz="1700" dirty="0"/>
              <a:t> </a:t>
            </a:r>
            <a:r>
              <a:rPr lang="en" sz="1700" dirty="0" err="1"/>
              <a:t>containsKey</a:t>
            </a:r>
            <a:r>
              <a:rPr lang="en" sz="1700" dirty="0"/>
              <a:t>(Object key); </a:t>
            </a:r>
            <a:endParaRPr lang="ru-RU" sz="1700" dirty="0"/>
          </a:p>
          <a:p>
            <a:pPr lvl="1"/>
            <a:r>
              <a:rPr lang="en" sz="1700" dirty="0" err="1"/>
              <a:t>boolean</a:t>
            </a:r>
            <a:r>
              <a:rPr lang="en" sz="1700" dirty="0"/>
              <a:t> </a:t>
            </a:r>
            <a:r>
              <a:rPr lang="en" sz="1700" dirty="0" err="1"/>
              <a:t>containsValue</a:t>
            </a:r>
            <a:r>
              <a:rPr lang="en" sz="1700" dirty="0"/>
              <a:t>(Object value); </a:t>
            </a:r>
            <a:endParaRPr lang="ru-RU" sz="1700" dirty="0"/>
          </a:p>
          <a:p>
            <a:pPr lvl="1"/>
            <a:r>
              <a:rPr lang="en" sz="1700" dirty="0"/>
              <a:t>V get(Object key); </a:t>
            </a:r>
            <a:endParaRPr lang="ru-RU" sz="1700" dirty="0"/>
          </a:p>
          <a:p>
            <a:pPr lvl="1"/>
            <a:r>
              <a:rPr lang="en" sz="1700" dirty="0"/>
              <a:t>V put(K key, V value); </a:t>
            </a:r>
            <a:endParaRPr lang="ru-RU" sz="1700" dirty="0"/>
          </a:p>
          <a:p>
            <a:pPr lvl="1"/>
            <a:r>
              <a:rPr lang="en" sz="1700" dirty="0"/>
              <a:t>V remove(Object key); </a:t>
            </a:r>
            <a:endParaRPr lang="ru-RU" sz="1700" dirty="0"/>
          </a:p>
          <a:p>
            <a:pPr lvl="1"/>
            <a:r>
              <a:rPr lang="en" sz="1700" dirty="0"/>
              <a:t>void </a:t>
            </a:r>
            <a:r>
              <a:rPr lang="en" sz="1700" dirty="0" err="1"/>
              <a:t>putAll</a:t>
            </a:r>
            <a:r>
              <a:rPr lang="en" sz="1700" dirty="0"/>
              <a:t>(Map m); </a:t>
            </a:r>
            <a:endParaRPr lang="ru-RU" sz="1700" dirty="0"/>
          </a:p>
          <a:p>
            <a:pPr lvl="1"/>
            <a:r>
              <a:rPr lang="en" sz="1700" dirty="0"/>
              <a:t>void clear(); </a:t>
            </a:r>
            <a:endParaRPr lang="ru-RU" sz="1700" dirty="0"/>
          </a:p>
          <a:p>
            <a:pPr lvl="1"/>
            <a:r>
              <a:rPr lang="en" sz="1700" dirty="0"/>
              <a:t>Set </a:t>
            </a:r>
            <a:r>
              <a:rPr lang="en" sz="1700" dirty="0" err="1"/>
              <a:t>keySet</a:t>
            </a:r>
            <a:r>
              <a:rPr lang="en" sz="1700" dirty="0"/>
              <a:t>(); </a:t>
            </a:r>
            <a:endParaRPr lang="ru-RU" sz="1700" dirty="0"/>
          </a:p>
          <a:p>
            <a:pPr lvl="1"/>
            <a:r>
              <a:rPr lang="en" sz="1700" dirty="0"/>
              <a:t>Collection </a:t>
            </a:r>
            <a:r>
              <a:rPr lang="en" sz="1700" dirty="0" err="1"/>
              <a:t>valueSet</a:t>
            </a:r>
            <a:r>
              <a:rPr lang="en" sz="1700" dirty="0"/>
              <a:t>(); </a:t>
            </a:r>
            <a:endParaRPr lang="ru-RU" sz="1700" dirty="0"/>
          </a:p>
          <a:p>
            <a:pPr lvl="1"/>
            <a:r>
              <a:rPr lang="en" sz="1700" dirty="0"/>
              <a:t>Set&lt;Entry&gt; </a:t>
            </a:r>
            <a:r>
              <a:rPr lang="en" sz="1700" dirty="0" err="1"/>
              <a:t>entrySet</a:t>
            </a:r>
            <a:r>
              <a:rPr lang="en" sz="1700" dirty="0"/>
              <a:t>();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08675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1" name="Rectangle 5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3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B5D61-E671-B4A6-753A-A1A00D2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его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реализации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4C384-7BE9-4CE0-E9C9-A7BAFCDD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BC978E-1849-8028-98F9-6857ACAC1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280079"/>
            <a:ext cx="7225748" cy="42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7858E-A155-0AC8-9689-35265731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" sz="3000" dirty="0" err="1">
                <a:solidFill>
                  <a:srgbClr val="FFFFFF"/>
                </a:solidFill>
                <a:latin typeface="Open Sans" panose="020F0502020204030204" pitchFamily="34" charset="0"/>
              </a:rPr>
              <a:t>И</a:t>
            </a:r>
            <a:r>
              <a:rPr lang="ru-RU" sz="3000" dirty="0" err="1">
                <a:solidFill>
                  <a:srgbClr val="FFFFFF"/>
                </a:solidFill>
                <a:latin typeface="Open Sans" panose="020F0502020204030204" pitchFamily="34" charset="0"/>
              </a:rPr>
              <a:t>нтерфейс</a:t>
            </a:r>
            <a:r>
              <a:rPr lang="ru-RU" sz="3000" dirty="0">
                <a:solidFill>
                  <a:srgbClr val="FFFFFF"/>
                </a:solidFill>
                <a:latin typeface="Open Sans" panose="020F0502020204030204" pitchFamily="34" charset="0"/>
              </a:rPr>
              <a:t> </a:t>
            </a:r>
            <a:r>
              <a:rPr lang="en" sz="3000" i="0" dirty="0">
                <a:solidFill>
                  <a:srgbClr val="FFFFFF"/>
                </a:solidFill>
                <a:effectLst/>
                <a:latin typeface="Open Sans" panose="020F0502020204030204" pitchFamily="34" charset="0"/>
              </a:rPr>
              <a:t>Comparable</a:t>
            </a:r>
            <a:r>
              <a:rPr lang="ru-RU" sz="3000" dirty="0">
                <a:solidFill>
                  <a:srgbClr val="FFFFFF"/>
                </a:solidFill>
                <a:latin typeface="Open Sans" panose="020F0502020204030204" pitchFamily="34" charset="0"/>
              </a:rPr>
              <a:t>&lt;</a:t>
            </a:r>
            <a:r>
              <a:rPr lang="en-US" sz="3000" dirty="0">
                <a:solidFill>
                  <a:srgbClr val="FFFFFF"/>
                </a:solidFill>
                <a:latin typeface="Open Sans" panose="020F0502020204030204" pitchFamily="34" charset="0"/>
              </a:rPr>
              <a:t>T&gt;</a:t>
            </a:r>
            <a:endParaRPr lang="ru-RU" sz="3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350D3-CF09-5CA1-59F9-7EAFB5F4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700" b="0" i="0" dirty="0">
                <a:effectLst/>
                <a:latin typeface="-apple-system"/>
              </a:rPr>
              <a:t> </a:t>
            </a:r>
            <a:r>
              <a:rPr lang="ru-RU" sz="1700" b="0" i="0" u="sng" strike="noStrike" dirty="0">
                <a:effectLst/>
                <a:latin typeface="-apple-system"/>
                <a:hlinkClick r:id="rId2"/>
              </a:rPr>
              <a:t>Интерфейс </a:t>
            </a:r>
            <a:r>
              <a:rPr lang="en" sz="1700" b="0" i="0" u="sng" strike="noStrike" dirty="0">
                <a:effectLst/>
                <a:latin typeface="-apple-system"/>
                <a:hlinkClick r:id="rId2"/>
              </a:rPr>
              <a:t>Comparable</a:t>
            </a:r>
            <a:r>
              <a:rPr lang="en" sz="1700" b="0" i="0" dirty="0">
                <a:effectLst/>
                <a:latin typeface="-apple-system"/>
              </a:rPr>
              <a:t> </a:t>
            </a:r>
            <a:r>
              <a:rPr lang="ru-RU" sz="1700" b="0" i="0" dirty="0">
                <a:effectLst/>
                <a:latin typeface="-apple-system"/>
              </a:rPr>
              <a:t>позволяет нам определять порядок между объектами, выявляя, является ли объект больше, меньше или равным другому.</a:t>
            </a:r>
          </a:p>
          <a:p>
            <a:r>
              <a:rPr lang="ru-RU" sz="1700" b="0" i="0" dirty="0">
                <a:effectLst/>
                <a:latin typeface="-apple-system"/>
              </a:rPr>
              <a:t>Интерфейс </a:t>
            </a:r>
            <a:r>
              <a:rPr lang="en" sz="1700" b="0" i="0" dirty="0">
                <a:effectLst/>
                <a:latin typeface="-apple-system"/>
              </a:rPr>
              <a:t>Comparable </a:t>
            </a:r>
            <a:r>
              <a:rPr lang="ru-RU" sz="1700" b="0" i="0" dirty="0">
                <a:effectLst/>
                <a:latin typeface="-apple-system"/>
              </a:rPr>
              <a:t>является дженериком и имеет только один метод, </a:t>
            </a:r>
            <a:r>
              <a:rPr lang="en" sz="1700" b="0" i="0" dirty="0" err="1">
                <a:effectLst/>
                <a:latin typeface="-apple-system"/>
              </a:rPr>
              <a:t>compareTo</a:t>
            </a:r>
            <a:r>
              <a:rPr lang="en" sz="1700" b="0" i="0" dirty="0">
                <a:effectLst/>
                <a:latin typeface="-apple-system"/>
              </a:rPr>
              <a:t>(), </a:t>
            </a:r>
            <a:r>
              <a:rPr lang="ru-RU" sz="1700" b="0" i="0" dirty="0">
                <a:effectLst/>
                <a:latin typeface="-apple-system"/>
              </a:rPr>
              <a:t>который принимает аргумент дженерик-типа и возвращает </a:t>
            </a:r>
            <a:r>
              <a:rPr lang="en" sz="1700" b="0" i="1" dirty="0">
                <a:effectLst/>
                <a:latin typeface="-apple-system"/>
              </a:rPr>
              <a:t>int</a:t>
            </a:r>
            <a:r>
              <a:rPr lang="en" sz="1700" b="0" i="0" dirty="0">
                <a:effectLst/>
                <a:latin typeface="-apple-system"/>
              </a:rPr>
              <a:t>. </a:t>
            </a:r>
            <a:r>
              <a:rPr lang="ru-RU" sz="1700" b="0" i="0" dirty="0">
                <a:effectLst/>
                <a:latin typeface="-apple-system"/>
              </a:rPr>
              <a:t>Возвращаемое значение отрицательное, если </a:t>
            </a:r>
            <a:r>
              <a:rPr lang="en" sz="1700" b="0" i="0" dirty="0">
                <a:effectLst/>
                <a:latin typeface="-apple-system"/>
              </a:rPr>
              <a:t>this </a:t>
            </a:r>
            <a:r>
              <a:rPr lang="ru-RU" sz="1700" b="0" i="0" dirty="0">
                <a:effectLst/>
                <a:latin typeface="-apple-system"/>
              </a:rPr>
              <a:t>меньше аргумента, 0, в случае если они равны, и положительное в обратном случае.</a:t>
            </a:r>
          </a:p>
          <a:p>
            <a:pPr marL="0" indent="0">
              <a:buNone/>
            </a:pPr>
            <a:r>
              <a:rPr lang="ru-RU" sz="1700" b="0" i="0" dirty="0">
                <a:effectLst/>
                <a:latin typeface="-apple-system"/>
              </a:rPr>
              <a:t>Допустим, в классе </a:t>
            </a:r>
            <a:r>
              <a:rPr lang="en" sz="1700" b="0" i="0" dirty="0">
                <a:effectLst/>
                <a:latin typeface="-apple-system"/>
              </a:rPr>
              <a:t>Person </a:t>
            </a:r>
            <a:r>
              <a:rPr lang="ru-RU" sz="1700" b="0" i="0" dirty="0">
                <a:effectLst/>
                <a:latin typeface="-apple-system"/>
              </a:rPr>
              <a:t>мы хотим сравнить объекты </a:t>
            </a:r>
            <a:r>
              <a:rPr lang="en" sz="1700" b="0" i="0" dirty="0">
                <a:effectLst/>
                <a:latin typeface="-apple-system"/>
              </a:rPr>
              <a:t>Person </a:t>
            </a:r>
            <a:r>
              <a:rPr lang="ru-RU" sz="1700" b="0" i="0" dirty="0">
                <a:effectLst/>
                <a:latin typeface="-apple-system"/>
              </a:rPr>
              <a:t>по их фамилии:</a:t>
            </a:r>
          </a:p>
          <a:p>
            <a:pPr marL="0" indent="0">
              <a:buNone/>
            </a:pPr>
            <a:r>
              <a:rPr lang="ru-RU" sz="1700" b="1" i="0" dirty="0">
                <a:effectLst/>
                <a:latin typeface="Menlo" panose="020B0609030804020204" pitchFamily="49" charset="0"/>
              </a:rPr>
              <a:t>	</a:t>
            </a:r>
            <a:r>
              <a:rPr lang="en" sz="1700" b="1" dirty="0">
                <a:latin typeface="Menlo" panose="020B0609030804020204" pitchFamily="49" charset="0"/>
              </a:rPr>
              <a:t>public class Person implements Comparable&lt;Person&gt; {</a:t>
            </a:r>
            <a:endParaRPr lang="ru-RU" sz="1700" b="1" dirty="0"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700" dirty="0">
                <a:latin typeface="Menlo" panose="020B0609030804020204" pitchFamily="49" charset="0"/>
              </a:rPr>
              <a:t>	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@Override </a:t>
            </a:r>
            <a:endParaRPr lang="ru-RU" sz="1700" b="0" i="0" dirty="0"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700" dirty="0">
                <a:latin typeface="Menlo" panose="020B0609030804020204" pitchFamily="49" charset="0"/>
              </a:rPr>
              <a:t>	</a:t>
            </a:r>
            <a:r>
              <a:rPr lang="en" sz="1700" b="1" i="0" dirty="0">
                <a:effectLst/>
                <a:latin typeface="Menlo" panose="020B0609030804020204" pitchFamily="49" charset="0"/>
              </a:rPr>
              <a:t>public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 </a:t>
            </a:r>
            <a:r>
              <a:rPr lang="en" sz="1700" b="1" i="0" dirty="0">
                <a:effectLst/>
                <a:latin typeface="Menlo" panose="020B0609030804020204" pitchFamily="49" charset="0"/>
              </a:rPr>
              <a:t>int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 </a:t>
            </a:r>
            <a:r>
              <a:rPr lang="en" sz="1700" b="1" i="0" dirty="0" err="1">
                <a:effectLst/>
                <a:latin typeface="Menlo" panose="020B0609030804020204" pitchFamily="49" charset="0"/>
              </a:rPr>
              <a:t>compareTo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(Person o) {</a:t>
            </a:r>
            <a:endParaRPr lang="ru-RU" sz="1700" b="0" i="0" dirty="0"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700" dirty="0">
                <a:latin typeface="Menlo" panose="020B0609030804020204" pitchFamily="49" charset="0"/>
              </a:rPr>
              <a:t>		</a:t>
            </a:r>
            <a:r>
              <a:rPr lang="en" sz="1700" b="1" i="0" dirty="0">
                <a:effectLst/>
                <a:latin typeface="Menlo" panose="020B0609030804020204" pitchFamily="49" charset="0"/>
              </a:rPr>
              <a:t>return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 </a:t>
            </a:r>
            <a:r>
              <a:rPr lang="en" sz="1700" b="1" i="0" dirty="0" err="1">
                <a:effectLst/>
                <a:latin typeface="Menlo" panose="020B0609030804020204" pitchFamily="49" charset="0"/>
              </a:rPr>
              <a:t>this</a:t>
            </a:r>
            <a:r>
              <a:rPr lang="en" sz="1700" b="0" i="0" dirty="0" err="1">
                <a:effectLst/>
                <a:latin typeface="Menlo" panose="020B0609030804020204" pitchFamily="49" charset="0"/>
              </a:rPr>
              <a:t>.lastName.compareTo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(</a:t>
            </a:r>
            <a:r>
              <a:rPr lang="en" sz="1700" b="0" i="0" dirty="0" err="1">
                <a:effectLst/>
                <a:latin typeface="Menlo" panose="020B0609030804020204" pitchFamily="49" charset="0"/>
              </a:rPr>
              <a:t>o.lastName</a:t>
            </a:r>
            <a:r>
              <a:rPr lang="en" sz="1700" b="0" i="0" dirty="0">
                <a:effectLst/>
                <a:latin typeface="Menlo" panose="020B0609030804020204" pitchFamily="49" charset="0"/>
              </a:rPr>
              <a:t>); </a:t>
            </a:r>
            <a:endParaRPr lang="ru-RU" sz="1700" b="0" i="0" dirty="0"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700" b="0" i="0" dirty="0">
                <a:effectLst/>
                <a:latin typeface="Menlo" panose="020B0609030804020204" pitchFamily="49" charset="0"/>
              </a:rPr>
              <a:t>} }</a:t>
            </a:r>
          </a:p>
          <a:p>
            <a:pPr marL="0" indent="0">
              <a:buNone/>
            </a:pPr>
            <a:r>
              <a:rPr lang="ru-RU" sz="1700" b="0" i="0" dirty="0">
                <a:effectLst/>
                <a:latin typeface="-apple-system"/>
              </a:rPr>
              <a:t>Метод </a:t>
            </a:r>
            <a:r>
              <a:rPr lang="en" sz="1700" dirty="0" err="1"/>
              <a:t>compareTo</a:t>
            </a:r>
            <a:r>
              <a:rPr lang="en" sz="1700" dirty="0"/>
              <a:t>()</a:t>
            </a:r>
            <a:r>
              <a:rPr lang="en" sz="1700" b="0" i="0" dirty="0">
                <a:effectLst/>
                <a:latin typeface="-apple-system"/>
              </a:rPr>
              <a:t> </a:t>
            </a:r>
            <a:r>
              <a:rPr lang="ru-RU" sz="1700" b="0" i="0" dirty="0">
                <a:effectLst/>
                <a:latin typeface="-apple-system"/>
              </a:rPr>
              <a:t>вернет отрицательный </a:t>
            </a:r>
            <a:r>
              <a:rPr lang="en" sz="1700" b="0" i="1" dirty="0">
                <a:effectLst/>
                <a:latin typeface="-apple-system"/>
              </a:rPr>
              <a:t>int</a:t>
            </a:r>
            <a:r>
              <a:rPr lang="en" sz="1700" b="0" i="0" dirty="0">
                <a:effectLst/>
                <a:latin typeface="-apple-system"/>
              </a:rPr>
              <a:t>, </a:t>
            </a:r>
            <a:r>
              <a:rPr lang="ru-RU" sz="1700" b="0" i="0" dirty="0">
                <a:effectLst/>
                <a:latin typeface="-apple-system"/>
              </a:rPr>
              <a:t>если оно вызвано с именем </a:t>
            </a:r>
            <a:r>
              <a:rPr lang="en" sz="1700" dirty="0"/>
              <a:t>Person</a:t>
            </a:r>
            <a:r>
              <a:rPr lang="en" sz="1700" b="0" i="0" dirty="0">
                <a:effectLst/>
                <a:latin typeface="-apple-system"/>
              </a:rPr>
              <a:t>, </a:t>
            </a:r>
            <a:r>
              <a:rPr lang="ru-RU" sz="1700" b="0" i="0" dirty="0">
                <a:effectLst/>
                <a:latin typeface="-apple-system"/>
              </a:rPr>
              <a:t>имеющим большую фамилию, чем </a:t>
            </a:r>
            <a:r>
              <a:rPr lang="en" sz="1700" b="0" i="1" dirty="0">
                <a:effectLst/>
                <a:latin typeface="-apple-system"/>
              </a:rPr>
              <a:t>this</a:t>
            </a:r>
            <a:r>
              <a:rPr lang="en" sz="1700" b="0" i="0" dirty="0">
                <a:effectLst/>
                <a:latin typeface="-apple-system"/>
              </a:rPr>
              <a:t>, </a:t>
            </a:r>
            <a:r>
              <a:rPr lang="ru-RU" sz="1700" b="0" i="0" dirty="0">
                <a:effectLst/>
                <a:latin typeface="-apple-system"/>
              </a:rPr>
              <a:t>ноль, если ту же фамилию, и положительное значение в обратном случае.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90762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FB4C7-3F76-B15D-AAEB-405D4A0F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>
                <a:solidFill>
                  <a:srgbClr val="FFFFFF"/>
                </a:solidFill>
              </a:rPr>
              <a:t>Сравнение реализаций H</a:t>
            </a:r>
            <a:r>
              <a:rPr lang="en-US" sz="3400">
                <a:solidFill>
                  <a:srgbClr val="FFFFFF"/>
                </a:solidFill>
              </a:rPr>
              <a:t>ashMap/HashTable/TreeMap</a:t>
            </a:r>
            <a:endParaRPr lang="ru-RU" sz="3400">
              <a:solidFill>
                <a:srgbClr val="FFFFFF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222422D3-65E3-BA86-CCE6-1C964299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1400" b="0" i="0">
                <a:effectLst/>
                <a:latin typeface="Arial" panose="020B0604020202020204" pitchFamily="34" charset="0"/>
              </a:rPr>
              <a:t>Как упоминалось ранее, существуют 3 основные реализации интерфейса </a:t>
            </a:r>
            <a:r>
              <a:rPr lang="en" sz="1400" b="0" i="0">
                <a:effectLst/>
                <a:latin typeface="Arial" panose="020B0604020202020204" pitchFamily="34" charset="0"/>
              </a:rPr>
              <a:t>Map. </a:t>
            </a:r>
            <a:r>
              <a:rPr lang="ru-RU" sz="1400" b="0" i="0">
                <a:effectLst/>
                <a:latin typeface="Arial" panose="020B0604020202020204" pitchFamily="34" charset="0"/>
              </a:rPr>
              <a:t>У каждой из них есть свои особенности: </a:t>
            </a:r>
            <a:r>
              <a:rPr lang="ru-RU" sz="1400" b="1" i="0">
                <a:effectLst/>
                <a:latin typeface="Arial" panose="020B0604020202020204" pitchFamily="34" charset="0"/>
              </a:rPr>
              <a:t>Порядок элементов.</a:t>
            </a:r>
            <a:r>
              <a:rPr lang="ru-RU" sz="1400" b="0" i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" sz="1400" b="0" i="0">
                <a:effectLst/>
                <a:latin typeface="Arial" panose="020B0604020202020204" pitchFamily="34" charset="0"/>
              </a:rPr>
              <a:t>HashMap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и </a:t>
            </a:r>
            <a:r>
              <a:rPr lang="en" sz="1400" b="0" i="0">
                <a:effectLst/>
                <a:latin typeface="Arial" panose="020B0604020202020204" pitchFamily="34" charset="0"/>
              </a:rPr>
              <a:t>Hashtable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не гарантируют, что элементы будут храниться в порядке добавления. </a:t>
            </a:r>
          </a:p>
          <a:p>
            <a:r>
              <a:rPr lang="en" sz="1400" b="0" i="0">
                <a:effectLst/>
                <a:latin typeface="Arial" panose="020B0604020202020204" pitchFamily="34" charset="0"/>
              </a:rPr>
              <a:t>HashMap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и </a:t>
            </a:r>
            <a:r>
              <a:rPr lang="en" sz="1400" b="0" i="0">
                <a:effectLst/>
                <a:latin typeface="Arial" panose="020B0604020202020204" pitchFamily="34" charset="0"/>
              </a:rPr>
              <a:t>Hashtable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не гарантируют, что порядок элементов не будет меняться со временем. </a:t>
            </a:r>
          </a:p>
          <a:p>
            <a:r>
              <a:rPr lang="en" sz="1400" b="0" i="0">
                <a:effectLst/>
                <a:latin typeface="Arial" panose="020B0604020202020204" pitchFamily="34" charset="0"/>
              </a:rPr>
              <a:t>TreeMap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гарантирует хранение элементов в порядке добавления или же в соответствии с заданным компаратором.</a:t>
            </a:r>
          </a:p>
          <a:p>
            <a:r>
              <a:rPr lang="en" sz="1400" b="0" i="0">
                <a:effectLst/>
                <a:latin typeface="Arial" panose="020B0604020202020204" pitchFamily="34" charset="0"/>
              </a:rPr>
              <a:t>HashMap </a:t>
            </a:r>
            <a:r>
              <a:rPr lang="ru-RU" sz="1400" b="0" i="0">
                <a:effectLst/>
                <a:latin typeface="Arial" panose="020B0604020202020204" pitchFamily="34" charset="0"/>
              </a:rPr>
              <a:t>позволяет иметь ключ и значение </a:t>
            </a:r>
            <a:r>
              <a:rPr lang="en" sz="1400" b="0" i="0">
                <a:effectLst/>
                <a:latin typeface="Arial" panose="020B0604020202020204" pitchFamily="34" charset="0"/>
              </a:rPr>
              <a:t>null, HashTable — </a:t>
            </a:r>
            <a:r>
              <a:rPr lang="ru-RU" sz="1400" b="0" i="0">
                <a:effectLst/>
                <a:latin typeface="Arial" panose="020B0604020202020204" pitchFamily="34" charset="0"/>
              </a:rPr>
              <a:t>нет. </a:t>
            </a:r>
          </a:p>
          <a:p>
            <a:r>
              <a:rPr lang="en" sz="1400" b="0" i="0">
                <a:effectLst/>
                <a:latin typeface="Arial" panose="020B0604020202020204" pitchFamily="34" charset="0"/>
              </a:rPr>
              <a:t>TreeMap </a:t>
            </a:r>
            <a:r>
              <a:rPr lang="ru-RU" sz="1400" b="0" i="0">
                <a:effectLst/>
                <a:latin typeface="Arial" panose="020B0604020202020204" pitchFamily="34" charset="0"/>
              </a:rPr>
              <a:t>может использовать значения </a:t>
            </a:r>
            <a:r>
              <a:rPr lang="en" sz="1400" b="0" i="0">
                <a:effectLst/>
                <a:latin typeface="Arial" panose="020B0604020202020204" pitchFamily="34" charset="0"/>
              </a:rPr>
              <a:t>null </a:t>
            </a:r>
            <a:r>
              <a:rPr lang="ru-RU" sz="1400" b="0" i="0">
                <a:effectLst/>
                <a:latin typeface="Arial" panose="020B0604020202020204" pitchFamily="34" charset="0"/>
              </a:rPr>
              <a:t>только если это позволяет компаратор. Без использования компаратора (при хранении пар в порядке добавления) значение </a:t>
            </a:r>
            <a:r>
              <a:rPr lang="en" sz="1400" b="0" i="0">
                <a:effectLst/>
                <a:latin typeface="Arial" panose="020B0604020202020204" pitchFamily="34" charset="0"/>
              </a:rPr>
              <a:t>null </a:t>
            </a:r>
            <a:r>
              <a:rPr lang="ru-RU" sz="1400" b="0" i="0">
                <a:effectLst/>
                <a:latin typeface="Arial" panose="020B0604020202020204" pitchFamily="34" charset="0"/>
              </a:rPr>
              <a:t>не допускается.</a:t>
            </a:r>
          </a:p>
          <a:p>
            <a:r>
              <a:rPr lang="ru-RU" sz="1400" b="0" i="0">
                <a:effectLst/>
                <a:latin typeface="Arial" panose="020B0604020202020204" pitchFamily="34" charset="0"/>
              </a:rPr>
              <a:t>Только </a:t>
            </a:r>
            <a:r>
              <a:rPr lang="en" sz="1400" b="0" i="0">
                <a:effectLst/>
                <a:latin typeface="Arial" panose="020B0604020202020204" pitchFamily="34" charset="0"/>
              </a:rPr>
              <a:t>HashTable </a:t>
            </a:r>
            <a:r>
              <a:rPr lang="ru-RU" sz="1400" b="0" i="0">
                <a:effectLst/>
                <a:latin typeface="Arial" panose="020B0604020202020204" pitchFamily="34" charset="0"/>
              </a:rPr>
              <a:t>синхронизирована, остальные — нет. Если к мапе не будут обращаться разные потоки, рекомендуется использовать </a:t>
            </a:r>
            <a:r>
              <a:rPr lang="en" sz="1400" b="0" i="0">
                <a:effectLst/>
                <a:latin typeface="Arial" panose="020B0604020202020204" pitchFamily="34" charset="0"/>
              </a:rPr>
              <a:t>HashMap </a:t>
            </a:r>
            <a:r>
              <a:rPr lang="ru-RU" sz="1400" b="0" i="0">
                <a:effectLst/>
                <a:latin typeface="Arial" panose="020B0604020202020204" pitchFamily="34" charset="0"/>
              </a:rPr>
              <a:t>вместо </a:t>
            </a:r>
            <a:r>
              <a:rPr lang="en" sz="1400" b="0" i="0">
                <a:effectLst/>
                <a:latin typeface="Arial" panose="020B0604020202020204" pitchFamily="34" charset="0"/>
              </a:rPr>
              <a:t>HashTable.</a:t>
            </a:r>
            <a:br>
              <a:rPr lang="en" sz="1400" b="1" i="0">
                <a:effectLst/>
                <a:latin typeface="Arial" panose="020B0604020202020204" pitchFamily="34" charset="0"/>
              </a:rPr>
            </a:b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41461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B6A67-7A3A-CB29-3090-24D5C384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Сравнительная таблица реализаций М</a:t>
            </a:r>
            <a:r>
              <a:rPr lang="en-US" sz="4000">
                <a:solidFill>
                  <a:srgbClr val="FFFFFF"/>
                </a:solidFill>
              </a:rPr>
              <a:t>ap</a:t>
            </a:r>
            <a:endParaRPr lang="ru-RU" sz="4000">
              <a:solidFill>
                <a:srgbClr val="FFFFFF"/>
              </a:solidFill>
            </a:endParaRPr>
          </a:p>
        </p:txBody>
      </p:sp>
      <p:pic>
        <p:nvPicPr>
          <p:cNvPr id="4" name="Объект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3FBE998-974A-5B8D-19A9-1A44CD32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9" y="802007"/>
            <a:ext cx="10917630" cy="36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7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A23D-B369-02B8-A2EC-87BF27D8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И</a:t>
            </a:r>
            <a:r>
              <a:rPr lang="ru-RU" sz="4000" dirty="0" err="1">
                <a:solidFill>
                  <a:srgbClr val="FFFFFF"/>
                </a:solidFill>
              </a:rPr>
              <a:t>нтерфейс</a:t>
            </a:r>
            <a:r>
              <a:rPr lang="en-US" sz="4000" dirty="0">
                <a:solidFill>
                  <a:srgbClr val="FFFFFF"/>
                </a:solidFill>
              </a:rPr>
              <a:t> Iterator</a:t>
            </a:r>
            <a:r>
              <a:rPr lang="ru-RU" sz="4000" dirty="0">
                <a:solidFill>
                  <a:srgbClr val="FFFFFF"/>
                </a:solidFill>
              </a:rPr>
              <a:t>&lt;</a:t>
            </a:r>
            <a:r>
              <a:rPr lang="en-US" sz="4000" dirty="0">
                <a:solidFill>
                  <a:srgbClr val="FFFFFF"/>
                </a:solidFill>
              </a:rPr>
              <a:t>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D376C-FEA8-AA01-F485-D662C7E8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interface Iterator&lt;T&gt; {</a:t>
            </a:r>
          </a:p>
          <a:p>
            <a:pPr marL="457200" lvl="1" indent="0"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hasNext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/>
              <a:t>T next();</a:t>
            </a:r>
          </a:p>
          <a:p>
            <a:pPr marL="457200" lvl="1" indent="0">
              <a:buNone/>
            </a:pPr>
            <a:r>
              <a:rPr lang="en-US" sz="2000" dirty="0"/>
              <a:t>void remove();</a:t>
            </a:r>
          </a:p>
          <a:p>
            <a:pPr marL="0" indent="0">
              <a:buNone/>
            </a:pPr>
            <a:r>
              <a:rPr lang="ru-RU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Рассмотрим порядок использования итератора:</a:t>
            </a:r>
          </a:p>
          <a:p>
            <a:pPr marL="514350" indent="-514350">
              <a:buAutoNum type="arabicPeriod"/>
            </a:pPr>
            <a:r>
              <a:rPr lang="ru-RU" sz="2000" dirty="0"/>
              <a:t>Проверить есть ли следующий элемент</a:t>
            </a:r>
          </a:p>
          <a:p>
            <a:pPr marL="514350" indent="-514350">
              <a:buAutoNum type="arabicPeriod"/>
            </a:pPr>
            <a:r>
              <a:rPr lang="ru-RU" sz="2000" dirty="0"/>
              <a:t>Получить следующий элемент</a:t>
            </a:r>
          </a:p>
          <a:p>
            <a:pPr marL="514350" indent="-514350">
              <a:buAutoNum type="arabicPeriod"/>
            </a:pPr>
            <a:r>
              <a:rPr lang="ru-RU" sz="2000" dirty="0"/>
              <a:t>Если требуется, удалить его</a:t>
            </a:r>
          </a:p>
          <a:p>
            <a:pPr marL="514350" indent="-514350">
              <a:buAutoNum type="arabicPeriod"/>
            </a:pPr>
            <a:endParaRPr lang="ru-RU" sz="2000" dirty="0"/>
          </a:p>
          <a:p>
            <a:pPr marL="0" indent="0">
              <a:buNone/>
            </a:pPr>
            <a:r>
              <a:rPr lang="ru-RU" sz="2000" i="1" dirty="0"/>
              <a:t>НЕЛЬЗЯ во время работы итератора изменять содержимое перебираемой коллекции. Исключение составляет метод </a:t>
            </a:r>
            <a:r>
              <a:rPr lang="en-US" sz="2000" i="1" dirty="0" err="1"/>
              <a:t>it.remove</a:t>
            </a:r>
            <a:r>
              <a:rPr lang="en-US" sz="2000" i="1" dirty="0"/>
              <a:t>()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84811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E9003-967A-74EC-4A07-86998BCB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 err="1">
                <a:solidFill>
                  <a:srgbClr val="FFFFFF"/>
                </a:solidFill>
              </a:rPr>
              <a:t>L</a:t>
            </a:r>
            <a:r>
              <a:rPr lang="en-US" sz="4000" dirty="0" err="1">
                <a:solidFill>
                  <a:srgbClr val="FFFFFF"/>
                </a:solidFill>
              </a:rPr>
              <a:t>istIterator</a:t>
            </a:r>
            <a:r>
              <a:rPr lang="en-US" sz="4000" dirty="0">
                <a:solidFill>
                  <a:srgbClr val="FFFFFF"/>
                </a:solidFill>
              </a:rPr>
              <a:t>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6D771-68BD-8D3E-2311-B43C0AF4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void add(E e) 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вставляет элемент </a:t>
            </a:r>
            <a:r>
              <a:rPr lang="en" sz="2000" b="0" i="0">
                <a:effectLst/>
                <a:latin typeface="Arial" panose="020B0604020202020204" pitchFamily="34" charset="0"/>
              </a:rPr>
              <a:t>E </a:t>
            </a:r>
            <a:r>
              <a:rPr lang="ru-RU" sz="2000" b="0" i="0">
                <a:effectLst/>
                <a:latin typeface="Arial" panose="020B0604020202020204" pitchFamily="34" charset="0"/>
              </a:rPr>
              <a:t>в </a:t>
            </a:r>
            <a:r>
              <a:rPr lang="en" sz="2000" b="0" i="0">
                <a:effectLst/>
                <a:latin typeface="Arial" panose="020B0604020202020204" pitchFamily="34" charset="0"/>
              </a:rPr>
              <a:t>List;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boolean hasPrevious() 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вернет </a:t>
            </a:r>
            <a:r>
              <a:rPr lang="en" sz="2000" b="0" i="0">
                <a:effectLst/>
                <a:latin typeface="Arial" panose="020B0604020202020204" pitchFamily="34" charset="0"/>
              </a:rPr>
              <a:t>true, </a:t>
            </a:r>
            <a:r>
              <a:rPr lang="ru-RU" sz="2000" b="0" i="0">
                <a:effectLst/>
                <a:latin typeface="Arial" panose="020B0604020202020204" pitchFamily="34" charset="0"/>
              </a:rPr>
              <a:t>если при обратном переборе </a:t>
            </a:r>
            <a:r>
              <a:rPr lang="en" sz="2000" b="0" i="0">
                <a:effectLst/>
                <a:latin typeface="Arial" panose="020B0604020202020204" pitchFamily="34" charset="0"/>
              </a:rPr>
              <a:t>List </a:t>
            </a:r>
            <a:r>
              <a:rPr lang="ru-RU" sz="2000" b="0" i="0">
                <a:effectLst/>
                <a:latin typeface="Arial" panose="020B0604020202020204" pitchFamily="34" charset="0"/>
              </a:rPr>
              <a:t>имеются элементы;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int nextIndex()—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вернет индекс следующего элемента;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E previous() 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вернет предыдущий элемент листа;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int previousIndex() 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вернет индекс предыдущего элемента;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000" b="0" i="0">
                <a:effectLst/>
                <a:latin typeface="Arial" panose="020B0604020202020204" pitchFamily="34" charset="0"/>
              </a:rPr>
              <a:t>void set(E e) — </a:t>
            </a:r>
            <a:r>
              <a:rPr lang="ru-RU" sz="2000" b="0" i="0">
                <a:effectLst/>
                <a:latin typeface="Arial" panose="020B0604020202020204" pitchFamily="34" charset="0"/>
              </a:rPr>
              <a:t>заменит элемент, возвращенный последним вызовом </a:t>
            </a:r>
            <a:r>
              <a:rPr lang="en" sz="2000" b="0" i="0">
                <a:effectLst/>
                <a:latin typeface="Arial" panose="020B0604020202020204" pitchFamily="34" charset="0"/>
              </a:rPr>
              <a:t>next() </a:t>
            </a:r>
            <a:r>
              <a:rPr lang="ru-RU" sz="2000" b="0" i="0">
                <a:effectLst/>
                <a:latin typeface="Arial" panose="020B0604020202020204" pitchFamily="34" charset="0"/>
              </a:rPr>
              <a:t>или </a:t>
            </a:r>
            <a:r>
              <a:rPr lang="en" sz="2000" b="0" i="0">
                <a:effectLst/>
                <a:latin typeface="Arial" panose="020B0604020202020204" pitchFamily="34" charset="0"/>
              </a:rPr>
              <a:t>previous() </a:t>
            </a:r>
            <a:r>
              <a:rPr lang="ru-RU" sz="2000" b="0" i="0">
                <a:effectLst/>
                <a:latin typeface="Arial" panose="020B0604020202020204" pitchFamily="34" charset="0"/>
              </a:rPr>
              <a:t>на элемент </a:t>
            </a:r>
            <a:r>
              <a:rPr lang="en" sz="2000" b="0" i="0">
                <a:effectLst/>
                <a:latin typeface="Arial" panose="020B0604020202020204" pitchFamily="34" charset="0"/>
              </a:rPr>
              <a:t>e.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64697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315DA-B23C-7CC2-3CC9-78FFC74D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en" sz="4000" b="0" i="0">
                <a:solidFill>
                  <a:srgbClr val="FFFFFF"/>
                </a:solidFill>
                <a:effectLst/>
                <a:latin typeface="Raleway" panose="020F0502020204030204" pitchFamily="34" charset="0"/>
              </a:rPr>
              <a:t>Fail-Safe Iterator vs Fail-Fast Iterator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99E22-7ECD-6459-5706-08F2661E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en" sz="1600" b="0" i="1" dirty="0">
                <a:effectLst/>
                <a:latin typeface="Arial" panose="020B0604020202020204" pitchFamily="34" charset="0"/>
              </a:rPr>
              <a:t>Fail-fast </a:t>
            </a:r>
            <a:r>
              <a:rPr lang="ru-RU" sz="1600" b="0" i="1" dirty="0">
                <a:effectLst/>
                <a:latin typeface="Arial" panose="020B0604020202020204" pitchFamily="34" charset="0"/>
              </a:rPr>
              <a:t>итератор генерирует исключение </a:t>
            </a:r>
            <a:r>
              <a:rPr lang="en" sz="1600" b="0" i="1" dirty="0" err="1">
                <a:effectLst/>
                <a:latin typeface="Arial" panose="020B0604020202020204" pitchFamily="34" charset="0"/>
              </a:rPr>
              <a:t>ConcurrentModificationException</a:t>
            </a:r>
            <a:r>
              <a:rPr lang="en" sz="1600" b="0" i="1" dirty="0">
                <a:effectLst/>
                <a:latin typeface="Arial" panose="020B0604020202020204" pitchFamily="34" charset="0"/>
              </a:rPr>
              <a:t>, </a:t>
            </a:r>
            <a:r>
              <a:rPr lang="ru-RU" sz="1600" b="0" i="1" dirty="0">
                <a:effectLst/>
                <a:latin typeface="Arial" panose="020B0604020202020204" pitchFamily="34" charset="0"/>
              </a:rPr>
              <a:t>если коллекция меняется во время итерации, а </a:t>
            </a:r>
            <a:r>
              <a:rPr lang="en" sz="1600" b="0" i="1" dirty="0">
                <a:effectLst/>
                <a:latin typeface="Arial" panose="020B0604020202020204" pitchFamily="34" charset="0"/>
              </a:rPr>
              <a:t>fail-safe – </a:t>
            </a:r>
            <a:r>
              <a:rPr lang="ru-RU" sz="1600" b="0" i="1" dirty="0">
                <a:effectLst/>
                <a:latin typeface="Arial" panose="020B0604020202020204" pitchFamily="34" charset="0"/>
              </a:rPr>
              <a:t>нет.</a:t>
            </a:r>
            <a:endParaRPr lang="en-US" sz="1600" b="0" i="1" dirty="0">
              <a:effectLst/>
              <a:latin typeface="Arial" panose="020B0604020202020204" pitchFamily="34" charset="0"/>
            </a:endParaRPr>
          </a:p>
          <a:p>
            <a:r>
              <a:rPr lang="ru-RU" sz="1600" b="0" i="0" dirty="0">
                <a:effectLst/>
                <a:latin typeface="Arial" panose="020B0604020202020204" pitchFamily="34" charset="0"/>
              </a:rPr>
              <a:t>Неопределенное поведение может встретиться вам в устаревших унаследованных типах коллекций, таких как </a:t>
            </a:r>
            <a:r>
              <a:rPr lang="en" sz="1600" b="1" i="0" dirty="0">
                <a:effectLst/>
                <a:latin typeface="Arial" panose="020B0604020202020204" pitchFamily="34" charset="0"/>
              </a:rPr>
              <a:t>Vector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и </a:t>
            </a:r>
            <a:r>
              <a:rPr lang="en" sz="1600" b="1" i="0" dirty="0" err="1">
                <a:effectLst/>
                <a:latin typeface="Arial" panose="020B0604020202020204" pitchFamily="34" charset="0"/>
              </a:rPr>
              <a:t>Hashtable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.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В обеих есть стандартные </a:t>
            </a:r>
            <a:r>
              <a:rPr lang="en" sz="1600" b="1" i="0" dirty="0">
                <a:effectLst/>
                <a:latin typeface="Arial" panose="020B0604020202020204" pitchFamily="34" charset="0"/>
              </a:rPr>
              <a:t>fail-fast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итераторы, но кроме этого, они позволяет использовать реализации интерфейса </a:t>
            </a:r>
            <a:r>
              <a:rPr lang="en" sz="1600" b="1" i="0" dirty="0">
                <a:effectLst/>
                <a:latin typeface="Arial" panose="020B0604020202020204" pitchFamily="34" charset="0"/>
              </a:rPr>
              <a:t>Enumeration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1600" b="0" i="0">
                <a:effectLst/>
                <a:latin typeface="Arial" panose="020B0604020202020204" pitchFamily="34" charset="0"/>
              </a:rPr>
              <a:t>а они не знают, как себя вести в случае конкурентной модификации.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Вы можете столкнуться с тем, что некоторые элементы повторяются или оказываются пропущенными, а то и вовсе увидите какие-то странные исключения. 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</a:rPr>
              <a:t>Большинство конкурентных коллекций из пакета </a:t>
            </a:r>
            <a:r>
              <a:rPr lang="en" sz="1600" b="1" i="0" dirty="0" err="1">
                <a:effectLst/>
                <a:latin typeface="Arial" panose="020B0604020202020204" pitchFamily="34" charset="0"/>
              </a:rPr>
              <a:t>java.util.concurrent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например, </a:t>
            </a:r>
            <a:r>
              <a:rPr lang="en" sz="1600" b="1" i="0" dirty="0" err="1">
                <a:effectLst/>
                <a:latin typeface="Arial" panose="020B0604020202020204" pitchFamily="34" charset="0"/>
              </a:rPr>
              <a:t>ConcurrentHashMap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и большинство </a:t>
            </a:r>
            <a:r>
              <a:rPr lang="en" sz="1600" b="1" i="0" dirty="0">
                <a:effectLst/>
                <a:latin typeface="Arial" panose="020B0604020202020204" pitchFamily="34" charset="0"/>
              </a:rPr>
              <a:t>Queue</a:t>
            </a:r>
            <a:r>
              <a:rPr lang="en" sz="1600" b="0" i="0" dirty="0">
                <a:effectLst/>
                <a:latin typeface="Arial" panose="020B0604020202020204" pitchFamily="34" charset="0"/>
              </a:rPr>
              <a:t>) 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предоставляют слабо согласованные итераторы. Смысл этого термина очень хорошо разъясняется в </a:t>
            </a:r>
            <a:r>
              <a:rPr lang="ru-RU" sz="1600" b="0" i="0" u="sng" dirty="0">
                <a:effectLst/>
                <a:latin typeface="Arial" panose="020B0604020202020204" pitchFamily="34" charset="0"/>
                <a:hlinkClick r:id="rId2"/>
              </a:rPr>
              <a:t>документации</a:t>
            </a:r>
            <a:r>
              <a:rPr lang="ru-RU" sz="1600" b="0" i="0" dirty="0">
                <a:effectLst/>
                <a:latin typeface="Arial" panose="020B0604020202020204" pitchFamily="34" charset="0"/>
              </a:rPr>
              <a:t>: Они могут обрабатываться конкурентно с другими операциями:</a:t>
            </a:r>
          </a:p>
          <a:p>
            <a:pPr lvl="1"/>
            <a:r>
              <a:rPr lang="ru-RU" sz="1600" b="0" i="0" dirty="0">
                <a:effectLst/>
                <a:latin typeface="Arial" panose="020B0604020202020204" pitchFamily="34" charset="0"/>
              </a:rPr>
              <a:t>Они никогда не генерируют исключение</a:t>
            </a:r>
            <a:r>
              <a:rPr lang="ru-RU" sz="1600" b="1" i="0" dirty="0">
                <a:effectLst/>
                <a:latin typeface="Arial" panose="020B0604020202020204" pitchFamily="34" charset="0"/>
              </a:rPr>
              <a:t> </a:t>
            </a:r>
            <a:r>
              <a:rPr lang="en" sz="1600" b="1" i="0" dirty="0" err="1">
                <a:effectLst/>
                <a:latin typeface="Arial" panose="020B0604020202020204" pitchFamily="34" charset="0"/>
              </a:rPr>
              <a:t>ConcurrentModificationException</a:t>
            </a:r>
            <a:endParaRPr lang="en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ru-RU" sz="1600" b="0" i="0" dirty="0">
                <a:effectLst/>
                <a:latin typeface="Arial" panose="020B0604020202020204" pitchFamily="34" charset="0"/>
              </a:rPr>
              <a:t>Они гарантированно обходят существовавшие на момент создания итератора элементы ровно один раз, и могут (но не обязаны) отражать последующие модификации.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3637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51BA7-F396-8B44-3A8D-DDE1FBD0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Open Sans" panose="020B0606030504020204" pitchFamily="34" charset="0"/>
              </a:rPr>
              <a:t>Интерфейс </a:t>
            </a:r>
            <a:r>
              <a:rPr lang="en" sz="400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Comparator</a:t>
            </a:r>
            <a:r>
              <a:rPr lang="ru-RU" sz="4000" dirty="0">
                <a:solidFill>
                  <a:srgbClr val="FFFFFF"/>
                </a:solidFill>
                <a:latin typeface="Open Sans" panose="020B0606030504020204" pitchFamily="34" charset="0"/>
              </a:rPr>
              <a:t>&lt;</a:t>
            </a:r>
            <a:r>
              <a:rPr lang="en-US" sz="4000" dirty="0">
                <a:solidFill>
                  <a:srgbClr val="FFFFFF"/>
                </a:solidFill>
                <a:latin typeface="Open Sans" panose="020B0606030504020204" pitchFamily="34" charset="0"/>
              </a:rPr>
              <a:t>T&gt;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C88DEA73-5E40-FA20-09DC-123E98BE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b="0" i="0" u="sng" strike="noStrike">
                <a:effectLst/>
                <a:latin typeface="-apple-system"/>
                <a:hlinkClick r:id="rId2"/>
              </a:rPr>
              <a:t>Интерфейс </a:t>
            </a:r>
            <a:r>
              <a:rPr lang="en" sz="2000" b="0" i="0" u="sng" strike="noStrike">
                <a:effectLst/>
                <a:latin typeface="-apple-system"/>
                <a:hlinkClick r:id="rId2"/>
              </a:rPr>
              <a:t>Comparator</a:t>
            </a:r>
            <a:r>
              <a:rPr lang="en" sz="2000" b="0" i="0">
                <a:effectLst/>
                <a:latin typeface="-apple-system"/>
              </a:rPr>
              <a:t> </a:t>
            </a:r>
            <a:r>
              <a:rPr lang="ru-RU" sz="2000" b="0" i="0">
                <a:effectLst/>
                <a:latin typeface="-apple-system"/>
              </a:rPr>
              <a:t>является дженериком и содержит метод </a:t>
            </a:r>
            <a:r>
              <a:rPr lang="en" sz="2000" b="0" i="0">
                <a:effectLst/>
                <a:latin typeface="-apple-system"/>
              </a:rPr>
              <a:t>compare, </a:t>
            </a:r>
            <a:r>
              <a:rPr lang="ru-RU" sz="2000" b="0" i="0">
                <a:effectLst/>
                <a:latin typeface="-apple-system"/>
              </a:rPr>
              <a:t>который принимает два аргумента этого типа и возвращает </a:t>
            </a:r>
            <a:r>
              <a:rPr lang="en" sz="2000" b="0" i="1">
                <a:effectLst/>
                <a:latin typeface="-apple-system"/>
              </a:rPr>
              <a:t>integer</a:t>
            </a:r>
            <a:r>
              <a:rPr lang="en" sz="2000" b="0" i="0">
                <a:effectLst/>
                <a:latin typeface="-apple-system"/>
              </a:rPr>
              <a:t>. </a:t>
            </a:r>
            <a:endParaRPr lang="ru-RU" sz="2000" b="0" i="0">
              <a:effectLst/>
              <a:latin typeface="-apple-system"/>
            </a:endParaRPr>
          </a:p>
          <a:p>
            <a:r>
              <a:rPr lang="en" sz="2000" b="0" i="0">
                <a:effectLst/>
                <a:latin typeface="-apple-system"/>
              </a:rPr>
              <a:t>Comparator </a:t>
            </a:r>
            <a:r>
              <a:rPr lang="ru-RU" sz="2000" b="0" i="0">
                <a:effectLst/>
                <a:latin typeface="-apple-system"/>
              </a:rPr>
              <a:t>аналогичен ему; однако он отделен от определения класс. Следовательно, мы можем определить столько </a:t>
            </a:r>
            <a:r>
              <a:rPr lang="en" sz="2000" b="0" i="0">
                <a:effectLst/>
                <a:latin typeface="-apple-system"/>
              </a:rPr>
              <a:t>Comparator, </a:t>
            </a:r>
            <a:r>
              <a:rPr lang="ru-RU" sz="2000" b="0" i="0">
                <a:effectLst/>
                <a:latin typeface="-apple-system"/>
              </a:rPr>
              <a:t>сколько захотим для одного класса, где мы можем предоставить только одну реализацию </a:t>
            </a:r>
            <a:r>
              <a:rPr lang="en" sz="2000" b="0" i="0">
                <a:effectLst/>
                <a:latin typeface="-apple-system"/>
              </a:rPr>
              <a:t>Comparable.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05113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0E2A-F849-B569-0515-2EA1F646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Иерархия коллекций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AB92E-6722-2C8D-39A5-CDF42E0B0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73538"/>
            <a:ext cx="7225748" cy="53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6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68E0-7AEC-215F-6456-2CA724C2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Интерфейс </a:t>
            </a:r>
            <a:r>
              <a:rPr lang="en-US" sz="4000">
                <a:solidFill>
                  <a:srgbClr val="FFFFFF"/>
                </a:solidFill>
              </a:rPr>
              <a:t>Iterable&lt;T&gt;</a:t>
            </a:r>
            <a:endParaRPr lang="ru-RU" sz="400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1CAB710-6D95-1A5A-4059-618684F0E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814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9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3413C-57D2-FB1E-14F9-D15EA6C3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8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CD36-E356-FF5B-727E-BBA4F34B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И</a:t>
            </a:r>
            <a:r>
              <a:rPr lang="ru-RU">
                <a:solidFill>
                  <a:srgbClr val="FFFFFF"/>
                </a:solidFill>
              </a:rPr>
              <a:t>нтерфейс </a:t>
            </a:r>
            <a:r>
              <a:rPr lang="en-US">
                <a:solidFill>
                  <a:srgbClr val="FFFFFF"/>
                </a:solidFill>
              </a:rPr>
              <a:t>Collection&lt;E&gt;</a:t>
            </a:r>
            <a:endParaRPr lang="ru-RU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D83BD0F-65AB-0915-5EC0-C1474F3B2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84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81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46D6C-CC2D-45F9-0211-2B5909E5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Методы </a:t>
            </a:r>
            <a:r>
              <a:rPr lang="en-US" sz="4000" dirty="0">
                <a:solidFill>
                  <a:srgbClr val="FFFFFF"/>
                </a:solidFill>
              </a:rPr>
              <a:t>Collection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95583-112F-EC2D-3659-D09058AE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" sz="2000" dirty="0"/>
              <a:t>public interface Collection extends </a:t>
            </a:r>
            <a:r>
              <a:rPr lang="en" sz="2000" dirty="0" err="1"/>
              <a:t>Iterable</a:t>
            </a:r>
            <a:r>
              <a:rPr lang="en" sz="2000" dirty="0"/>
              <a:t> {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contains(Object obj);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</a:t>
            </a:r>
            <a:r>
              <a:rPr lang="en" sz="2000" dirty="0" err="1"/>
              <a:t>containsAll</a:t>
            </a:r>
            <a:r>
              <a:rPr lang="en" sz="2000" dirty="0"/>
              <a:t>(Collection c);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</a:t>
            </a:r>
            <a:r>
              <a:rPr lang="en" sz="2000" dirty="0" err="1"/>
              <a:t>isEmpty</a:t>
            </a:r>
            <a:r>
              <a:rPr lang="en" sz="2000" dirty="0"/>
              <a:t>(); </a:t>
            </a:r>
          </a:p>
          <a:p>
            <a:pPr marL="0" indent="0">
              <a:buNone/>
            </a:pPr>
            <a:r>
              <a:rPr lang="en" sz="2000" dirty="0"/>
              <a:t>int size(); </a:t>
            </a:r>
          </a:p>
          <a:p>
            <a:pPr marL="0" indent="0">
              <a:buNone/>
            </a:pPr>
            <a:r>
              <a:rPr lang="en" sz="2000" dirty="0"/>
              <a:t>Object[] </a:t>
            </a:r>
            <a:r>
              <a:rPr lang="en" sz="2000" dirty="0" err="1"/>
              <a:t>toArray</a:t>
            </a:r>
            <a:r>
              <a:rPr lang="en" sz="2000" dirty="0"/>
              <a:t>(); </a:t>
            </a:r>
          </a:p>
          <a:p>
            <a:pPr marL="0" indent="0">
              <a:buNone/>
            </a:pPr>
            <a:r>
              <a:rPr lang="en" sz="2000" dirty="0"/>
              <a:t>T[] </a:t>
            </a:r>
            <a:r>
              <a:rPr lang="en" sz="2000" dirty="0" err="1"/>
              <a:t>toArray</a:t>
            </a:r>
            <a:r>
              <a:rPr lang="en" sz="2000" dirty="0"/>
              <a:t>(T[] </a:t>
            </a:r>
            <a:r>
              <a:rPr lang="en" sz="2000" dirty="0" err="1"/>
              <a:t>arr</a:t>
            </a:r>
            <a:r>
              <a:rPr lang="en" sz="2000" dirty="0"/>
              <a:t>); // </a:t>
            </a:r>
            <a:r>
              <a:rPr lang="ru-RU" sz="2000" dirty="0"/>
              <a:t>Только для модифицируемых коллекций </a:t>
            </a:r>
            <a:endParaRPr lang="en-US" sz="2000" dirty="0"/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add(E obj);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</a:t>
            </a:r>
            <a:r>
              <a:rPr lang="en" sz="2000" dirty="0" err="1"/>
              <a:t>addAll</a:t>
            </a:r>
            <a:r>
              <a:rPr lang="en" sz="2000" dirty="0"/>
              <a:t>(Collection c); </a:t>
            </a:r>
          </a:p>
          <a:p>
            <a:pPr marL="0" indent="0">
              <a:buNone/>
            </a:pPr>
            <a:r>
              <a:rPr lang="en" sz="2000" dirty="0"/>
              <a:t>void clear();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remove(Object obj);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</a:t>
            </a:r>
            <a:r>
              <a:rPr lang="en" sz="2000" dirty="0" err="1"/>
              <a:t>removeAll</a:t>
            </a:r>
            <a:r>
              <a:rPr lang="en" sz="2000" dirty="0"/>
              <a:t>(Collection c); </a:t>
            </a:r>
          </a:p>
          <a:p>
            <a:pPr marL="0" indent="0">
              <a:buNone/>
            </a:pPr>
            <a:r>
              <a:rPr lang="en" sz="2000" dirty="0" err="1"/>
              <a:t>boolean</a:t>
            </a:r>
            <a:r>
              <a:rPr lang="en" sz="2000" dirty="0"/>
              <a:t> </a:t>
            </a:r>
            <a:r>
              <a:rPr lang="en" sz="2000" dirty="0" err="1"/>
              <a:t>retainAll</a:t>
            </a:r>
            <a:r>
              <a:rPr lang="en" sz="2000" dirty="0"/>
              <a:t>(Collection c); </a:t>
            </a:r>
          </a:p>
          <a:p>
            <a:pPr marL="0" indent="0">
              <a:buNone/>
            </a:pPr>
            <a:r>
              <a:rPr lang="en" sz="2000" dirty="0"/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00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DF72F-4651-1CE1-ED6C-84015782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И</a:t>
            </a:r>
            <a:r>
              <a:rPr lang="ru-RU" sz="4000">
                <a:solidFill>
                  <a:srgbClr val="FFFFFF"/>
                </a:solidFill>
              </a:rPr>
              <a:t>нтерфейс </a:t>
            </a:r>
            <a:r>
              <a:rPr lang="en-US" sz="4000">
                <a:solidFill>
                  <a:srgbClr val="FFFFFF"/>
                </a:solidFill>
              </a:rPr>
              <a:t>Set&lt;E&gt;</a:t>
            </a:r>
            <a:endParaRPr lang="ru-RU" sz="400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7312824-DC22-38D9-5820-61EDD9DE5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609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1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C5A25-CC26-0835-B038-2A2169BE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И</a:t>
            </a:r>
            <a:r>
              <a:rPr lang="ru-RU" sz="4000" dirty="0" err="1">
                <a:solidFill>
                  <a:srgbClr val="FFFFFF"/>
                </a:solidFill>
              </a:rPr>
              <a:t>нтерфейс</a:t>
            </a:r>
            <a:r>
              <a:rPr lang="ru-RU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SortedSet</a:t>
            </a:r>
            <a:r>
              <a:rPr lang="en-US" sz="4000" dirty="0">
                <a:solidFill>
                  <a:srgbClr val="FFFFFF"/>
                </a:solidFill>
              </a:rPr>
              <a:t>&lt;E&gt;</a:t>
            </a:r>
            <a:endParaRPr lang="ru-RU" sz="4000" dirty="0">
              <a:solidFill>
                <a:srgbClr val="FFFFFF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C3597D-E708-8999-82F8-EC0DA3EF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256" y="1107288"/>
            <a:ext cx="8311487" cy="18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F396295-2946-E0B3-7498-018ED441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" sz="1600" b="0" i="1">
                <a:effectLst/>
                <a:latin typeface="system-ui"/>
              </a:rPr>
              <a:t>SortedSet </a:t>
            </a:r>
            <a:r>
              <a:rPr lang="en" sz="1600" b="0" i="0">
                <a:effectLst/>
                <a:latin typeface="system-ui"/>
              </a:rPr>
              <a:t>- </a:t>
            </a:r>
            <a:r>
              <a:rPr lang="ru-RU" sz="1600" b="0" i="0">
                <a:effectLst/>
                <a:latin typeface="system-ui"/>
              </a:rPr>
              <a:t>это подинтерфейс</a:t>
            </a:r>
            <a:r>
              <a:rPr lang="en-US" sz="1600">
                <a:latin typeface="system-ui"/>
              </a:rPr>
              <a:t> </a:t>
            </a:r>
            <a:r>
              <a:rPr lang="en" sz="1600" b="0" i="1">
                <a:effectLst/>
                <a:latin typeface="system-ui"/>
              </a:rPr>
              <a:t>Set</a:t>
            </a:r>
            <a:r>
              <a:rPr lang="en" sz="1600" b="0" i="0">
                <a:effectLst/>
                <a:latin typeface="system-ui"/>
              </a:rPr>
              <a:t>, </a:t>
            </a:r>
            <a:r>
              <a:rPr lang="ru-RU" sz="1600" b="0" i="0">
                <a:effectLst/>
                <a:latin typeface="system-ui"/>
              </a:rPr>
              <a:t>поэтому он имеет полные характеристики </a:t>
            </a:r>
            <a:r>
              <a:rPr lang="en" sz="1600" b="0" i="1">
                <a:effectLst/>
                <a:latin typeface="system-ui"/>
              </a:rPr>
              <a:t>Set</a:t>
            </a:r>
            <a:r>
              <a:rPr lang="en" sz="1600" b="0" i="0">
                <a:effectLst/>
                <a:latin typeface="system-ui"/>
              </a:rPr>
              <a:t>. </a:t>
            </a:r>
            <a:r>
              <a:rPr lang="ru-RU" sz="1600" b="0" i="0">
                <a:effectLst/>
                <a:latin typeface="system-ui"/>
              </a:rPr>
              <a:t>Разница заключается в том, что </a:t>
            </a:r>
            <a:r>
              <a:rPr lang="en" sz="1600" b="0" i="0">
                <a:effectLst/>
                <a:latin typeface="system-ui"/>
              </a:rPr>
              <a:t>SortedSet </a:t>
            </a:r>
            <a:r>
              <a:rPr lang="ru-RU" sz="1600" b="0" i="0">
                <a:effectLst/>
                <a:latin typeface="system-ui"/>
              </a:rPr>
              <a:t>элементы сортируются в порядке возрастания в соответствии с их естественным порядком или с</a:t>
            </a:r>
            <a:r>
              <a:rPr lang="en-US" sz="1600" b="0" i="0">
                <a:effectLst/>
                <a:latin typeface="system-ui"/>
              </a:rPr>
              <a:t> </a:t>
            </a:r>
            <a:r>
              <a:rPr lang="ru-RU" sz="1600" b="0" i="0">
                <a:effectLst/>
                <a:latin typeface="system-ui"/>
              </a:rPr>
              <a:t>предоставленным </a:t>
            </a:r>
            <a:r>
              <a:rPr lang="en" sz="1600" b="0" i="1">
                <a:effectLst/>
                <a:latin typeface="system-ui"/>
              </a:rPr>
              <a:t>Comparator</a:t>
            </a:r>
            <a:r>
              <a:rPr lang="en" sz="1600" b="0" i="0">
                <a:effectLst/>
                <a:latin typeface="system-ui"/>
              </a:rPr>
              <a:t>.</a:t>
            </a:r>
          </a:p>
          <a:p>
            <a:r>
              <a:rPr lang="en" sz="1600" b="0" i="0">
                <a:effectLst/>
                <a:latin typeface="system-ui"/>
              </a:rPr>
              <a:t>Comparator&lt;? super E&gt; comparator() SortedSet&lt;E&gt; </a:t>
            </a:r>
            <a:r>
              <a:rPr lang="en" sz="1600" b="1" i="0">
                <a:effectLst/>
                <a:latin typeface="system-ui"/>
              </a:rPr>
              <a:t>subSet</a:t>
            </a:r>
            <a:r>
              <a:rPr lang="en" sz="1600" b="0" i="0">
                <a:effectLst/>
                <a:latin typeface="system-ui"/>
              </a:rPr>
              <a:t>(E fromElement, E toElement) </a:t>
            </a:r>
          </a:p>
        </p:txBody>
      </p:sp>
    </p:spTree>
    <p:extLst>
      <p:ext uri="{BB962C8B-B14F-4D97-AF65-F5344CB8AC3E}">
        <p14:creationId xmlns:p14="http://schemas.microsoft.com/office/powerpoint/2010/main" val="1554534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1960</Words>
  <Application>Microsoft Macintosh PowerPoint</Application>
  <PresentationFormat>Широкоэкранный</PresentationFormat>
  <Paragraphs>180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Meiryo</vt:lpstr>
      <vt:lpstr>-apple-system</vt:lpstr>
      <vt:lpstr>Arial</vt:lpstr>
      <vt:lpstr>Calibri</vt:lpstr>
      <vt:lpstr>Calibri Light</vt:lpstr>
      <vt:lpstr>Menlo</vt:lpstr>
      <vt:lpstr>Open Sans</vt:lpstr>
      <vt:lpstr>Raleway</vt:lpstr>
      <vt:lpstr>system-ui</vt:lpstr>
      <vt:lpstr>Тема Office</vt:lpstr>
      <vt:lpstr>Динамические структуры данных в JAVA</vt:lpstr>
      <vt:lpstr>Интерфейс Comparable&lt;T&gt;</vt:lpstr>
      <vt:lpstr>Интерфейс Comparator&lt;T&gt;</vt:lpstr>
      <vt:lpstr>Иерархия коллекций</vt:lpstr>
      <vt:lpstr>Интерфейс Iterable&lt;T&gt;</vt:lpstr>
      <vt:lpstr>Интерфейс Collection&lt;E&gt;</vt:lpstr>
      <vt:lpstr>Методы Collection</vt:lpstr>
      <vt:lpstr>Интерфейс Set&lt;E&gt;</vt:lpstr>
      <vt:lpstr>Интерфейс SortedSet&lt;E&gt;</vt:lpstr>
      <vt:lpstr>Интерфейс TreeSet&lt;E&gt;</vt:lpstr>
      <vt:lpstr>Как TreeSet хранит данные</vt:lpstr>
      <vt:lpstr>Интерфейс HashSet&lt;E&gt;</vt:lpstr>
      <vt:lpstr>Интерфейс Queue&lt;E&gt;</vt:lpstr>
      <vt:lpstr>Интерфейс List&lt;E&gt;</vt:lpstr>
      <vt:lpstr>Vector&lt;E&gt;</vt:lpstr>
      <vt:lpstr>ArrayList&lt;E&gt;</vt:lpstr>
      <vt:lpstr>LinkedList&lt;E&gt;</vt:lpstr>
      <vt:lpstr>Интерфейс Map&lt;K,V&gt;</vt:lpstr>
      <vt:lpstr>Map и его реализации</vt:lpstr>
      <vt:lpstr>Сравнение реализаций HashMap/HashTable/TreeMap</vt:lpstr>
      <vt:lpstr>Сравнительная таблица реализаций Мap</vt:lpstr>
      <vt:lpstr>Интерфейс Iterator&lt;E&gt;</vt:lpstr>
      <vt:lpstr>ListIterator&lt;E&gt;</vt:lpstr>
      <vt:lpstr>Fail-Safe Iterator vs Fail-Fast 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Торопчин Дмитрий Анатольевич</dc:creator>
  <cp:lastModifiedBy>Торопчин Дмитрий Анатольевич</cp:lastModifiedBy>
  <cp:revision>139</cp:revision>
  <dcterms:created xsi:type="dcterms:W3CDTF">2022-10-17T07:53:57Z</dcterms:created>
  <dcterms:modified xsi:type="dcterms:W3CDTF">2022-10-18T14:17:17Z</dcterms:modified>
</cp:coreProperties>
</file>