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/>
    <p:restoredTop sz="96327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2CF9D-48F2-4125-AF37-809C33C107A1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CB344F-51BE-4719-85C1-6E6ADD945922}">
      <dgm:prSet/>
      <dgm:spPr/>
      <dgm:t>
        <a:bodyPr/>
        <a:lstStyle/>
        <a:p>
          <a:r>
            <a:rPr lang="ru-RU"/>
            <a:t>Под многозадачностью понимается способность системы выполнять несколько последовательностей инструкций одновременно</a:t>
          </a:r>
          <a:endParaRPr lang="en-US"/>
        </a:p>
      </dgm:t>
    </dgm:pt>
    <dgm:pt modelId="{D8743E28-5EFF-4384-837B-91255E9114C5}" type="parTrans" cxnId="{9526BC45-5186-421E-9999-F3976E769361}">
      <dgm:prSet/>
      <dgm:spPr/>
      <dgm:t>
        <a:bodyPr/>
        <a:lstStyle/>
        <a:p>
          <a:endParaRPr lang="en-US"/>
        </a:p>
      </dgm:t>
    </dgm:pt>
    <dgm:pt modelId="{77C84B21-9B80-4871-9478-2F87409AD3F8}" type="sibTrans" cxnId="{9526BC45-5186-421E-9999-F3976E769361}">
      <dgm:prSet/>
      <dgm:spPr/>
      <dgm:t>
        <a:bodyPr/>
        <a:lstStyle/>
        <a:p>
          <a:endParaRPr lang="en-US"/>
        </a:p>
      </dgm:t>
    </dgm:pt>
    <dgm:pt modelId="{A414EA26-4A84-42B8-BD8F-BE3DE9D1E842}">
      <dgm:prSet/>
      <dgm:spPr/>
      <dgm:t>
        <a:bodyPr/>
        <a:lstStyle/>
        <a:p>
          <a:r>
            <a:rPr lang="ru-RU"/>
            <a:t>Формально выполнение может быть псевдоодновременным, с частным переключением между задачами</a:t>
          </a:r>
          <a:endParaRPr lang="en-US"/>
        </a:p>
      </dgm:t>
    </dgm:pt>
    <dgm:pt modelId="{7F10AB4F-8399-447A-99D3-E52EFE45DD60}" type="parTrans" cxnId="{A4EFFE3C-5251-4342-81D3-67EE5BC08690}">
      <dgm:prSet/>
      <dgm:spPr/>
      <dgm:t>
        <a:bodyPr/>
        <a:lstStyle/>
        <a:p>
          <a:endParaRPr lang="en-US"/>
        </a:p>
      </dgm:t>
    </dgm:pt>
    <dgm:pt modelId="{9F075020-D101-44D6-98CF-9F757AE279E6}" type="sibTrans" cxnId="{A4EFFE3C-5251-4342-81D3-67EE5BC08690}">
      <dgm:prSet/>
      <dgm:spPr/>
      <dgm:t>
        <a:bodyPr/>
        <a:lstStyle/>
        <a:p>
          <a:endParaRPr lang="en-US"/>
        </a:p>
      </dgm:t>
    </dgm:pt>
    <dgm:pt modelId="{EE8CAFBF-7114-475E-AED3-FA8CA2E55235}">
      <dgm:prSet/>
      <dgm:spPr/>
      <dgm:t>
        <a:bodyPr/>
        <a:lstStyle/>
        <a:p>
          <a:r>
            <a:rPr lang="ru-RU"/>
            <a:t>Обычно выделяют две основных модели многозадачности</a:t>
          </a:r>
          <a:endParaRPr lang="en-US"/>
        </a:p>
      </dgm:t>
    </dgm:pt>
    <dgm:pt modelId="{8F23E8B8-93BB-480C-90A1-60EF44A38FE0}" type="parTrans" cxnId="{3E80522C-64F3-46F8-A229-6FAC5DEF84F0}">
      <dgm:prSet/>
      <dgm:spPr/>
      <dgm:t>
        <a:bodyPr/>
        <a:lstStyle/>
        <a:p>
          <a:endParaRPr lang="en-US"/>
        </a:p>
      </dgm:t>
    </dgm:pt>
    <dgm:pt modelId="{4A8DA6C1-4B3B-45E9-AF58-734B70806C44}" type="sibTrans" cxnId="{3E80522C-64F3-46F8-A229-6FAC5DEF84F0}">
      <dgm:prSet/>
      <dgm:spPr/>
      <dgm:t>
        <a:bodyPr/>
        <a:lstStyle/>
        <a:p>
          <a:endParaRPr lang="en-US"/>
        </a:p>
      </dgm:t>
    </dgm:pt>
    <dgm:pt modelId="{5848AD12-746B-481F-A108-E5F424C2B264}">
      <dgm:prSet/>
      <dgm:spPr/>
      <dgm:t>
        <a:bodyPr/>
        <a:lstStyle/>
        <a:p>
          <a:r>
            <a:rPr lang="ru-RU"/>
            <a:t>Вытесняющаяя</a:t>
          </a:r>
          <a:endParaRPr lang="en-US"/>
        </a:p>
      </dgm:t>
    </dgm:pt>
    <dgm:pt modelId="{1FBD0F42-CD1F-4FEF-AC0B-0CF07D2B0369}" type="parTrans" cxnId="{AB0FF626-FE4C-45D5-B6A6-D94FA29EDEB5}">
      <dgm:prSet/>
      <dgm:spPr/>
      <dgm:t>
        <a:bodyPr/>
        <a:lstStyle/>
        <a:p>
          <a:endParaRPr lang="en-US"/>
        </a:p>
      </dgm:t>
    </dgm:pt>
    <dgm:pt modelId="{05516B9E-53BB-4601-9FF6-2B79D60409FE}" type="sibTrans" cxnId="{AB0FF626-FE4C-45D5-B6A6-D94FA29EDEB5}">
      <dgm:prSet/>
      <dgm:spPr/>
      <dgm:t>
        <a:bodyPr/>
        <a:lstStyle/>
        <a:p>
          <a:endParaRPr lang="en-US"/>
        </a:p>
      </dgm:t>
    </dgm:pt>
    <dgm:pt modelId="{1E89787B-443C-45E7-8016-3DF6CC8F636F}">
      <dgm:prSet/>
      <dgm:spPr/>
      <dgm:t>
        <a:bodyPr/>
        <a:lstStyle/>
        <a:p>
          <a:r>
            <a:rPr lang="ru-RU"/>
            <a:t>Кооперативная</a:t>
          </a:r>
          <a:endParaRPr lang="en-US"/>
        </a:p>
      </dgm:t>
    </dgm:pt>
    <dgm:pt modelId="{2343B40C-70BA-4ED9-AB3F-491457CFB194}" type="parTrans" cxnId="{84FD39D7-3430-4B49-A6ED-1847C68BFC16}">
      <dgm:prSet/>
      <dgm:spPr/>
      <dgm:t>
        <a:bodyPr/>
        <a:lstStyle/>
        <a:p>
          <a:endParaRPr lang="en-US"/>
        </a:p>
      </dgm:t>
    </dgm:pt>
    <dgm:pt modelId="{12B1BE32-C9BE-4BFD-972B-08C0AB68DEF1}" type="sibTrans" cxnId="{84FD39D7-3430-4B49-A6ED-1847C68BFC16}">
      <dgm:prSet/>
      <dgm:spPr/>
      <dgm:t>
        <a:bodyPr/>
        <a:lstStyle/>
        <a:p>
          <a:endParaRPr lang="en-US"/>
        </a:p>
      </dgm:t>
    </dgm:pt>
    <dgm:pt modelId="{FC2A91BD-2655-184D-88CD-768259736A6C}" type="pres">
      <dgm:prSet presAssocID="{1182CF9D-48F2-4125-AF37-809C33C107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96DE94-4CBB-994B-A761-4A6B241C737C}" type="pres">
      <dgm:prSet presAssocID="{5BCB344F-51BE-4719-85C1-6E6ADD945922}" presName="root1" presStyleCnt="0"/>
      <dgm:spPr/>
    </dgm:pt>
    <dgm:pt modelId="{73E40B6C-2BC8-2F4A-92C4-0927B5CC57C4}" type="pres">
      <dgm:prSet presAssocID="{5BCB344F-51BE-4719-85C1-6E6ADD945922}" presName="LevelOneTextNode" presStyleLbl="node0" presStyleIdx="0" presStyleCnt="3">
        <dgm:presLayoutVars>
          <dgm:chPref val="3"/>
        </dgm:presLayoutVars>
      </dgm:prSet>
      <dgm:spPr/>
    </dgm:pt>
    <dgm:pt modelId="{DB21F203-A67A-4D48-92D5-83944850E039}" type="pres">
      <dgm:prSet presAssocID="{5BCB344F-51BE-4719-85C1-6E6ADD945922}" presName="level2hierChild" presStyleCnt="0"/>
      <dgm:spPr/>
    </dgm:pt>
    <dgm:pt modelId="{69E00140-7E19-2D46-9A58-5108C7F2EF27}" type="pres">
      <dgm:prSet presAssocID="{A414EA26-4A84-42B8-BD8F-BE3DE9D1E842}" presName="root1" presStyleCnt="0"/>
      <dgm:spPr/>
    </dgm:pt>
    <dgm:pt modelId="{C4D3BCA6-843A-BA45-9A28-C55A5142292A}" type="pres">
      <dgm:prSet presAssocID="{A414EA26-4A84-42B8-BD8F-BE3DE9D1E842}" presName="LevelOneTextNode" presStyleLbl="node0" presStyleIdx="1" presStyleCnt="3">
        <dgm:presLayoutVars>
          <dgm:chPref val="3"/>
        </dgm:presLayoutVars>
      </dgm:prSet>
      <dgm:spPr/>
    </dgm:pt>
    <dgm:pt modelId="{8138AE64-71A6-464C-8852-67911DEB1C60}" type="pres">
      <dgm:prSet presAssocID="{A414EA26-4A84-42B8-BD8F-BE3DE9D1E842}" presName="level2hierChild" presStyleCnt="0"/>
      <dgm:spPr/>
    </dgm:pt>
    <dgm:pt modelId="{6A24FE77-FBF4-7748-BAF0-0E5887BD01D9}" type="pres">
      <dgm:prSet presAssocID="{EE8CAFBF-7114-475E-AED3-FA8CA2E55235}" presName="root1" presStyleCnt="0"/>
      <dgm:spPr/>
    </dgm:pt>
    <dgm:pt modelId="{E47C71C3-2E4B-7744-BE38-202F10F1606A}" type="pres">
      <dgm:prSet presAssocID="{EE8CAFBF-7114-475E-AED3-FA8CA2E55235}" presName="LevelOneTextNode" presStyleLbl="node0" presStyleIdx="2" presStyleCnt="3">
        <dgm:presLayoutVars>
          <dgm:chPref val="3"/>
        </dgm:presLayoutVars>
      </dgm:prSet>
      <dgm:spPr/>
    </dgm:pt>
    <dgm:pt modelId="{817A6FFF-D5FC-3E41-9EFF-759D1F337B3F}" type="pres">
      <dgm:prSet presAssocID="{EE8CAFBF-7114-475E-AED3-FA8CA2E55235}" presName="level2hierChild" presStyleCnt="0"/>
      <dgm:spPr/>
    </dgm:pt>
    <dgm:pt modelId="{FEEABFA5-B75A-3645-8F6A-C6C2E1F78194}" type="pres">
      <dgm:prSet presAssocID="{1FBD0F42-CD1F-4FEF-AC0B-0CF07D2B0369}" presName="conn2-1" presStyleLbl="parChTrans1D2" presStyleIdx="0" presStyleCnt="2"/>
      <dgm:spPr/>
    </dgm:pt>
    <dgm:pt modelId="{7A98F2A9-3B1B-CF4A-8D54-67A4A9B5C64A}" type="pres">
      <dgm:prSet presAssocID="{1FBD0F42-CD1F-4FEF-AC0B-0CF07D2B0369}" presName="connTx" presStyleLbl="parChTrans1D2" presStyleIdx="0" presStyleCnt="2"/>
      <dgm:spPr/>
    </dgm:pt>
    <dgm:pt modelId="{6876CA7E-2B8E-7E43-A113-5E2C44A1F2C0}" type="pres">
      <dgm:prSet presAssocID="{5848AD12-746B-481F-A108-E5F424C2B264}" presName="root2" presStyleCnt="0"/>
      <dgm:spPr/>
    </dgm:pt>
    <dgm:pt modelId="{7FE3E0A1-DFBB-A147-B6FA-03A50E5AA29F}" type="pres">
      <dgm:prSet presAssocID="{5848AD12-746B-481F-A108-E5F424C2B264}" presName="LevelTwoTextNode" presStyleLbl="node2" presStyleIdx="0" presStyleCnt="2">
        <dgm:presLayoutVars>
          <dgm:chPref val="3"/>
        </dgm:presLayoutVars>
      </dgm:prSet>
      <dgm:spPr/>
    </dgm:pt>
    <dgm:pt modelId="{51FB26CB-4B77-5F4F-9E60-FF82D60950B2}" type="pres">
      <dgm:prSet presAssocID="{5848AD12-746B-481F-A108-E5F424C2B264}" presName="level3hierChild" presStyleCnt="0"/>
      <dgm:spPr/>
    </dgm:pt>
    <dgm:pt modelId="{20A7801E-5E03-C64B-BDF4-1026E9D21825}" type="pres">
      <dgm:prSet presAssocID="{2343B40C-70BA-4ED9-AB3F-491457CFB194}" presName="conn2-1" presStyleLbl="parChTrans1D2" presStyleIdx="1" presStyleCnt="2"/>
      <dgm:spPr/>
    </dgm:pt>
    <dgm:pt modelId="{10970AEE-7A39-8644-BFF0-961AC5D5B43A}" type="pres">
      <dgm:prSet presAssocID="{2343B40C-70BA-4ED9-AB3F-491457CFB194}" presName="connTx" presStyleLbl="parChTrans1D2" presStyleIdx="1" presStyleCnt="2"/>
      <dgm:spPr/>
    </dgm:pt>
    <dgm:pt modelId="{433DD902-6DF9-8647-961F-E5E789088962}" type="pres">
      <dgm:prSet presAssocID="{1E89787B-443C-45E7-8016-3DF6CC8F636F}" presName="root2" presStyleCnt="0"/>
      <dgm:spPr/>
    </dgm:pt>
    <dgm:pt modelId="{03E21A59-1279-DB46-939B-BEBEBE5A0EE0}" type="pres">
      <dgm:prSet presAssocID="{1E89787B-443C-45E7-8016-3DF6CC8F636F}" presName="LevelTwoTextNode" presStyleLbl="node2" presStyleIdx="1" presStyleCnt="2">
        <dgm:presLayoutVars>
          <dgm:chPref val="3"/>
        </dgm:presLayoutVars>
      </dgm:prSet>
      <dgm:spPr/>
    </dgm:pt>
    <dgm:pt modelId="{06E3D89E-3D0B-654D-BFE0-BA01BA9AA0B6}" type="pres">
      <dgm:prSet presAssocID="{1E89787B-443C-45E7-8016-3DF6CC8F636F}" presName="level3hierChild" presStyleCnt="0"/>
      <dgm:spPr/>
    </dgm:pt>
  </dgm:ptLst>
  <dgm:cxnLst>
    <dgm:cxn modelId="{353FDB11-157A-D44C-B156-AEEDD5735CE9}" type="presOf" srcId="{A414EA26-4A84-42B8-BD8F-BE3DE9D1E842}" destId="{C4D3BCA6-843A-BA45-9A28-C55A5142292A}" srcOrd="0" destOrd="0" presId="urn:microsoft.com/office/officeart/2005/8/layout/hierarchy2"/>
    <dgm:cxn modelId="{AB0FF626-FE4C-45D5-B6A6-D94FA29EDEB5}" srcId="{EE8CAFBF-7114-475E-AED3-FA8CA2E55235}" destId="{5848AD12-746B-481F-A108-E5F424C2B264}" srcOrd="0" destOrd="0" parTransId="{1FBD0F42-CD1F-4FEF-AC0B-0CF07D2B0369}" sibTransId="{05516B9E-53BB-4601-9FF6-2B79D60409FE}"/>
    <dgm:cxn modelId="{3E80522C-64F3-46F8-A229-6FAC5DEF84F0}" srcId="{1182CF9D-48F2-4125-AF37-809C33C107A1}" destId="{EE8CAFBF-7114-475E-AED3-FA8CA2E55235}" srcOrd="2" destOrd="0" parTransId="{8F23E8B8-93BB-480C-90A1-60EF44A38FE0}" sibTransId="{4A8DA6C1-4B3B-45E9-AF58-734B70806C44}"/>
    <dgm:cxn modelId="{A4EFFE3C-5251-4342-81D3-67EE5BC08690}" srcId="{1182CF9D-48F2-4125-AF37-809C33C107A1}" destId="{A414EA26-4A84-42B8-BD8F-BE3DE9D1E842}" srcOrd="1" destOrd="0" parTransId="{7F10AB4F-8399-447A-99D3-E52EFE45DD60}" sibTransId="{9F075020-D101-44D6-98CF-9F757AE279E6}"/>
    <dgm:cxn modelId="{260A5143-8444-1C46-8EC0-C43A5F733DF2}" type="presOf" srcId="{1FBD0F42-CD1F-4FEF-AC0B-0CF07D2B0369}" destId="{7A98F2A9-3B1B-CF4A-8D54-67A4A9B5C64A}" srcOrd="1" destOrd="0" presId="urn:microsoft.com/office/officeart/2005/8/layout/hierarchy2"/>
    <dgm:cxn modelId="{9526BC45-5186-421E-9999-F3976E769361}" srcId="{1182CF9D-48F2-4125-AF37-809C33C107A1}" destId="{5BCB344F-51BE-4719-85C1-6E6ADD945922}" srcOrd="0" destOrd="0" parTransId="{D8743E28-5EFF-4384-837B-91255E9114C5}" sibTransId="{77C84B21-9B80-4871-9478-2F87409AD3F8}"/>
    <dgm:cxn modelId="{0136B96A-F5FA-A640-80BD-C5984B92AA7C}" type="presOf" srcId="{5BCB344F-51BE-4719-85C1-6E6ADD945922}" destId="{73E40B6C-2BC8-2F4A-92C4-0927B5CC57C4}" srcOrd="0" destOrd="0" presId="urn:microsoft.com/office/officeart/2005/8/layout/hierarchy2"/>
    <dgm:cxn modelId="{7150F773-381F-F44F-9537-762EF5E6D62A}" type="presOf" srcId="{2343B40C-70BA-4ED9-AB3F-491457CFB194}" destId="{10970AEE-7A39-8644-BFF0-961AC5D5B43A}" srcOrd="1" destOrd="0" presId="urn:microsoft.com/office/officeart/2005/8/layout/hierarchy2"/>
    <dgm:cxn modelId="{85F23F8C-7675-E248-9D60-D2EE7FFA2BE3}" type="presOf" srcId="{1182CF9D-48F2-4125-AF37-809C33C107A1}" destId="{FC2A91BD-2655-184D-88CD-768259736A6C}" srcOrd="0" destOrd="0" presId="urn:microsoft.com/office/officeart/2005/8/layout/hierarchy2"/>
    <dgm:cxn modelId="{41FC42A4-482B-E445-9B20-46DF607A282A}" type="presOf" srcId="{2343B40C-70BA-4ED9-AB3F-491457CFB194}" destId="{20A7801E-5E03-C64B-BDF4-1026E9D21825}" srcOrd="0" destOrd="0" presId="urn:microsoft.com/office/officeart/2005/8/layout/hierarchy2"/>
    <dgm:cxn modelId="{322386B4-569D-D34B-A8C2-516356C77692}" type="presOf" srcId="{1E89787B-443C-45E7-8016-3DF6CC8F636F}" destId="{03E21A59-1279-DB46-939B-BEBEBE5A0EE0}" srcOrd="0" destOrd="0" presId="urn:microsoft.com/office/officeart/2005/8/layout/hierarchy2"/>
    <dgm:cxn modelId="{FE5C24C7-1C5C-9049-A8F0-EBA59CA852E5}" type="presOf" srcId="{5848AD12-746B-481F-A108-E5F424C2B264}" destId="{7FE3E0A1-DFBB-A147-B6FA-03A50E5AA29F}" srcOrd="0" destOrd="0" presId="urn:microsoft.com/office/officeart/2005/8/layout/hierarchy2"/>
    <dgm:cxn modelId="{CEE8F6D0-F110-5044-95EE-06EFDF1CB9A9}" type="presOf" srcId="{1FBD0F42-CD1F-4FEF-AC0B-0CF07D2B0369}" destId="{FEEABFA5-B75A-3645-8F6A-C6C2E1F78194}" srcOrd="0" destOrd="0" presId="urn:microsoft.com/office/officeart/2005/8/layout/hierarchy2"/>
    <dgm:cxn modelId="{84FD39D7-3430-4B49-A6ED-1847C68BFC16}" srcId="{EE8CAFBF-7114-475E-AED3-FA8CA2E55235}" destId="{1E89787B-443C-45E7-8016-3DF6CC8F636F}" srcOrd="1" destOrd="0" parTransId="{2343B40C-70BA-4ED9-AB3F-491457CFB194}" sibTransId="{12B1BE32-C9BE-4BFD-972B-08C0AB68DEF1}"/>
    <dgm:cxn modelId="{47C854F0-DE08-AB4B-9E00-F8025D3B81D1}" type="presOf" srcId="{EE8CAFBF-7114-475E-AED3-FA8CA2E55235}" destId="{E47C71C3-2E4B-7744-BE38-202F10F1606A}" srcOrd="0" destOrd="0" presId="urn:microsoft.com/office/officeart/2005/8/layout/hierarchy2"/>
    <dgm:cxn modelId="{FB2F23BC-35E1-2348-B080-8C15EA29F2CE}" type="presParOf" srcId="{FC2A91BD-2655-184D-88CD-768259736A6C}" destId="{4096DE94-4CBB-994B-A761-4A6B241C737C}" srcOrd="0" destOrd="0" presId="urn:microsoft.com/office/officeart/2005/8/layout/hierarchy2"/>
    <dgm:cxn modelId="{2ED3A195-8884-2443-A5B4-C947993E0C34}" type="presParOf" srcId="{4096DE94-4CBB-994B-A761-4A6B241C737C}" destId="{73E40B6C-2BC8-2F4A-92C4-0927B5CC57C4}" srcOrd="0" destOrd="0" presId="urn:microsoft.com/office/officeart/2005/8/layout/hierarchy2"/>
    <dgm:cxn modelId="{03A66E7E-F4FB-C041-B384-80CDA659C4E5}" type="presParOf" srcId="{4096DE94-4CBB-994B-A761-4A6B241C737C}" destId="{DB21F203-A67A-4D48-92D5-83944850E039}" srcOrd="1" destOrd="0" presId="urn:microsoft.com/office/officeart/2005/8/layout/hierarchy2"/>
    <dgm:cxn modelId="{A316BEAB-4A66-7D4C-8C91-3682BA52FDFC}" type="presParOf" srcId="{FC2A91BD-2655-184D-88CD-768259736A6C}" destId="{69E00140-7E19-2D46-9A58-5108C7F2EF27}" srcOrd="1" destOrd="0" presId="urn:microsoft.com/office/officeart/2005/8/layout/hierarchy2"/>
    <dgm:cxn modelId="{5B2E6500-894A-5843-94D8-BDFB75BAC69E}" type="presParOf" srcId="{69E00140-7E19-2D46-9A58-5108C7F2EF27}" destId="{C4D3BCA6-843A-BA45-9A28-C55A5142292A}" srcOrd="0" destOrd="0" presId="urn:microsoft.com/office/officeart/2005/8/layout/hierarchy2"/>
    <dgm:cxn modelId="{CAD60BBC-2830-6843-91C5-E2D0045049A0}" type="presParOf" srcId="{69E00140-7E19-2D46-9A58-5108C7F2EF27}" destId="{8138AE64-71A6-464C-8852-67911DEB1C60}" srcOrd="1" destOrd="0" presId="urn:microsoft.com/office/officeart/2005/8/layout/hierarchy2"/>
    <dgm:cxn modelId="{5A6105F3-BC47-E64C-8BF5-74483D31B1A8}" type="presParOf" srcId="{FC2A91BD-2655-184D-88CD-768259736A6C}" destId="{6A24FE77-FBF4-7748-BAF0-0E5887BD01D9}" srcOrd="2" destOrd="0" presId="urn:microsoft.com/office/officeart/2005/8/layout/hierarchy2"/>
    <dgm:cxn modelId="{699538EB-FA7B-8A4A-83C9-2DE88BEC2B3C}" type="presParOf" srcId="{6A24FE77-FBF4-7748-BAF0-0E5887BD01D9}" destId="{E47C71C3-2E4B-7744-BE38-202F10F1606A}" srcOrd="0" destOrd="0" presId="urn:microsoft.com/office/officeart/2005/8/layout/hierarchy2"/>
    <dgm:cxn modelId="{EC81EB0E-6D4E-A045-AA44-EDE3A54749FA}" type="presParOf" srcId="{6A24FE77-FBF4-7748-BAF0-0E5887BD01D9}" destId="{817A6FFF-D5FC-3E41-9EFF-759D1F337B3F}" srcOrd="1" destOrd="0" presId="urn:microsoft.com/office/officeart/2005/8/layout/hierarchy2"/>
    <dgm:cxn modelId="{3CB8B47D-8F3C-1E43-A6B0-E47B9B88CA5E}" type="presParOf" srcId="{817A6FFF-D5FC-3E41-9EFF-759D1F337B3F}" destId="{FEEABFA5-B75A-3645-8F6A-C6C2E1F78194}" srcOrd="0" destOrd="0" presId="urn:microsoft.com/office/officeart/2005/8/layout/hierarchy2"/>
    <dgm:cxn modelId="{760ACEFB-6332-B34A-A348-7F437E020E34}" type="presParOf" srcId="{FEEABFA5-B75A-3645-8F6A-C6C2E1F78194}" destId="{7A98F2A9-3B1B-CF4A-8D54-67A4A9B5C64A}" srcOrd="0" destOrd="0" presId="urn:microsoft.com/office/officeart/2005/8/layout/hierarchy2"/>
    <dgm:cxn modelId="{7832153A-BDA3-F747-B5C1-BBD30D137654}" type="presParOf" srcId="{817A6FFF-D5FC-3E41-9EFF-759D1F337B3F}" destId="{6876CA7E-2B8E-7E43-A113-5E2C44A1F2C0}" srcOrd="1" destOrd="0" presId="urn:microsoft.com/office/officeart/2005/8/layout/hierarchy2"/>
    <dgm:cxn modelId="{733565D9-63D0-0F45-B882-A6CDB7EB1DA0}" type="presParOf" srcId="{6876CA7E-2B8E-7E43-A113-5E2C44A1F2C0}" destId="{7FE3E0A1-DFBB-A147-B6FA-03A50E5AA29F}" srcOrd="0" destOrd="0" presId="urn:microsoft.com/office/officeart/2005/8/layout/hierarchy2"/>
    <dgm:cxn modelId="{EA0EA030-D77B-BE42-8CB7-BAC174C96AEB}" type="presParOf" srcId="{6876CA7E-2B8E-7E43-A113-5E2C44A1F2C0}" destId="{51FB26CB-4B77-5F4F-9E60-FF82D60950B2}" srcOrd="1" destOrd="0" presId="urn:microsoft.com/office/officeart/2005/8/layout/hierarchy2"/>
    <dgm:cxn modelId="{86D5FD37-8598-F04F-8C2A-744E6C9F7DD2}" type="presParOf" srcId="{817A6FFF-D5FC-3E41-9EFF-759D1F337B3F}" destId="{20A7801E-5E03-C64B-BDF4-1026E9D21825}" srcOrd="2" destOrd="0" presId="urn:microsoft.com/office/officeart/2005/8/layout/hierarchy2"/>
    <dgm:cxn modelId="{74B32B4A-EB04-594E-B73E-4671C4282B3A}" type="presParOf" srcId="{20A7801E-5E03-C64B-BDF4-1026E9D21825}" destId="{10970AEE-7A39-8644-BFF0-961AC5D5B43A}" srcOrd="0" destOrd="0" presId="urn:microsoft.com/office/officeart/2005/8/layout/hierarchy2"/>
    <dgm:cxn modelId="{A84A1FA8-D562-FB49-BF18-552C86F59B91}" type="presParOf" srcId="{817A6FFF-D5FC-3E41-9EFF-759D1F337B3F}" destId="{433DD902-6DF9-8647-961F-E5E789088962}" srcOrd="3" destOrd="0" presId="urn:microsoft.com/office/officeart/2005/8/layout/hierarchy2"/>
    <dgm:cxn modelId="{220733A2-1C99-564D-A7A0-F327A9854265}" type="presParOf" srcId="{433DD902-6DF9-8647-961F-E5E789088962}" destId="{03E21A59-1279-DB46-939B-BEBEBE5A0EE0}" srcOrd="0" destOrd="0" presId="urn:microsoft.com/office/officeart/2005/8/layout/hierarchy2"/>
    <dgm:cxn modelId="{566FD19F-A9CC-E743-8D60-6F9E3B533051}" type="presParOf" srcId="{433DD902-6DF9-8647-961F-E5E789088962}" destId="{06E3D89E-3D0B-654D-BFE0-BA01BA9AA0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BA221-042C-4BDA-AEB3-B80EBA92D33C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7FCD9D-BD26-4900-85D7-3FD919B94D31}">
      <dgm:prSet/>
      <dgm:spPr/>
      <dgm:t>
        <a:bodyPr/>
        <a:lstStyle/>
        <a:p>
          <a:r>
            <a:rPr lang="ru-RU"/>
            <a:t>Реализацией понятия задачи в многозадачных ОС является процесс</a:t>
          </a:r>
          <a:endParaRPr lang="en-US"/>
        </a:p>
      </dgm:t>
    </dgm:pt>
    <dgm:pt modelId="{78A2439D-F185-4E65-B142-52478FB7001C}" type="parTrans" cxnId="{D16696BF-DBDA-431E-BF5B-BC1A33D36361}">
      <dgm:prSet/>
      <dgm:spPr/>
      <dgm:t>
        <a:bodyPr/>
        <a:lstStyle/>
        <a:p>
          <a:endParaRPr lang="en-US"/>
        </a:p>
      </dgm:t>
    </dgm:pt>
    <dgm:pt modelId="{0B7D7413-B3F5-47BC-A9BD-45D7C1BACF50}" type="sibTrans" cxnId="{D16696BF-DBDA-431E-BF5B-BC1A33D36361}">
      <dgm:prSet/>
      <dgm:spPr/>
      <dgm:t>
        <a:bodyPr/>
        <a:lstStyle/>
        <a:p>
          <a:endParaRPr lang="en-US"/>
        </a:p>
      </dgm:t>
    </dgm:pt>
    <dgm:pt modelId="{D61CCABF-B25A-493A-ABB6-CB73F07ACFA6}">
      <dgm:prSet/>
      <dgm:spPr/>
      <dgm:t>
        <a:bodyPr/>
        <a:lstStyle/>
        <a:p>
          <a:r>
            <a:rPr lang="ru-RU"/>
            <a:t>Процесс</a:t>
          </a:r>
          <a:r>
            <a:rPr lang="ru-RU" b="1"/>
            <a:t> </a:t>
          </a:r>
          <a:r>
            <a:rPr lang="ru-RU"/>
            <a:t>– фактическая реализация программного кода</a:t>
          </a:r>
          <a:endParaRPr lang="en-US"/>
        </a:p>
      </dgm:t>
    </dgm:pt>
    <dgm:pt modelId="{210C8F50-2742-4EE0-9F8F-D1D8A5499C34}" type="parTrans" cxnId="{1ED875D0-1D94-49E3-AB1C-63EB905F3693}">
      <dgm:prSet/>
      <dgm:spPr/>
      <dgm:t>
        <a:bodyPr/>
        <a:lstStyle/>
        <a:p>
          <a:endParaRPr lang="en-US"/>
        </a:p>
      </dgm:t>
    </dgm:pt>
    <dgm:pt modelId="{4779978B-4316-4DF0-B06C-14C7212A4393}" type="sibTrans" cxnId="{1ED875D0-1D94-49E3-AB1C-63EB905F3693}">
      <dgm:prSet/>
      <dgm:spPr/>
      <dgm:t>
        <a:bodyPr/>
        <a:lstStyle/>
        <a:p>
          <a:endParaRPr lang="en-US"/>
        </a:p>
      </dgm:t>
    </dgm:pt>
    <dgm:pt modelId="{5F06F9CA-9567-4052-9904-271C345A05D2}">
      <dgm:prSet/>
      <dgm:spPr/>
      <dgm:t>
        <a:bodyPr/>
        <a:lstStyle/>
        <a:p>
          <a:r>
            <a:rPr lang="ru-RU"/>
            <a:t>Часто в это понятие включают предоставляемые ресурсы:  адресное пространство, глобальные переменные, регистры, стек, дескрипторы</a:t>
          </a:r>
          <a:endParaRPr lang="en-US"/>
        </a:p>
      </dgm:t>
    </dgm:pt>
    <dgm:pt modelId="{53FCC547-1A58-4812-973C-54790DD707F1}" type="parTrans" cxnId="{63366EAB-B1D7-4310-83ED-81B5820F70A9}">
      <dgm:prSet/>
      <dgm:spPr/>
      <dgm:t>
        <a:bodyPr/>
        <a:lstStyle/>
        <a:p>
          <a:endParaRPr lang="en-US"/>
        </a:p>
      </dgm:t>
    </dgm:pt>
    <dgm:pt modelId="{25430389-5029-45B3-9906-5C559FA01FA9}" type="sibTrans" cxnId="{63366EAB-B1D7-4310-83ED-81B5820F70A9}">
      <dgm:prSet/>
      <dgm:spPr/>
      <dgm:t>
        <a:bodyPr/>
        <a:lstStyle/>
        <a:p>
          <a:endParaRPr lang="en-US"/>
        </a:p>
      </dgm:t>
    </dgm:pt>
    <dgm:pt modelId="{5E80838B-4BFF-4E5B-91EF-1E8F871CDC5E}">
      <dgm:prSet/>
      <dgm:spPr/>
      <dgm:t>
        <a:bodyPr/>
        <a:lstStyle/>
        <a:p>
          <a:r>
            <a:rPr lang="ru-RU"/>
            <a:t>Эти ресурсы предоставляются процессу в выделенное пользование</a:t>
          </a:r>
          <a:endParaRPr lang="en-US"/>
        </a:p>
      </dgm:t>
    </dgm:pt>
    <dgm:pt modelId="{504EFF0C-A6C0-43B2-A03D-7F9E5D5A1FBE}" type="parTrans" cxnId="{B0C459D1-0B0F-43C1-90BE-A3BC3390380A}">
      <dgm:prSet/>
      <dgm:spPr/>
      <dgm:t>
        <a:bodyPr/>
        <a:lstStyle/>
        <a:p>
          <a:endParaRPr lang="en-US"/>
        </a:p>
      </dgm:t>
    </dgm:pt>
    <dgm:pt modelId="{E1C163E9-FDD6-42C0-A3ED-C01A0DCCDDA9}" type="sibTrans" cxnId="{B0C459D1-0B0F-43C1-90BE-A3BC3390380A}">
      <dgm:prSet/>
      <dgm:spPr/>
      <dgm:t>
        <a:bodyPr/>
        <a:lstStyle/>
        <a:p>
          <a:endParaRPr lang="en-US"/>
        </a:p>
      </dgm:t>
    </dgm:pt>
    <dgm:pt modelId="{4A6A3A0A-A225-4E8E-8989-0D28FE37DAFC}">
      <dgm:prSet/>
      <dgm:spPr/>
      <dgm:t>
        <a:bodyPr/>
        <a:lstStyle/>
        <a:p>
          <a:r>
            <a:rPr lang="ru-RU"/>
            <a:t>Процессы могут взаимодействовать опосредованно, через </a:t>
          </a:r>
          <a:r>
            <a:rPr lang="en-US"/>
            <a:t>pipes</a:t>
          </a:r>
          <a:r>
            <a:rPr lang="ru-RU"/>
            <a:t>, сокеты, сигналы, сообщения, </a:t>
          </a:r>
          <a:r>
            <a:rPr lang="en-US"/>
            <a:t>CORBA, </a:t>
          </a:r>
          <a:r>
            <a:rPr lang="ru-RU"/>
            <a:t>разделяемые файлы или память</a:t>
          </a:r>
          <a:endParaRPr lang="en-US"/>
        </a:p>
      </dgm:t>
    </dgm:pt>
    <dgm:pt modelId="{951D5D50-DECF-44B7-B725-1493CFD1670B}" type="parTrans" cxnId="{D5D8282D-461B-4457-97E8-FFA2DF87472B}">
      <dgm:prSet/>
      <dgm:spPr/>
      <dgm:t>
        <a:bodyPr/>
        <a:lstStyle/>
        <a:p>
          <a:endParaRPr lang="en-US"/>
        </a:p>
      </dgm:t>
    </dgm:pt>
    <dgm:pt modelId="{A5ED8C55-C2E9-496D-9A8A-297752BA2BEF}" type="sibTrans" cxnId="{D5D8282D-461B-4457-97E8-FFA2DF87472B}">
      <dgm:prSet/>
      <dgm:spPr/>
      <dgm:t>
        <a:bodyPr/>
        <a:lstStyle/>
        <a:p>
          <a:endParaRPr lang="en-US"/>
        </a:p>
      </dgm:t>
    </dgm:pt>
    <dgm:pt modelId="{80A57358-82FF-45C9-B7F2-EBAA5CE0F92E}">
      <dgm:prSet/>
      <dgm:spPr/>
      <dgm:t>
        <a:bodyPr/>
        <a:lstStyle/>
        <a:p>
          <a:r>
            <a:rPr lang="ru-RU"/>
            <a:t>Современные ОС, как правило, ограничивают возможности процессов по управлению другими процессами</a:t>
          </a:r>
          <a:endParaRPr lang="en-US"/>
        </a:p>
      </dgm:t>
    </dgm:pt>
    <dgm:pt modelId="{17664CE1-6FB1-4662-A7CE-F7E2781A9216}" type="parTrans" cxnId="{7B3D1741-2B83-48B8-9293-0DD488510660}">
      <dgm:prSet/>
      <dgm:spPr/>
      <dgm:t>
        <a:bodyPr/>
        <a:lstStyle/>
        <a:p>
          <a:endParaRPr lang="en-US"/>
        </a:p>
      </dgm:t>
    </dgm:pt>
    <dgm:pt modelId="{8E3BCEF2-5C4D-4049-BF4E-A0AD48BEA424}" type="sibTrans" cxnId="{7B3D1741-2B83-48B8-9293-0DD488510660}">
      <dgm:prSet/>
      <dgm:spPr/>
      <dgm:t>
        <a:bodyPr/>
        <a:lstStyle/>
        <a:p>
          <a:endParaRPr lang="en-US"/>
        </a:p>
      </dgm:t>
    </dgm:pt>
    <dgm:pt modelId="{9FE9B151-5D2B-5F4D-A385-91AE62F60E5C}" type="pres">
      <dgm:prSet presAssocID="{D67BA221-042C-4BDA-AEB3-B80EBA92D33C}" presName="diagram" presStyleCnt="0">
        <dgm:presLayoutVars>
          <dgm:dir/>
          <dgm:resizeHandles val="exact"/>
        </dgm:presLayoutVars>
      </dgm:prSet>
      <dgm:spPr/>
    </dgm:pt>
    <dgm:pt modelId="{9C3E2616-FC61-EB41-912A-FFF484CB0772}" type="pres">
      <dgm:prSet presAssocID="{A87FCD9D-BD26-4900-85D7-3FD919B94D31}" presName="node" presStyleLbl="node1" presStyleIdx="0" presStyleCnt="4">
        <dgm:presLayoutVars>
          <dgm:bulletEnabled val="1"/>
        </dgm:presLayoutVars>
      </dgm:prSet>
      <dgm:spPr/>
    </dgm:pt>
    <dgm:pt modelId="{5AB8D0B2-CC6A-D844-80C4-27CCE7AC510B}" type="pres">
      <dgm:prSet presAssocID="{0B7D7413-B3F5-47BC-A9BD-45D7C1BACF50}" presName="sibTrans" presStyleCnt="0"/>
      <dgm:spPr/>
    </dgm:pt>
    <dgm:pt modelId="{9878D9F1-0882-C048-921A-253E0549BF1D}" type="pres">
      <dgm:prSet presAssocID="{D61CCABF-B25A-493A-ABB6-CB73F07ACFA6}" presName="node" presStyleLbl="node1" presStyleIdx="1" presStyleCnt="4">
        <dgm:presLayoutVars>
          <dgm:bulletEnabled val="1"/>
        </dgm:presLayoutVars>
      </dgm:prSet>
      <dgm:spPr/>
    </dgm:pt>
    <dgm:pt modelId="{0F492027-2B7E-BA42-8ED3-7C9A3BD08927}" type="pres">
      <dgm:prSet presAssocID="{4779978B-4316-4DF0-B06C-14C7212A4393}" presName="sibTrans" presStyleCnt="0"/>
      <dgm:spPr/>
    </dgm:pt>
    <dgm:pt modelId="{ED2A2BA6-E316-6B40-8461-83BC36FB35BD}" type="pres">
      <dgm:prSet presAssocID="{5F06F9CA-9567-4052-9904-271C345A05D2}" presName="node" presStyleLbl="node1" presStyleIdx="2" presStyleCnt="4">
        <dgm:presLayoutVars>
          <dgm:bulletEnabled val="1"/>
        </dgm:presLayoutVars>
      </dgm:prSet>
      <dgm:spPr/>
    </dgm:pt>
    <dgm:pt modelId="{B3330C6D-2C76-F943-89A1-A76164FC2B41}" type="pres">
      <dgm:prSet presAssocID="{25430389-5029-45B3-9906-5C559FA01FA9}" presName="sibTrans" presStyleCnt="0"/>
      <dgm:spPr/>
    </dgm:pt>
    <dgm:pt modelId="{FD3D129C-3BB5-D74A-A7EB-4B74C97B19E4}" type="pres">
      <dgm:prSet presAssocID="{5E80838B-4BFF-4E5B-91EF-1E8F871CDC5E}" presName="node" presStyleLbl="node1" presStyleIdx="3" presStyleCnt="4">
        <dgm:presLayoutVars>
          <dgm:bulletEnabled val="1"/>
        </dgm:presLayoutVars>
      </dgm:prSet>
      <dgm:spPr/>
    </dgm:pt>
  </dgm:ptLst>
  <dgm:cxnLst>
    <dgm:cxn modelId="{D5D8282D-461B-4457-97E8-FFA2DF87472B}" srcId="{5E80838B-4BFF-4E5B-91EF-1E8F871CDC5E}" destId="{4A6A3A0A-A225-4E8E-8989-0D28FE37DAFC}" srcOrd="0" destOrd="0" parTransId="{951D5D50-DECF-44B7-B725-1493CFD1670B}" sibTransId="{A5ED8C55-C2E9-496D-9A8A-297752BA2BEF}"/>
    <dgm:cxn modelId="{46122C3A-A0BB-A84D-9034-A62CD619DEF2}" type="presOf" srcId="{A87FCD9D-BD26-4900-85D7-3FD919B94D31}" destId="{9C3E2616-FC61-EB41-912A-FFF484CB0772}" srcOrd="0" destOrd="0" presId="urn:microsoft.com/office/officeart/2005/8/layout/default"/>
    <dgm:cxn modelId="{CB4B1241-834A-9B46-9829-FCD2EB3214C6}" type="presOf" srcId="{4A6A3A0A-A225-4E8E-8989-0D28FE37DAFC}" destId="{FD3D129C-3BB5-D74A-A7EB-4B74C97B19E4}" srcOrd="0" destOrd="1" presId="urn:microsoft.com/office/officeart/2005/8/layout/default"/>
    <dgm:cxn modelId="{7B3D1741-2B83-48B8-9293-0DD488510660}" srcId="{5E80838B-4BFF-4E5B-91EF-1E8F871CDC5E}" destId="{80A57358-82FF-45C9-B7F2-EBAA5CE0F92E}" srcOrd="1" destOrd="0" parTransId="{17664CE1-6FB1-4662-A7CE-F7E2781A9216}" sibTransId="{8E3BCEF2-5C4D-4049-BF4E-A0AD48BEA424}"/>
    <dgm:cxn modelId="{F5E34E50-675F-2B48-8C23-3048ED202E5D}" type="presOf" srcId="{5E80838B-4BFF-4E5B-91EF-1E8F871CDC5E}" destId="{FD3D129C-3BB5-D74A-A7EB-4B74C97B19E4}" srcOrd="0" destOrd="0" presId="urn:microsoft.com/office/officeart/2005/8/layout/default"/>
    <dgm:cxn modelId="{596BB195-97EE-2A47-A568-55309FBC6E00}" type="presOf" srcId="{80A57358-82FF-45C9-B7F2-EBAA5CE0F92E}" destId="{FD3D129C-3BB5-D74A-A7EB-4B74C97B19E4}" srcOrd="0" destOrd="2" presId="urn:microsoft.com/office/officeart/2005/8/layout/default"/>
    <dgm:cxn modelId="{63366EAB-B1D7-4310-83ED-81B5820F70A9}" srcId="{D67BA221-042C-4BDA-AEB3-B80EBA92D33C}" destId="{5F06F9CA-9567-4052-9904-271C345A05D2}" srcOrd="2" destOrd="0" parTransId="{53FCC547-1A58-4812-973C-54790DD707F1}" sibTransId="{25430389-5029-45B3-9906-5C559FA01FA9}"/>
    <dgm:cxn modelId="{D16696BF-DBDA-431E-BF5B-BC1A33D36361}" srcId="{D67BA221-042C-4BDA-AEB3-B80EBA92D33C}" destId="{A87FCD9D-BD26-4900-85D7-3FD919B94D31}" srcOrd="0" destOrd="0" parTransId="{78A2439D-F185-4E65-B142-52478FB7001C}" sibTransId="{0B7D7413-B3F5-47BC-A9BD-45D7C1BACF50}"/>
    <dgm:cxn modelId="{5D5621CC-A1CC-8140-A823-E9DFF1C5951C}" type="presOf" srcId="{D61CCABF-B25A-493A-ABB6-CB73F07ACFA6}" destId="{9878D9F1-0882-C048-921A-253E0549BF1D}" srcOrd="0" destOrd="0" presId="urn:microsoft.com/office/officeart/2005/8/layout/default"/>
    <dgm:cxn modelId="{1ED875D0-1D94-49E3-AB1C-63EB905F3693}" srcId="{D67BA221-042C-4BDA-AEB3-B80EBA92D33C}" destId="{D61CCABF-B25A-493A-ABB6-CB73F07ACFA6}" srcOrd="1" destOrd="0" parTransId="{210C8F50-2742-4EE0-9F8F-D1D8A5499C34}" sibTransId="{4779978B-4316-4DF0-B06C-14C7212A4393}"/>
    <dgm:cxn modelId="{B0C459D1-0B0F-43C1-90BE-A3BC3390380A}" srcId="{D67BA221-042C-4BDA-AEB3-B80EBA92D33C}" destId="{5E80838B-4BFF-4E5B-91EF-1E8F871CDC5E}" srcOrd="3" destOrd="0" parTransId="{504EFF0C-A6C0-43B2-A03D-7F9E5D5A1FBE}" sibTransId="{E1C163E9-FDD6-42C0-A3ED-C01A0DCCDDA9}"/>
    <dgm:cxn modelId="{9762F2D1-1E3E-3047-98DF-EFF09377C9DA}" type="presOf" srcId="{D67BA221-042C-4BDA-AEB3-B80EBA92D33C}" destId="{9FE9B151-5D2B-5F4D-A385-91AE62F60E5C}" srcOrd="0" destOrd="0" presId="urn:microsoft.com/office/officeart/2005/8/layout/default"/>
    <dgm:cxn modelId="{CB90AADD-E0B8-134D-B87D-A2042A086BC4}" type="presOf" srcId="{5F06F9CA-9567-4052-9904-271C345A05D2}" destId="{ED2A2BA6-E316-6B40-8461-83BC36FB35BD}" srcOrd="0" destOrd="0" presId="urn:microsoft.com/office/officeart/2005/8/layout/default"/>
    <dgm:cxn modelId="{8CA8C911-1995-E24F-978C-5940EA11A6D0}" type="presParOf" srcId="{9FE9B151-5D2B-5F4D-A385-91AE62F60E5C}" destId="{9C3E2616-FC61-EB41-912A-FFF484CB0772}" srcOrd="0" destOrd="0" presId="urn:microsoft.com/office/officeart/2005/8/layout/default"/>
    <dgm:cxn modelId="{DA4BE429-FFC8-6F4F-9C7A-4FDA0BC68D49}" type="presParOf" srcId="{9FE9B151-5D2B-5F4D-A385-91AE62F60E5C}" destId="{5AB8D0B2-CC6A-D844-80C4-27CCE7AC510B}" srcOrd="1" destOrd="0" presId="urn:microsoft.com/office/officeart/2005/8/layout/default"/>
    <dgm:cxn modelId="{062F9250-BD45-104C-AEAA-E9B06364E027}" type="presParOf" srcId="{9FE9B151-5D2B-5F4D-A385-91AE62F60E5C}" destId="{9878D9F1-0882-C048-921A-253E0549BF1D}" srcOrd="2" destOrd="0" presId="urn:microsoft.com/office/officeart/2005/8/layout/default"/>
    <dgm:cxn modelId="{B9821A7A-9123-C948-ACFE-3E1F986CA776}" type="presParOf" srcId="{9FE9B151-5D2B-5F4D-A385-91AE62F60E5C}" destId="{0F492027-2B7E-BA42-8ED3-7C9A3BD08927}" srcOrd="3" destOrd="0" presId="urn:microsoft.com/office/officeart/2005/8/layout/default"/>
    <dgm:cxn modelId="{9B95220F-ED56-BD43-9FDE-E69BD9D20C06}" type="presParOf" srcId="{9FE9B151-5D2B-5F4D-A385-91AE62F60E5C}" destId="{ED2A2BA6-E316-6B40-8461-83BC36FB35BD}" srcOrd="4" destOrd="0" presId="urn:microsoft.com/office/officeart/2005/8/layout/default"/>
    <dgm:cxn modelId="{BE01E41B-86B1-2C4C-B58E-B7CEBBC86114}" type="presParOf" srcId="{9FE9B151-5D2B-5F4D-A385-91AE62F60E5C}" destId="{B3330C6D-2C76-F943-89A1-A76164FC2B41}" srcOrd="5" destOrd="0" presId="urn:microsoft.com/office/officeart/2005/8/layout/default"/>
    <dgm:cxn modelId="{35124A97-5508-8549-9B88-9DF511FE7CE1}" type="presParOf" srcId="{9FE9B151-5D2B-5F4D-A385-91AE62F60E5C}" destId="{FD3D129C-3BB5-D74A-A7EB-4B74C97B19E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F4AFC-831D-404C-98F6-7C9C56347E4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096422-93D8-4226-9E5B-C5A7E189D415}">
      <dgm:prSet/>
      <dgm:spPr/>
      <dgm:t>
        <a:bodyPr/>
        <a:lstStyle/>
        <a:p>
          <a:r>
            <a:rPr lang="ru-RU"/>
            <a:t>Правильный перевод </a:t>
          </a:r>
          <a:r>
            <a:rPr lang="en-US"/>
            <a:t>Thread – </a:t>
          </a:r>
          <a:r>
            <a:rPr lang="ru-RU"/>
            <a:t>«нить», но термин «поток» является общепринятым – спасибо </a:t>
          </a:r>
          <a:r>
            <a:rPr lang="en-US"/>
            <a:t>Microsoft Press</a:t>
          </a:r>
          <a:r>
            <a:rPr lang="ru-RU"/>
            <a:t>. Не путать с потоками ввода/вывода (</a:t>
          </a:r>
          <a:r>
            <a:rPr lang="en-US"/>
            <a:t>Stream</a:t>
          </a:r>
          <a:r>
            <a:rPr lang="ru-RU"/>
            <a:t>)!</a:t>
          </a:r>
          <a:endParaRPr lang="en-US"/>
        </a:p>
      </dgm:t>
    </dgm:pt>
    <dgm:pt modelId="{E5C8D96F-3943-4055-90D7-54E3A84C0FB7}" type="parTrans" cxnId="{0E18EADB-667C-467A-A00B-90C6E8DF7904}">
      <dgm:prSet/>
      <dgm:spPr/>
      <dgm:t>
        <a:bodyPr/>
        <a:lstStyle/>
        <a:p>
          <a:endParaRPr lang="en-US"/>
        </a:p>
      </dgm:t>
    </dgm:pt>
    <dgm:pt modelId="{9C291016-295D-4F76-9FB3-8DE53B56B886}" type="sibTrans" cxnId="{0E18EADB-667C-467A-A00B-90C6E8DF7904}">
      <dgm:prSet/>
      <dgm:spPr/>
      <dgm:t>
        <a:bodyPr/>
        <a:lstStyle/>
        <a:p>
          <a:endParaRPr lang="en-US"/>
        </a:p>
      </dgm:t>
    </dgm:pt>
    <dgm:pt modelId="{266EA429-BA20-49A4-9777-2F75868C7609}">
      <dgm:prSet/>
      <dgm:spPr/>
      <dgm:t>
        <a:bodyPr/>
        <a:lstStyle/>
        <a:p>
          <a:r>
            <a:rPr lang="ru-RU"/>
            <a:t>Потоки осуществляют распараллеливание задачи уже в рамках процесса</a:t>
          </a:r>
          <a:endParaRPr lang="en-US"/>
        </a:p>
      </dgm:t>
    </dgm:pt>
    <dgm:pt modelId="{024DA601-F82D-455C-9CE9-A16208275583}" type="parTrans" cxnId="{4431A141-1483-40F1-A186-43DEA1CB2E94}">
      <dgm:prSet/>
      <dgm:spPr/>
      <dgm:t>
        <a:bodyPr/>
        <a:lstStyle/>
        <a:p>
          <a:endParaRPr lang="en-US"/>
        </a:p>
      </dgm:t>
    </dgm:pt>
    <dgm:pt modelId="{9B17D854-33F3-4CFC-A4E6-16FE34A41B15}" type="sibTrans" cxnId="{4431A141-1483-40F1-A186-43DEA1CB2E94}">
      <dgm:prSet/>
      <dgm:spPr/>
      <dgm:t>
        <a:bodyPr/>
        <a:lstStyle/>
        <a:p>
          <a:endParaRPr lang="en-US"/>
        </a:p>
      </dgm:t>
    </dgm:pt>
    <dgm:pt modelId="{3524DBDB-B71E-49FE-80F1-F703E1A93F19}">
      <dgm:prSet/>
      <dgm:spPr/>
      <dgm:t>
        <a:bodyPr/>
        <a:lstStyle/>
        <a:p>
          <a:r>
            <a:rPr lang="ru-RU"/>
            <a:t>В отличие от процессов, они используют разделяемые ресурсы и данные, могут гибко взаимодействовать между собой</a:t>
          </a:r>
          <a:endParaRPr lang="en-US"/>
        </a:p>
      </dgm:t>
    </dgm:pt>
    <dgm:pt modelId="{848F7E23-87C5-4D29-89D4-5E116803589E}" type="parTrans" cxnId="{9D078120-F595-4D9A-B101-D616FB7D2717}">
      <dgm:prSet/>
      <dgm:spPr/>
      <dgm:t>
        <a:bodyPr/>
        <a:lstStyle/>
        <a:p>
          <a:endParaRPr lang="en-US"/>
        </a:p>
      </dgm:t>
    </dgm:pt>
    <dgm:pt modelId="{64863F53-3C2B-4653-BAF0-E41ACE5B18E4}" type="sibTrans" cxnId="{9D078120-F595-4D9A-B101-D616FB7D2717}">
      <dgm:prSet/>
      <dgm:spPr/>
      <dgm:t>
        <a:bodyPr/>
        <a:lstStyle/>
        <a:p>
          <a:endParaRPr lang="en-US"/>
        </a:p>
      </dgm:t>
    </dgm:pt>
    <dgm:pt modelId="{BC866C67-07CA-4FB8-8785-A5B8B5210B5F}">
      <dgm:prSet/>
      <dgm:spPr/>
      <dgm:t>
        <a:bodyPr/>
        <a:lstStyle/>
        <a:p>
          <a:r>
            <a:rPr lang="ru-RU"/>
            <a:t>В монопольном владении потока находятся только его стек и содержимое регистров процессора, все остальные ресурсы потенциально разделяемы</a:t>
          </a:r>
          <a:endParaRPr lang="en-US"/>
        </a:p>
      </dgm:t>
    </dgm:pt>
    <dgm:pt modelId="{620A233A-64C5-4F7C-A714-80A66E9FABA1}" type="parTrans" cxnId="{18A59DDF-674C-4DC4-9B2B-5AB100686CDD}">
      <dgm:prSet/>
      <dgm:spPr/>
      <dgm:t>
        <a:bodyPr/>
        <a:lstStyle/>
        <a:p>
          <a:endParaRPr lang="en-US"/>
        </a:p>
      </dgm:t>
    </dgm:pt>
    <dgm:pt modelId="{04C8BB48-250A-4FB1-8680-50322587D37A}" type="sibTrans" cxnId="{18A59DDF-674C-4DC4-9B2B-5AB100686CDD}">
      <dgm:prSet/>
      <dgm:spPr/>
      <dgm:t>
        <a:bodyPr/>
        <a:lstStyle/>
        <a:p>
          <a:endParaRPr lang="en-US"/>
        </a:p>
      </dgm:t>
    </dgm:pt>
    <dgm:pt modelId="{01D98D2B-4B18-4286-8CB8-25933987A63A}">
      <dgm:prSet/>
      <dgm:spPr/>
      <dgm:t>
        <a:bodyPr/>
        <a:lstStyle/>
        <a:p>
          <a:r>
            <a:rPr lang="ru-RU"/>
            <a:t>Это огромное преимущество и источник большого количества ошибок одновременно</a:t>
          </a:r>
          <a:endParaRPr lang="en-US"/>
        </a:p>
      </dgm:t>
    </dgm:pt>
    <dgm:pt modelId="{8C5520A7-AC92-43B7-B218-4F98BF26C540}" type="parTrans" cxnId="{195EF5D2-469B-4335-9276-43341D9DFEDB}">
      <dgm:prSet/>
      <dgm:spPr/>
      <dgm:t>
        <a:bodyPr/>
        <a:lstStyle/>
        <a:p>
          <a:endParaRPr lang="en-US"/>
        </a:p>
      </dgm:t>
    </dgm:pt>
    <dgm:pt modelId="{24AA4BC1-8F4B-4837-B0E0-6FB274AC4AD9}" type="sibTrans" cxnId="{195EF5D2-469B-4335-9276-43341D9DFEDB}">
      <dgm:prSet/>
      <dgm:spPr/>
      <dgm:t>
        <a:bodyPr/>
        <a:lstStyle/>
        <a:p>
          <a:endParaRPr lang="en-US"/>
        </a:p>
      </dgm:t>
    </dgm:pt>
    <dgm:pt modelId="{ED6F9946-BB61-404E-A5CD-658DD8071950}">
      <dgm:prSet/>
      <dgm:spPr/>
      <dgm:t>
        <a:bodyPr/>
        <a:lstStyle/>
        <a:p>
          <a:r>
            <a:rPr lang="ru-RU"/>
            <a:t>Выделяют два основных подхода к реализации потоков:</a:t>
          </a:r>
          <a:endParaRPr lang="en-US"/>
        </a:p>
      </dgm:t>
    </dgm:pt>
    <dgm:pt modelId="{208CDCD6-0AD7-4E9F-9FF2-DB9D09458761}" type="parTrans" cxnId="{C5BD2676-33C6-45B5-82E6-FCF5B0C6E23F}">
      <dgm:prSet/>
      <dgm:spPr/>
      <dgm:t>
        <a:bodyPr/>
        <a:lstStyle/>
        <a:p>
          <a:endParaRPr lang="en-US"/>
        </a:p>
      </dgm:t>
    </dgm:pt>
    <dgm:pt modelId="{6B7627E0-FDA7-4324-BCA1-0973C8FFBFE0}" type="sibTrans" cxnId="{C5BD2676-33C6-45B5-82E6-FCF5B0C6E23F}">
      <dgm:prSet/>
      <dgm:spPr/>
      <dgm:t>
        <a:bodyPr/>
        <a:lstStyle/>
        <a:p>
          <a:endParaRPr lang="en-US"/>
        </a:p>
      </dgm:t>
    </dgm:pt>
    <dgm:pt modelId="{8A0668D8-4FA5-4C4C-8C41-B5D30E1B061C}">
      <dgm:prSet/>
      <dgm:spPr/>
      <dgm:t>
        <a:bodyPr/>
        <a:lstStyle/>
        <a:p>
          <a:r>
            <a:rPr lang="en-US"/>
            <a:t>Kernel mode threads </a:t>
          </a:r>
          <a:r>
            <a:rPr lang="ru-RU"/>
            <a:t>и надстройки над ними</a:t>
          </a:r>
          <a:endParaRPr lang="en-US"/>
        </a:p>
      </dgm:t>
    </dgm:pt>
    <dgm:pt modelId="{DDE6F477-672D-4E34-88A9-7CA2062665DC}" type="parTrans" cxnId="{A240FD21-C348-463F-AB0A-75FC5894BA7F}">
      <dgm:prSet/>
      <dgm:spPr/>
      <dgm:t>
        <a:bodyPr/>
        <a:lstStyle/>
        <a:p>
          <a:endParaRPr lang="en-US"/>
        </a:p>
      </dgm:t>
    </dgm:pt>
    <dgm:pt modelId="{E704CA97-3D7B-4B20-98BB-456464522BA4}" type="sibTrans" cxnId="{A240FD21-C348-463F-AB0A-75FC5894BA7F}">
      <dgm:prSet/>
      <dgm:spPr/>
      <dgm:t>
        <a:bodyPr/>
        <a:lstStyle/>
        <a:p>
          <a:endParaRPr lang="en-US"/>
        </a:p>
      </dgm:t>
    </dgm:pt>
    <dgm:pt modelId="{782F17EA-9358-4396-B7F2-783E35E6D383}">
      <dgm:prSet/>
      <dgm:spPr/>
      <dgm:t>
        <a:bodyPr/>
        <a:lstStyle/>
        <a:p>
          <a:r>
            <a:rPr lang="en-US"/>
            <a:t>User mode threads, </a:t>
          </a:r>
          <a:r>
            <a:rPr lang="ru-RU"/>
            <a:t>они же </a:t>
          </a:r>
          <a:r>
            <a:rPr lang="en-US"/>
            <a:t>Green threads</a:t>
          </a:r>
        </a:p>
      </dgm:t>
    </dgm:pt>
    <dgm:pt modelId="{DC9BA394-01AE-4B56-BF82-E3741B0B8524}" type="parTrans" cxnId="{B7EECB66-BA97-4683-96AD-71A1CD15753D}">
      <dgm:prSet/>
      <dgm:spPr/>
      <dgm:t>
        <a:bodyPr/>
        <a:lstStyle/>
        <a:p>
          <a:endParaRPr lang="en-US"/>
        </a:p>
      </dgm:t>
    </dgm:pt>
    <dgm:pt modelId="{5D824B18-04A1-43FD-BA40-074C3A499474}" type="sibTrans" cxnId="{B7EECB66-BA97-4683-96AD-71A1CD15753D}">
      <dgm:prSet/>
      <dgm:spPr/>
      <dgm:t>
        <a:bodyPr/>
        <a:lstStyle/>
        <a:p>
          <a:endParaRPr lang="en-US"/>
        </a:p>
      </dgm:t>
    </dgm:pt>
    <dgm:pt modelId="{345FE746-D10B-1542-9634-74F7CD46ABD7}" type="pres">
      <dgm:prSet presAssocID="{8EBF4AFC-831D-404C-98F6-7C9C56347E4F}" presName="diagram" presStyleCnt="0">
        <dgm:presLayoutVars>
          <dgm:dir/>
          <dgm:resizeHandles val="exact"/>
        </dgm:presLayoutVars>
      </dgm:prSet>
      <dgm:spPr/>
    </dgm:pt>
    <dgm:pt modelId="{4A21E460-7BAF-7541-8CF6-EBA344F40953}" type="pres">
      <dgm:prSet presAssocID="{EC096422-93D8-4226-9E5B-C5A7E189D415}" presName="node" presStyleLbl="node1" presStyleIdx="0" presStyleCnt="6">
        <dgm:presLayoutVars>
          <dgm:bulletEnabled val="1"/>
        </dgm:presLayoutVars>
      </dgm:prSet>
      <dgm:spPr/>
    </dgm:pt>
    <dgm:pt modelId="{486D9770-A55B-EF49-8227-5E410B5D5380}" type="pres">
      <dgm:prSet presAssocID="{9C291016-295D-4F76-9FB3-8DE53B56B886}" presName="sibTrans" presStyleCnt="0"/>
      <dgm:spPr/>
    </dgm:pt>
    <dgm:pt modelId="{A9BC16E9-74E2-CB46-8AF6-EB8227ADB31E}" type="pres">
      <dgm:prSet presAssocID="{266EA429-BA20-49A4-9777-2F75868C7609}" presName="node" presStyleLbl="node1" presStyleIdx="1" presStyleCnt="6">
        <dgm:presLayoutVars>
          <dgm:bulletEnabled val="1"/>
        </dgm:presLayoutVars>
      </dgm:prSet>
      <dgm:spPr/>
    </dgm:pt>
    <dgm:pt modelId="{B87B45FF-B5FD-964F-975E-AA8A63F46620}" type="pres">
      <dgm:prSet presAssocID="{9B17D854-33F3-4CFC-A4E6-16FE34A41B15}" presName="sibTrans" presStyleCnt="0"/>
      <dgm:spPr/>
    </dgm:pt>
    <dgm:pt modelId="{F5615451-751D-D640-B8FF-231E78289D3B}" type="pres">
      <dgm:prSet presAssocID="{3524DBDB-B71E-49FE-80F1-F703E1A93F19}" presName="node" presStyleLbl="node1" presStyleIdx="2" presStyleCnt="6">
        <dgm:presLayoutVars>
          <dgm:bulletEnabled val="1"/>
        </dgm:presLayoutVars>
      </dgm:prSet>
      <dgm:spPr/>
    </dgm:pt>
    <dgm:pt modelId="{CF0215AB-3D8B-B242-A4C8-AA4A44E2EBD1}" type="pres">
      <dgm:prSet presAssocID="{64863F53-3C2B-4653-BAF0-E41ACE5B18E4}" presName="sibTrans" presStyleCnt="0"/>
      <dgm:spPr/>
    </dgm:pt>
    <dgm:pt modelId="{602B92AC-E722-5D4E-8A71-98AD0356E499}" type="pres">
      <dgm:prSet presAssocID="{BC866C67-07CA-4FB8-8785-A5B8B5210B5F}" presName="node" presStyleLbl="node1" presStyleIdx="3" presStyleCnt="6">
        <dgm:presLayoutVars>
          <dgm:bulletEnabled val="1"/>
        </dgm:presLayoutVars>
      </dgm:prSet>
      <dgm:spPr/>
    </dgm:pt>
    <dgm:pt modelId="{C0DE61BA-6E21-3E48-B3F9-E419C1F38587}" type="pres">
      <dgm:prSet presAssocID="{04C8BB48-250A-4FB1-8680-50322587D37A}" presName="sibTrans" presStyleCnt="0"/>
      <dgm:spPr/>
    </dgm:pt>
    <dgm:pt modelId="{3DB62FD7-3ECD-B740-A4E5-91122A644913}" type="pres">
      <dgm:prSet presAssocID="{01D98D2B-4B18-4286-8CB8-25933987A63A}" presName="node" presStyleLbl="node1" presStyleIdx="4" presStyleCnt="6">
        <dgm:presLayoutVars>
          <dgm:bulletEnabled val="1"/>
        </dgm:presLayoutVars>
      </dgm:prSet>
      <dgm:spPr/>
    </dgm:pt>
    <dgm:pt modelId="{F79C0DDA-091C-904A-9C2A-2507DF98EE06}" type="pres">
      <dgm:prSet presAssocID="{24AA4BC1-8F4B-4837-B0E0-6FB274AC4AD9}" presName="sibTrans" presStyleCnt="0"/>
      <dgm:spPr/>
    </dgm:pt>
    <dgm:pt modelId="{0C66E622-9023-9945-8356-65EF4B0CDC2E}" type="pres">
      <dgm:prSet presAssocID="{ED6F9946-BB61-404E-A5CD-658DD8071950}" presName="node" presStyleLbl="node1" presStyleIdx="5" presStyleCnt="6">
        <dgm:presLayoutVars>
          <dgm:bulletEnabled val="1"/>
        </dgm:presLayoutVars>
      </dgm:prSet>
      <dgm:spPr/>
    </dgm:pt>
  </dgm:ptLst>
  <dgm:cxnLst>
    <dgm:cxn modelId="{55CA7004-F4F7-1A45-A3EB-CC98A4DDDEAD}" type="presOf" srcId="{3524DBDB-B71E-49FE-80F1-F703E1A93F19}" destId="{F5615451-751D-D640-B8FF-231E78289D3B}" srcOrd="0" destOrd="0" presId="urn:microsoft.com/office/officeart/2005/8/layout/default"/>
    <dgm:cxn modelId="{9D078120-F595-4D9A-B101-D616FB7D2717}" srcId="{8EBF4AFC-831D-404C-98F6-7C9C56347E4F}" destId="{3524DBDB-B71E-49FE-80F1-F703E1A93F19}" srcOrd="2" destOrd="0" parTransId="{848F7E23-87C5-4D29-89D4-5E116803589E}" sibTransId="{64863F53-3C2B-4653-BAF0-E41ACE5B18E4}"/>
    <dgm:cxn modelId="{A240FD21-C348-463F-AB0A-75FC5894BA7F}" srcId="{ED6F9946-BB61-404E-A5CD-658DD8071950}" destId="{8A0668D8-4FA5-4C4C-8C41-B5D30E1B061C}" srcOrd="0" destOrd="0" parTransId="{DDE6F477-672D-4E34-88A9-7CA2062665DC}" sibTransId="{E704CA97-3D7B-4B20-98BB-456464522BA4}"/>
    <dgm:cxn modelId="{4431A141-1483-40F1-A186-43DEA1CB2E94}" srcId="{8EBF4AFC-831D-404C-98F6-7C9C56347E4F}" destId="{266EA429-BA20-49A4-9777-2F75868C7609}" srcOrd="1" destOrd="0" parTransId="{024DA601-F82D-455C-9CE9-A16208275583}" sibTransId="{9B17D854-33F3-4CFC-A4E6-16FE34A41B15}"/>
    <dgm:cxn modelId="{B7EECB66-BA97-4683-96AD-71A1CD15753D}" srcId="{ED6F9946-BB61-404E-A5CD-658DD8071950}" destId="{782F17EA-9358-4396-B7F2-783E35E6D383}" srcOrd="1" destOrd="0" parTransId="{DC9BA394-01AE-4B56-BF82-E3741B0B8524}" sibTransId="{5D824B18-04A1-43FD-BA40-074C3A499474}"/>
    <dgm:cxn modelId="{6B8D516C-E84C-2147-A8C3-95B501D401B6}" type="presOf" srcId="{266EA429-BA20-49A4-9777-2F75868C7609}" destId="{A9BC16E9-74E2-CB46-8AF6-EB8227ADB31E}" srcOrd="0" destOrd="0" presId="urn:microsoft.com/office/officeart/2005/8/layout/default"/>
    <dgm:cxn modelId="{613FC274-2ECD-0146-A7BA-FEF7C840563C}" type="presOf" srcId="{BC866C67-07CA-4FB8-8785-A5B8B5210B5F}" destId="{602B92AC-E722-5D4E-8A71-98AD0356E499}" srcOrd="0" destOrd="0" presId="urn:microsoft.com/office/officeart/2005/8/layout/default"/>
    <dgm:cxn modelId="{C5BD2676-33C6-45B5-82E6-FCF5B0C6E23F}" srcId="{8EBF4AFC-831D-404C-98F6-7C9C56347E4F}" destId="{ED6F9946-BB61-404E-A5CD-658DD8071950}" srcOrd="5" destOrd="0" parTransId="{208CDCD6-0AD7-4E9F-9FF2-DB9D09458761}" sibTransId="{6B7627E0-FDA7-4324-BCA1-0973C8FFBFE0}"/>
    <dgm:cxn modelId="{E00A1E95-E598-D546-9979-E707D77A51CE}" type="presOf" srcId="{8A0668D8-4FA5-4C4C-8C41-B5D30E1B061C}" destId="{0C66E622-9023-9945-8356-65EF4B0CDC2E}" srcOrd="0" destOrd="1" presId="urn:microsoft.com/office/officeart/2005/8/layout/default"/>
    <dgm:cxn modelId="{3B9EA4BD-FA47-204A-A4FC-50032AA0994C}" type="presOf" srcId="{EC096422-93D8-4226-9E5B-C5A7E189D415}" destId="{4A21E460-7BAF-7541-8CF6-EBA344F40953}" srcOrd="0" destOrd="0" presId="urn:microsoft.com/office/officeart/2005/8/layout/default"/>
    <dgm:cxn modelId="{A3ADE1BE-882E-8A4C-B63E-3BE18DD6076E}" type="presOf" srcId="{782F17EA-9358-4396-B7F2-783E35E6D383}" destId="{0C66E622-9023-9945-8356-65EF4B0CDC2E}" srcOrd="0" destOrd="2" presId="urn:microsoft.com/office/officeart/2005/8/layout/default"/>
    <dgm:cxn modelId="{133E5BCB-FCCE-444D-89BE-8B0ABD27D926}" type="presOf" srcId="{01D98D2B-4B18-4286-8CB8-25933987A63A}" destId="{3DB62FD7-3ECD-B740-A4E5-91122A644913}" srcOrd="0" destOrd="0" presId="urn:microsoft.com/office/officeart/2005/8/layout/default"/>
    <dgm:cxn modelId="{195EF5D2-469B-4335-9276-43341D9DFEDB}" srcId="{8EBF4AFC-831D-404C-98F6-7C9C56347E4F}" destId="{01D98D2B-4B18-4286-8CB8-25933987A63A}" srcOrd="4" destOrd="0" parTransId="{8C5520A7-AC92-43B7-B218-4F98BF26C540}" sibTransId="{24AA4BC1-8F4B-4837-B0E0-6FB274AC4AD9}"/>
    <dgm:cxn modelId="{0E18EADB-667C-467A-A00B-90C6E8DF7904}" srcId="{8EBF4AFC-831D-404C-98F6-7C9C56347E4F}" destId="{EC096422-93D8-4226-9E5B-C5A7E189D415}" srcOrd="0" destOrd="0" parTransId="{E5C8D96F-3943-4055-90D7-54E3A84C0FB7}" sibTransId="{9C291016-295D-4F76-9FB3-8DE53B56B886}"/>
    <dgm:cxn modelId="{224889DF-A9F4-BF49-9302-2609C410FCC0}" type="presOf" srcId="{8EBF4AFC-831D-404C-98F6-7C9C56347E4F}" destId="{345FE746-D10B-1542-9634-74F7CD46ABD7}" srcOrd="0" destOrd="0" presId="urn:microsoft.com/office/officeart/2005/8/layout/default"/>
    <dgm:cxn modelId="{18A59DDF-674C-4DC4-9B2B-5AB100686CDD}" srcId="{8EBF4AFC-831D-404C-98F6-7C9C56347E4F}" destId="{BC866C67-07CA-4FB8-8785-A5B8B5210B5F}" srcOrd="3" destOrd="0" parTransId="{620A233A-64C5-4F7C-A714-80A66E9FABA1}" sibTransId="{04C8BB48-250A-4FB1-8680-50322587D37A}"/>
    <dgm:cxn modelId="{98DF05F7-9AA9-F74C-8D2B-C128CD93AD03}" type="presOf" srcId="{ED6F9946-BB61-404E-A5CD-658DD8071950}" destId="{0C66E622-9023-9945-8356-65EF4B0CDC2E}" srcOrd="0" destOrd="0" presId="urn:microsoft.com/office/officeart/2005/8/layout/default"/>
    <dgm:cxn modelId="{5236714F-C161-0C49-B4FA-6A555D152F73}" type="presParOf" srcId="{345FE746-D10B-1542-9634-74F7CD46ABD7}" destId="{4A21E460-7BAF-7541-8CF6-EBA344F40953}" srcOrd="0" destOrd="0" presId="urn:microsoft.com/office/officeart/2005/8/layout/default"/>
    <dgm:cxn modelId="{2EF18D8D-ACA7-8343-8B98-21029AF1DCB9}" type="presParOf" srcId="{345FE746-D10B-1542-9634-74F7CD46ABD7}" destId="{486D9770-A55B-EF49-8227-5E410B5D5380}" srcOrd="1" destOrd="0" presId="urn:microsoft.com/office/officeart/2005/8/layout/default"/>
    <dgm:cxn modelId="{EF4AFD10-2593-8044-82AA-2CA7E95375E9}" type="presParOf" srcId="{345FE746-D10B-1542-9634-74F7CD46ABD7}" destId="{A9BC16E9-74E2-CB46-8AF6-EB8227ADB31E}" srcOrd="2" destOrd="0" presId="urn:microsoft.com/office/officeart/2005/8/layout/default"/>
    <dgm:cxn modelId="{79157859-5F36-C944-A646-F00101319FD0}" type="presParOf" srcId="{345FE746-D10B-1542-9634-74F7CD46ABD7}" destId="{B87B45FF-B5FD-964F-975E-AA8A63F46620}" srcOrd="3" destOrd="0" presId="urn:microsoft.com/office/officeart/2005/8/layout/default"/>
    <dgm:cxn modelId="{C4053F2F-F22B-8A46-8403-151DE0B0B7DC}" type="presParOf" srcId="{345FE746-D10B-1542-9634-74F7CD46ABD7}" destId="{F5615451-751D-D640-B8FF-231E78289D3B}" srcOrd="4" destOrd="0" presId="urn:microsoft.com/office/officeart/2005/8/layout/default"/>
    <dgm:cxn modelId="{F8118F65-53E9-8B4D-A7BC-0A1AB449723A}" type="presParOf" srcId="{345FE746-D10B-1542-9634-74F7CD46ABD7}" destId="{CF0215AB-3D8B-B242-A4C8-AA4A44E2EBD1}" srcOrd="5" destOrd="0" presId="urn:microsoft.com/office/officeart/2005/8/layout/default"/>
    <dgm:cxn modelId="{C21C1C17-DE94-4B43-B5C3-203413B96329}" type="presParOf" srcId="{345FE746-D10B-1542-9634-74F7CD46ABD7}" destId="{602B92AC-E722-5D4E-8A71-98AD0356E499}" srcOrd="6" destOrd="0" presId="urn:microsoft.com/office/officeart/2005/8/layout/default"/>
    <dgm:cxn modelId="{E6B6AE42-46A7-C743-AA9E-D6ADDE392C1C}" type="presParOf" srcId="{345FE746-D10B-1542-9634-74F7CD46ABD7}" destId="{C0DE61BA-6E21-3E48-B3F9-E419C1F38587}" srcOrd="7" destOrd="0" presId="urn:microsoft.com/office/officeart/2005/8/layout/default"/>
    <dgm:cxn modelId="{770DE507-C177-3343-9167-6CEA0CA5D1D6}" type="presParOf" srcId="{345FE746-D10B-1542-9634-74F7CD46ABD7}" destId="{3DB62FD7-3ECD-B740-A4E5-91122A644913}" srcOrd="8" destOrd="0" presId="urn:microsoft.com/office/officeart/2005/8/layout/default"/>
    <dgm:cxn modelId="{65DC984B-B5C8-9440-9519-B0D147350DF3}" type="presParOf" srcId="{345FE746-D10B-1542-9634-74F7CD46ABD7}" destId="{F79C0DDA-091C-904A-9C2A-2507DF98EE06}" srcOrd="9" destOrd="0" presId="urn:microsoft.com/office/officeart/2005/8/layout/default"/>
    <dgm:cxn modelId="{7C3CEAD2-3CFA-C54F-99A5-5603DA0FC362}" type="presParOf" srcId="{345FE746-D10B-1542-9634-74F7CD46ABD7}" destId="{0C66E622-9023-9945-8356-65EF4B0CDC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0FCB22-F64E-418F-9888-A90E51D96810}" type="doc">
      <dgm:prSet loTypeId="urn:microsoft.com/office/officeart/2005/8/layout/vList5" loCatId="list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C75BF5F-ED76-4ABE-AA90-D164F2EC7022}">
      <dgm:prSet/>
      <dgm:spPr/>
      <dgm:t>
        <a:bodyPr/>
        <a:lstStyle/>
        <a:p>
          <a:r>
            <a:rPr lang="ru-RU"/>
            <a:t>Соревнование имеет место при участии</a:t>
          </a:r>
          <a:r>
            <a:rPr lang="en-US"/>
            <a:t> </a:t>
          </a:r>
          <a:r>
            <a:rPr lang="ru-RU"/>
            <a:t>нескольких асинхронных потоков,</a:t>
          </a:r>
          <a:r>
            <a:rPr lang="en-US"/>
            <a:t> </a:t>
          </a:r>
          <a:r>
            <a:rPr lang="ru-RU"/>
            <a:t>использующих один и тот же ресурс </a:t>
          </a:r>
          <a:r>
            <a:rPr lang="en-US"/>
            <a:t>               </a:t>
          </a:r>
          <a:r>
            <a:rPr lang="ru-RU"/>
            <a:t>(разделяемый ресурс).</a:t>
          </a:r>
          <a:endParaRPr lang="en-US"/>
        </a:p>
      </dgm:t>
    </dgm:pt>
    <dgm:pt modelId="{55FB7329-3D11-47E6-BDB4-21978B200589}" type="parTrans" cxnId="{B09F5F29-8F96-4DC2-93ED-1A8447D282AE}">
      <dgm:prSet/>
      <dgm:spPr/>
      <dgm:t>
        <a:bodyPr/>
        <a:lstStyle/>
        <a:p>
          <a:endParaRPr lang="en-US"/>
        </a:p>
      </dgm:t>
    </dgm:pt>
    <dgm:pt modelId="{E36944B3-49FE-486C-BA47-DD21B72F1350}" type="sibTrans" cxnId="{B09F5F29-8F96-4DC2-93ED-1A8447D282AE}">
      <dgm:prSet/>
      <dgm:spPr/>
      <dgm:t>
        <a:bodyPr/>
        <a:lstStyle/>
        <a:p>
          <a:endParaRPr lang="en-US"/>
        </a:p>
      </dgm:t>
    </dgm:pt>
    <dgm:pt modelId="{3AF56A69-7A6F-4206-A9E8-D7CA49431685}">
      <dgm:prSet/>
      <dgm:spPr/>
      <dgm:t>
        <a:bodyPr/>
        <a:lstStyle/>
        <a:p>
          <a:r>
            <a:rPr lang="ru-RU"/>
            <a:t>В данном случае потоки могут возвращать неверные результаты.</a:t>
          </a:r>
          <a:endParaRPr lang="en-US"/>
        </a:p>
      </dgm:t>
    </dgm:pt>
    <dgm:pt modelId="{308B10D3-95EC-42A4-BD36-3C99619B65AF}" type="parTrans" cxnId="{7943BF09-8D3D-43F4-9273-1B61876246F2}">
      <dgm:prSet/>
      <dgm:spPr/>
      <dgm:t>
        <a:bodyPr/>
        <a:lstStyle/>
        <a:p>
          <a:endParaRPr lang="en-US"/>
        </a:p>
      </dgm:t>
    </dgm:pt>
    <dgm:pt modelId="{810370DF-3C92-45BF-B344-D8D9D3C170C1}" type="sibTrans" cxnId="{7943BF09-8D3D-43F4-9273-1B61876246F2}">
      <dgm:prSet/>
      <dgm:spPr/>
      <dgm:t>
        <a:bodyPr/>
        <a:lstStyle/>
        <a:p>
          <a:endParaRPr lang="en-US"/>
        </a:p>
      </dgm:t>
    </dgm:pt>
    <dgm:pt modelId="{4A047282-8276-404C-9CDA-275E78545D2C}">
      <dgm:prSet/>
      <dgm:spPr/>
      <dgm:t>
        <a:bodyPr/>
        <a:lstStyle/>
        <a:p>
          <a:r>
            <a:rPr lang="ru-RU"/>
            <a:t>Пример:</a:t>
          </a:r>
          <a:endParaRPr lang="en-US"/>
        </a:p>
      </dgm:t>
    </dgm:pt>
    <dgm:pt modelId="{31865635-AF6E-4464-B471-6090A5E50A99}" type="parTrans" cxnId="{A8B7ADC0-4912-4404-8D13-18F0D84971A4}">
      <dgm:prSet/>
      <dgm:spPr/>
      <dgm:t>
        <a:bodyPr/>
        <a:lstStyle/>
        <a:p>
          <a:endParaRPr lang="en-US"/>
        </a:p>
      </dgm:t>
    </dgm:pt>
    <dgm:pt modelId="{6A059923-168D-440C-BD84-4DC0E0A4CEB1}" type="sibTrans" cxnId="{A8B7ADC0-4912-4404-8D13-18F0D84971A4}">
      <dgm:prSet/>
      <dgm:spPr/>
      <dgm:t>
        <a:bodyPr/>
        <a:lstStyle/>
        <a:p>
          <a:endParaRPr lang="en-US"/>
        </a:p>
      </dgm:t>
    </dgm:pt>
    <dgm:pt modelId="{F73CD3CA-99A1-406F-9F90-FF0C9C89D34B}">
      <dgm:prSet/>
      <dgm:spPr/>
      <dgm:t>
        <a:bodyPr/>
        <a:lstStyle/>
        <a:p>
          <a:r>
            <a:rPr lang="ru-RU"/>
            <a:t>Одновременное чтение и запись в файл может повредить данные в нем.</a:t>
          </a:r>
          <a:endParaRPr lang="en-US"/>
        </a:p>
      </dgm:t>
    </dgm:pt>
    <dgm:pt modelId="{4599C601-6ED6-453E-955B-AC617A339EB4}" type="parTrans" cxnId="{3515A202-1626-4132-9878-9199E5DADDBF}">
      <dgm:prSet/>
      <dgm:spPr/>
      <dgm:t>
        <a:bodyPr/>
        <a:lstStyle/>
        <a:p>
          <a:endParaRPr lang="en-US"/>
        </a:p>
      </dgm:t>
    </dgm:pt>
    <dgm:pt modelId="{F7343F58-D66E-41A0-9C77-C3EDF6C9CA57}" type="sibTrans" cxnId="{3515A202-1626-4132-9878-9199E5DADDBF}">
      <dgm:prSet/>
      <dgm:spPr/>
      <dgm:t>
        <a:bodyPr/>
        <a:lstStyle/>
        <a:p>
          <a:endParaRPr lang="en-US"/>
        </a:p>
      </dgm:t>
    </dgm:pt>
    <dgm:pt modelId="{17359BD3-2285-442C-B872-C7230C50F518}">
      <dgm:prSet/>
      <dgm:spPr/>
      <dgm:t>
        <a:bodyPr/>
        <a:lstStyle/>
        <a:p>
          <a:r>
            <a:rPr lang="ru-RU"/>
            <a:t>Проблем можно избежать, если синхронизовать потоки, использующие разделяемые ресурсы.</a:t>
          </a:r>
          <a:endParaRPr lang="en-US"/>
        </a:p>
      </dgm:t>
    </dgm:pt>
    <dgm:pt modelId="{E4B38F55-8AAB-4673-BDC3-A2C6A6336B8E}" type="parTrans" cxnId="{9467B1C7-52A3-4643-A8AB-EB80C2B2E8BB}">
      <dgm:prSet/>
      <dgm:spPr/>
      <dgm:t>
        <a:bodyPr/>
        <a:lstStyle/>
        <a:p>
          <a:endParaRPr lang="en-US"/>
        </a:p>
      </dgm:t>
    </dgm:pt>
    <dgm:pt modelId="{0137EE8C-3059-4EDB-985D-5C473BAEC6EA}" type="sibTrans" cxnId="{9467B1C7-52A3-4643-A8AB-EB80C2B2E8BB}">
      <dgm:prSet/>
      <dgm:spPr/>
      <dgm:t>
        <a:bodyPr/>
        <a:lstStyle/>
        <a:p>
          <a:endParaRPr lang="en-US"/>
        </a:p>
      </dgm:t>
    </dgm:pt>
    <dgm:pt modelId="{A66A0793-504F-4669-B776-877D6FA0F2ED}">
      <dgm:prSet/>
      <dgm:spPr/>
      <dgm:t>
        <a:bodyPr/>
        <a:lstStyle/>
        <a:p>
          <a:r>
            <a:rPr lang="ru-RU"/>
            <a:t>Так же называется </a:t>
          </a:r>
          <a:r>
            <a:rPr lang="en-US"/>
            <a:t>thread race, thread condition.</a:t>
          </a:r>
        </a:p>
      </dgm:t>
    </dgm:pt>
    <dgm:pt modelId="{EA1D8760-81F7-403E-A9E2-B7A63C569753}" type="parTrans" cxnId="{E1515F13-E197-471C-B243-4A66D06A67B7}">
      <dgm:prSet/>
      <dgm:spPr/>
      <dgm:t>
        <a:bodyPr/>
        <a:lstStyle/>
        <a:p>
          <a:endParaRPr lang="en-US"/>
        </a:p>
      </dgm:t>
    </dgm:pt>
    <dgm:pt modelId="{42D52895-BA05-47FE-9D3E-0D39C922AD3F}" type="sibTrans" cxnId="{E1515F13-E197-471C-B243-4A66D06A67B7}">
      <dgm:prSet/>
      <dgm:spPr/>
      <dgm:t>
        <a:bodyPr/>
        <a:lstStyle/>
        <a:p>
          <a:endParaRPr lang="en-US"/>
        </a:p>
      </dgm:t>
    </dgm:pt>
    <dgm:pt modelId="{F8F4CAB3-C167-A347-B1B4-E48FF96F7188}" type="pres">
      <dgm:prSet presAssocID="{C20FCB22-F64E-418F-9888-A90E51D96810}" presName="Name0" presStyleCnt="0">
        <dgm:presLayoutVars>
          <dgm:dir/>
          <dgm:animLvl val="lvl"/>
          <dgm:resizeHandles val="exact"/>
        </dgm:presLayoutVars>
      </dgm:prSet>
      <dgm:spPr/>
    </dgm:pt>
    <dgm:pt modelId="{690810D7-0520-2047-A05A-1EAA7AEBF2BA}" type="pres">
      <dgm:prSet presAssocID="{FC75BF5F-ED76-4ABE-AA90-D164F2EC7022}" presName="linNode" presStyleCnt="0"/>
      <dgm:spPr/>
    </dgm:pt>
    <dgm:pt modelId="{5BA92B8A-B504-B74D-A0B0-6EB50AB367E3}" type="pres">
      <dgm:prSet presAssocID="{FC75BF5F-ED76-4ABE-AA90-D164F2EC70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12C942F-6E23-1843-8277-FDA9E1A0DFAB}" type="pres">
      <dgm:prSet presAssocID="{E36944B3-49FE-486C-BA47-DD21B72F1350}" presName="sp" presStyleCnt="0"/>
      <dgm:spPr/>
    </dgm:pt>
    <dgm:pt modelId="{6F8B3C9C-3A64-3A4B-B8EB-96CA62DD2077}" type="pres">
      <dgm:prSet presAssocID="{3AF56A69-7A6F-4206-A9E8-D7CA49431685}" presName="linNode" presStyleCnt="0"/>
      <dgm:spPr/>
    </dgm:pt>
    <dgm:pt modelId="{8807866D-1E67-AF4E-B34E-71A2A0ACBD06}" type="pres">
      <dgm:prSet presAssocID="{3AF56A69-7A6F-4206-A9E8-D7CA4943168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74DC05-CC86-B340-913A-D339891CDC29}" type="pres">
      <dgm:prSet presAssocID="{810370DF-3C92-45BF-B344-D8D9D3C170C1}" presName="sp" presStyleCnt="0"/>
      <dgm:spPr/>
    </dgm:pt>
    <dgm:pt modelId="{DC3E06DB-C3C9-A94D-81C1-FF231C369E30}" type="pres">
      <dgm:prSet presAssocID="{4A047282-8276-404C-9CDA-275E78545D2C}" presName="linNode" presStyleCnt="0"/>
      <dgm:spPr/>
    </dgm:pt>
    <dgm:pt modelId="{5A654903-A1FC-8749-AA02-C813D0885C88}" type="pres">
      <dgm:prSet presAssocID="{4A047282-8276-404C-9CDA-275E78545D2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1B27592-6BF8-8F4C-A1B0-9DC5E9C40BA1}" type="pres">
      <dgm:prSet presAssocID="{4A047282-8276-404C-9CDA-275E78545D2C}" presName="descendantText" presStyleLbl="alignAccFollowNode1" presStyleIdx="0" presStyleCnt="1">
        <dgm:presLayoutVars>
          <dgm:bulletEnabled val="1"/>
        </dgm:presLayoutVars>
      </dgm:prSet>
      <dgm:spPr/>
    </dgm:pt>
    <dgm:pt modelId="{2CAF670B-B33A-684B-9E30-FFBA5995989E}" type="pres">
      <dgm:prSet presAssocID="{6A059923-168D-440C-BD84-4DC0E0A4CEB1}" presName="sp" presStyleCnt="0"/>
      <dgm:spPr/>
    </dgm:pt>
    <dgm:pt modelId="{BBFE1E8B-7655-6F41-859D-C7F8EECEBD1F}" type="pres">
      <dgm:prSet presAssocID="{17359BD3-2285-442C-B872-C7230C50F518}" presName="linNode" presStyleCnt="0"/>
      <dgm:spPr/>
    </dgm:pt>
    <dgm:pt modelId="{D38F24B5-F26A-4947-978D-5BAE6068AF3C}" type="pres">
      <dgm:prSet presAssocID="{17359BD3-2285-442C-B872-C7230C50F51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8E6FD2-4DBE-4948-8DD1-4A58E618C77C}" type="pres">
      <dgm:prSet presAssocID="{0137EE8C-3059-4EDB-985D-5C473BAEC6EA}" presName="sp" presStyleCnt="0"/>
      <dgm:spPr/>
    </dgm:pt>
    <dgm:pt modelId="{E7539F32-C900-7D43-A121-75E02B75FD11}" type="pres">
      <dgm:prSet presAssocID="{A66A0793-504F-4669-B776-877D6FA0F2ED}" presName="linNode" presStyleCnt="0"/>
      <dgm:spPr/>
    </dgm:pt>
    <dgm:pt modelId="{3E0699FF-9A61-B345-89ED-131AEA82FE5B}" type="pres">
      <dgm:prSet presAssocID="{A66A0793-504F-4669-B776-877D6FA0F2E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3515A202-1626-4132-9878-9199E5DADDBF}" srcId="{4A047282-8276-404C-9CDA-275E78545D2C}" destId="{F73CD3CA-99A1-406F-9F90-FF0C9C89D34B}" srcOrd="0" destOrd="0" parTransId="{4599C601-6ED6-453E-955B-AC617A339EB4}" sibTransId="{F7343F58-D66E-41A0-9C77-C3EDF6C9CA57}"/>
    <dgm:cxn modelId="{7943BF09-8D3D-43F4-9273-1B61876246F2}" srcId="{C20FCB22-F64E-418F-9888-A90E51D96810}" destId="{3AF56A69-7A6F-4206-A9E8-D7CA49431685}" srcOrd="1" destOrd="0" parTransId="{308B10D3-95EC-42A4-BD36-3C99619B65AF}" sibTransId="{810370DF-3C92-45BF-B344-D8D9D3C170C1}"/>
    <dgm:cxn modelId="{88848D11-F170-6445-8DE1-DB00F28BB3A0}" type="presOf" srcId="{3AF56A69-7A6F-4206-A9E8-D7CA49431685}" destId="{8807866D-1E67-AF4E-B34E-71A2A0ACBD06}" srcOrd="0" destOrd="0" presId="urn:microsoft.com/office/officeart/2005/8/layout/vList5"/>
    <dgm:cxn modelId="{E1515F13-E197-471C-B243-4A66D06A67B7}" srcId="{C20FCB22-F64E-418F-9888-A90E51D96810}" destId="{A66A0793-504F-4669-B776-877D6FA0F2ED}" srcOrd="4" destOrd="0" parTransId="{EA1D8760-81F7-403E-A9E2-B7A63C569753}" sibTransId="{42D52895-BA05-47FE-9D3E-0D39C922AD3F}"/>
    <dgm:cxn modelId="{22D5AE1B-CA9C-1047-BE14-27DF23E5A1B8}" type="presOf" srcId="{4A047282-8276-404C-9CDA-275E78545D2C}" destId="{5A654903-A1FC-8749-AA02-C813D0885C88}" srcOrd="0" destOrd="0" presId="urn:microsoft.com/office/officeart/2005/8/layout/vList5"/>
    <dgm:cxn modelId="{B09F5F29-8F96-4DC2-93ED-1A8447D282AE}" srcId="{C20FCB22-F64E-418F-9888-A90E51D96810}" destId="{FC75BF5F-ED76-4ABE-AA90-D164F2EC7022}" srcOrd="0" destOrd="0" parTransId="{55FB7329-3D11-47E6-BDB4-21978B200589}" sibTransId="{E36944B3-49FE-486C-BA47-DD21B72F1350}"/>
    <dgm:cxn modelId="{0B92878F-D544-FA43-B8AD-C2FC9047047B}" type="presOf" srcId="{17359BD3-2285-442C-B872-C7230C50F518}" destId="{D38F24B5-F26A-4947-978D-5BAE6068AF3C}" srcOrd="0" destOrd="0" presId="urn:microsoft.com/office/officeart/2005/8/layout/vList5"/>
    <dgm:cxn modelId="{AE6D71A0-BAB8-1648-9126-5C979D34B7A3}" type="presOf" srcId="{FC75BF5F-ED76-4ABE-AA90-D164F2EC7022}" destId="{5BA92B8A-B504-B74D-A0B0-6EB50AB367E3}" srcOrd="0" destOrd="0" presId="urn:microsoft.com/office/officeart/2005/8/layout/vList5"/>
    <dgm:cxn modelId="{0AE18BB8-A687-2F4E-821D-7B12EC90B249}" type="presOf" srcId="{F73CD3CA-99A1-406F-9F90-FF0C9C89D34B}" destId="{41B27592-6BF8-8F4C-A1B0-9DC5E9C40BA1}" srcOrd="0" destOrd="0" presId="urn:microsoft.com/office/officeart/2005/8/layout/vList5"/>
    <dgm:cxn modelId="{A8B7ADC0-4912-4404-8D13-18F0D84971A4}" srcId="{C20FCB22-F64E-418F-9888-A90E51D96810}" destId="{4A047282-8276-404C-9CDA-275E78545D2C}" srcOrd="2" destOrd="0" parTransId="{31865635-AF6E-4464-B471-6090A5E50A99}" sibTransId="{6A059923-168D-440C-BD84-4DC0E0A4CEB1}"/>
    <dgm:cxn modelId="{32CD73C4-38C0-C14D-956F-BC52CCE0A62B}" type="presOf" srcId="{A66A0793-504F-4669-B776-877D6FA0F2ED}" destId="{3E0699FF-9A61-B345-89ED-131AEA82FE5B}" srcOrd="0" destOrd="0" presId="urn:microsoft.com/office/officeart/2005/8/layout/vList5"/>
    <dgm:cxn modelId="{9467B1C7-52A3-4643-A8AB-EB80C2B2E8BB}" srcId="{C20FCB22-F64E-418F-9888-A90E51D96810}" destId="{17359BD3-2285-442C-B872-C7230C50F518}" srcOrd="3" destOrd="0" parTransId="{E4B38F55-8AAB-4673-BDC3-A2C6A6336B8E}" sibTransId="{0137EE8C-3059-4EDB-985D-5C473BAEC6EA}"/>
    <dgm:cxn modelId="{650E5DC9-1BD4-5C4A-9567-7DB3E008BAA2}" type="presOf" srcId="{C20FCB22-F64E-418F-9888-A90E51D96810}" destId="{F8F4CAB3-C167-A347-B1B4-E48FF96F7188}" srcOrd="0" destOrd="0" presId="urn:microsoft.com/office/officeart/2005/8/layout/vList5"/>
    <dgm:cxn modelId="{75149C79-9647-754D-A95C-708792F282E9}" type="presParOf" srcId="{F8F4CAB3-C167-A347-B1B4-E48FF96F7188}" destId="{690810D7-0520-2047-A05A-1EAA7AEBF2BA}" srcOrd="0" destOrd="0" presId="urn:microsoft.com/office/officeart/2005/8/layout/vList5"/>
    <dgm:cxn modelId="{30038522-65C9-FB43-9005-AF0D38859B24}" type="presParOf" srcId="{690810D7-0520-2047-A05A-1EAA7AEBF2BA}" destId="{5BA92B8A-B504-B74D-A0B0-6EB50AB367E3}" srcOrd="0" destOrd="0" presId="urn:microsoft.com/office/officeart/2005/8/layout/vList5"/>
    <dgm:cxn modelId="{0F3FD740-892C-7D41-8565-81017DBBC4BD}" type="presParOf" srcId="{F8F4CAB3-C167-A347-B1B4-E48FF96F7188}" destId="{D12C942F-6E23-1843-8277-FDA9E1A0DFAB}" srcOrd="1" destOrd="0" presId="urn:microsoft.com/office/officeart/2005/8/layout/vList5"/>
    <dgm:cxn modelId="{0B948BAE-FFA3-0046-A9A4-EBF79E8B1A1A}" type="presParOf" srcId="{F8F4CAB3-C167-A347-B1B4-E48FF96F7188}" destId="{6F8B3C9C-3A64-3A4B-B8EB-96CA62DD2077}" srcOrd="2" destOrd="0" presId="urn:microsoft.com/office/officeart/2005/8/layout/vList5"/>
    <dgm:cxn modelId="{D444673E-D0D9-9841-94B2-C29763E433E4}" type="presParOf" srcId="{6F8B3C9C-3A64-3A4B-B8EB-96CA62DD2077}" destId="{8807866D-1E67-AF4E-B34E-71A2A0ACBD06}" srcOrd="0" destOrd="0" presId="urn:microsoft.com/office/officeart/2005/8/layout/vList5"/>
    <dgm:cxn modelId="{EC9FE41F-699E-0448-AF4F-11BFCA15D8DB}" type="presParOf" srcId="{F8F4CAB3-C167-A347-B1B4-E48FF96F7188}" destId="{8D74DC05-CC86-B340-913A-D339891CDC29}" srcOrd="3" destOrd="0" presId="urn:microsoft.com/office/officeart/2005/8/layout/vList5"/>
    <dgm:cxn modelId="{E55B23A3-7BE6-E649-8528-22A998D4C201}" type="presParOf" srcId="{F8F4CAB3-C167-A347-B1B4-E48FF96F7188}" destId="{DC3E06DB-C3C9-A94D-81C1-FF231C369E30}" srcOrd="4" destOrd="0" presId="urn:microsoft.com/office/officeart/2005/8/layout/vList5"/>
    <dgm:cxn modelId="{D4DF74F5-04A3-6047-A8F8-BBF4E9D45F33}" type="presParOf" srcId="{DC3E06DB-C3C9-A94D-81C1-FF231C369E30}" destId="{5A654903-A1FC-8749-AA02-C813D0885C88}" srcOrd="0" destOrd="0" presId="urn:microsoft.com/office/officeart/2005/8/layout/vList5"/>
    <dgm:cxn modelId="{643EB457-DED6-9D4C-B734-5A8EAA7007E6}" type="presParOf" srcId="{DC3E06DB-C3C9-A94D-81C1-FF231C369E30}" destId="{41B27592-6BF8-8F4C-A1B0-9DC5E9C40BA1}" srcOrd="1" destOrd="0" presId="urn:microsoft.com/office/officeart/2005/8/layout/vList5"/>
    <dgm:cxn modelId="{F6D6904D-AE1F-1A45-84DE-780E01B37F30}" type="presParOf" srcId="{F8F4CAB3-C167-A347-B1B4-E48FF96F7188}" destId="{2CAF670B-B33A-684B-9E30-FFBA5995989E}" srcOrd="5" destOrd="0" presId="urn:microsoft.com/office/officeart/2005/8/layout/vList5"/>
    <dgm:cxn modelId="{D9165C1D-BB27-CB4E-900F-40EB2BA9189C}" type="presParOf" srcId="{F8F4CAB3-C167-A347-B1B4-E48FF96F7188}" destId="{BBFE1E8B-7655-6F41-859D-C7F8EECEBD1F}" srcOrd="6" destOrd="0" presId="urn:microsoft.com/office/officeart/2005/8/layout/vList5"/>
    <dgm:cxn modelId="{DF58220E-95F5-DF4E-8F6E-EE1E06762719}" type="presParOf" srcId="{BBFE1E8B-7655-6F41-859D-C7F8EECEBD1F}" destId="{D38F24B5-F26A-4947-978D-5BAE6068AF3C}" srcOrd="0" destOrd="0" presId="urn:microsoft.com/office/officeart/2005/8/layout/vList5"/>
    <dgm:cxn modelId="{5C2C0A35-92C5-AB44-8C5C-168705C20F41}" type="presParOf" srcId="{F8F4CAB3-C167-A347-B1B4-E48FF96F7188}" destId="{EB8E6FD2-4DBE-4948-8DD1-4A58E618C77C}" srcOrd="7" destOrd="0" presId="urn:microsoft.com/office/officeart/2005/8/layout/vList5"/>
    <dgm:cxn modelId="{4FF49795-8F54-C14F-B13E-263230C958DF}" type="presParOf" srcId="{F8F4CAB3-C167-A347-B1B4-E48FF96F7188}" destId="{E7539F32-C900-7D43-A121-75E02B75FD11}" srcOrd="8" destOrd="0" presId="urn:microsoft.com/office/officeart/2005/8/layout/vList5"/>
    <dgm:cxn modelId="{BAEFC466-78A7-4945-A8F7-FC3679A9BEF9}" type="presParOf" srcId="{E7539F32-C900-7D43-A121-75E02B75FD11}" destId="{3E0699FF-9A61-B345-89ED-131AEA82FE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6D4DEA-13ED-4A81-BAD7-564500F780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EEF62B-B120-4FC6-92AE-3AEA571CBD14}">
      <dgm:prSet/>
      <dgm:spPr/>
      <dgm:t>
        <a:bodyPr/>
        <a:lstStyle/>
        <a:p>
          <a:r>
            <a:rPr lang="ru-RU"/>
            <a:t>Упрощение программы за счет использования общего адресного пространства</a:t>
          </a:r>
          <a:endParaRPr lang="en-US"/>
        </a:p>
      </dgm:t>
    </dgm:pt>
    <dgm:pt modelId="{50EB607A-564D-4FED-9BED-91361C9C9AC9}" type="parTrans" cxnId="{8D4EBC37-42A6-4608-AC7C-978DC1ED927E}">
      <dgm:prSet/>
      <dgm:spPr/>
      <dgm:t>
        <a:bodyPr/>
        <a:lstStyle/>
        <a:p>
          <a:endParaRPr lang="en-US"/>
        </a:p>
      </dgm:t>
    </dgm:pt>
    <dgm:pt modelId="{4FBB51E5-BF66-4C79-9D28-4B5DFFAE403D}" type="sibTrans" cxnId="{8D4EBC37-42A6-4608-AC7C-978DC1ED927E}">
      <dgm:prSet/>
      <dgm:spPr/>
      <dgm:t>
        <a:bodyPr/>
        <a:lstStyle/>
        <a:p>
          <a:endParaRPr lang="en-US"/>
        </a:p>
      </dgm:t>
    </dgm:pt>
    <dgm:pt modelId="{BB74CE6D-56DF-45F9-A655-9D662B7F93DC}">
      <dgm:prSet/>
      <dgm:spPr/>
      <dgm:t>
        <a:bodyPr/>
        <a:lstStyle/>
        <a:p>
          <a:r>
            <a:rPr lang="ru-RU"/>
            <a:t>Общение потоков между собой гораздо легче организовать, </a:t>
          </a:r>
          <a:br>
            <a:rPr lang="ru-RU"/>
          </a:br>
          <a:r>
            <a:rPr lang="ru-RU"/>
            <a:t>чем общение процессов</a:t>
          </a:r>
          <a:endParaRPr lang="en-US"/>
        </a:p>
      </dgm:t>
    </dgm:pt>
    <dgm:pt modelId="{B08C9AEB-103C-49C2-AE03-F3DD08B9FFFC}" type="parTrans" cxnId="{9D00D88E-B357-4D2F-B623-9A4EDD8A0938}">
      <dgm:prSet/>
      <dgm:spPr/>
      <dgm:t>
        <a:bodyPr/>
        <a:lstStyle/>
        <a:p>
          <a:endParaRPr lang="en-US"/>
        </a:p>
      </dgm:t>
    </dgm:pt>
    <dgm:pt modelId="{60EED351-D1F4-444B-B645-77626797E3C4}" type="sibTrans" cxnId="{9D00D88E-B357-4D2F-B623-9A4EDD8A0938}">
      <dgm:prSet/>
      <dgm:spPr/>
      <dgm:t>
        <a:bodyPr/>
        <a:lstStyle/>
        <a:p>
          <a:endParaRPr lang="en-US"/>
        </a:p>
      </dgm:t>
    </dgm:pt>
    <dgm:pt modelId="{E0BEF88A-7E83-4E0C-BCC6-BD04B30E19F3}">
      <dgm:prSet/>
      <dgm:spPr/>
      <dgm:t>
        <a:bodyPr/>
        <a:lstStyle/>
        <a:p>
          <a:r>
            <a:rPr lang="ru-RU"/>
            <a:t>При этом оно происходит гораздо эффективнее и быстрее</a:t>
          </a:r>
          <a:endParaRPr lang="en-US"/>
        </a:p>
      </dgm:t>
    </dgm:pt>
    <dgm:pt modelId="{7E3F9885-D7B3-4CD3-921D-7ECA528767C4}" type="parTrans" cxnId="{FE421C7F-B154-4CF8-9F44-AFDE5F775528}">
      <dgm:prSet/>
      <dgm:spPr/>
      <dgm:t>
        <a:bodyPr/>
        <a:lstStyle/>
        <a:p>
          <a:endParaRPr lang="en-US"/>
        </a:p>
      </dgm:t>
    </dgm:pt>
    <dgm:pt modelId="{DE67C230-12B8-44B1-B931-6FDA7A467689}" type="sibTrans" cxnId="{FE421C7F-B154-4CF8-9F44-AFDE5F775528}">
      <dgm:prSet/>
      <dgm:spPr/>
      <dgm:t>
        <a:bodyPr/>
        <a:lstStyle/>
        <a:p>
          <a:endParaRPr lang="en-US"/>
        </a:p>
      </dgm:t>
    </dgm:pt>
    <dgm:pt modelId="{34EC56A5-C39B-4A19-9C66-11935944F6CB}">
      <dgm:prSet/>
      <dgm:spPr/>
      <dgm:t>
        <a:bodyPr/>
        <a:lstStyle/>
        <a:p>
          <a:r>
            <a:rPr lang="ru-RU"/>
            <a:t>Меньшие относительно процесса временные затраты </a:t>
          </a:r>
          <a:br>
            <a:rPr lang="ru-RU"/>
          </a:br>
          <a:r>
            <a:rPr lang="ru-RU"/>
            <a:t>на создание потока и управление им</a:t>
          </a:r>
          <a:endParaRPr lang="en-US"/>
        </a:p>
      </dgm:t>
    </dgm:pt>
    <dgm:pt modelId="{0699B6E3-1EDA-4979-B9EC-F74EBA2A1E3D}" type="parTrans" cxnId="{7F613583-753B-451B-B85B-20D5FAD8993D}">
      <dgm:prSet/>
      <dgm:spPr/>
      <dgm:t>
        <a:bodyPr/>
        <a:lstStyle/>
        <a:p>
          <a:endParaRPr lang="en-US"/>
        </a:p>
      </dgm:t>
    </dgm:pt>
    <dgm:pt modelId="{06A1E367-3552-4B7A-9F41-8C4B5FB95551}" type="sibTrans" cxnId="{7F613583-753B-451B-B85B-20D5FAD8993D}">
      <dgm:prSet/>
      <dgm:spPr/>
      <dgm:t>
        <a:bodyPr/>
        <a:lstStyle/>
        <a:p>
          <a:endParaRPr lang="en-US"/>
        </a:p>
      </dgm:t>
    </dgm:pt>
    <dgm:pt modelId="{F44A8701-9933-4174-B46A-9DDE0D7F61EB}">
      <dgm:prSet/>
      <dgm:spPr/>
      <dgm:t>
        <a:bodyPr/>
        <a:lstStyle/>
        <a:p>
          <a:r>
            <a:rPr lang="ru-RU"/>
            <a:t>В случае, если это </a:t>
          </a:r>
          <a:r>
            <a:rPr lang="en-US"/>
            <a:t>“Green Threads”, </a:t>
          </a:r>
          <a:r>
            <a:rPr lang="ru-RU"/>
            <a:t>то есть программная эмуляция потоков , ОС вообще может не участвовать в жизненном цикле потока </a:t>
          </a:r>
          <a:endParaRPr lang="en-US"/>
        </a:p>
      </dgm:t>
    </dgm:pt>
    <dgm:pt modelId="{D0CB7130-6C76-4510-A6D4-88E414A8B413}" type="parTrans" cxnId="{80D6998E-BC6F-4703-9EE8-89B90A8D18D3}">
      <dgm:prSet/>
      <dgm:spPr/>
      <dgm:t>
        <a:bodyPr/>
        <a:lstStyle/>
        <a:p>
          <a:endParaRPr lang="en-US"/>
        </a:p>
      </dgm:t>
    </dgm:pt>
    <dgm:pt modelId="{7E5A22BF-A648-4057-9B18-C93C0A2BA7F4}" type="sibTrans" cxnId="{80D6998E-BC6F-4703-9EE8-89B90A8D18D3}">
      <dgm:prSet/>
      <dgm:spPr/>
      <dgm:t>
        <a:bodyPr/>
        <a:lstStyle/>
        <a:p>
          <a:endParaRPr lang="en-US"/>
        </a:p>
      </dgm:t>
    </dgm:pt>
    <dgm:pt modelId="{8CF1C6EF-1772-4B9A-B674-A486AE3838AE}">
      <dgm:prSet/>
      <dgm:spPr/>
      <dgm:t>
        <a:bodyPr/>
        <a:lstStyle/>
        <a:p>
          <a:r>
            <a:rPr lang="ru-RU"/>
            <a:t>Повышение производительности процесса за счет распараллеливания процессорных вычислений и операций ввода/вывода</a:t>
          </a:r>
          <a:endParaRPr lang="en-US"/>
        </a:p>
      </dgm:t>
    </dgm:pt>
    <dgm:pt modelId="{85FE5FB5-F1FB-49F3-A66C-B29A056BF379}" type="parTrans" cxnId="{0D7BE45B-202A-4F4C-BB49-A6CDD34DFB12}">
      <dgm:prSet/>
      <dgm:spPr/>
      <dgm:t>
        <a:bodyPr/>
        <a:lstStyle/>
        <a:p>
          <a:endParaRPr lang="en-US"/>
        </a:p>
      </dgm:t>
    </dgm:pt>
    <dgm:pt modelId="{6C0624AE-813C-4A88-BDF0-99E2112765F9}" type="sibTrans" cxnId="{0D7BE45B-202A-4F4C-BB49-A6CDD34DFB12}">
      <dgm:prSet/>
      <dgm:spPr/>
      <dgm:t>
        <a:bodyPr/>
        <a:lstStyle/>
        <a:p>
          <a:endParaRPr lang="en-US"/>
        </a:p>
      </dgm:t>
    </dgm:pt>
    <dgm:pt modelId="{B362AA59-81A6-6340-9D0E-61DDBE7C55A3}" type="pres">
      <dgm:prSet presAssocID="{8B6D4DEA-13ED-4A81-BAD7-564500F7801C}" presName="diagram" presStyleCnt="0">
        <dgm:presLayoutVars>
          <dgm:dir/>
          <dgm:resizeHandles val="exact"/>
        </dgm:presLayoutVars>
      </dgm:prSet>
      <dgm:spPr/>
    </dgm:pt>
    <dgm:pt modelId="{5CBEC274-396C-CC4F-B08A-CC4BD4A30E0C}" type="pres">
      <dgm:prSet presAssocID="{C2EEF62B-B120-4FC6-92AE-3AEA571CBD14}" presName="node" presStyleLbl="node1" presStyleIdx="0" presStyleCnt="6">
        <dgm:presLayoutVars>
          <dgm:bulletEnabled val="1"/>
        </dgm:presLayoutVars>
      </dgm:prSet>
      <dgm:spPr/>
    </dgm:pt>
    <dgm:pt modelId="{168D2B52-43F7-7C48-8865-671FBB5EDE8C}" type="pres">
      <dgm:prSet presAssocID="{4FBB51E5-BF66-4C79-9D28-4B5DFFAE403D}" presName="sibTrans" presStyleCnt="0"/>
      <dgm:spPr/>
    </dgm:pt>
    <dgm:pt modelId="{5B439944-0BE9-8447-9CCE-500E535251AD}" type="pres">
      <dgm:prSet presAssocID="{BB74CE6D-56DF-45F9-A655-9D662B7F93DC}" presName="node" presStyleLbl="node1" presStyleIdx="1" presStyleCnt="6">
        <dgm:presLayoutVars>
          <dgm:bulletEnabled val="1"/>
        </dgm:presLayoutVars>
      </dgm:prSet>
      <dgm:spPr/>
    </dgm:pt>
    <dgm:pt modelId="{D9691A61-93C5-D648-946A-831727496CD2}" type="pres">
      <dgm:prSet presAssocID="{60EED351-D1F4-444B-B645-77626797E3C4}" presName="sibTrans" presStyleCnt="0"/>
      <dgm:spPr/>
    </dgm:pt>
    <dgm:pt modelId="{C9FB8311-9B89-FF41-B6BE-886EBCC5EFFD}" type="pres">
      <dgm:prSet presAssocID="{E0BEF88A-7E83-4E0C-BCC6-BD04B30E19F3}" presName="node" presStyleLbl="node1" presStyleIdx="2" presStyleCnt="6">
        <dgm:presLayoutVars>
          <dgm:bulletEnabled val="1"/>
        </dgm:presLayoutVars>
      </dgm:prSet>
      <dgm:spPr/>
    </dgm:pt>
    <dgm:pt modelId="{DF31BD56-1888-5649-BC72-EBB00B85220E}" type="pres">
      <dgm:prSet presAssocID="{DE67C230-12B8-44B1-B931-6FDA7A467689}" presName="sibTrans" presStyleCnt="0"/>
      <dgm:spPr/>
    </dgm:pt>
    <dgm:pt modelId="{1D1E993B-001B-DF43-A8BA-50742193F8B3}" type="pres">
      <dgm:prSet presAssocID="{34EC56A5-C39B-4A19-9C66-11935944F6CB}" presName="node" presStyleLbl="node1" presStyleIdx="3" presStyleCnt="6">
        <dgm:presLayoutVars>
          <dgm:bulletEnabled val="1"/>
        </dgm:presLayoutVars>
      </dgm:prSet>
      <dgm:spPr/>
    </dgm:pt>
    <dgm:pt modelId="{C085CE98-946E-DE45-8642-9F0B0C24B8BD}" type="pres">
      <dgm:prSet presAssocID="{06A1E367-3552-4B7A-9F41-8C4B5FB95551}" presName="sibTrans" presStyleCnt="0"/>
      <dgm:spPr/>
    </dgm:pt>
    <dgm:pt modelId="{423AD87C-A6B7-C14B-97BF-B6CB7975C977}" type="pres">
      <dgm:prSet presAssocID="{F44A8701-9933-4174-B46A-9DDE0D7F61EB}" presName="node" presStyleLbl="node1" presStyleIdx="4" presStyleCnt="6">
        <dgm:presLayoutVars>
          <dgm:bulletEnabled val="1"/>
        </dgm:presLayoutVars>
      </dgm:prSet>
      <dgm:spPr/>
    </dgm:pt>
    <dgm:pt modelId="{E8901261-F824-7D48-A337-A3F805A78D03}" type="pres">
      <dgm:prSet presAssocID="{7E5A22BF-A648-4057-9B18-C93C0A2BA7F4}" presName="sibTrans" presStyleCnt="0"/>
      <dgm:spPr/>
    </dgm:pt>
    <dgm:pt modelId="{E40A3715-0F1F-8648-9287-810604DE378F}" type="pres">
      <dgm:prSet presAssocID="{8CF1C6EF-1772-4B9A-B674-A486AE3838AE}" presName="node" presStyleLbl="node1" presStyleIdx="5" presStyleCnt="6">
        <dgm:presLayoutVars>
          <dgm:bulletEnabled val="1"/>
        </dgm:presLayoutVars>
      </dgm:prSet>
      <dgm:spPr/>
    </dgm:pt>
  </dgm:ptLst>
  <dgm:cxnLst>
    <dgm:cxn modelId="{8134A10C-811F-CB4B-898F-0D6D3EA805AC}" type="presOf" srcId="{C2EEF62B-B120-4FC6-92AE-3AEA571CBD14}" destId="{5CBEC274-396C-CC4F-B08A-CC4BD4A30E0C}" srcOrd="0" destOrd="0" presId="urn:microsoft.com/office/officeart/2005/8/layout/default"/>
    <dgm:cxn modelId="{8D4EBC37-42A6-4608-AC7C-978DC1ED927E}" srcId="{8B6D4DEA-13ED-4A81-BAD7-564500F7801C}" destId="{C2EEF62B-B120-4FC6-92AE-3AEA571CBD14}" srcOrd="0" destOrd="0" parTransId="{50EB607A-564D-4FED-9BED-91361C9C9AC9}" sibTransId="{4FBB51E5-BF66-4C79-9D28-4B5DFFAE403D}"/>
    <dgm:cxn modelId="{79381C54-ADBC-5548-9127-172229116C0F}" type="presOf" srcId="{8B6D4DEA-13ED-4A81-BAD7-564500F7801C}" destId="{B362AA59-81A6-6340-9D0E-61DDBE7C55A3}" srcOrd="0" destOrd="0" presId="urn:microsoft.com/office/officeart/2005/8/layout/default"/>
    <dgm:cxn modelId="{63EAE656-BEF0-DE42-AF42-844EFA38CF41}" type="presOf" srcId="{BB74CE6D-56DF-45F9-A655-9D662B7F93DC}" destId="{5B439944-0BE9-8447-9CCE-500E535251AD}" srcOrd="0" destOrd="0" presId="urn:microsoft.com/office/officeart/2005/8/layout/default"/>
    <dgm:cxn modelId="{0D7BE45B-202A-4F4C-BB49-A6CDD34DFB12}" srcId="{8B6D4DEA-13ED-4A81-BAD7-564500F7801C}" destId="{8CF1C6EF-1772-4B9A-B674-A486AE3838AE}" srcOrd="5" destOrd="0" parTransId="{85FE5FB5-F1FB-49F3-A66C-B29A056BF379}" sibTransId="{6C0624AE-813C-4A88-BDF0-99E2112765F9}"/>
    <dgm:cxn modelId="{01A84264-F45C-614F-92EB-50742A1497D5}" type="presOf" srcId="{8CF1C6EF-1772-4B9A-B674-A486AE3838AE}" destId="{E40A3715-0F1F-8648-9287-810604DE378F}" srcOrd="0" destOrd="0" presId="urn:microsoft.com/office/officeart/2005/8/layout/default"/>
    <dgm:cxn modelId="{FE421C7F-B154-4CF8-9F44-AFDE5F775528}" srcId="{8B6D4DEA-13ED-4A81-BAD7-564500F7801C}" destId="{E0BEF88A-7E83-4E0C-BCC6-BD04B30E19F3}" srcOrd="2" destOrd="0" parTransId="{7E3F9885-D7B3-4CD3-921D-7ECA528767C4}" sibTransId="{DE67C230-12B8-44B1-B931-6FDA7A467689}"/>
    <dgm:cxn modelId="{7F613583-753B-451B-B85B-20D5FAD8993D}" srcId="{8B6D4DEA-13ED-4A81-BAD7-564500F7801C}" destId="{34EC56A5-C39B-4A19-9C66-11935944F6CB}" srcOrd="3" destOrd="0" parTransId="{0699B6E3-1EDA-4979-B9EC-F74EBA2A1E3D}" sibTransId="{06A1E367-3552-4B7A-9F41-8C4B5FB95551}"/>
    <dgm:cxn modelId="{80D6998E-BC6F-4703-9EE8-89B90A8D18D3}" srcId="{8B6D4DEA-13ED-4A81-BAD7-564500F7801C}" destId="{F44A8701-9933-4174-B46A-9DDE0D7F61EB}" srcOrd="4" destOrd="0" parTransId="{D0CB7130-6C76-4510-A6D4-88E414A8B413}" sibTransId="{7E5A22BF-A648-4057-9B18-C93C0A2BA7F4}"/>
    <dgm:cxn modelId="{9D00D88E-B357-4D2F-B623-9A4EDD8A0938}" srcId="{8B6D4DEA-13ED-4A81-BAD7-564500F7801C}" destId="{BB74CE6D-56DF-45F9-A655-9D662B7F93DC}" srcOrd="1" destOrd="0" parTransId="{B08C9AEB-103C-49C2-AE03-F3DD08B9FFFC}" sibTransId="{60EED351-D1F4-444B-B645-77626797E3C4}"/>
    <dgm:cxn modelId="{3C25C7C8-22FA-2041-8CB2-26FE291BC765}" type="presOf" srcId="{F44A8701-9933-4174-B46A-9DDE0D7F61EB}" destId="{423AD87C-A6B7-C14B-97BF-B6CB7975C977}" srcOrd="0" destOrd="0" presId="urn:microsoft.com/office/officeart/2005/8/layout/default"/>
    <dgm:cxn modelId="{38A08BDB-4B0D-0F4A-8E6C-874D43F5D445}" type="presOf" srcId="{E0BEF88A-7E83-4E0C-BCC6-BD04B30E19F3}" destId="{C9FB8311-9B89-FF41-B6BE-886EBCC5EFFD}" srcOrd="0" destOrd="0" presId="urn:microsoft.com/office/officeart/2005/8/layout/default"/>
    <dgm:cxn modelId="{41FBD1E1-C897-0A4D-8A66-B51CA2D380B9}" type="presOf" srcId="{34EC56A5-C39B-4A19-9C66-11935944F6CB}" destId="{1D1E993B-001B-DF43-A8BA-50742193F8B3}" srcOrd="0" destOrd="0" presId="urn:microsoft.com/office/officeart/2005/8/layout/default"/>
    <dgm:cxn modelId="{46FC72C9-74C7-414C-96FC-60AB0520B7F0}" type="presParOf" srcId="{B362AA59-81A6-6340-9D0E-61DDBE7C55A3}" destId="{5CBEC274-396C-CC4F-B08A-CC4BD4A30E0C}" srcOrd="0" destOrd="0" presId="urn:microsoft.com/office/officeart/2005/8/layout/default"/>
    <dgm:cxn modelId="{D2642F18-FBC1-3846-833A-5606A86FBDA8}" type="presParOf" srcId="{B362AA59-81A6-6340-9D0E-61DDBE7C55A3}" destId="{168D2B52-43F7-7C48-8865-671FBB5EDE8C}" srcOrd="1" destOrd="0" presId="urn:microsoft.com/office/officeart/2005/8/layout/default"/>
    <dgm:cxn modelId="{23134737-6463-6D4D-B058-26FFC7886BAA}" type="presParOf" srcId="{B362AA59-81A6-6340-9D0E-61DDBE7C55A3}" destId="{5B439944-0BE9-8447-9CCE-500E535251AD}" srcOrd="2" destOrd="0" presId="urn:microsoft.com/office/officeart/2005/8/layout/default"/>
    <dgm:cxn modelId="{07A88D18-EF5D-E846-ABDB-B532DB083EB4}" type="presParOf" srcId="{B362AA59-81A6-6340-9D0E-61DDBE7C55A3}" destId="{D9691A61-93C5-D648-946A-831727496CD2}" srcOrd="3" destOrd="0" presId="urn:microsoft.com/office/officeart/2005/8/layout/default"/>
    <dgm:cxn modelId="{929ABF26-3E88-7A47-B513-AEF587A32FD2}" type="presParOf" srcId="{B362AA59-81A6-6340-9D0E-61DDBE7C55A3}" destId="{C9FB8311-9B89-FF41-B6BE-886EBCC5EFFD}" srcOrd="4" destOrd="0" presId="urn:microsoft.com/office/officeart/2005/8/layout/default"/>
    <dgm:cxn modelId="{2C932629-2EC4-7241-BE50-06D9126EF84F}" type="presParOf" srcId="{B362AA59-81A6-6340-9D0E-61DDBE7C55A3}" destId="{DF31BD56-1888-5649-BC72-EBB00B85220E}" srcOrd="5" destOrd="0" presId="urn:microsoft.com/office/officeart/2005/8/layout/default"/>
    <dgm:cxn modelId="{C8B6F34B-EE70-AE41-A93A-1F349F9F7974}" type="presParOf" srcId="{B362AA59-81A6-6340-9D0E-61DDBE7C55A3}" destId="{1D1E993B-001B-DF43-A8BA-50742193F8B3}" srcOrd="6" destOrd="0" presId="urn:microsoft.com/office/officeart/2005/8/layout/default"/>
    <dgm:cxn modelId="{E7DCE11D-5F7D-4E4B-A94C-939F5D5D9BBD}" type="presParOf" srcId="{B362AA59-81A6-6340-9D0E-61DDBE7C55A3}" destId="{C085CE98-946E-DE45-8642-9F0B0C24B8BD}" srcOrd="7" destOrd="0" presId="urn:microsoft.com/office/officeart/2005/8/layout/default"/>
    <dgm:cxn modelId="{AC9D6C14-7777-E14B-AAB2-776FD292B12D}" type="presParOf" srcId="{B362AA59-81A6-6340-9D0E-61DDBE7C55A3}" destId="{423AD87C-A6B7-C14B-97BF-B6CB7975C977}" srcOrd="8" destOrd="0" presId="urn:microsoft.com/office/officeart/2005/8/layout/default"/>
    <dgm:cxn modelId="{391198B2-E5DA-0942-830D-0340C15B8EF4}" type="presParOf" srcId="{B362AA59-81A6-6340-9D0E-61DDBE7C55A3}" destId="{E8901261-F824-7D48-A337-A3F805A78D03}" srcOrd="9" destOrd="0" presId="urn:microsoft.com/office/officeart/2005/8/layout/default"/>
    <dgm:cxn modelId="{69BE10E1-5F4A-184D-ADBE-AA8CB56D11F6}" type="presParOf" srcId="{B362AA59-81A6-6340-9D0E-61DDBE7C55A3}" destId="{E40A3715-0F1F-8648-9287-810604DE37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03BA2-6A78-4996-9F3F-4723CB3375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3EDD4D-94E0-4D6F-86A7-58465441D8AB}">
      <dgm:prSet/>
      <dgm:spPr/>
      <dgm:t>
        <a:bodyPr/>
        <a:lstStyle/>
        <a:p>
          <a:r>
            <a:rPr lang="en-US"/>
            <a:t>Synchronized </a:t>
          </a:r>
          <a:r>
            <a:rPr lang="ru-RU"/>
            <a:t>позволяет организовывать критические секции средствами языка </a:t>
          </a:r>
          <a:r>
            <a:rPr lang="en-US"/>
            <a:t>Java</a:t>
          </a:r>
        </a:p>
      </dgm:t>
    </dgm:pt>
    <dgm:pt modelId="{366667DF-CACE-42CF-B740-8B375DE2669D}" type="parTrans" cxnId="{751E15E6-B0E7-4F1D-80B1-EFF94CFBE6CE}">
      <dgm:prSet/>
      <dgm:spPr/>
      <dgm:t>
        <a:bodyPr/>
        <a:lstStyle/>
        <a:p>
          <a:endParaRPr lang="en-US"/>
        </a:p>
      </dgm:t>
    </dgm:pt>
    <dgm:pt modelId="{5EC448B9-ADD9-48FD-8268-0AE7EA3A8BC1}" type="sibTrans" cxnId="{751E15E6-B0E7-4F1D-80B1-EFF94CFBE6CE}">
      <dgm:prSet/>
      <dgm:spPr/>
      <dgm:t>
        <a:bodyPr/>
        <a:lstStyle/>
        <a:p>
          <a:endParaRPr lang="en-US"/>
        </a:p>
      </dgm:t>
    </dgm:pt>
    <dgm:pt modelId="{60E8224C-443E-425D-972B-5127371347B1}">
      <dgm:prSet/>
      <dgm:spPr/>
      <dgm:t>
        <a:bodyPr/>
        <a:lstStyle/>
        <a:p>
          <a:r>
            <a:rPr lang="ru-RU"/>
            <a:t>Применяется в двух основных формах:</a:t>
          </a:r>
          <a:endParaRPr lang="en-US"/>
        </a:p>
      </dgm:t>
    </dgm:pt>
    <dgm:pt modelId="{72F96123-451A-4CF0-AC5A-1FAECEC15D15}" type="parTrans" cxnId="{2B273149-376A-4BD7-93EC-BE1F616B09CC}">
      <dgm:prSet/>
      <dgm:spPr/>
      <dgm:t>
        <a:bodyPr/>
        <a:lstStyle/>
        <a:p>
          <a:endParaRPr lang="en-US"/>
        </a:p>
      </dgm:t>
    </dgm:pt>
    <dgm:pt modelId="{62DCE912-0EF3-465F-8E14-72D0FB6017F5}" type="sibTrans" cxnId="{2B273149-376A-4BD7-93EC-BE1F616B09CC}">
      <dgm:prSet/>
      <dgm:spPr/>
      <dgm:t>
        <a:bodyPr/>
        <a:lstStyle/>
        <a:p>
          <a:endParaRPr lang="en-US"/>
        </a:p>
      </dgm:t>
    </dgm:pt>
    <dgm:pt modelId="{EA425A19-66F6-472F-B6AF-A034AC89ACF4}">
      <dgm:prSet/>
      <dgm:spPr/>
      <dgm:t>
        <a:bodyPr/>
        <a:lstStyle/>
        <a:p>
          <a:r>
            <a:rPr lang="ru-RU"/>
            <a:t>В виде </a:t>
          </a:r>
          <a:r>
            <a:rPr lang="en-US"/>
            <a:t>synchronized-</a:t>
          </a:r>
          <a:r>
            <a:rPr lang="ru-RU"/>
            <a:t>блока</a:t>
          </a:r>
          <a:endParaRPr lang="en-US"/>
        </a:p>
      </dgm:t>
    </dgm:pt>
    <dgm:pt modelId="{4676ED36-A31E-4745-8D29-C02DDAC5AE21}" type="parTrans" cxnId="{7D090519-9445-49AA-B95B-56308CB7C885}">
      <dgm:prSet/>
      <dgm:spPr/>
      <dgm:t>
        <a:bodyPr/>
        <a:lstStyle/>
        <a:p>
          <a:endParaRPr lang="en-US"/>
        </a:p>
      </dgm:t>
    </dgm:pt>
    <dgm:pt modelId="{97B0C836-1070-4106-929B-00C0119DF058}" type="sibTrans" cxnId="{7D090519-9445-49AA-B95B-56308CB7C885}">
      <dgm:prSet/>
      <dgm:spPr/>
      <dgm:t>
        <a:bodyPr/>
        <a:lstStyle/>
        <a:p>
          <a:endParaRPr lang="en-US"/>
        </a:p>
      </dgm:t>
    </dgm:pt>
    <dgm:pt modelId="{CE037A19-BDB6-4324-900C-02907ACC69AB}">
      <dgm:prSet/>
      <dgm:spPr/>
      <dgm:t>
        <a:bodyPr/>
        <a:lstStyle/>
        <a:p>
          <a:r>
            <a:rPr lang="ru-RU"/>
            <a:t>В виде </a:t>
          </a:r>
          <a:r>
            <a:rPr lang="en-US"/>
            <a:t>synchronized-</a:t>
          </a:r>
          <a:r>
            <a:rPr lang="ru-RU"/>
            <a:t>метода</a:t>
          </a:r>
          <a:endParaRPr lang="en-US"/>
        </a:p>
      </dgm:t>
    </dgm:pt>
    <dgm:pt modelId="{B3AEA127-DC19-4579-8609-F029E42B155B}" type="parTrans" cxnId="{43857281-26F9-4A10-9A58-2F1A67F7AA67}">
      <dgm:prSet/>
      <dgm:spPr/>
      <dgm:t>
        <a:bodyPr/>
        <a:lstStyle/>
        <a:p>
          <a:endParaRPr lang="en-US"/>
        </a:p>
      </dgm:t>
    </dgm:pt>
    <dgm:pt modelId="{D4E9A504-69EC-420E-BECB-E147E35D503A}" type="sibTrans" cxnId="{43857281-26F9-4A10-9A58-2F1A67F7AA67}">
      <dgm:prSet/>
      <dgm:spPr/>
      <dgm:t>
        <a:bodyPr/>
        <a:lstStyle/>
        <a:p>
          <a:endParaRPr lang="en-US"/>
        </a:p>
      </dgm:t>
    </dgm:pt>
    <dgm:pt modelId="{B80C16A9-5BAA-48A3-8D5B-4698A5268127}">
      <dgm:prSet/>
      <dgm:spPr/>
      <dgm:t>
        <a:bodyPr/>
        <a:lstStyle/>
        <a:p>
          <a:r>
            <a:rPr lang="ru-RU"/>
            <a:t>Мьютексами для этих блоков служат так называемые мониторы</a:t>
          </a:r>
          <a:endParaRPr lang="en-US"/>
        </a:p>
      </dgm:t>
    </dgm:pt>
    <dgm:pt modelId="{A07DC930-9786-4D66-BE28-88D34D309C35}" type="parTrans" cxnId="{ADE7B98C-5733-4476-A157-E35019E9A543}">
      <dgm:prSet/>
      <dgm:spPr/>
      <dgm:t>
        <a:bodyPr/>
        <a:lstStyle/>
        <a:p>
          <a:endParaRPr lang="en-US"/>
        </a:p>
      </dgm:t>
    </dgm:pt>
    <dgm:pt modelId="{8B1B6697-F482-4CBF-ADF0-CEA851C5CB8A}" type="sibTrans" cxnId="{ADE7B98C-5733-4476-A157-E35019E9A543}">
      <dgm:prSet/>
      <dgm:spPr/>
      <dgm:t>
        <a:bodyPr/>
        <a:lstStyle/>
        <a:p>
          <a:endParaRPr lang="en-US"/>
        </a:p>
      </dgm:t>
    </dgm:pt>
    <dgm:pt modelId="{DBA4B8F5-6CF1-41CB-963E-71D83A43E7C8}">
      <dgm:prSet/>
      <dgm:spPr/>
      <dgm:t>
        <a:bodyPr/>
        <a:lstStyle/>
        <a:p>
          <a:r>
            <a:rPr lang="en-US"/>
            <a:t>Monitor – </a:t>
          </a:r>
          <a:r>
            <a:rPr lang="ru-RU"/>
            <a:t>структура, ассоциированная с </a:t>
          </a:r>
          <a:r>
            <a:rPr lang="en-US"/>
            <a:t>Java-</a:t>
          </a:r>
          <a:r>
            <a:rPr lang="ru-RU"/>
            <a:t>объектом, которая может выполнять роль мьютекса</a:t>
          </a:r>
          <a:endParaRPr lang="en-US"/>
        </a:p>
      </dgm:t>
    </dgm:pt>
    <dgm:pt modelId="{EADBCF0C-F53F-4E56-A8B4-C47007FF9BDE}" type="parTrans" cxnId="{56E06F55-ECBA-41B7-9093-69E091336992}">
      <dgm:prSet/>
      <dgm:spPr/>
      <dgm:t>
        <a:bodyPr/>
        <a:lstStyle/>
        <a:p>
          <a:endParaRPr lang="en-US"/>
        </a:p>
      </dgm:t>
    </dgm:pt>
    <dgm:pt modelId="{3229D169-6B66-4A56-91A5-F9DCE6D84E2B}" type="sibTrans" cxnId="{56E06F55-ECBA-41B7-9093-69E091336992}">
      <dgm:prSet/>
      <dgm:spPr/>
      <dgm:t>
        <a:bodyPr/>
        <a:lstStyle/>
        <a:p>
          <a:endParaRPr lang="en-US"/>
        </a:p>
      </dgm:t>
    </dgm:pt>
    <dgm:pt modelId="{1E2580E7-9F8B-4B7C-A533-F9A2B19FEBC5}">
      <dgm:prSet/>
      <dgm:spPr/>
      <dgm:t>
        <a:bodyPr/>
        <a:lstStyle/>
        <a:p>
          <a:r>
            <a:rPr lang="ru-RU"/>
            <a:t>Для </a:t>
          </a:r>
          <a:r>
            <a:rPr lang="en-US"/>
            <a:t>synchronized-</a:t>
          </a:r>
          <a:r>
            <a:rPr lang="ru-RU"/>
            <a:t>блока мьютексом служит монитор объекта-аргумента</a:t>
          </a:r>
          <a:endParaRPr lang="en-US"/>
        </a:p>
      </dgm:t>
    </dgm:pt>
    <dgm:pt modelId="{77C6064D-B8AE-42A0-8E25-F72188DB0049}" type="parTrans" cxnId="{51E54E10-6CDC-4B51-B11E-834C625DD84C}">
      <dgm:prSet/>
      <dgm:spPr/>
      <dgm:t>
        <a:bodyPr/>
        <a:lstStyle/>
        <a:p>
          <a:endParaRPr lang="en-US"/>
        </a:p>
      </dgm:t>
    </dgm:pt>
    <dgm:pt modelId="{BFC99FF2-0CEA-4CAA-8DD0-8179C138C2A4}" type="sibTrans" cxnId="{51E54E10-6CDC-4B51-B11E-834C625DD84C}">
      <dgm:prSet/>
      <dgm:spPr/>
      <dgm:t>
        <a:bodyPr/>
        <a:lstStyle/>
        <a:p>
          <a:endParaRPr lang="en-US"/>
        </a:p>
      </dgm:t>
    </dgm:pt>
    <dgm:pt modelId="{4AC59FBC-B8B1-4B02-9CC4-C2E922E7DDFA}">
      <dgm:prSet/>
      <dgm:spPr/>
      <dgm:t>
        <a:bodyPr/>
        <a:lstStyle/>
        <a:p>
          <a:r>
            <a:rPr lang="ru-RU"/>
            <a:t>Для статического </a:t>
          </a:r>
          <a:r>
            <a:rPr lang="en-US"/>
            <a:t>synchronized-</a:t>
          </a:r>
          <a:r>
            <a:rPr lang="ru-RU"/>
            <a:t>метода мьютек</a:t>
          </a:r>
          <a:r>
            <a:rPr lang="en-US"/>
            <a:t>c</a:t>
          </a:r>
          <a:r>
            <a:rPr lang="ru-RU"/>
            <a:t>ом будет монитор объекта типа </a:t>
          </a:r>
          <a:r>
            <a:rPr lang="en-US"/>
            <a:t>Class</a:t>
          </a:r>
          <a:r>
            <a:rPr lang="ru-RU"/>
            <a:t> для  класса, содержащего статический метод</a:t>
          </a:r>
          <a:endParaRPr lang="en-US"/>
        </a:p>
      </dgm:t>
    </dgm:pt>
    <dgm:pt modelId="{34B0258B-3C28-4D2C-829F-2AEB2B5F9D5B}" type="parTrans" cxnId="{9764294F-D4E2-41CA-B218-8BAE58E6EAA3}">
      <dgm:prSet/>
      <dgm:spPr/>
      <dgm:t>
        <a:bodyPr/>
        <a:lstStyle/>
        <a:p>
          <a:endParaRPr lang="en-US"/>
        </a:p>
      </dgm:t>
    </dgm:pt>
    <dgm:pt modelId="{E69D2D1F-8BA6-49B0-A983-B82B8084776E}" type="sibTrans" cxnId="{9764294F-D4E2-41CA-B218-8BAE58E6EAA3}">
      <dgm:prSet/>
      <dgm:spPr/>
      <dgm:t>
        <a:bodyPr/>
        <a:lstStyle/>
        <a:p>
          <a:endParaRPr lang="en-US"/>
        </a:p>
      </dgm:t>
    </dgm:pt>
    <dgm:pt modelId="{3A6C6F6C-86D2-495C-BF7E-09EE6D969DE4}">
      <dgm:prSet/>
      <dgm:spPr/>
      <dgm:t>
        <a:bodyPr/>
        <a:lstStyle/>
        <a:p>
          <a:r>
            <a:rPr lang="en-US"/>
            <a:t>Synchronized </a:t>
          </a:r>
          <a:r>
            <a:rPr lang="ru-RU"/>
            <a:t>гарантирует, что мьютекс будет отпущен в любом случае, даже если будет брошено исключение</a:t>
          </a:r>
          <a:endParaRPr lang="en-US"/>
        </a:p>
      </dgm:t>
    </dgm:pt>
    <dgm:pt modelId="{72C09D82-9095-4BA1-846D-75F43B2EDF82}" type="parTrans" cxnId="{E7EDC5A8-D3DA-4579-9F1D-C2F9439DC678}">
      <dgm:prSet/>
      <dgm:spPr/>
      <dgm:t>
        <a:bodyPr/>
        <a:lstStyle/>
        <a:p>
          <a:endParaRPr lang="en-US"/>
        </a:p>
      </dgm:t>
    </dgm:pt>
    <dgm:pt modelId="{588072DF-3689-4D71-94E6-77AAE254A204}" type="sibTrans" cxnId="{E7EDC5A8-D3DA-4579-9F1D-C2F9439DC678}">
      <dgm:prSet/>
      <dgm:spPr/>
      <dgm:t>
        <a:bodyPr/>
        <a:lstStyle/>
        <a:p>
          <a:endParaRPr lang="en-US"/>
        </a:p>
      </dgm:t>
    </dgm:pt>
    <dgm:pt modelId="{57A363D5-EDB9-A54F-B5F9-776045695A0F}" type="pres">
      <dgm:prSet presAssocID="{0A603BA2-6A78-4996-9F3F-4723CB33755D}" presName="diagram" presStyleCnt="0">
        <dgm:presLayoutVars>
          <dgm:dir/>
          <dgm:resizeHandles val="exact"/>
        </dgm:presLayoutVars>
      </dgm:prSet>
      <dgm:spPr/>
    </dgm:pt>
    <dgm:pt modelId="{D9370991-57E8-FA4C-A040-A97B8CCC0554}" type="pres">
      <dgm:prSet presAssocID="{5E3EDD4D-94E0-4D6F-86A7-58465441D8AB}" presName="node" presStyleLbl="node1" presStyleIdx="0" presStyleCnt="7">
        <dgm:presLayoutVars>
          <dgm:bulletEnabled val="1"/>
        </dgm:presLayoutVars>
      </dgm:prSet>
      <dgm:spPr/>
    </dgm:pt>
    <dgm:pt modelId="{21ED80B2-1B94-CA47-9FBA-9A1982E35EF6}" type="pres">
      <dgm:prSet presAssocID="{5EC448B9-ADD9-48FD-8268-0AE7EA3A8BC1}" presName="sibTrans" presStyleCnt="0"/>
      <dgm:spPr/>
    </dgm:pt>
    <dgm:pt modelId="{13FA1497-6468-D347-A6CD-CDF6AD88044E}" type="pres">
      <dgm:prSet presAssocID="{60E8224C-443E-425D-972B-5127371347B1}" presName="node" presStyleLbl="node1" presStyleIdx="1" presStyleCnt="7">
        <dgm:presLayoutVars>
          <dgm:bulletEnabled val="1"/>
        </dgm:presLayoutVars>
      </dgm:prSet>
      <dgm:spPr/>
    </dgm:pt>
    <dgm:pt modelId="{7B8E2E92-3F7F-C54C-AD7D-5CD8D14C50C5}" type="pres">
      <dgm:prSet presAssocID="{62DCE912-0EF3-465F-8E14-72D0FB6017F5}" presName="sibTrans" presStyleCnt="0"/>
      <dgm:spPr/>
    </dgm:pt>
    <dgm:pt modelId="{877B533B-1646-1344-8A62-1E7BA41C82B4}" type="pres">
      <dgm:prSet presAssocID="{B80C16A9-5BAA-48A3-8D5B-4698A5268127}" presName="node" presStyleLbl="node1" presStyleIdx="2" presStyleCnt="7">
        <dgm:presLayoutVars>
          <dgm:bulletEnabled val="1"/>
        </dgm:presLayoutVars>
      </dgm:prSet>
      <dgm:spPr/>
    </dgm:pt>
    <dgm:pt modelId="{197B50D5-3410-E640-B213-B32B4BEE5A2B}" type="pres">
      <dgm:prSet presAssocID="{8B1B6697-F482-4CBF-ADF0-CEA851C5CB8A}" presName="sibTrans" presStyleCnt="0"/>
      <dgm:spPr/>
    </dgm:pt>
    <dgm:pt modelId="{9B24142B-FC6A-0340-8C6E-C67D34240A2C}" type="pres">
      <dgm:prSet presAssocID="{DBA4B8F5-6CF1-41CB-963E-71D83A43E7C8}" presName="node" presStyleLbl="node1" presStyleIdx="3" presStyleCnt="7">
        <dgm:presLayoutVars>
          <dgm:bulletEnabled val="1"/>
        </dgm:presLayoutVars>
      </dgm:prSet>
      <dgm:spPr/>
    </dgm:pt>
    <dgm:pt modelId="{7CE3F8E9-5845-1044-9290-06CB8AA50027}" type="pres">
      <dgm:prSet presAssocID="{3229D169-6B66-4A56-91A5-F9DCE6D84E2B}" presName="sibTrans" presStyleCnt="0"/>
      <dgm:spPr/>
    </dgm:pt>
    <dgm:pt modelId="{038B7F95-67D3-104F-9F64-823EE9BCCED6}" type="pres">
      <dgm:prSet presAssocID="{1E2580E7-9F8B-4B7C-A533-F9A2B19FEBC5}" presName="node" presStyleLbl="node1" presStyleIdx="4" presStyleCnt="7">
        <dgm:presLayoutVars>
          <dgm:bulletEnabled val="1"/>
        </dgm:presLayoutVars>
      </dgm:prSet>
      <dgm:spPr/>
    </dgm:pt>
    <dgm:pt modelId="{639957F3-5C18-584C-B9AD-067270CEFB5C}" type="pres">
      <dgm:prSet presAssocID="{BFC99FF2-0CEA-4CAA-8DD0-8179C138C2A4}" presName="sibTrans" presStyleCnt="0"/>
      <dgm:spPr/>
    </dgm:pt>
    <dgm:pt modelId="{D237E67A-CE97-2E47-A8FA-46E5E832F287}" type="pres">
      <dgm:prSet presAssocID="{4AC59FBC-B8B1-4B02-9CC4-C2E922E7DDFA}" presName="node" presStyleLbl="node1" presStyleIdx="5" presStyleCnt="7">
        <dgm:presLayoutVars>
          <dgm:bulletEnabled val="1"/>
        </dgm:presLayoutVars>
      </dgm:prSet>
      <dgm:spPr/>
    </dgm:pt>
    <dgm:pt modelId="{027E3CEA-C7A3-7747-A857-51363E7ACF52}" type="pres">
      <dgm:prSet presAssocID="{E69D2D1F-8BA6-49B0-A983-B82B8084776E}" presName="sibTrans" presStyleCnt="0"/>
      <dgm:spPr/>
    </dgm:pt>
    <dgm:pt modelId="{D23C70C0-1909-CE4E-ACC5-16D85FD6EBCD}" type="pres">
      <dgm:prSet presAssocID="{3A6C6F6C-86D2-495C-BF7E-09EE6D969DE4}" presName="node" presStyleLbl="node1" presStyleIdx="6" presStyleCnt="7">
        <dgm:presLayoutVars>
          <dgm:bulletEnabled val="1"/>
        </dgm:presLayoutVars>
      </dgm:prSet>
      <dgm:spPr/>
    </dgm:pt>
  </dgm:ptLst>
  <dgm:cxnLst>
    <dgm:cxn modelId="{51E54E10-6CDC-4B51-B11E-834C625DD84C}" srcId="{0A603BA2-6A78-4996-9F3F-4723CB33755D}" destId="{1E2580E7-9F8B-4B7C-A533-F9A2B19FEBC5}" srcOrd="4" destOrd="0" parTransId="{77C6064D-B8AE-42A0-8E25-F72188DB0049}" sibTransId="{BFC99FF2-0CEA-4CAA-8DD0-8179C138C2A4}"/>
    <dgm:cxn modelId="{7D090519-9445-49AA-B95B-56308CB7C885}" srcId="{60E8224C-443E-425D-972B-5127371347B1}" destId="{EA425A19-66F6-472F-B6AF-A034AC89ACF4}" srcOrd="0" destOrd="0" parTransId="{4676ED36-A31E-4745-8D29-C02DDAC5AE21}" sibTransId="{97B0C836-1070-4106-929B-00C0119DF058}"/>
    <dgm:cxn modelId="{3CF8EC19-4967-B54E-995E-C4C1FA96B502}" type="presOf" srcId="{0A603BA2-6A78-4996-9F3F-4723CB33755D}" destId="{57A363D5-EDB9-A54F-B5F9-776045695A0F}" srcOrd="0" destOrd="0" presId="urn:microsoft.com/office/officeart/2005/8/layout/default"/>
    <dgm:cxn modelId="{EF5F5434-0EA6-C548-8263-5E214F7A92AD}" type="presOf" srcId="{5E3EDD4D-94E0-4D6F-86A7-58465441D8AB}" destId="{D9370991-57E8-FA4C-A040-A97B8CCC0554}" srcOrd="0" destOrd="0" presId="urn:microsoft.com/office/officeart/2005/8/layout/default"/>
    <dgm:cxn modelId="{959F8E45-76A1-0246-9A11-D573DE2AED6E}" type="presOf" srcId="{60E8224C-443E-425D-972B-5127371347B1}" destId="{13FA1497-6468-D347-A6CD-CDF6AD88044E}" srcOrd="0" destOrd="0" presId="urn:microsoft.com/office/officeart/2005/8/layout/default"/>
    <dgm:cxn modelId="{2B273149-376A-4BD7-93EC-BE1F616B09CC}" srcId="{0A603BA2-6A78-4996-9F3F-4723CB33755D}" destId="{60E8224C-443E-425D-972B-5127371347B1}" srcOrd="1" destOrd="0" parTransId="{72F96123-451A-4CF0-AC5A-1FAECEC15D15}" sibTransId="{62DCE912-0EF3-465F-8E14-72D0FB6017F5}"/>
    <dgm:cxn modelId="{9764294F-D4E2-41CA-B218-8BAE58E6EAA3}" srcId="{0A603BA2-6A78-4996-9F3F-4723CB33755D}" destId="{4AC59FBC-B8B1-4B02-9CC4-C2E922E7DDFA}" srcOrd="5" destOrd="0" parTransId="{34B0258B-3C28-4D2C-829F-2AEB2B5F9D5B}" sibTransId="{E69D2D1F-8BA6-49B0-A983-B82B8084776E}"/>
    <dgm:cxn modelId="{56E06F55-ECBA-41B7-9093-69E091336992}" srcId="{0A603BA2-6A78-4996-9F3F-4723CB33755D}" destId="{DBA4B8F5-6CF1-41CB-963E-71D83A43E7C8}" srcOrd="3" destOrd="0" parTransId="{EADBCF0C-F53F-4E56-A8B4-C47007FF9BDE}" sibTransId="{3229D169-6B66-4A56-91A5-F9DCE6D84E2B}"/>
    <dgm:cxn modelId="{58CE696F-B3E8-3D40-9DA4-17B77B276662}" type="presOf" srcId="{DBA4B8F5-6CF1-41CB-963E-71D83A43E7C8}" destId="{9B24142B-FC6A-0340-8C6E-C67D34240A2C}" srcOrd="0" destOrd="0" presId="urn:microsoft.com/office/officeart/2005/8/layout/default"/>
    <dgm:cxn modelId="{43857281-26F9-4A10-9A58-2F1A67F7AA67}" srcId="{60E8224C-443E-425D-972B-5127371347B1}" destId="{CE037A19-BDB6-4324-900C-02907ACC69AB}" srcOrd="1" destOrd="0" parTransId="{B3AEA127-DC19-4579-8609-F029E42B155B}" sibTransId="{D4E9A504-69EC-420E-BECB-E147E35D503A}"/>
    <dgm:cxn modelId="{D37ACA89-8BB3-3A49-A2B1-28680D92C2E0}" type="presOf" srcId="{3A6C6F6C-86D2-495C-BF7E-09EE6D969DE4}" destId="{D23C70C0-1909-CE4E-ACC5-16D85FD6EBCD}" srcOrd="0" destOrd="0" presId="urn:microsoft.com/office/officeart/2005/8/layout/default"/>
    <dgm:cxn modelId="{ADE7B98C-5733-4476-A157-E35019E9A543}" srcId="{0A603BA2-6A78-4996-9F3F-4723CB33755D}" destId="{B80C16A9-5BAA-48A3-8D5B-4698A5268127}" srcOrd="2" destOrd="0" parTransId="{A07DC930-9786-4D66-BE28-88D34D309C35}" sibTransId="{8B1B6697-F482-4CBF-ADF0-CEA851C5CB8A}"/>
    <dgm:cxn modelId="{F2FB789F-4E32-7D46-804E-D43A141706A2}" type="presOf" srcId="{EA425A19-66F6-472F-B6AF-A034AC89ACF4}" destId="{13FA1497-6468-D347-A6CD-CDF6AD88044E}" srcOrd="0" destOrd="1" presId="urn:microsoft.com/office/officeart/2005/8/layout/default"/>
    <dgm:cxn modelId="{942025A0-B9C4-C249-89BA-46AF7D7E3615}" type="presOf" srcId="{1E2580E7-9F8B-4B7C-A533-F9A2B19FEBC5}" destId="{038B7F95-67D3-104F-9F64-823EE9BCCED6}" srcOrd="0" destOrd="0" presId="urn:microsoft.com/office/officeart/2005/8/layout/default"/>
    <dgm:cxn modelId="{EA20BDA3-7F63-7D45-87CD-292761361B4E}" type="presOf" srcId="{CE037A19-BDB6-4324-900C-02907ACC69AB}" destId="{13FA1497-6468-D347-A6CD-CDF6AD88044E}" srcOrd="0" destOrd="2" presId="urn:microsoft.com/office/officeart/2005/8/layout/default"/>
    <dgm:cxn modelId="{E7EDC5A8-D3DA-4579-9F1D-C2F9439DC678}" srcId="{0A603BA2-6A78-4996-9F3F-4723CB33755D}" destId="{3A6C6F6C-86D2-495C-BF7E-09EE6D969DE4}" srcOrd="6" destOrd="0" parTransId="{72C09D82-9095-4BA1-846D-75F43B2EDF82}" sibTransId="{588072DF-3689-4D71-94E6-77AAE254A204}"/>
    <dgm:cxn modelId="{BD83E4C5-CBC2-AD47-80E0-BAB686381054}" type="presOf" srcId="{4AC59FBC-B8B1-4B02-9CC4-C2E922E7DDFA}" destId="{D237E67A-CE97-2E47-A8FA-46E5E832F287}" srcOrd="0" destOrd="0" presId="urn:microsoft.com/office/officeart/2005/8/layout/default"/>
    <dgm:cxn modelId="{E6AA13C6-661A-2741-95FA-457BAA1F8DF7}" type="presOf" srcId="{B80C16A9-5BAA-48A3-8D5B-4698A5268127}" destId="{877B533B-1646-1344-8A62-1E7BA41C82B4}" srcOrd="0" destOrd="0" presId="urn:microsoft.com/office/officeart/2005/8/layout/default"/>
    <dgm:cxn modelId="{751E15E6-B0E7-4F1D-80B1-EFF94CFBE6CE}" srcId="{0A603BA2-6A78-4996-9F3F-4723CB33755D}" destId="{5E3EDD4D-94E0-4D6F-86A7-58465441D8AB}" srcOrd="0" destOrd="0" parTransId="{366667DF-CACE-42CF-B740-8B375DE2669D}" sibTransId="{5EC448B9-ADD9-48FD-8268-0AE7EA3A8BC1}"/>
    <dgm:cxn modelId="{AA0E2759-44F9-464E-8460-AE96448D8EB3}" type="presParOf" srcId="{57A363D5-EDB9-A54F-B5F9-776045695A0F}" destId="{D9370991-57E8-FA4C-A040-A97B8CCC0554}" srcOrd="0" destOrd="0" presId="urn:microsoft.com/office/officeart/2005/8/layout/default"/>
    <dgm:cxn modelId="{6BB2F99D-4C76-3648-8CAE-FFC65AC86D3F}" type="presParOf" srcId="{57A363D5-EDB9-A54F-B5F9-776045695A0F}" destId="{21ED80B2-1B94-CA47-9FBA-9A1982E35EF6}" srcOrd="1" destOrd="0" presId="urn:microsoft.com/office/officeart/2005/8/layout/default"/>
    <dgm:cxn modelId="{2A639E3B-593A-EC46-9E76-8D540B80865D}" type="presParOf" srcId="{57A363D5-EDB9-A54F-B5F9-776045695A0F}" destId="{13FA1497-6468-D347-A6CD-CDF6AD88044E}" srcOrd="2" destOrd="0" presId="urn:microsoft.com/office/officeart/2005/8/layout/default"/>
    <dgm:cxn modelId="{22107F11-4E0B-E648-BCB5-E5C0B4FE0F8A}" type="presParOf" srcId="{57A363D5-EDB9-A54F-B5F9-776045695A0F}" destId="{7B8E2E92-3F7F-C54C-AD7D-5CD8D14C50C5}" srcOrd="3" destOrd="0" presId="urn:microsoft.com/office/officeart/2005/8/layout/default"/>
    <dgm:cxn modelId="{BC7C5323-AE4A-F042-89E5-50CABBEAE73A}" type="presParOf" srcId="{57A363D5-EDB9-A54F-B5F9-776045695A0F}" destId="{877B533B-1646-1344-8A62-1E7BA41C82B4}" srcOrd="4" destOrd="0" presId="urn:microsoft.com/office/officeart/2005/8/layout/default"/>
    <dgm:cxn modelId="{A9952B28-B984-4446-BFE2-79B5E53D3187}" type="presParOf" srcId="{57A363D5-EDB9-A54F-B5F9-776045695A0F}" destId="{197B50D5-3410-E640-B213-B32B4BEE5A2B}" srcOrd="5" destOrd="0" presId="urn:microsoft.com/office/officeart/2005/8/layout/default"/>
    <dgm:cxn modelId="{2E848B34-F6EA-B743-AC04-DC63F42CF83D}" type="presParOf" srcId="{57A363D5-EDB9-A54F-B5F9-776045695A0F}" destId="{9B24142B-FC6A-0340-8C6E-C67D34240A2C}" srcOrd="6" destOrd="0" presId="urn:microsoft.com/office/officeart/2005/8/layout/default"/>
    <dgm:cxn modelId="{A3982E2A-041E-D44E-A81F-59762EBBE9AC}" type="presParOf" srcId="{57A363D5-EDB9-A54F-B5F9-776045695A0F}" destId="{7CE3F8E9-5845-1044-9290-06CB8AA50027}" srcOrd="7" destOrd="0" presId="urn:microsoft.com/office/officeart/2005/8/layout/default"/>
    <dgm:cxn modelId="{C0E803F6-1090-EA4F-8CEE-A026C8E55182}" type="presParOf" srcId="{57A363D5-EDB9-A54F-B5F9-776045695A0F}" destId="{038B7F95-67D3-104F-9F64-823EE9BCCED6}" srcOrd="8" destOrd="0" presId="urn:microsoft.com/office/officeart/2005/8/layout/default"/>
    <dgm:cxn modelId="{F299035A-33BD-9E42-B417-7BE27474C7F2}" type="presParOf" srcId="{57A363D5-EDB9-A54F-B5F9-776045695A0F}" destId="{639957F3-5C18-584C-B9AD-067270CEFB5C}" srcOrd="9" destOrd="0" presId="urn:microsoft.com/office/officeart/2005/8/layout/default"/>
    <dgm:cxn modelId="{A7C22851-B939-274F-AA89-826CA4BE557D}" type="presParOf" srcId="{57A363D5-EDB9-A54F-B5F9-776045695A0F}" destId="{D237E67A-CE97-2E47-A8FA-46E5E832F287}" srcOrd="10" destOrd="0" presId="urn:microsoft.com/office/officeart/2005/8/layout/default"/>
    <dgm:cxn modelId="{A3BB7953-7F98-FA48-A432-276689E6C5E7}" type="presParOf" srcId="{57A363D5-EDB9-A54F-B5F9-776045695A0F}" destId="{027E3CEA-C7A3-7747-A857-51363E7ACF52}" srcOrd="11" destOrd="0" presId="urn:microsoft.com/office/officeart/2005/8/layout/default"/>
    <dgm:cxn modelId="{9180D2D2-2D63-0248-8972-C206A71CA86B}" type="presParOf" srcId="{57A363D5-EDB9-A54F-B5F9-776045695A0F}" destId="{D23C70C0-1909-CE4E-ACC5-16D85FD6EBC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33DA7-9EE0-47A9-AA73-5CCFFFED3B1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46CE2-4194-4E8C-81F5-997EA7E7A7EF}">
      <dgm:prSet/>
      <dgm:spPr/>
      <dgm:t>
        <a:bodyPr/>
        <a:lstStyle/>
        <a:p>
          <a:r>
            <a:rPr lang="ru-RU" dirty="0" err="1"/>
            <a:t>CountDownLatch</a:t>
          </a:r>
          <a:r>
            <a:rPr lang="ru-RU" dirty="0"/>
            <a:t> (замок с обратным отсчетом) предоставляет возможность любому количеству потоков в блоке кода ожидать до тех пор, пока не завершится определенное количество операций, выполняющихся в других потоках, перед тем как они будут «отпущены», чтобы продолжить свою деятельность. В конструктор </a:t>
          </a:r>
          <a:r>
            <a:rPr lang="ru-RU" dirty="0" err="1"/>
            <a:t>CountDownLatch</a:t>
          </a:r>
          <a:r>
            <a:rPr lang="ru-RU" dirty="0"/>
            <a:t> (</a:t>
          </a:r>
          <a:r>
            <a:rPr lang="ru-RU" dirty="0" err="1"/>
            <a:t>CountDownLatch</a:t>
          </a:r>
          <a:r>
            <a:rPr lang="ru-RU" dirty="0"/>
            <a:t>(</a:t>
          </a:r>
          <a:r>
            <a:rPr lang="ru-RU" dirty="0" err="1"/>
            <a:t>int</a:t>
          </a:r>
          <a:r>
            <a:rPr lang="ru-RU" dirty="0"/>
            <a:t> </a:t>
          </a:r>
          <a:r>
            <a:rPr lang="ru-RU" dirty="0" err="1"/>
            <a:t>count</a:t>
          </a:r>
          <a:r>
            <a:rPr lang="ru-RU" dirty="0"/>
            <a:t>)) обязательно передается количество операций, которое должно быть выполнено, чтобы замок «отпустил» заблокированные потоки.</a:t>
          </a:r>
          <a:endParaRPr lang="en-US" dirty="0"/>
        </a:p>
      </dgm:t>
    </dgm:pt>
    <dgm:pt modelId="{284346EE-4233-4EC7-847B-4355C95157C4}" type="parTrans" cxnId="{0B86F016-11C7-4C48-BF96-F00B63CA97A7}">
      <dgm:prSet/>
      <dgm:spPr/>
      <dgm:t>
        <a:bodyPr/>
        <a:lstStyle/>
        <a:p>
          <a:endParaRPr lang="en-US"/>
        </a:p>
      </dgm:t>
    </dgm:pt>
    <dgm:pt modelId="{4E887310-85B9-4E36-9F17-D7A9B2488BF9}" type="sibTrans" cxnId="{0B86F016-11C7-4C48-BF96-F00B63CA97A7}">
      <dgm:prSet/>
      <dgm:spPr/>
      <dgm:t>
        <a:bodyPr/>
        <a:lstStyle/>
        <a:p>
          <a:endParaRPr lang="en-US"/>
        </a:p>
      </dgm:t>
    </dgm:pt>
    <dgm:pt modelId="{ED597BA0-F813-47FC-87D6-D9D91FE1CC97}">
      <dgm:prSet/>
      <dgm:spPr/>
      <dgm:t>
        <a:bodyPr/>
        <a:lstStyle/>
        <a:p>
          <a:r>
            <a:rPr lang="ru-RU" dirty="0"/>
            <a:t>Блокировка потоков снимается с помощью счётчика: любой действующий поток, при выполнении определенной операции уменьшает значение счётчика. Когда счётчик достигает 0, все ожидающие потоки </a:t>
          </a:r>
          <a:r>
            <a:rPr lang="ru-RU" dirty="0" err="1"/>
            <a:t>разблокируются</a:t>
          </a:r>
          <a:r>
            <a:rPr lang="ru-RU" dirty="0"/>
            <a:t> и продолжают выполняться (примером </a:t>
          </a:r>
          <a:r>
            <a:rPr lang="ru-RU" dirty="0" err="1"/>
            <a:t>CountDownLatch</a:t>
          </a:r>
          <a:r>
            <a:rPr lang="ru-RU" dirty="0"/>
            <a:t> из жизни может служить сбор экскурсионной группы: пока не наберется определенное количество человек, экскурсия не начнется).</a:t>
          </a:r>
          <a:br>
            <a:rPr lang="ru-RU" dirty="0"/>
          </a:br>
          <a:endParaRPr lang="en-US" dirty="0"/>
        </a:p>
      </dgm:t>
    </dgm:pt>
    <dgm:pt modelId="{3E5958F3-B613-4A74-9851-B6EA8F61746A}" type="parTrans" cxnId="{22819AB4-5869-496F-BBBF-FDC43C2AE677}">
      <dgm:prSet/>
      <dgm:spPr/>
      <dgm:t>
        <a:bodyPr/>
        <a:lstStyle/>
        <a:p>
          <a:endParaRPr lang="en-US"/>
        </a:p>
      </dgm:t>
    </dgm:pt>
    <dgm:pt modelId="{52F48523-759C-42F7-BCE4-64143A0B28EE}" type="sibTrans" cxnId="{22819AB4-5869-496F-BBBF-FDC43C2AE677}">
      <dgm:prSet/>
      <dgm:spPr/>
      <dgm:t>
        <a:bodyPr/>
        <a:lstStyle/>
        <a:p>
          <a:endParaRPr lang="en-US"/>
        </a:p>
      </dgm:t>
    </dgm:pt>
    <dgm:pt modelId="{5D6D1F96-3579-834F-A768-6521BFA3692F}" type="pres">
      <dgm:prSet presAssocID="{BF833DA7-9EE0-47A9-AA73-5CCFFFED3B16}" presName="Name0" presStyleCnt="0">
        <dgm:presLayoutVars>
          <dgm:dir/>
          <dgm:resizeHandles val="exact"/>
        </dgm:presLayoutVars>
      </dgm:prSet>
      <dgm:spPr/>
    </dgm:pt>
    <dgm:pt modelId="{1629C21C-4B6A-DA40-B0EC-772810566DB7}" type="pres">
      <dgm:prSet presAssocID="{CDC46CE2-4194-4E8C-81F5-997EA7E7A7EF}" presName="node" presStyleLbl="node1" presStyleIdx="0" presStyleCnt="2">
        <dgm:presLayoutVars>
          <dgm:bulletEnabled val="1"/>
        </dgm:presLayoutVars>
      </dgm:prSet>
      <dgm:spPr/>
    </dgm:pt>
    <dgm:pt modelId="{4B6542D2-C5D3-184B-9F77-DCD331DD9108}" type="pres">
      <dgm:prSet presAssocID="{4E887310-85B9-4E36-9F17-D7A9B2488BF9}" presName="sibTrans" presStyleLbl="sibTrans2D1" presStyleIdx="0" presStyleCnt="1"/>
      <dgm:spPr/>
    </dgm:pt>
    <dgm:pt modelId="{FA322B88-D9D0-6149-8C2C-E2F06F45A2D1}" type="pres">
      <dgm:prSet presAssocID="{4E887310-85B9-4E36-9F17-D7A9B2488BF9}" presName="connectorText" presStyleLbl="sibTrans2D1" presStyleIdx="0" presStyleCnt="1"/>
      <dgm:spPr/>
    </dgm:pt>
    <dgm:pt modelId="{91CA2015-32FE-C74B-B8AB-A516E3562CA5}" type="pres">
      <dgm:prSet presAssocID="{ED597BA0-F813-47FC-87D6-D9D91FE1CC97}" presName="node" presStyleLbl="node1" presStyleIdx="1" presStyleCnt="2">
        <dgm:presLayoutVars>
          <dgm:bulletEnabled val="1"/>
        </dgm:presLayoutVars>
      </dgm:prSet>
      <dgm:spPr/>
    </dgm:pt>
  </dgm:ptLst>
  <dgm:cxnLst>
    <dgm:cxn modelId="{0B86F016-11C7-4C48-BF96-F00B63CA97A7}" srcId="{BF833DA7-9EE0-47A9-AA73-5CCFFFED3B16}" destId="{CDC46CE2-4194-4E8C-81F5-997EA7E7A7EF}" srcOrd="0" destOrd="0" parTransId="{284346EE-4233-4EC7-847B-4355C95157C4}" sibTransId="{4E887310-85B9-4E36-9F17-D7A9B2488BF9}"/>
    <dgm:cxn modelId="{E32AF534-7905-A14A-AEA6-70BAD03C68E5}" type="presOf" srcId="{4E887310-85B9-4E36-9F17-D7A9B2488BF9}" destId="{4B6542D2-C5D3-184B-9F77-DCD331DD9108}" srcOrd="0" destOrd="0" presId="urn:microsoft.com/office/officeart/2005/8/layout/process1"/>
    <dgm:cxn modelId="{D1940740-A7EA-5A49-B24F-9C83B50FDD07}" type="presOf" srcId="{4E887310-85B9-4E36-9F17-D7A9B2488BF9}" destId="{FA322B88-D9D0-6149-8C2C-E2F06F45A2D1}" srcOrd="1" destOrd="0" presId="urn:microsoft.com/office/officeart/2005/8/layout/process1"/>
    <dgm:cxn modelId="{9DF6A25E-D87B-6F42-A9B2-085FD6DEB2C9}" type="presOf" srcId="{ED597BA0-F813-47FC-87D6-D9D91FE1CC97}" destId="{91CA2015-32FE-C74B-B8AB-A516E3562CA5}" srcOrd="0" destOrd="0" presId="urn:microsoft.com/office/officeart/2005/8/layout/process1"/>
    <dgm:cxn modelId="{6F84035F-632C-4741-800B-818B87EB9E53}" type="presOf" srcId="{BF833DA7-9EE0-47A9-AA73-5CCFFFED3B16}" destId="{5D6D1F96-3579-834F-A768-6521BFA3692F}" srcOrd="0" destOrd="0" presId="urn:microsoft.com/office/officeart/2005/8/layout/process1"/>
    <dgm:cxn modelId="{22819AB4-5869-496F-BBBF-FDC43C2AE677}" srcId="{BF833DA7-9EE0-47A9-AA73-5CCFFFED3B16}" destId="{ED597BA0-F813-47FC-87D6-D9D91FE1CC97}" srcOrd="1" destOrd="0" parTransId="{3E5958F3-B613-4A74-9851-B6EA8F61746A}" sibTransId="{52F48523-759C-42F7-BCE4-64143A0B28EE}"/>
    <dgm:cxn modelId="{9CA65BE4-B82B-C24A-9135-35C5CCBBCDC3}" type="presOf" srcId="{CDC46CE2-4194-4E8C-81F5-997EA7E7A7EF}" destId="{1629C21C-4B6A-DA40-B0EC-772810566DB7}" srcOrd="0" destOrd="0" presId="urn:microsoft.com/office/officeart/2005/8/layout/process1"/>
    <dgm:cxn modelId="{AE74F7C5-A769-A64F-A93C-3471FF1211F6}" type="presParOf" srcId="{5D6D1F96-3579-834F-A768-6521BFA3692F}" destId="{1629C21C-4B6A-DA40-B0EC-772810566DB7}" srcOrd="0" destOrd="0" presId="urn:microsoft.com/office/officeart/2005/8/layout/process1"/>
    <dgm:cxn modelId="{8335E986-F22A-CF4D-9EAB-9B473A313DEE}" type="presParOf" srcId="{5D6D1F96-3579-834F-A768-6521BFA3692F}" destId="{4B6542D2-C5D3-184B-9F77-DCD331DD9108}" srcOrd="1" destOrd="0" presId="urn:microsoft.com/office/officeart/2005/8/layout/process1"/>
    <dgm:cxn modelId="{20F43C68-D514-2F46-95CF-F8CDB5C1712C}" type="presParOf" srcId="{4B6542D2-C5D3-184B-9F77-DCD331DD9108}" destId="{FA322B88-D9D0-6149-8C2C-E2F06F45A2D1}" srcOrd="0" destOrd="0" presId="urn:microsoft.com/office/officeart/2005/8/layout/process1"/>
    <dgm:cxn modelId="{E01A26A9-8447-4845-936C-38E817E63F9C}" type="presParOf" srcId="{5D6D1F96-3579-834F-A768-6521BFA3692F}" destId="{91CA2015-32FE-C74B-B8AB-A516E3562C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B5F799-801C-4B70-A7B5-24F6A41698D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9AB767-F47E-4FD6-BACF-82F4D5AE29B4}">
      <dgm:prSet/>
      <dgm:spPr/>
      <dgm:t>
        <a:bodyPr/>
        <a:lstStyle/>
        <a:p>
          <a:r>
            <a:rPr lang="ru-RU"/>
            <a:t>CyclicBarrier реализует шаблон синхронизации Барьер. Циклический барьер является точкой синхронизации, в которой указанное количество параллельных потоков встречается и блокируется. Как только все потоки прибыли, выполняется опционное действие (или не выполняется, если барьер был инициализирован без него), и, после того, как оно выполнено, барьер ломается и ожидающие потоки «освобождаются». В конструктор барьера (CyclicBarrier(int parties) и CyclicBarrier(int parties, Runnable barrierAction)) обязательно передается количество сторон, которые должны «встретиться», и, опционально, действие, которое должно произойти, когда стороны встретились, но перед тем когда они будут «отпущены».</a:t>
          </a:r>
          <a:endParaRPr lang="en-US"/>
        </a:p>
      </dgm:t>
    </dgm:pt>
    <dgm:pt modelId="{53DD32EC-D2ED-4B64-BC91-87DE1D134F38}" type="parTrans" cxnId="{9335A88B-5212-4415-AABA-AEFF2CCA69BB}">
      <dgm:prSet/>
      <dgm:spPr/>
      <dgm:t>
        <a:bodyPr/>
        <a:lstStyle/>
        <a:p>
          <a:endParaRPr lang="en-US"/>
        </a:p>
      </dgm:t>
    </dgm:pt>
    <dgm:pt modelId="{7B52E6C6-E92D-444A-9284-F1B6459487CB}" type="sibTrans" cxnId="{9335A88B-5212-4415-AABA-AEFF2CCA69BB}">
      <dgm:prSet/>
      <dgm:spPr/>
      <dgm:t>
        <a:bodyPr/>
        <a:lstStyle/>
        <a:p>
          <a:endParaRPr lang="en-US"/>
        </a:p>
      </dgm:t>
    </dgm:pt>
    <dgm:pt modelId="{D8135103-2570-477F-A155-77F36F8F9D0C}">
      <dgm:prSet/>
      <dgm:spPr/>
      <dgm:t>
        <a:bodyPr/>
        <a:lstStyle/>
        <a:p>
          <a:r>
            <a:rPr lang="ru-RU"/>
            <a:t>Барьер похож на CountDownLatch, но главное различие между ними в том, что вы не можете заново использовать «замок» после того, как его счётчик достигнет нуля, а барьер вы можете использовать снова, даже после того, как он сломается. CyclicBarrier является альтернативой метода join(), который «собирает» потоки только после того, как они выполнились.</a:t>
          </a:r>
          <a:endParaRPr lang="en-US"/>
        </a:p>
      </dgm:t>
    </dgm:pt>
    <dgm:pt modelId="{4F542839-A81B-4A46-9641-1AEDCD2E0B72}" type="parTrans" cxnId="{28A4F910-EBE7-4550-A75B-BFCFE9003B55}">
      <dgm:prSet/>
      <dgm:spPr/>
      <dgm:t>
        <a:bodyPr/>
        <a:lstStyle/>
        <a:p>
          <a:endParaRPr lang="en-US"/>
        </a:p>
      </dgm:t>
    </dgm:pt>
    <dgm:pt modelId="{59998A48-3236-43D2-8933-0FF9FA4BF925}" type="sibTrans" cxnId="{28A4F910-EBE7-4550-A75B-BFCFE9003B55}">
      <dgm:prSet/>
      <dgm:spPr/>
      <dgm:t>
        <a:bodyPr/>
        <a:lstStyle/>
        <a:p>
          <a:endParaRPr lang="en-US"/>
        </a:p>
      </dgm:t>
    </dgm:pt>
    <dgm:pt modelId="{B7555252-CE45-1843-A29F-E4CCA89D548C}" type="pres">
      <dgm:prSet presAssocID="{79B5F799-801C-4B70-A7B5-24F6A41698D8}" presName="linear" presStyleCnt="0">
        <dgm:presLayoutVars>
          <dgm:animLvl val="lvl"/>
          <dgm:resizeHandles val="exact"/>
        </dgm:presLayoutVars>
      </dgm:prSet>
      <dgm:spPr/>
    </dgm:pt>
    <dgm:pt modelId="{5BBED3A0-81E0-854E-8D28-85ECEBE777F7}" type="pres">
      <dgm:prSet presAssocID="{609AB767-F47E-4FD6-BACF-82F4D5AE29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8EC5CA-CDA2-744E-B0BC-4D30EDE01FB3}" type="pres">
      <dgm:prSet presAssocID="{7B52E6C6-E92D-444A-9284-F1B6459487CB}" presName="spacer" presStyleCnt="0"/>
      <dgm:spPr/>
    </dgm:pt>
    <dgm:pt modelId="{CAF904E2-649B-0F4E-BBF9-89019919C5F1}" type="pres">
      <dgm:prSet presAssocID="{D8135103-2570-477F-A155-77F36F8F9D0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A4F910-EBE7-4550-A75B-BFCFE9003B55}" srcId="{79B5F799-801C-4B70-A7B5-24F6A41698D8}" destId="{D8135103-2570-477F-A155-77F36F8F9D0C}" srcOrd="1" destOrd="0" parTransId="{4F542839-A81B-4A46-9641-1AEDCD2E0B72}" sibTransId="{59998A48-3236-43D2-8933-0FF9FA4BF925}"/>
    <dgm:cxn modelId="{C8F2D566-F2DC-4745-B452-BFC818852A81}" type="presOf" srcId="{609AB767-F47E-4FD6-BACF-82F4D5AE29B4}" destId="{5BBED3A0-81E0-854E-8D28-85ECEBE777F7}" srcOrd="0" destOrd="0" presId="urn:microsoft.com/office/officeart/2005/8/layout/vList2"/>
    <dgm:cxn modelId="{9335A88B-5212-4415-AABA-AEFF2CCA69BB}" srcId="{79B5F799-801C-4B70-A7B5-24F6A41698D8}" destId="{609AB767-F47E-4FD6-BACF-82F4D5AE29B4}" srcOrd="0" destOrd="0" parTransId="{53DD32EC-D2ED-4B64-BC91-87DE1D134F38}" sibTransId="{7B52E6C6-E92D-444A-9284-F1B6459487CB}"/>
    <dgm:cxn modelId="{E63588C5-079C-944E-9632-3D89AB396877}" type="presOf" srcId="{D8135103-2570-477F-A155-77F36F8F9D0C}" destId="{CAF904E2-649B-0F4E-BBF9-89019919C5F1}" srcOrd="0" destOrd="0" presId="urn:microsoft.com/office/officeart/2005/8/layout/vList2"/>
    <dgm:cxn modelId="{889A5AF9-1C5C-E84A-817D-F2C99CFC1A6E}" type="presOf" srcId="{79B5F799-801C-4B70-A7B5-24F6A41698D8}" destId="{B7555252-CE45-1843-A29F-E4CCA89D548C}" srcOrd="0" destOrd="0" presId="urn:microsoft.com/office/officeart/2005/8/layout/vList2"/>
    <dgm:cxn modelId="{56E089B9-352F-3944-AF10-82411F11D0C9}" type="presParOf" srcId="{B7555252-CE45-1843-A29F-E4CCA89D548C}" destId="{5BBED3A0-81E0-854E-8D28-85ECEBE777F7}" srcOrd="0" destOrd="0" presId="urn:microsoft.com/office/officeart/2005/8/layout/vList2"/>
    <dgm:cxn modelId="{408659A1-0960-E448-A518-0ABD65F54164}" type="presParOf" srcId="{B7555252-CE45-1843-A29F-E4CCA89D548C}" destId="{3B8EC5CA-CDA2-744E-B0BC-4D30EDE01FB3}" srcOrd="1" destOrd="0" presId="urn:microsoft.com/office/officeart/2005/8/layout/vList2"/>
    <dgm:cxn modelId="{11229129-DF3A-A44A-B556-D37049416E27}" type="presParOf" srcId="{B7555252-CE45-1843-A29F-E4CCA89D548C}" destId="{CAF904E2-649B-0F4E-BBF9-89019919C5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40B6C-2BC8-2F4A-92C4-0927B5CC57C4}">
      <dsp:nvSpPr>
        <dsp:cNvPr id="0" name=""/>
        <dsp:cNvSpPr/>
      </dsp:nvSpPr>
      <dsp:spPr>
        <a:xfrm>
          <a:off x="2565409" y="2124"/>
          <a:ext cx="2243658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Под многозадачностью понимается способность системы выполнять несколько последовательностей инструкций одновременно</a:t>
          </a:r>
          <a:endParaRPr lang="en-US" sz="1300" kern="1200"/>
        </a:p>
      </dsp:txBody>
      <dsp:txXfrm>
        <a:off x="2598266" y="34981"/>
        <a:ext cx="2177944" cy="1056115"/>
      </dsp:txXfrm>
    </dsp:sp>
    <dsp:sp modelId="{C4D3BCA6-843A-BA45-9A28-C55A5142292A}">
      <dsp:nvSpPr>
        <dsp:cNvPr id="0" name=""/>
        <dsp:cNvSpPr/>
      </dsp:nvSpPr>
      <dsp:spPr>
        <a:xfrm>
          <a:off x="2565409" y="1292228"/>
          <a:ext cx="2243658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Формально выполнение может быть псевдоодновременным, с частным переключением между задачами</a:t>
          </a:r>
          <a:endParaRPr lang="en-US" sz="1300" kern="1200"/>
        </a:p>
      </dsp:txBody>
      <dsp:txXfrm>
        <a:off x="2598266" y="1325085"/>
        <a:ext cx="2177944" cy="1056115"/>
      </dsp:txXfrm>
    </dsp:sp>
    <dsp:sp modelId="{E47C71C3-2E4B-7744-BE38-202F10F1606A}">
      <dsp:nvSpPr>
        <dsp:cNvPr id="0" name=""/>
        <dsp:cNvSpPr/>
      </dsp:nvSpPr>
      <dsp:spPr>
        <a:xfrm>
          <a:off x="2565409" y="2582332"/>
          <a:ext cx="2243658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Обычно выделяют две основных модели многозадачности</a:t>
          </a:r>
          <a:endParaRPr lang="en-US" sz="1300" kern="1200"/>
        </a:p>
      </dsp:txBody>
      <dsp:txXfrm>
        <a:off x="2598266" y="2615189"/>
        <a:ext cx="2177944" cy="1056115"/>
      </dsp:txXfrm>
    </dsp:sp>
    <dsp:sp modelId="{FEEABFA5-B75A-3645-8F6A-C6C2E1F78194}">
      <dsp:nvSpPr>
        <dsp:cNvPr id="0" name=""/>
        <dsp:cNvSpPr/>
      </dsp:nvSpPr>
      <dsp:spPr>
        <a:xfrm rot="19457599">
          <a:off x="4705185" y="2797517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169" y="2793090"/>
        <a:ext cx="55261" cy="55261"/>
      </dsp:txXfrm>
    </dsp:sp>
    <dsp:sp modelId="{7FE3E0A1-DFBB-A147-B6FA-03A50E5AA29F}">
      <dsp:nvSpPr>
        <dsp:cNvPr id="0" name=""/>
        <dsp:cNvSpPr/>
      </dsp:nvSpPr>
      <dsp:spPr>
        <a:xfrm>
          <a:off x="5706531" y="1937280"/>
          <a:ext cx="2243658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Вытесняющаяя</a:t>
          </a:r>
          <a:endParaRPr lang="en-US" sz="1300" kern="1200"/>
        </a:p>
      </dsp:txBody>
      <dsp:txXfrm>
        <a:off x="5739388" y="1970137"/>
        <a:ext cx="2177944" cy="1056115"/>
      </dsp:txXfrm>
    </dsp:sp>
    <dsp:sp modelId="{20A7801E-5E03-C64B-BDF4-1026E9D21825}">
      <dsp:nvSpPr>
        <dsp:cNvPr id="0" name=""/>
        <dsp:cNvSpPr/>
      </dsp:nvSpPr>
      <dsp:spPr>
        <a:xfrm rot="2142401">
          <a:off x="4705185" y="3442569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169" y="3438141"/>
        <a:ext cx="55261" cy="55261"/>
      </dsp:txXfrm>
    </dsp:sp>
    <dsp:sp modelId="{03E21A59-1279-DB46-939B-BEBEBE5A0EE0}">
      <dsp:nvSpPr>
        <dsp:cNvPr id="0" name=""/>
        <dsp:cNvSpPr/>
      </dsp:nvSpPr>
      <dsp:spPr>
        <a:xfrm>
          <a:off x="5706531" y="3227383"/>
          <a:ext cx="2243658" cy="1121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Кооперативная</a:t>
          </a:r>
          <a:endParaRPr lang="en-US" sz="1300" kern="1200"/>
        </a:p>
      </dsp:txBody>
      <dsp:txXfrm>
        <a:off x="5739388" y="3260240"/>
        <a:ext cx="2177944" cy="1056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2616-FC61-EB41-912A-FFF484CB0772}">
      <dsp:nvSpPr>
        <dsp:cNvPr id="0" name=""/>
        <dsp:cNvSpPr/>
      </dsp:nvSpPr>
      <dsp:spPr>
        <a:xfrm>
          <a:off x="51117" y="2665"/>
          <a:ext cx="3375884" cy="20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Реализацией понятия задачи в многозадачных ОС является процесс</a:t>
          </a:r>
          <a:endParaRPr lang="en-US" sz="1600" kern="1200"/>
        </a:p>
      </dsp:txBody>
      <dsp:txXfrm>
        <a:off x="51117" y="2665"/>
        <a:ext cx="3375884" cy="2025530"/>
      </dsp:txXfrm>
    </dsp:sp>
    <dsp:sp modelId="{9878D9F1-0882-C048-921A-253E0549BF1D}">
      <dsp:nvSpPr>
        <dsp:cNvPr id="0" name=""/>
        <dsp:cNvSpPr/>
      </dsp:nvSpPr>
      <dsp:spPr>
        <a:xfrm>
          <a:off x="3764590" y="2665"/>
          <a:ext cx="3375884" cy="202553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Процесс</a:t>
          </a:r>
          <a:r>
            <a:rPr lang="ru-RU" sz="1600" b="1" kern="1200"/>
            <a:t> </a:t>
          </a:r>
          <a:r>
            <a:rPr lang="ru-RU" sz="1600" kern="1200"/>
            <a:t>– фактическая реализация программного кода</a:t>
          </a:r>
          <a:endParaRPr lang="en-US" sz="1600" kern="1200"/>
        </a:p>
      </dsp:txBody>
      <dsp:txXfrm>
        <a:off x="3764590" y="2665"/>
        <a:ext cx="3375884" cy="2025530"/>
      </dsp:txXfrm>
    </dsp:sp>
    <dsp:sp modelId="{ED2A2BA6-E316-6B40-8461-83BC36FB35BD}">
      <dsp:nvSpPr>
        <dsp:cNvPr id="0" name=""/>
        <dsp:cNvSpPr/>
      </dsp:nvSpPr>
      <dsp:spPr>
        <a:xfrm>
          <a:off x="7478063" y="2665"/>
          <a:ext cx="3375884" cy="202553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Часто в это понятие включают предоставляемые ресурсы:  адресное пространство, глобальные переменные, регистры, стек, дескрипторы</a:t>
          </a:r>
          <a:endParaRPr lang="en-US" sz="1600" kern="1200"/>
        </a:p>
      </dsp:txBody>
      <dsp:txXfrm>
        <a:off x="7478063" y="2665"/>
        <a:ext cx="3375884" cy="2025530"/>
      </dsp:txXfrm>
    </dsp:sp>
    <dsp:sp modelId="{FD3D129C-3BB5-D74A-A7EB-4B74C97B19E4}">
      <dsp:nvSpPr>
        <dsp:cNvPr id="0" name=""/>
        <dsp:cNvSpPr/>
      </dsp:nvSpPr>
      <dsp:spPr>
        <a:xfrm>
          <a:off x="3764590" y="2365785"/>
          <a:ext cx="3375884" cy="202553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Эти ресурсы предоставляются процессу в выделенное пользование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Процессы могут взаимодействовать опосредованно, через </a:t>
          </a:r>
          <a:r>
            <a:rPr lang="en-US" sz="1200" kern="1200"/>
            <a:t>pipes</a:t>
          </a:r>
          <a:r>
            <a:rPr lang="ru-RU" sz="1200" kern="1200"/>
            <a:t>, сокеты, сигналы, сообщения, </a:t>
          </a:r>
          <a:r>
            <a:rPr lang="en-US" sz="1200" kern="1200"/>
            <a:t>CORBA, </a:t>
          </a:r>
          <a:r>
            <a:rPr lang="ru-RU" sz="1200" kern="1200"/>
            <a:t>разделяемые файлы или память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Современные ОС, как правило, ограничивают возможности процессов по управлению другими процессами</a:t>
          </a:r>
          <a:endParaRPr lang="en-US" sz="1200" kern="1200"/>
        </a:p>
      </dsp:txBody>
      <dsp:txXfrm>
        <a:off x="3764590" y="2365785"/>
        <a:ext cx="3375884" cy="2025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1E460-7BAF-7541-8CF6-EBA344F4095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Правильный перевод </a:t>
          </a:r>
          <a:r>
            <a:rPr lang="en-US" sz="1900" kern="1200"/>
            <a:t>Thread – </a:t>
          </a:r>
          <a:r>
            <a:rPr lang="ru-RU" sz="1900" kern="1200"/>
            <a:t>«нить», но термин «поток» является общепринятым – спасибо </a:t>
          </a:r>
          <a:r>
            <a:rPr lang="en-US" sz="1900" kern="1200"/>
            <a:t>Microsoft Press</a:t>
          </a:r>
          <a:r>
            <a:rPr lang="ru-RU" sz="1900" kern="1200"/>
            <a:t>. Не путать с потоками ввода/вывода (</a:t>
          </a:r>
          <a:r>
            <a:rPr lang="en-US" sz="1900" kern="1200"/>
            <a:t>Stream</a:t>
          </a:r>
          <a:r>
            <a:rPr lang="ru-RU" sz="1900" kern="1200"/>
            <a:t>)!</a:t>
          </a:r>
          <a:endParaRPr lang="en-US" sz="1900" kern="1200"/>
        </a:p>
      </dsp:txBody>
      <dsp:txXfrm>
        <a:off x="0" y="39687"/>
        <a:ext cx="3286125" cy="1971675"/>
      </dsp:txXfrm>
    </dsp:sp>
    <dsp:sp modelId="{A9BC16E9-74E2-CB46-8AF6-EB8227ADB31E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Потоки осуществляют распараллеливание задачи уже в рамках процесса</a:t>
          </a:r>
          <a:endParaRPr lang="en-US" sz="1900" kern="1200"/>
        </a:p>
      </dsp:txBody>
      <dsp:txXfrm>
        <a:off x="3614737" y="39687"/>
        <a:ext cx="3286125" cy="1971675"/>
      </dsp:txXfrm>
    </dsp:sp>
    <dsp:sp modelId="{F5615451-751D-D640-B8FF-231E78289D3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 отличие от процессов, они используют разделяемые ресурсы и данные, могут гибко взаимодействовать между собой</a:t>
          </a:r>
          <a:endParaRPr lang="en-US" sz="1900" kern="1200"/>
        </a:p>
      </dsp:txBody>
      <dsp:txXfrm>
        <a:off x="7229475" y="39687"/>
        <a:ext cx="3286125" cy="1971675"/>
      </dsp:txXfrm>
    </dsp:sp>
    <dsp:sp modelId="{602B92AC-E722-5D4E-8A71-98AD0356E499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 монопольном владении потока находятся только его стек и содержимое регистров процессора, все остальные ресурсы потенциально разделяемы</a:t>
          </a:r>
          <a:endParaRPr lang="en-US" sz="1900" kern="1200"/>
        </a:p>
      </dsp:txBody>
      <dsp:txXfrm>
        <a:off x="0" y="2339975"/>
        <a:ext cx="3286125" cy="1971675"/>
      </dsp:txXfrm>
    </dsp:sp>
    <dsp:sp modelId="{3DB62FD7-3ECD-B740-A4E5-91122A644913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Это огромное преимущество и источник большого количества ошибок одновременно</a:t>
          </a:r>
          <a:endParaRPr lang="en-US" sz="1900" kern="1200"/>
        </a:p>
      </dsp:txBody>
      <dsp:txXfrm>
        <a:off x="3614737" y="2339975"/>
        <a:ext cx="3286125" cy="1971675"/>
      </dsp:txXfrm>
    </dsp:sp>
    <dsp:sp modelId="{0C66E622-9023-9945-8356-65EF4B0CDC2E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Выделяют два основных подхода к реализации потоков: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Kernel mode threads </a:t>
          </a:r>
          <a:r>
            <a:rPr lang="ru-RU" sz="1500" kern="1200"/>
            <a:t>и надстройки над ними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User mode threads, </a:t>
          </a:r>
          <a:r>
            <a:rPr lang="ru-RU" sz="1500" kern="1200"/>
            <a:t>они же </a:t>
          </a:r>
          <a:r>
            <a:rPr lang="en-US" sz="1500" kern="1200"/>
            <a:t>Green threads</a:t>
          </a:r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2B8A-B504-B74D-A0B0-6EB50AB367E3}">
      <dsp:nvSpPr>
        <dsp:cNvPr id="0" name=""/>
        <dsp:cNvSpPr/>
      </dsp:nvSpPr>
      <dsp:spPr>
        <a:xfrm>
          <a:off x="0" y="1663"/>
          <a:ext cx="2371136" cy="727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Соревнование имеет место при участии</a:t>
          </a:r>
          <a:r>
            <a:rPr lang="en-US" sz="1000" kern="1200"/>
            <a:t> </a:t>
          </a:r>
          <a:r>
            <a:rPr lang="ru-RU" sz="1000" kern="1200"/>
            <a:t>нескольких асинхронных потоков,</a:t>
          </a:r>
          <a:r>
            <a:rPr lang="en-US" sz="1000" kern="1200"/>
            <a:t> </a:t>
          </a:r>
          <a:r>
            <a:rPr lang="ru-RU" sz="1000" kern="1200"/>
            <a:t>использующих один и тот же ресурс </a:t>
          </a:r>
          <a:r>
            <a:rPr lang="en-US" sz="1000" kern="1200"/>
            <a:t>               </a:t>
          </a:r>
          <a:r>
            <a:rPr lang="ru-RU" sz="1000" kern="1200"/>
            <a:t>(разделяемый ресурс).</a:t>
          </a:r>
          <a:endParaRPr lang="en-US" sz="1000" kern="1200"/>
        </a:p>
      </dsp:txBody>
      <dsp:txXfrm>
        <a:off x="35505" y="37168"/>
        <a:ext cx="2300126" cy="656315"/>
      </dsp:txXfrm>
    </dsp:sp>
    <dsp:sp modelId="{8807866D-1E67-AF4E-B34E-71A2A0ACBD06}">
      <dsp:nvSpPr>
        <dsp:cNvPr id="0" name=""/>
        <dsp:cNvSpPr/>
      </dsp:nvSpPr>
      <dsp:spPr>
        <a:xfrm>
          <a:off x="0" y="765355"/>
          <a:ext cx="2371136" cy="727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В данном случае потоки могут возвращать неверные результаты.</a:t>
          </a:r>
          <a:endParaRPr lang="en-US" sz="1000" kern="1200"/>
        </a:p>
      </dsp:txBody>
      <dsp:txXfrm>
        <a:off x="35505" y="800860"/>
        <a:ext cx="2300126" cy="656315"/>
      </dsp:txXfrm>
    </dsp:sp>
    <dsp:sp modelId="{41B27592-6BF8-8F4C-A1B0-9DC5E9C40BA1}">
      <dsp:nvSpPr>
        <dsp:cNvPr id="0" name=""/>
        <dsp:cNvSpPr/>
      </dsp:nvSpPr>
      <dsp:spPr>
        <a:xfrm rot="5400000">
          <a:off x="4187882" y="-214966"/>
          <a:ext cx="581860" cy="421535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Одновременное чтение и запись в файл может повредить данные в нем.</a:t>
          </a:r>
          <a:endParaRPr lang="en-US" sz="1600" kern="1200"/>
        </a:p>
      </dsp:txBody>
      <dsp:txXfrm rot="-5400000">
        <a:off x="2371136" y="1630184"/>
        <a:ext cx="4186948" cy="525052"/>
      </dsp:txXfrm>
    </dsp:sp>
    <dsp:sp modelId="{5A654903-A1FC-8749-AA02-C813D0885C88}">
      <dsp:nvSpPr>
        <dsp:cNvPr id="0" name=""/>
        <dsp:cNvSpPr/>
      </dsp:nvSpPr>
      <dsp:spPr>
        <a:xfrm>
          <a:off x="0" y="1529046"/>
          <a:ext cx="2371136" cy="727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Пример:</a:t>
          </a:r>
          <a:endParaRPr lang="en-US" sz="1000" kern="1200"/>
        </a:p>
      </dsp:txBody>
      <dsp:txXfrm>
        <a:off x="35505" y="1564551"/>
        <a:ext cx="2300126" cy="656315"/>
      </dsp:txXfrm>
    </dsp:sp>
    <dsp:sp modelId="{D38F24B5-F26A-4947-978D-5BAE6068AF3C}">
      <dsp:nvSpPr>
        <dsp:cNvPr id="0" name=""/>
        <dsp:cNvSpPr/>
      </dsp:nvSpPr>
      <dsp:spPr>
        <a:xfrm>
          <a:off x="0" y="2292738"/>
          <a:ext cx="2371136" cy="727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Проблем можно избежать, если синхронизовать потоки, использующие разделяемые ресурсы.</a:t>
          </a:r>
          <a:endParaRPr lang="en-US" sz="1000" kern="1200"/>
        </a:p>
      </dsp:txBody>
      <dsp:txXfrm>
        <a:off x="35505" y="2328243"/>
        <a:ext cx="2300126" cy="656315"/>
      </dsp:txXfrm>
    </dsp:sp>
    <dsp:sp modelId="{3E0699FF-9A61-B345-89ED-131AEA82FE5B}">
      <dsp:nvSpPr>
        <dsp:cNvPr id="0" name=""/>
        <dsp:cNvSpPr/>
      </dsp:nvSpPr>
      <dsp:spPr>
        <a:xfrm>
          <a:off x="0" y="3056430"/>
          <a:ext cx="2371136" cy="727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Так же называется </a:t>
          </a:r>
          <a:r>
            <a:rPr lang="en-US" sz="1000" kern="1200"/>
            <a:t>thread race, thread condition.</a:t>
          </a:r>
        </a:p>
      </dsp:txBody>
      <dsp:txXfrm>
        <a:off x="35505" y="3091935"/>
        <a:ext cx="2300126" cy="6563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EC274-396C-CC4F-B08A-CC4BD4A30E0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Упрощение программы за счет использования общего адресного пространства</a:t>
          </a:r>
          <a:endParaRPr lang="en-US" sz="2100" kern="1200"/>
        </a:p>
      </dsp:txBody>
      <dsp:txXfrm>
        <a:off x="0" y="39687"/>
        <a:ext cx="3286125" cy="1971675"/>
      </dsp:txXfrm>
    </dsp:sp>
    <dsp:sp modelId="{5B439944-0BE9-8447-9CCE-500E535251A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Общение потоков между собой гораздо легче организовать, </a:t>
          </a:r>
          <a:br>
            <a:rPr lang="ru-RU" sz="2100" kern="1200"/>
          </a:br>
          <a:r>
            <a:rPr lang="ru-RU" sz="2100" kern="1200"/>
            <a:t>чем общение процессов</a:t>
          </a:r>
          <a:endParaRPr lang="en-US" sz="2100" kern="1200"/>
        </a:p>
      </dsp:txBody>
      <dsp:txXfrm>
        <a:off x="3614737" y="39687"/>
        <a:ext cx="3286125" cy="1971675"/>
      </dsp:txXfrm>
    </dsp:sp>
    <dsp:sp modelId="{C9FB8311-9B89-FF41-B6BE-886EBCC5EFF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При этом оно происходит гораздо эффективнее и быстрее</a:t>
          </a:r>
          <a:endParaRPr lang="en-US" sz="2100" kern="1200"/>
        </a:p>
      </dsp:txBody>
      <dsp:txXfrm>
        <a:off x="7229475" y="39687"/>
        <a:ext cx="3286125" cy="1971675"/>
      </dsp:txXfrm>
    </dsp:sp>
    <dsp:sp modelId="{1D1E993B-001B-DF43-A8BA-50742193F8B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Меньшие относительно процесса временные затраты </a:t>
          </a:r>
          <a:br>
            <a:rPr lang="ru-RU" sz="2100" kern="1200"/>
          </a:br>
          <a:r>
            <a:rPr lang="ru-RU" sz="2100" kern="1200"/>
            <a:t>на создание потока и управление им</a:t>
          </a:r>
          <a:endParaRPr lang="en-US" sz="2100" kern="1200"/>
        </a:p>
      </dsp:txBody>
      <dsp:txXfrm>
        <a:off x="0" y="2339975"/>
        <a:ext cx="3286125" cy="1971675"/>
      </dsp:txXfrm>
    </dsp:sp>
    <dsp:sp modelId="{423AD87C-A6B7-C14B-97BF-B6CB7975C977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случае, если это </a:t>
          </a:r>
          <a:r>
            <a:rPr lang="en-US" sz="2100" kern="1200"/>
            <a:t>“Green Threads”, </a:t>
          </a:r>
          <a:r>
            <a:rPr lang="ru-RU" sz="2100" kern="1200"/>
            <a:t>то есть программная эмуляция потоков , ОС вообще может не участвовать в жизненном цикле потока </a:t>
          </a:r>
          <a:endParaRPr lang="en-US" sz="2100" kern="1200"/>
        </a:p>
      </dsp:txBody>
      <dsp:txXfrm>
        <a:off x="3614737" y="2339975"/>
        <a:ext cx="3286125" cy="1971675"/>
      </dsp:txXfrm>
    </dsp:sp>
    <dsp:sp modelId="{E40A3715-0F1F-8648-9287-810604DE378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Повышение производительности процесса за счет распараллеливания процессорных вычислений и операций ввода/вывода</a:t>
          </a:r>
          <a:endParaRPr lang="en-US" sz="2100" kern="1200"/>
        </a:p>
      </dsp:txBody>
      <dsp:txXfrm>
        <a:off x="7229475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70991-57E8-FA4C-A040-A97B8CCC0554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Synchronized </a:t>
          </a:r>
          <a:r>
            <a:rPr lang="ru-RU" sz="1600" kern="1200"/>
            <a:t>позволяет организовывать критические секции средствами языка </a:t>
          </a:r>
          <a:r>
            <a:rPr lang="en-US" sz="1600" kern="1200"/>
            <a:t>Java</a:t>
          </a:r>
        </a:p>
      </dsp:txBody>
      <dsp:txXfrm>
        <a:off x="3080" y="587032"/>
        <a:ext cx="2444055" cy="1466433"/>
      </dsp:txXfrm>
    </dsp:sp>
    <dsp:sp modelId="{13FA1497-6468-D347-A6CD-CDF6AD88044E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Применяется в двух основных формах: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В виде </a:t>
          </a:r>
          <a:r>
            <a:rPr lang="en-US" sz="1200" kern="1200"/>
            <a:t>synchronized-</a:t>
          </a:r>
          <a:r>
            <a:rPr lang="ru-RU" sz="1200" kern="1200"/>
            <a:t>блока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В виде </a:t>
          </a:r>
          <a:r>
            <a:rPr lang="en-US" sz="1200" kern="1200"/>
            <a:t>synchronized-</a:t>
          </a:r>
          <a:r>
            <a:rPr lang="ru-RU" sz="1200" kern="1200"/>
            <a:t>метода</a:t>
          </a:r>
          <a:endParaRPr lang="en-US" sz="1200" kern="1200"/>
        </a:p>
      </dsp:txBody>
      <dsp:txXfrm>
        <a:off x="2691541" y="587032"/>
        <a:ext cx="2444055" cy="1466433"/>
      </dsp:txXfrm>
    </dsp:sp>
    <dsp:sp modelId="{877B533B-1646-1344-8A62-1E7BA41C82B4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Мьютексами для этих блоков служат так называемые мониторы</a:t>
          </a:r>
          <a:endParaRPr lang="en-US" sz="1600" kern="1200"/>
        </a:p>
      </dsp:txBody>
      <dsp:txXfrm>
        <a:off x="5380002" y="587032"/>
        <a:ext cx="2444055" cy="1466433"/>
      </dsp:txXfrm>
    </dsp:sp>
    <dsp:sp modelId="{9B24142B-FC6A-0340-8C6E-C67D34240A2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– </a:t>
          </a:r>
          <a:r>
            <a:rPr lang="ru-RU" sz="1600" kern="1200"/>
            <a:t>структура, ассоциированная с </a:t>
          </a:r>
          <a:r>
            <a:rPr lang="en-US" sz="1600" kern="1200"/>
            <a:t>Java-</a:t>
          </a:r>
          <a:r>
            <a:rPr lang="ru-RU" sz="1600" kern="1200"/>
            <a:t>объектом, которая может выполнять роль мьютекса</a:t>
          </a:r>
          <a:endParaRPr lang="en-US" sz="1600" kern="1200"/>
        </a:p>
      </dsp:txBody>
      <dsp:txXfrm>
        <a:off x="8068463" y="587032"/>
        <a:ext cx="2444055" cy="1466433"/>
      </dsp:txXfrm>
    </dsp:sp>
    <dsp:sp modelId="{038B7F95-67D3-104F-9F64-823EE9BCCED6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Для </a:t>
          </a:r>
          <a:r>
            <a:rPr lang="en-US" sz="1600" kern="1200"/>
            <a:t>synchronized-</a:t>
          </a:r>
          <a:r>
            <a:rPr lang="ru-RU" sz="1600" kern="1200"/>
            <a:t>блока мьютексом служит монитор объекта-аргумента</a:t>
          </a:r>
          <a:endParaRPr lang="en-US" sz="1600" kern="1200"/>
        </a:p>
      </dsp:txBody>
      <dsp:txXfrm>
        <a:off x="1347311" y="2297871"/>
        <a:ext cx="2444055" cy="1466433"/>
      </dsp:txXfrm>
    </dsp:sp>
    <dsp:sp modelId="{D237E67A-CE97-2E47-A8FA-46E5E832F287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Для статического </a:t>
          </a:r>
          <a:r>
            <a:rPr lang="en-US" sz="1600" kern="1200"/>
            <a:t>synchronized-</a:t>
          </a:r>
          <a:r>
            <a:rPr lang="ru-RU" sz="1600" kern="1200"/>
            <a:t>метода мьютек</a:t>
          </a:r>
          <a:r>
            <a:rPr lang="en-US" sz="1600" kern="1200"/>
            <a:t>c</a:t>
          </a:r>
          <a:r>
            <a:rPr lang="ru-RU" sz="1600" kern="1200"/>
            <a:t>ом будет монитор объекта типа </a:t>
          </a:r>
          <a:r>
            <a:rPr lang="en-US" sz="1600" kern="1200"/>
            <a:t>Class</a:t>
          </a:r>
          <a:r>
            <a:rPr lang="ru-RU" sz="1600" kern="1200"/>
            <a:t> для  класса, содержащего статический метод</a:t>
          </a:r>
          <a:endParaRPr lang="en-US" sz="1600" kern="1200"/>
        </a:p>
      </dsp:txBody>
      <dsp:txXfrm>
        <a:off x="4035772" y="2297871"/>
        <a:ext cx="2444055" cy="1466433"/>
      </dsp:txXfrm>
    </dsp:sp>
    <dsp:sp modelId="{D23C70C0-1909-CE4E-ACC5-16D85FD6EBCD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Synchronized </a:t>
          </a:r>
          <a:r>
            <a:rPr lang="ru-RU" sz="1600" kern="1200"/>
            <a:t>гарантирует, что мьютекс будет отпущен в любом случае, даже если будет брошено исключение</a:t>
          </a:r>
          <a:endParaRPr lang="en-US" sz="1600" kern="1200"/>
        </a:p>
      </dsp:txBody>
      <dsp:txXfrm>
        <a:off x="6724233" y="2297871"/>
        <a:ext cx="2444055" cy="1466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9C21C-4B6A-DA40-B0EC-772810566DB7}">
      <dsp:nvSpPr>
        <dsp:cNvPr id="0" name=""/>
        <dsp:cNvSpPr/>
      </dsp:nvSpPr>
      <dsp:spPr>
        <a:xfrm>
          <a:off x="2053" y="184233"/>
          <a:ext cx="4379788" cy="3982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CountDownLatch</a:t>
          </a:r>
          <a:r>
            <a:rPr lang="ru-RU" sz="1800" kern="1200" dirty="0"/>
            <a:t> (замок с обратным отсчетом) предоставляет возможность любому количеству потоков в блоке кода ожидать до тех пор, пока не завершится определенное количество операций, выполняющихся в других потоках, перед тем как они будут «отпущены», чтобы продолжить свою деятельность. В конструктор </a:t>
          </a:r>
          <a:r>
            <a:rPr lang="ru-RU" sz="1800" kern="1200" dirty="0" err="1"/>
            <a:t>CountDownLatch</a:t>
          </a:r>
          <a:r>
            <a:rPr lang="ru-RU" sz="1800" kern="1200" dirty="0"/>
            <a:t> (</a:t>
          </a:r>
          <a:r>
            <a:rPr lang="ru-RU" sz="1800" kern="1200" dirty="0" err="1"/>
            <a:t>CountDownLatch</a:t>
          </a:r>
          <a:r>
            <a:rPr lang="ru-RU" sz="1800" kern="1200" dirty="0"/>
            <a:t>(</a:t>
          </a:r>
          <a:r>
            <a:rPr lang="ru-RU" sz="1800" kern="1200" dirty="0" err="1"/>
            <a:t>int</a:t>
          </a:r>
          <a:r>
            <a:rPr lang="ru-RU" sz="1800" kern="1200" dirty="0"/>
            <a:t> </a:t>
          </a:r>
          <a:r>
            <a:rPr lang="ru-RU" sz="1800" kern="1200" dirty="0" err="1"/>
            <a:t>count</a:t>
          </a:r>
          <a:r>
            <a:rPr lang="ru-RU" sz="1800" kern="1200" dirty="0"/>
            <a:t>)) обязательно передается количество операций, которое должно быть выполнено, чтобы замок «отпустил» заблокированные потоки.</a:t>
          </a:r>
          <a:endParaRPr lang="en-US" sz="1800" kern="1200" dirty="0"/>
        </a:p>
      </dsp:txBody>
      <dsp:txXfrm>
        <a:off x="118707" y="300887"/>
        <a:ext cx="4146480" cy="3749562"/>
      </dsp:txXfrm>
    </dsp:sp>
    <dsp:sp modelId="{4B6542D2-C5D3-184B-9F77-DCD331DD9108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19821" y="1849812"/>
        <a:ext cx="649961" cy="651713"/>
      </dsp:txXfrm>
    </dsp:sp>
    <dsp:sp modelId="{91CA2015-32FE-C74B-B8AB-A516E3562CA5}">
      <dsp:nvSpPr>
        <dsp:cNvPr id="0" name=""/>
        <dsp:cNvSpPr/>
      </dsp:nvSpPr>
      <dsp:spPr>
        <a:xfrm>
          <a:off x="6133757" y="184233"/>
          <a:ext cx="4379788" cy="398287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Блокировка потоков снимается с помощью счётчика: любой действующий поток, при выполнении определенной операции уменьшает значение счётчика. Когда счётчик достигает 0, все ожидающие потоки </a:t>
          </a:r>
          <a:r>
            <a:rPr lang="ru-RU" sz="1800" kern="1200" dirty="0" err="1"/>
            <a:t>разблокируются</a:t>
          </a:r>
          <a:r>
            <a:rPr lang="ru-RU" sz="1800" kern="1200" dirty="0"/>
            <a:t> и продолжают выполняться (примером </a:t>
          </a:r>
          <a:r>
            <a:rPr lang="ru-RU" sz="1800" kern="1200" dirty="0" err="1"/>
            <a:t>CountDownLatch</a:t>
          </a:r>
          <a:r>
            <a:rPr lang="ru-RU" sz="1800" kern="1200" dirty="0"/>
            <a:t> из жизни может служить сбор экскурсионной группы: пока не наберется определенное количество человек, экскурсия не начнется).</a:t>
          </a:r>
          <a:br>
            <a:rPr lang="ru-RU" sz="1800" kern="1200" dirty="0"/>
          </a:br>
          <a:endParaRPr lang="en-US" sz="1800" kern="1200" dirty="0"/>
        </a:p>
      </dsp:txBody>
      <dsp:txXfrm>
        <a:off x="6250411" y="300887"/>
        <a:ext cx="4146480" cy="37495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D3A0-81E0-854E-8D28-85ECEBE777F7}">
      <dsp:nvSpPr>
        <dsp:cNvPr id="0" name=""/>
        <dsp:cNvSpPr/>
      </dsp:nvSpPr>
      <dsp:spPr>
        <a:xfrm>
          <a:off x="0" y="162189"/>
          <a:ext cx="10515600" cy="198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CyclicBarrier реализует шаблон синхронизации Барьер. Циклический барьер является точкой синхронизации, в которой указанное количество параллельных потоков встречается и блокируется. Как только все потоки прибыли, выполняется опционное действие (или не выполняется, если барьер был инициализирован без него), и, после того, как оно выполнено, барьер ломается и ожидающие потоки «освобождаются». В конструктор барьера (CyclicBarrier(int parties) и CyclicBarrier(int parties, Runnable barrierAction)) обязательно передается количество сторон, которые должны «встретиться», и, опционально, действие, которое должно произойти, когда стороны встретились, но перед тем когда они будут «отпущены».</a:t>
          </a:r>
          <a:endParaRPr lang="en-US" sz="1700" kern="1200"/>
        </a:p>
      </dsp:txBody>
      <dsp:txXfrm>
        <a:off x="97095" y="259284"/>
        <a:ext cx="10321410" cy="1794809"/>
      </dsp:txXfrm>
    </dsp:sp>
    <dsp:sp modelId="{CAF904E2-649B-0F4E-BBF9-89019919C5F1}">
      <dsp:nvSpPr>
        <dsp:cNvPr id="0" name=""/>
        <dsp:cNvSpPr/>
      </dsp:nvSpPr>
      <dsp:spPr>
        <a:xfrm>
          <a:off x="0" y="2200149"/>
          <a:ext cx="10515600" cy="198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Барьер похож на CountDownLatch, но главное различие между ними в том, что вы не можете заново использовать «замок» после того, как его счётчик достигнет нуля, а барьер вы можете использовать снова, даже после того, как он сломается. CyclicBarrier является альтернативой метода join(), который «собирает» потоки только после того, как они выполнились.</a:t>
          </a:r>
          <a:endParaRPr lang="en-US" sz="1700" kern="1200"/>
        </a:p>
      </dsp:txBody>
      <dsp:txXfrm>
        <a:off x="97095" y="2297244"/>
        <a:ext cx="10321410" cy="179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9CBC2-C26F-E7C4-FA93-5CB5C4BD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E6A37-61B3-2BE1-C6AE-E9ABBC7C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70A2F-6CF1-F3CB-2BD8-970AE4C4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9FAE92-6933-D5CF-67BE-6E6F4444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D8612-846A-E96E-F661-47749F4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9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C334E-DF8D-845C-8731-E23F4F8A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A16E8A-4EE3-457F-B0E0-373FD58A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B1F69-95DF-D750-15B7-B85581C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69B76-30D7-9855-29A6-69B75DF4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48025-E892-C820-4284-0693C71A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6A1E98-ADE5-C04D-5095-3A93DEEBD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566FF-8923-ADB7-16FF-7926DF55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16940-FC9A-FDA6-8E68-C38D38BE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473DA-308D-B20D-8249-2050BDD7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ABEF5-5D17-E6F9-FC69-D9B242A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1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3A633-DD53-0029-99D4-0E79768A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192CA-53B3-E241-50AE-4A6295ED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AB1A1-E640-BA6E-8C91-4A2C7B48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160A2-F8A3-8977-291A-AC2138A7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51EB7-27FB-7369-81F1-363A0D6C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6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EA399-C45F-932F-1E87-FDF5F345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80DDE-CCE4-A372-0267-14B6398A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CE95B-BFD4-99FB-45CD-D8B0EE87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C773C-D316-867F-18E3-74506C5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492AD-B3D0-CAF3-37D2-3ACC3BDE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A9BEF-E072-6EB3-0784-F628D9A0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E1785-ECB5-DDE6-14C2-CA810CB2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707E13-A68A-A5F7-C459-F0BB81D2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74BA3D-A40E-3B23-D366-5AFEA25D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F5279-8AAA-2E73-044F-D8915983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4E1105-3A7C-4451-4ED5-F13142D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4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199AF-AD38-07A7-4A68-8D9A9806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B79A2-EBB9-941E-3516-4ACF250B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E2933-3029-48E6-6254-1DBFA375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6E031C-39F4-A3E1-C01C-100CFC41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E768CA-4FAE-64B9-51D7-70A2197B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D0F841-9CB7-4487-6496-C41EE3E3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E8597D-C948-6BC2-0F3F-BDB90C67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10ECC-0FAC-E47E-833C-CE55142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C5B1B-28A3-EBBB-30B3-ABC2ACEB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C06C9F-1200-4B8D-EC81-91F7C66B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1CF247-D9A7-6001-5C2B-A0ACD21A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52C8C-5B00-509F-394C-086320DB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E15D06-31C3-BF4E-470F-A83FC08B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0F4AE3-0A85-E205-3F1A-1BF1F601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7B724-1DE2-81B0-62ED-B8AE11FB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3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0FDDC-5E61-22C8-D8E8-7CDF31D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5EABF-8302-6CD7-A507-6FD674B1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F73A8-07DF-31A5-B94B-EC6F2D67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0EA13D-A403-4B40-6BC5-653FF501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E6F37-84F4-F6BA-05CB-8D1BA2F4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B5945-9974-268C-9F8A-70B2D626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6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1163B-1332-B72E-ABBE-FFD864F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70AD9E-73DE-4809-F7DE-45086DD8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E6A4DB-9B9E-3AB8-F42E-74520262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5FF979-37F4-6E1A-C36C-1F9E594E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3949C-E1CE-76C2-C580-EFA4CB5E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5E4ECA-F0A5-87CD-09CD-82060353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54E6-B8A8-7AFD-80CB-A52AC4C2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CDEDB-4788-E618-DB77-2A1B2398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53A34-8D21-46A1-F350-DB27DA645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CC58-D617-CE49-A19C-CD114A3ACFFB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7D68A-A6AF-5393-C401-EF16AF955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E74DF-81D4-2636-8D57-28ECDA5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3F75-0598-4441-A616-3D4A3AB4ED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фишпондс">
            <a:extLst>
              <a:ext uri="{FF2B5EF4-FFF2-40B4-BE49-F238E27FC236}">
                <a16:creationId xmlns:a16="http://schemas.microsoft.com/office/drawing/2014/main" id="{8E9B5825-5FC1-B7A8-2FD7-BC36191A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6C4D-04B1-F2E3-8269-77BCE240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5200">
                <a:solidFill>
                  <a:srgbClr val="FFFFFF"/>
                </a:solidFill>
              </a:rPr>
              <a:t>Многопоточность в J</a:t>
            </a:r>
            <a:r>
              <a:rPr lang="en-US" sz="5200">
                <a:solidFill>
                  <a:srgbClr val="FFFFFF"/>
                </a:solidFill>
              </a:rPr>
              <a:t>AVA</a:t>
            </a:r>
            <a:endParaRPr lang="ru-RU" sz="52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B0D740-E2B2-9A12-8791-B032D4930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Лекция №6</a:t>
            </a:r>
          </a:p>
          <a:p>
            <a:r>
              <a:rPr lang="en-US" sz="2200">
                <a:solidFill>
                  <a:srgbClr val="FFFFFF"/>
                </a:solidFill>
              </a:rPr>
              <a:t>Преподаватель: Торопчин Д.А.</a:t>
            </a:r>
          </a:p>
          <a:p>
            <a:r>
              <a:rPr lang="en-US" sz="2200">
                <a:solidFill>
                  <a:srgbClr val="FFFFFF"/>
                </a:solidFill>
              </a:rPr>
              <a:t>ГК «Технологии Надежности»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0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1CF5-B3E6-1CC9-76AF-C82B4E34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/>
              <a:t>Семафор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2504C-FD8A-A0B3-7FC0-BC82A466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402774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Переменная целого типа, управляющая доступом к ресурсу</a:t>
            </a:r>
            <a:r>
              <a:rPr lang="en-US" sz="1800" dirty="0"/>
              <a:t> </a:t>
            </a:r>
            <a:r>
              <a:rPr lang="ru-RU" sz="1800" dirty="0"/>
              <a:t>или разделяемым данным</a:t>
            </a:r>
          </a:p>
          <a:p>
            <a:pPr algn="just"/>
            <a:r>
              <a:rPr lang="ru-RU" sz="1800" dirty="0"/>
              <a:t>Её фактическое значение – количество потоков, использующих ресурс в данный момент</a:t>
            </a:r>
          </a:p>
          <a:p>
            <a:pPr algn="just"/>
            <a:r>
              <a:rPr lang="ru-RU" sz="1800" dirty="0"/>
              <a:t>Если очередной поток пытается получить ресурс, но переменная уже достигла максимума, то поток вынужден ждать </a:t>
            </a:r>
          </a:p>
          <a:p>
            <a:pPr algn="just"/>
            <a:r>
              <a:rPr lang="ru-RU" sz="1800" dirty="0"/>
              <a:t>Если максимум – </a:t>
            </a:r>
            <a:r>
              <a:rPr lang="en-US" sz="1800" dirty="0"/>
              <a:t>N</a:t>
            </a:r>
            <a:r>
              <a:rPr lang="ru-RU" sz="1800" dirty="0"/>
              <a:t>, то семафор называется </a:t>
            </a:r>
            <a:r>
              <a:rPr lang="en-US" sz="1800" dirty="0"/>
              <a:t>N-</a:t>
            </a:r>
            <a:r>
              <a:rPr lang="ru-RU" sz="1800" dirty="0"/>
              <a:t>местным</a:t>
            </a:r>
          </a:p>
          <a:p>
            <a:pPr algn="just"/>
            <a:r>
              <a:rPr lang="ru-RU" sz="1800" dirty="0"/>
              <a:t>Наиболее употребительны одноместные семафоры, называемые также мьютексами (</a:t>
            </a:r>
            <a:r>
              <a:rPr lang="en-US" sz="1800" dirty="0"/>
              <a:t>mutex</a:t>
            </a:r>
            <a:r>
              <a:rPr lang="ru-RU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F2D1-7D54-568F-DE69-9A0B3B500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4" r="3294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746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3439-D65F-9CCA-773E-2F1F59A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ru-RU" sz="3600" dirty="0"/>
              <a:t>Синхронизация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EE47E-9EED-3AB8-D5DB-E3985FEE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Под синхронизацией понимают управление порядком взаимного исполнения потоков</a:t>
            </a:r>
          </a:p>
          <a:p>
            <a:pPr algn="just"/>
            <a:r>
              <a:rPr lang="ru-RU" sz="2000" dirty="0"/>
              <a:t>Наиболее распространенный способ синхронизации – создание критической секции</a:t>
            </a:r>
          </a:p>
          <a:p>
            <a:pPr algn="just"/>
            <a:r>
              <a:rPr lang="ru-RU" sz="2000" dirty="0"/>
              <a:t>При этом началом критической секции служит операция захвата мьютекса</a:t>
            </a:r>
          </a:p>
          <a:p>
            <a:pPr algn="just"/>
            <a:r>
              <a:rPr lang="ru-RU" sz="2000" dirty="0"/>
              <a:t>Концом критической секции будет операция освобождения мьютекса</a:t>
            </a:r>
          </a:p>
          <a:p>
            <a:pPr algn="just"/>
            <a:r>
              <a:rPr lang="ru-RU" sz="2000" dirty="0"/>
              <a:t>Таким образом, в любой момент времени код критической секции исполняется не более чем одним потоком</a:t>
            </a:r>
          </a:p>
          <a:p>
            <a:pPr algn="just"/>
            <a:r>
              <a:rPr lang="ru-RU" sz="2000" dirty="0"/>
              <a:t>Остальные потоки вынуждены ждать на операции захвата мьютекса до тех пор, пока он не освободится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6B599-6858-4B38-459B-75EFCCA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Синтетика V</a:t>
            </a:r>
            <a:r>
              <a:rPr lang="en-US" sz="4000">
                <a:solidFill>
                  <a:srgbClr val="FFFFFF"/>
                </a:solidFill>
              </a:rPr>
              <a:t>S </a:t>
            </a:r>
            <a:r>
              <a:rPr lang="ru-RU" sz="4000">
                <a:solidFill>
                  <a:srgbClr val="FFFFFF"/>
                </a:solidFill>
              </a:rPr>
              <a:t>многопоточка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DA824-9AA9-45AB-2180-A8A8CAEB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ru-RU" sz="1800" dirty="0"/>
              <a:t>Казалось бы, многопоточный код выигрывает в производительности</a:t>
            </a:r>
            <a:r>
              <a:rPr lang="en-US" sz="1800" dirty="0"/>
              <a:t>, </a:t>
            </a:r>
            <a:r>
              <a:rPr lang="en-US" sz="1800" dirty="0" err="1"/>
              <a:t>т</a:t>
            </a:r>
            <a:r>
              <a:rPr lang="ru-RU" sz="1800" dirty="0"/>
              <a:t>ем не менее всегда есть накладные расходы </a:t>
            </a:r>
            <a:r>
              <a:rPr lang="en-US" sz="1800" dirty="0"/>
              <a:t>CPU</a:t>
            </a:r>
            <a:r>
              <a:rPr lang="ru-RU" sz="1800" dirty="0"/>
              <a:t> на переключение контекста потока</a:t>
            </a:r>
            <a:r>
              <a:rPr lang="en-US" sz="1800" dirty="0"/>
              <a:t> </a:t>
            </a:r>
            <a:r>
              <a:rPr lang="ru-RU" sz="1800" dirty="0"/>
              <a:t>и памяти на хранение копий регистров и стека</a:t>
            </a:r>
          </a:p>
          <a:p>
            <a:pPr algn="just"/>
            <a:r>
              <a:rPr lang="ru-RU" sz="1800" dirty="0"/>
              <a:t>Синхронизация также требует накладных расходов:</a:t>
            </a:r>
          </a:p>
          <a:p>
            <a:pPr lvl="1" algn="just"/>
            <a:r>
              <a:rPr lang="ru-RU" sz="1800" dirty="0"/>
              <a:t>Как правило компилятор не может применять многие из</a:t>
            </a:r>
            <a:r>
              <a:rPr lang="en-US" sz="1800" dirty="0"/>
              <a:t> </a:t>
            </a:r>
            <a:r>
              <a:rPr lang="ru-RU" sz="1800" dirty="0"/>
              <a:t>оптимизаций</a:t>
            </a:r>
            <a:r>
              <a:rPr lang="en-US" sz="1800" dirty="0"/>
              <a:t> </a:t>
            </a:r>
            <a:r>
              <a:rPr lang="ru-RU" sz="1800" dirty="0"/>
              <a:t>к содержимому критических секций</a:t>
            </a:r>
          </a:p>
          <a:p>
            <a:pPr lvl="1" algn="just"/>
            <a:r>
              <a:rPr lang="ru-RU" sz="1800" dirty="0"/>
              <a:t>Синхронизация требует сброса кэшей процессора и обработчика памяти</a:t>
            </a:r>
          </a:p>
          <a:p>
            <a:pPr algn="just"/>
            <a:r>
              <a:rPr lang="ru-RU" sz="1800" dirty="0"/>
              <a:t>Если реализация многопоточности в  языке не слишком эффективна, то однопоточное решение может в итоге оказаться производительнее</a:t>
            </a:r>
          </a:p>
          <a:p>
            <a:pPr algn="just"/>
            <a:r>
              <a:rPr lang="ru-RU" sz="1800" dirty="0"/>
              <a:t>Чтобы избежать переключения контекста иногда применяется </a:t>
            </a:r>
            <a:r>
              <a:rPr lang="en-US" sz="1800" dirty="0"/>
              <a:t>busy waiting (aka spinlock) – </a:t>
            </a:r>
            <a:r>
              <a:rPr lang="ru-RU" sz="1800" dirty="0"/>
              <a:t>работа потока вхолостую пока некоторое условие не будет достигнуто. В современных языках высокого уровня самостоятельная реализация этой техники редко оправдывает себя и считается анти-паттерном.</a:t>
            </a:r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9620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04927-7970-5B50-33E2-5F44C8CA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ru-RU" sz="4000"/>
              <a:t>Атомарность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A6259-8B50-1C7A-5CF4-6241D5A6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0"/>
            <a:ext cx="7909482" cy="6400372"/>
          </a:xfrm>
        </p:spPr>
        <p:txBody>
          <a:bodyPr anchor="t">
            <a:noAutofit/>
          </a:bodyPr>
          <a:lstStyle/>
          <a:p>
            <a:pPr algn="just"/>
            <a:r>
              <a:rPr lang="ru-RU" sz="1800" dirty="0"/>
              <a:t>Операция является атомарной, если в процессе её выполнения не может произойти передача управления другому потоку</a:t>
            </a:r>
          </a:p>
          <a:p>
            <a:pPr algn="just"/>
            <a:r>
              <a:rPr lang="ru-RU" sz="1800" dirty="0"/>
              <a:t>Атомарность операций на разделяемых данных – необходимое условие </a:t>
            </a:r>
            <a:r>
              <a:rPr lang="en-US" sz="1800" dirty="0"/>
              <a:t>thread-safety</a:t>
            </a:r>
            <a:endParaRPr lang="ru-RU" sz="1800" dirty="0"/>
          </a:p>
          <a:p>
            <a:pPr algn="just"/>
            <a:r>
              <a:rPr lang="ru-RU" sz="1800" dirty="0"/>
              <a:t>Атомарность той или иной операции может быть весьма неочевидна</a:t>
            </a:r>
          </a:p>
          <a:p>
            <a:pPr marL="222250" indent="-222250" algn="just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1800" dirty="0"/>
              <a:t>Неатомарные операции</a:t>
            </a:r>
            <a:r>
              <a:rPr lang="en-US" sz="1800" dirty="0"/>
              <a:t> </a:t>
            </a:r>
            <a:r>
              <a:rPr lang="ru-RU" sz="1800" dirty="0"/>
              <a:t>на разделяемых данных  не являются </a:t>
            </a:r>
            <a:r>
              <a:rPr lang="en-US" sz="1800" dirty="0"/>
              <a:t>t</a:t>
            </a:r>
            <a:r>
              <a:rPr lang="ru-RU" sz="1800" dirty="0" err="1"/>
              <a:t>hread-safe</a:t>
            </a:r>
            <a:endParaRPr lang="ru-RU" sz="1800" dirty="0"/>
          </a:p>
          <a:p>
            <a:pPr marL="222250" indent="-222250" algn="just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1800" dirty="0"/>
              <a:t>Синхронизацию можно рассматривать как средство достижения атомарности произвольной операции</a:t>
            </a:r>
          </a:p>
          <a:p>
            <a:pPr algn="just"/>
            <a:r>
              <a:rPr lang="ru-RU" sz="1800" dirty="0"/>
              <a:t>Простые арифметические операции на большинстве примитивов </a:t>
            </a:r>
            <a:r>
              <a:rPr lang="ru-RU" sz="1800" dirty="0" err="1"/>
              <a:t>атомарны</a:t>
            </a:r>
            <a:endParaRPr lang="ru-RU" sz="1800" dirty="0"/>
          </a:p>
          <a:p>
            <a:pPr algn="just"/>
            <a:r>
              <a:rPr lang="ru-RU" sz="1800" dirty="0"/>
              <a:t>Операции с </a:t>
            </a:r>
            <a:r>
              <a:rPr lang="en-US" sz="1800" dirty="0"/>
              <a:t>double </a:t>
            </a:r>
            <a:r>
              <a:rPr lang="ru-RU" sz="1800" dirty="0"/>
              <a:t>и </a:t>
            </a:r>
            <a:r>
              <a:rPr lang="en-US" sz="1800" dirty="0"/>
              <a:t>long </a:t>
            </a:r>
            <a:r>
              <a:rPr lang="ru-RU" sz="1800" dirty="0" err="1"/>
              <a:t>неатомарны</a:t>
            </a:r>
            <a:r>
              <a:rPr lang="ru-RU" sz="1800" dirty="0"/>
              <a:t>, так как требуют использования двух инструкций некоторых машинах</a:t>
            </a:r>
            <a:endParaRPr lang="en-US" sz="1800" dirty="0"/>
          </a:p>
          <a:p>
            <a:pPr algn="just"/>
            <a:r>
              <a:rPr lang="ru-RU" sz="1800" dirty="0"/>
              <a:t>Чтобы добиться  атомарности определенной операции в общем случае необходимо поместить её в критическую секцию</a:t>
            </a:r>
            <a:r>
              <a:rPr lang="en-US" sz="1800" dirty="0"/>
              <a:t>, </a:t>
            </a:r>
            <a:r>
              <a:rPr lang="en-US" sz="1800" dirty="0" err="1"/>
              <a:t>п</a:t>
            </a:r>
            <a:r>
              <a:rPr lang="ru-RU" sz="1800" dirty="0" err="1"/>
              <a:t>оэтому</a:t>
            </a:r>
            <a:r>
              <a:rPr lang="ru-RU" sz="1800" dirty="0"/>
              <a:t> атомарность – достаточно сильное требование</a:t>
            </a:r>
          </a:p>
          <a:p>
            <a:pPr algn="just"/>
            <a:r>
              <a:rPr lang="ru-RU" sz="1800" dirty="0"/>
              <a:t>Для обеспечения атомарности операций в </a:t>
            </a:r>
            <a:r>
              <a:rPr lang="en-US" sz="1800" dirty="0"/>
              <a:t>Java </a:t>
            </a:r>
            <a:r>
              <a:rPr lang="ru-RU" sz="1800" dirty="0"/>
              <a:t>существует ряд оберток над примитивами: </a:t>
            </a:r>
            <a:r>
              <a:rPr lang="en-US" sz="1800" dirty="0" err="1"/>
              <a:t>AtomicInt</a:t>
            </a:r>
            <a:r>
              <a:rPr lang="en-US" sz="1800" dirty="0"/>
              <a:t>, </a:t>
            </a:r>
            <a:r>
              <a:rPr lang="en-US" sz="1800" dirty="0" err="1"/>
              <a:t>AtomicLong</a:t>
            </a:r>
            <a:r>
              <a:rPr lang="en-US" sz="1800" dirty="0"/>
              <a:t> </a:t>
            </a:r>
            <a:r>
              <a:rPr lang="ru-RU" sz="1800" dirty="0"/>
              <a:t>и другие. Любые операции на этих объектах будут </a:t>
            </a:r>
            <a:r>
              <a:rPr lang="ru-RU" sz="1800" dirty="0" err="1"/>
              <a:t>атомарны</a:t>
            </a:r>
            <a:endParaRPr lang="ru-RU" sz="1800" dirty="0"/>
          </a:p>
          <a:p>
            <a:pPr algn="just"/>
            <a:r>
              <a:rPr lang="ru-RU" sz="1800" dirty="0"/>
              <a:t>Чтобы сделать атомарной операцию на произвольном объекте необходимо синхронизировать доступ к разделяемому состоянию, затрагиваемому этой операцией, простой синхронизации метода, реализующего эту операцию может быть недостаточно</a:t>
            </a:r>
          </a:p>
          <a:p>
            <a:pPr marL="0" indent="0" algn="just">
              <a:buNone/>
            </a:pPr>
            <a:endParaRPr lang="ru-RU" sz="1800" dirty="0"/>
          </a:p>
          <a:p>
            <a:pPr algn="just"/>
            <a:endParaRPr lang="ru-RU" sz="18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C664A-5434-3550-704B-26B31C7F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Visibility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D6928-15AF-5713-06DC-F8C4A873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Под </a:t>
            </a:r>
            <a:r>
              <a:rPr lang="en-US" sz="2000" dirty="0"/>
              <a:t>visibility </a:t>
            </a:r>
            <a:r>
              <a:rPr lang="ru-RU" sz="2000" dirty="0"/>
              <a:t>понимается свойство многопоточной архитектуры, </a:t>
            </a:r>
            <a:br>
              <a:rPr lang="ru-RU" sz="2000" dirty="0"/>
            </a:br>
            <a:r>
              <a:rPr lang="ru-RU" sz="2000" dirty="0"/>
              <a:t>при котором изменения, сделанные одним потоком, видны другому потоку</a:t>
            </a:r>
          </a:p>
          <a:p>
            <a:pPr algn="just"/>
            <a:r>
              <a:rPr lang="ru-RU" sz="2000" dirty="0"/>
              <a:t>Существует масса препятствий для этого: кэши процессора нескольких уровней и кэш обработчика памяти</a:t>
            </a:r>
          </a:p>
          <a:p>
            <a:pPr algn="just"/>
            <a:r>
              <a:rPr lang="ru-RU" sz="2000" dirty="0"/>
              <a:t>Если для достижения </a:t>
            </a:r>
            <a:r>
              <a:rPr lang="en-US" sz="2000" dirty="0"/>
              <a:t>visibility </a:t>
            </a:r>
            <a:r>
              <a:rPr lang="ru-RU" sz="2000" dirty="0"/>
              <a:t>придется эти кэши </a:t>
            </a:r>
            <a:r>
              <a:rPr lang="ru-RU" sz="2000" dirty="0" err="1"/>
              <a:t>инвалидировать</a:t>
            </a:r>
            <a:r>
              <a:rPr lang="ru-RU" sz="2000" dirty="0"/>
              <a:t>, то вместо прироста производительности на многопоточной архитектуре мы получим обратный эффект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pic>
        <p:nvPicPr>
          <p:cNvPr id="4" name="Picture 5" descr="memory_model">
            <a:extLst>
              <a:ext uri="{FF2B5EF4-FFF2-40B4-BE49-F238E27FC236}">
                <a16:creationId xmlns:a16="http://schemas.microsoft.com/office/drawing/2014/main" id="{CB4B7C1D-CAE7-C03C-71FE-880FDEB1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69642" y="1343843"/>
            <a:ext cx="4736963" cy="4014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12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B79E3-8CB9-E6A1-1519-85FF8767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Thread-safety к</a:t>
            </a:r>
            <a:r>
              <a:rPr lang="ru-RU" sz="3600"/>
              <a:t>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84FCC-9D87-DAB4-3E6F-82F60675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ru-RU" sz="2100" dirty="0"/>
              <a:t>Код называется </a:t>
            </a:r>
            <a:r>
              <a:rPr lang="en-US" sz="2100" dirty="0"/>
              <a:t>thread-safe</a:t>
            </a:r>
            <a:r>
              <a:rPr lang="ru-RU" sz="2100" dirty="0"/>
              <a:t>, если он обеспечивает соблюдение своего контракта в многопоточном окружении</a:t>
            </a:r>
          </a:p>
          <a:p>
            <a:pPr algn="just"/>
            <a:r>
              <a:rPr lang="ru-RU" sz="2100" dirty="0"/>
              <a:t>Распространенной техникой достижения </a:t>
            </a:r>
            <a:r>
              <a:rPr lang="en-US" sz="2100" dirty="0"/>
              <a:t>thread-safety </a:t>
            </a:r>
            <a:r>
              <a:rPr lang="ru-RU" sz="2100" dirty="0"/>
              <a:t>является написание реентерабельного кода</a:t>
            </a:r>
          </a:p>
          <a:p>
            <a:pPr algn="just"/>
            <a:r>
              <a:rPr lang="ru-RU" sz="2100" dirty="0"/>
              <a:t>Код, не являющийся </a:t>
            </a:r>
            <a:r>
              <a:rPr lang="en-US" sz="2100" dirty="0"/>
              <a:t>thread-safe, </a:t>
            </a:r>
            <a:r>
              <a:rPr lang="ru-RU" sz="2100" dirty="0"/>
              <a:t>требует синхронизации при работе в многопоточном окружении</a:t>
            </a:r>
          </a:p>
          <a:p>
            <a:pPr algn="just"/>
            <a:r>
              <a:rPr lang="ru-RU" sz="2100" dirty="0"/>
              <a:t>Для языка </a:t>
            </a:r>
            <a:r>
              <a:rPr lang="en-US" sz="2100" dirty="0"/>
              <a:t>Java </a:t>
            </a:r>
            <a:r>
              <a:rPr lang="ru-RU" sz="2100" dirty="0"/>
              <a:t>справедливо </a:t>
            </a:r>
            <a:r>
              <a:rPr lang="en-US" sz="2100" dirty="0"/>
              <a:t>thread safety = atomicity + visibility</a:t>
            </a:r>
          </a:p>
          <a:p>
            <a:pPr algn="just"/>
            <a:r>
              <a:rPr lang="ru-RU" sz="2100" dirty="0"/>
              <a:t>Информацию о том, является ли класс из </a:t>
            </a:r>
            <a:r>
              <a:rPr lang="en-US" sz="2100" dirty="0"/>
              <a:t>JDK thread-safe </a:t>
            </a:r>
            <a:r>
              <a:rPr lang="ru-RU" sz="2100" dirty="0"/>
              <a:t>часто можно найти в его </a:t>
            </a:r>
            <a:r>
              <a:rPr lang="en-US" sz="2100" dirty="0" err="1"/>
              <a:t>javadoc</a:t>
            </a:r>
            <a:endParaRPr lang="ru-RU" sz="2100" dirty="0"/>
          </a:p>
          <a:p>
            <a:pPr algn="just"/>
            <a:endParaRPr lang="ru-RU" sz="2100" dirty="0"/>
          </a:p>
          <a:p>
            <a:pPr algn="just"/>
            <a:endParaRPr lang="ru-RU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57950-4BF9-5F09-FB83-7B00435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/>
              <a:t>Класс </a:t>
            </a:r>
            <a:r>
              <a:rPr lang="en-US"/>
              <a:t>Thread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777E7-D9D5-1FCE-A909-EECB7D6E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7" y="1659835"/>
            <a:ext cx="5237920" cy="5088835"/>
          </a:xfrm>
        </p:spPr>
        <p:txBody>
          <a:bodyPr>
            <a:noAutofit/>
          </a:bodyPr>
          <a:lstStyle/>
          <a:p>
            <a:pPr algn="just"/>
            <a:r>
              <a:rPr lang="ru-RU" sz="1500" dirty="0"/>
              <a:t>Единственным способом создать поток без обращения к </a:t>
            </a:r>
            <a:r>
              <a:rPr lang="en-US" sz="1500" dirty="0"/>
              <a:t>native-</a:t>
            </a:r>
            <a:r>
              <a:rPr lang="ru-RU" sz="1500" dirty="0"/>
              <a:t>ресурсам является создание экземпляра класса </a:t>
            </a:r>
            <a:r>
              <a:rPr lang="en-US" sz="1500" dirty="0"/>
              <a:t>Thread</a:t>
            </a:r>
            <a:endParaRPr lang="ru-RU" sz="1500" dirty="0"/>
          </a:p>
          <a:p>
            <a:pPr algn="just"/>
            <a:r>
              <a:rPr lang="ru-RU" sz="1500" dirty="0"/>
              <a:t>При этом потоку необходимо передать код для исполнения</a:t>
            </a:r>
          </a:p>
          <a:p>
            <a:pPr lvl="1" algn="just"/>
            <a:r>
              <a:rPr lang="ru-RU" sz="1500" dirty="0"/>
              <a:t>либо </a:t>
            </a:r>
            <a:r>
              <a:rPr lang="ru-RU" sz="1500" dirty="0" err="1"/>
              <a:t>унаследовавшись</a:t>
            </a:r>
            <a:r>
              <a:rPr lang="ru-RU" sz="1500" dirty="0"/>
              <a:t> от </a:t>
            </a:r>
            <a:r>
              <a:rPr lang="en-US" sz="1500" dirty="0"/>
              <a:t>Thread</a:t>
            </a:r>
            <a:r>
              <a:rPr lang="ru-RU" sz="1500" dirty="0"/>
              <a:t> и переопределив метод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algn="just"/>
            <a:r>
              <a:rPr lang="ru-RU" sz="1500" dirty="0"/>
              <a:t>либо передав в конструктор реализацию интерфейса </a:t>
            </a:r>
            <a:r>
              <a:rPr lang="en-US" sz="1500" dirty="0"/>
              <a:t>Runnable</a:t>
            </a:r>
            <a:endParaRPr lang="ru-RU" sz="1500" dirty="0"/>
          </a:p>
          <a:p>
            <a:pPr algn="just"/>
            <a:r>
              <a:rPr lang="en-US" sz="1500" dirty="0"/>
              <a:t>JVM </a:t>
            </a:r>
            <a:r>
              <a:rPr lang="ru-RU" sz="1500" dirty="0"/>
              <a:t>гарантирует, что поток будет выполняться, пока не выполнено одно  </a:t>
            </a:r>
            <a:br>
              <a:rPr lang="ru-RU" sz="1500" dirty="0"/>
            </a:br>
            <a:r>
              <a:rPr lang="ru-RU" sz="1500" dirty="0"/>
              <a:t>из следующих условий:</a:t>
            </a:r>
          </a:p>
          <a:p>
            <a:pPr lvl="1" algn="just"/>
            <a:r>
              <a:rPr lang="ru-RU" sz="1500" dirty="0"/>
              <a:t>Поток выполнил все необходимые действия и его метод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run()</a:t>
            </a:r>
            <a:r>
              <a:rPr lang="ru-RU" sz="1500" dirty="0"/>
              <a:t>вернул управление</a:t>
            </a:r>
          </a:p>
          <a:p>
            <a:pPr lvl="1" algn="just"/>
            <a:r>
              <a:rPr lang="ru-RU" sz="1500" dirty="0"/>
              <a:t>Поток выбросил необработанное исключение</a:t>
            </a:r>
          </a:p>
          <a:p>
            <a:pPr lvl="1" algn="just"/>
            <a:r>
              <a:rPr lang="ru-RU" sz="1500" dirty="0"/>
              <a:t>Был вызван метод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Runtime.exit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/>
              <a:t>или</a:t>
            </a:r>
          </a:p>
          <a:p>
            <a:pPr lvl="1" algn="just">
              <a:buNone/>
            </a:pPr>
            <a:r>
              <a:rPr lang="ru-RU" sz="1500" dirty="0"/>
              <a:t> 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ru-RU" sz="1500" dirty="0"/>
              <a:t>Поток является </a:t>
            </a:r>
            <a:r>
              <a:rPr lang="en-US" sz="1500" dirty="0"/>
              <a:t>daemon, </a:t>
            </a:r>
            <a:r>
              <a:rPr lang="ru-RU" sz="1500" dirty="0"/>
              <a:t>причем в приложении</a:t>
            </a:r>
          </a:p>
          <a:p>
            <a:pPr lvl="1" algn="just">
              <a:buNone/>
            </a:pPr>
            <a:r>
              <a:rPr lang="ru-RU" sz="1500" dirty="0"/>
              <a:t>     не осталось активных </a:t>
            </a:r>
            <a:r>
              <a:rPr lang="ru-RU" sz="1500" dirty="0" err="1"/>
              <a:t>не-</a:t>
            </a:r>
            <a:r>
              <a:rPr lang="en-US" sz="1500" dirty="0"/>
              <a:t>daemon </a:t>
            </a:r>
            <a:r>
              <a:rPr lang="ru-RU" sz="1500" dirty="0"/>
              <a:t>потоков</a:t>
            </a:r>
          </a:p>
          <a:p>
            <a:pPr lvl="1" algn="just"/>
            <a:r>
              <a:rPr lang="ru-RU" sz="1500" dirty="0"/>
              <a:t>Произошел крах самой </a:t>
            </a:r>
            <a:r>
              <a:rPr lang="en-US" sz="1500" dirty="0"/>
              <a:t>JVM</a:t>
            </a:r>
          </a:p>
        </p:txBody>
      </p:sp>
      <p:pic>
        <p:nvPicPr>
          <p:cNvPr id="4" name="Picture 7" descr="ANd9GcRnu893ugrVohn15x8VSTTxEsBn1X_Wq0SWED69NTipnFr4J2UNbg">
            <a:extLst>
              <a:ext uri="{FF2B5EF4-FFF2-40B4-BE49-F238E27FC236}">
                <a16:creationId xmlns:a16="http://schemas.microsoft.com/office/drawing/2014/main" id="{3E671EED-B0B1-96B8-C2B2-503DDEC2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19367" y="2803958"/>
            <a:ext cx="4788505" cy="2517826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CA875-E6D6-F369-89E0-8BD5445E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Runnable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A0686-0EC6-786B-C2C7-875A67F1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Интерфейс </a:t>
            </a:r>
            <a:r>
              <a:rPr lang="en-US" sz="2200" dirty="0"/>
              <a:t>Runnable </a:t>
            </a:r>
            <a:r>
              <a:rPr lang="ru-RU" sz="2200" dirty="0"/>
              <a:t>состоит из одного метода </a:t>
            </a:r>
            <a:r>
              <a:rPr lang="en-US" sz="2200" dirty="0">
                <a:latin typeface="Courier New" pitchFamily="49" charset="0"/>
              </a:rPr>
              <a:t>run()</a:t>
            </a:r>
            <a:endParaRPr lang="ru-RU" sz="2200" dirty="0">
              <a:latin typeface="Courier New" pitchFamily="49" charset="0"/>
            </a:endParaRPr>
          </a:p>
          <a:p>
            <a:pPr algn="just"/>
            <a:r>
              <a:rPr lang="ru-RU" sz="2200" dirty="0"/>
              <a:t>Основная его задача – содержать в себе код, который будет выполнять </a:t>
            </a:r>
            <a:r>
              <a:rPr lang="en-US" sz="2200" dirty="0"/>
              <a:t>Thread</a:t>
            </a:r>
          </a:p>
          <a:p>
            <a:pPr algn="just"/>
            <a:r>
              <a:rPr lang="en-US" sz="2200" dirty="0"/>
              <a:t>Thread </a:t>
            </a:r>
            <a:r>
              <a:rPr lang="ru-RU" sz="2200" dirty="0"/>
              <a:t>также реализует </a:t>
            </a:r>
            <a:r>
              <a:rPr lang="en-US" sz="2200" dirty="0"/>
              <a:t>Runnable</a:t>
            </a:r>
          </a:p>
          <a:p>
            <a:pPr algn="just"/>
            <a:r>
              <a:rPr lang="en-US" sz="2200" dirty="0"/>
              <a:t>Runnable </a:t>
            </a:r>
            <a:r>
              <a:rPr lang="ru-RU" sz="2200" dirty="0"/>
              <a:t>часто используется для передачи исполняемого кода в качестве параметра и реализации замыканий</a:t>
            </a:r>
            <a:r>
              <a:rPr lang="en-US" sz="2200" dirty="0"/>
              <a:t> (Closure)</a:t>
            </a:r>
          </a:p>
          <a:p>
            <a:pPr algn="just"/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29F8-2B71-7051-E48A-CE269A39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r="3839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25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4D0AC-966E-7748-9601-F5241E05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Thread API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F9560-0B46-F7C0-5C4A-8D702693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346443"/>
            <a:ext cx="6555347" cy="6185389"/>
          </a:xfrm>
        </p:spPr>
        <p:txBody>
          <a:bodyPr anchor="ctr">
            <a:noAutofit/>
          </a:bodyPr>
          <a:lstStyle/>
          <a:p>
            <a:pPr algn="just"/>
            <a:r>
              <a:rPr lang="ru-RU" sz="1600" b="1" dirty="0"/>
              <a:t>Статические методы:</a:t>
            </a:r>
          </a:p>
          <a:p>
            <a:pPr marL="742950" lvl="1" indent="-285750" algn="just"/>
            <a:r>
              <a:rPr lang="ru-RU" sz="1600" dirty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urrentThread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/>
              <a:t>- </a:t>
            </a:r>
            <a:r>
              <a:rPr lang="ru-RU" sz="1600" dirty="0"/>
              <a:t>возвращает ссылку на текущий поток</a:t>
            </a:r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yield() </a:t>
            </a:r>
            <a:r>
              <a:rPr lang="en-US" sz="1600" dirty="0"/>
              <a:t>– </a:t>
            </a:r>
            <a:r>
              <a:rPr lang="ru-RU" sz="1600" dirty="0"/>
              <a:t>используется для того, чтобы уступить возможность выполняться другим потокам.</a:t>
            </a:r>
          </a:p>
          <a:p>
            <a:pPr marL="742950" lvl="1" indent="-285750" algn="just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setDefaultUncaughtExceptionHandler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– назначает обработчик </a:t>
            </a:r>
            <a:r>
              <a:rPr lang="ru-RU" sz="1600" dirty="0" err="1"/>
              <a:t>неперехваченных</a:t>
            </a:r>
            <a:r>
              <a:rPr lang="ru-RU" sz="1600" dirty="0"/>
              <a:t> исключений для потока, очень интенсивно используется в фреймворках</a:t>
            </a:r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sleep()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- приостанавливает выполнение потока на указанное количество миллисекунд</a:t>
            </a:r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interrupted() </a:t>
            </a:r>
            <a:r>
              <a:rPr lang="en-US" sz="1600" dirty="0"/>
              <a:t>– </a:t>
            </a:r>
            <a:r>
              <a:rPr lang="ru-RU" sz="1600" dirty="0"/>
              <a:t>проверяет, был ли прерван текущий поток, причем флаг прерывания будет сброшен после проверки</a:t>
            </a:r>
            <a:br>
              <a:rPr lang="ru-RU" sz="1600" dirty="0"/>
            </a:br>
            <a:endParaRPr lang="ru-RU" sz="1600" dirty="0"/>
          </a:p>
          <a:p>
            <a:pPr algn="just"/>
            <a:r>
              <a:rPr lang="ru-RU" sz="1600" b="1" dirty="0"/>
              <a:t>Нестатические методы:</a:t>
            </a:r>
          </a:p>
          <a:p>
            <a:pPr marL="742950" lvl="1" indent="-285750" algn="just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и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– возвращают идентификационную информацию о потоке</a:t>
            </a:r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interrupt() </a:t>
            </a:r>
            <a:r>
              <a:rPr lang="ru-RU" sz="1600" dirty="0"/>
              <a:t>– отправляет потоку сигнал о прерывании, по факту выставляет флаг. Целевой поток должен сам проверять флаг и корректировать поведение.</a:t>
            </a:r>
            <a:endParaRPr lang="en-US" sz="1600" dirty="0"/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– текущий поток блокируется до окончания выполнения целевого потока</a:t>
            </a:r>
            <a:endParaRPr lang="en-US" sz="1600" dirty="0"/>
          </a:p>
          <a:p>
            <a:pPr marL="742950" lvl="1" indent="-285750" algn="just"/>
            <a:r>
              <a:rPr lang="en-US" sz="1600" dirty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– запускает выполнение потока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7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9862A-A665-69FB-3542-E0ECDBC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Прерывание потока в</a:t>
            </a:r>
            <a:r>
              <a:rPr lang="en-US" sz="4000">
                <a:solidFill>
                  <a:srgbClr val="FFFFFF"/>
                </a:solidFill>
              </a:rPr>
              <a:t> JAVA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C8747-026A-1CD5-DE77-7EEB1F3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ru-RU" sz="1700" dirty="0"/>
              <a:t>Несмотря на то, что для </a:t>
            </a:r>
            <a:r>
              <a:rPr lang="en-US" sz="1700" dirty="0"/>
              <a:t>Thread </a:t>
            </a:r>
            <a:r>
              <a:rPr lang="ru-RU" sz="1700" dirty="0"/>
              <a:t>определены методы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en-US" sz="1700" dirty="0"/>
              <a:t>,</a:t>
            </a:r>
            <a:r>
              <a:rPr lang="ru-RU" sz="1700" dirty="0"/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destroy()</a:t>
            </a:r>
            <a:r>
              <a:rPr lang="en-US" sz="1700" dirty="0"/>
              <a:t>,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suspend()</a:t>
            </a:r>
            <a:r>
              <a:rPr lang="ru-RU" sz="1700" dirty="0"/>
              <a:t>и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resume()</a:t>
            </a:r>
            <a:r>
              <a:rPr lang="ru-RU" sz="1700" dirty="0"/>
              <a:t>, все они </a:t>
            </a:r>
            <a:r>
              <a:rPr lang="en-US" sz="1700" b="1" dirty="0"/>
              <a:t>@Deprecated</a:t>
            </a:r>
          </a:p>
          <a:p>
            <a:pPr algn="just"/>
            <a:r>
              <a:rPr lang="ru-RU" sz="1700" dirty="0"/>
              <a:t>Самая первая парадигма управления потоками в </a:t>
            </a:r>
            <a:r>
              <a:rPr lang="en-US" sz="1700" dirty="0"/>
              <a:t>Java </a:t>
            </a:r>
            <a:r>
              <a:rPr lang="ru-RU" sz="1700" dirty="0"/>
              <a:t>отводила этим методам значительную роль, но их так и не удалось реализовать безопасным образом – все эти методы имеют шанс вызвать </a:t>
            </a:r>
            <a:r>
              <a:rPr lang="en-US" sz="1700" dirty="0"/>
              <a:t>deadlock </a:t>
            </a:r>
            <a:endParaRPr lang="ru-RU" sz="1700" dirty="0"/>
          </a:p>
          <a:p>
            <a:pPr algn="just"/>
            <a:r>
              <a:rPr lang="ru-RU" sz="1700" dirty="0"/>
              <a:t>Сегодня управление другими потоками построено по другой схеме: после старта родительский поток не может остановить дочерний в принудительном порядке</a:t>
            </a:r>
          </a:p>
          <a:p>
            <a:pPr algn="just"/>
            <a:r>
              <a:rPr lang="ru-RU" sz="1700" dirty="0"/>
              <a:t>Все, что можно сделать для прерывания потока – это вызвать метод </a:t>
            </a:r>
            <a:r>
              <a:rPr lang="en-US" sz="1700" dirty="0">
                <a:latin typeface="Courier New" pitchFamily="49" charset="0"/>
              </a:rPr>
              <a:t>interrupt()</a:t>
            </a:r>
            <a:r>
              <a:rPr lang="ru-RU" sz="1700" dirty="0"/>
              <a:t> у этого потока. Этот вызов установит флаг прерывания и целевой поток должен сам проверять</a:t>
            </a:r>
            <a:br>
              <a:rPr lang="ru-RU" sz="1700" dirty="0"/>
            </a:br>
            <a:r>
              <a:rPr lang="ru-RU" sz="1700" dirty="0"/>
              <a:t>и реагировать на этот флаг</a:t>
            </a:r>
          </a:p>
          <a:p>
            <a:pPr algn="just"/>
            <a:r>
              <a:rPr lang="ru-RU" sz="1700" dirty="0"/>
              <a:t>Проще говоря, мы можем только рекомендовать потоку завершиться и не более того</a:t>
            </a:r>
          </a:p>
          <a:p>
            <a:pPr algn="just"/>
            <a:r>
              <a:rPr lang="ru-RU" sz="1700" u="sng" dirty="0"/>
              <a:t>Вывод:</a:t>
            </a:r>
            <a:r>
              <a:rPr lang="ru-RU" sz="1700" dirty="0"/>
              <a:t> В </a:t>
            </a:r>
            <a:r>
              <a:rPr lang="en-US" sz="1700" dirty="0"/>
              <a:t>Java</a:t>
            </a:r>
            <a:r>
              <a:rPr lang="ru-RU" sz="1700" dirty="0"/>
              <a:t>-приложении поток должен сам проверять целесообразность дальнейшей работы и не полагаться на принудительные прерывания со стороны других потоков </a:t>
            </a:r>
          </a:p>
          <a:p>
            <a:pPr algn="just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5879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5C8FC0F4-7DAB-C810-60AF-3BDE3999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67CD-B13C-D7E6-1270-2CB7D490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многозадачность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97C15E7-9D5E-2119-4645-2EF58D85B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3815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20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62473-F298-BAB4-5FF7-A8FC1CAC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100">
                <a:solidFill>
                  <a:srgbClr val="FFFFFF"/>
                </a:solidFill>
              </a:rPr>
              <a:t>Исключительные ситуации при работе с потоками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7C857CC9-8AFE-3359-B7F0-8F97C21A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pPr algn="just"/>
            <a:endParaRPr lang="ru-RU" altLang="ru-RU" sz="2200" dirty="0"/>
          </a:p>
          <a:p>
            <a:pPr algn="just"/>
            <a:endParaRPr lang="ru-RU" altLang="ru-RU" sz="2200" dirty="0"/>
          </a:p>
          <a:p>
            <a:pPr algn="just"/>
            <a:endParaRPr lang="ru-RU" altLang="ru-RU" sz="2200" dirty="0"/>
          </a:p>
          <a:p>
            <a:pPr algn="just"/>
            <a:endParaRPr lang="ru-RU" altLang="ru-RU" sz="2200" dirty="0"/>
          </a:p>
          <a:p>
            <a:pPr algn="just"/>
            <a:r>
              <a:rPr lang="ru-RU" altLang="ru-RU" sz="2200" dirty="0"/>
              <a:t>Исключительная ситуация обрабатывается в следующем порядке</a:t>
            </a:r>
          </a:p>
          <a:p>
            <a:pPr lvl="1" algn="just"/>
            <a:r>
              <a:rPr lang="ru-RU" altLang="ru-RU" sz="2200" dirty="0"/>
              <a:t>в самом</a:t>
            </a:r>
            <a:r>
              <a:rPr lang="en-US" altLang="ru-RU" sz="2200" dirty="0"/>
              <a:t> </a:t>
            </a:r>
            <a:r>
              <a:rPr lang="ru-RU" altLang="ru-RU" sz="2200" dirty="0"/>
              <a:t>потоке</a:t>
            </a:r>
            <a:endParaRPr lang="en-US" altLang="ru-RU" sz="2200" dirty="0"/>
          </a:p>
          <a:p>
            <a:pPr lvl="1" algn="just"/>
            <a:r>
              <a:rPr lang="ru-RU" altLang="ru-RU" sz="2200" dirty="0"/>
              <a:t>дается</a:t>
            </a:r>
            <a:r>
              <a:rPr lang="en-US" altLang="ru-RU" sz="2200" dirty="0"/>
              <a:t> </a:t>
            </a:r>
            <a:r>
              <a:rPr lang="en-US" altLang="ru-RU" sz="2200" dirty="0" err="1"/>
              <a:t>запрос</a:t>
            </a:r>
            <a:r>
              <a:rPr lang="en-US" altLang="ru-RU" sz="2200" dirty="0"/>
              <a:t> </a:t>
            </a:r>
            <a:r>
              <a:rPr lang="en-US" altLang="ru-RU" sz="2200" dirty="0" err="1"/>
              <a:t>на</a:t>
            </a:r>
            <a:r>
              <a:rPr lang="en-US" altLang="ru-RU" sz="2200" dirty="0"/>
              <a:t> </a:t>
            </a:r>
            <a:r>
              <a:rPr lang="en-US" altLang="ru-RU" sz="2200" dirty="0" err="1"/>
              <a:t>обработчик</a:t>
            </a:r>
            <a:r>
              <a:rPr lang="ru-RU" altLang="ru-RU" sz="2200" dirty="0"/>
              <a:t> </a:t>
            </a:r>
            <a:r>
              <a:rPr lang="en-US" altLang="ru-RU" sz="2200" dirty="0" err="1"/>
              <a:t>UncaughtExceptionHandler</a:t>
            </a:r>
            <a:r>
              <a:rPr lang="ru-RU" altLang="ru-RU" sz="2200" dirty="0"/>
              <a:t> через метод </a:t>
            </a:r>
            <a:r>
              <a:rPr lang="en-US" altLang="ru-RU" sz="2200" dirty="0">
                <a:cs typeface="Arial" panose="020B0604020202020204" pitchFamily="34" charset="0"/>
              </a:rPr>
              <a:t>Thread.</a:t>
            </a:r>
            <a:r>
              <a:rPr lang="ru-RU" altLang="ru-RU" sz="2200" dirty="0" err="1">
                <a:cs typeface="Arial" panose="020B0604020202020204" pitchFamily="34" charset="0"/>
              </a:rPr>
              <a:t>getUncaughtExceptionHandler</a:t>
            </a:r>
            <a:r>
              <a:rPr lang="ru-RU" altLang="ru-RU" sz="2200" dirty="0">
                <a:cs typeface="Arial" panose="020B0604020202020204" pitchFamily="34" charset="0"/>
              </a:rPr>
              <a:t>()</a:t>
            </a:r>
            <a:r>
              <a:rPr lang="en-US" altLang="ru-RU" sz="2200" dirty="0">
                <a:cs typeface="Arial" panose="020B0604020202020204" pitchFamily="34" charset="0"/>
              </a:rPr>
              <a:t> </a:t>
            </a:r>
            <a:r>
              <a:rPr lang="ru-RU" altLang="ru-RU" sz="2200" dirty="0"/>
              <a:t>и вызывается метод </a:t>
            </a:r>
            <a:r>
              <a:rPr lang="ru-RU" altLang="ru-RU" sz="2200" dirty="0" err="1"/>
              <a:t>uncaughtException</a:t>
            </a:r>
            <a:r>
              <a:rPr lang="ru-RU" altLang="ru-RU" sz="2200" dirty="0"/>
              <a:t>() этого обработчика</a:t>
            </a:r>
          </a:p>
          <a:p>
            <a:pPr lvl="1" algn="just"/>
            <a:r>
              <a:rPr lang="en-US" altLang="ru-RU" sz="2200" dirty="0" err="1"/>
              <a:t>ThreadGroup</a:t>
            </a:r>
            <a:r>
              <a:rPr lang="ru-RU" altLang="ru-RU" sz="2200" dirty="0"/>
              <a:t> выступает в качестве </a:t>
            </a:r>
            <a:r>
              <a:rPr lang="en-US" altLang="ru-RU" sz="2200" dirty="0" err="1"/>
              <a:t>UncaughtExceptionHandler</a:t>
            </a:r>
            <a:r>
              <a:rPr lang="ru-RU" altLang="ru-RU" sz="2200" dirty="0"/>
              <a:t> </a:t>
            </a:r>
          </a:p>
          <a:p>
            <a:pPr lvl="1" algn="just"/>
            <a:r>
              <a:rPr lang="ru-RU" altLang="ru-RU" sz="2200" dirty="0"/>
              <a:t>делается запрос в о</a:t>
            </a:r>
            <a:r>
              <a:rPr lang="en-US" altLang="ru-RU" sz="2200" dirty="0" err="1"/>
              <a:t>бработчик</a:t>
            </a:r>
            <a:r>
              <a:rPr lang="en-US" altLang="ru-RU" sz="2200" dirty="0"/>
              <a:t> </a:t>
            </a:r>
            <a:r>
              <a:rPr lang="en-US" altLang="ru-RU" sz="2200" dirty="0" err="1"/>
              <a:t>по</a:t>
            </a:r>
            <a:r>
              <a:rPr lang="en-US" altLang="ru-RU" sz="2200" dirty="0"/>
              <a:t> </a:t>
            </a:r>
            <a:r>
              <a:rPr lang="en-US" altLang="ru-RU" sz="2200" dirty="0" err="1"/>
              <a:t>умолчанию</a:t>
            </a:r>
            <a:r>
              <a:rPr lang="ru-RU" altLang="ru-RU" sz="2200" dirty="0"/>
              <a:t> </a:t>
            </a:r>
            <a:r>
              <a:rPr lang="en-US" altLang="ru-RU" sz="2200" dirty="0">
                <a:cs typeface="Arial" panose="020B0604020202020204" pitchFamily="34" charset="0"/>
              </a:rPr>
              <a:t>Thread.</a:t>
            </a:r>
            <a:r>
              <a:rPr lang="ru-RU" altLang="ru-RU" sz="2200" dirty="0" err="1"/>
              <a:t>getDefaultUncaughtExceptionHandler</a:t>
            </a:r>
            <a:r>
              <a:rPr lang="en-US" altLang="ru-RU" sz="2200" dirty="0"/>
              <a:t>()</a:t>
            </a:r>
            <a:endParaRPr lang="ru-RU" altLang="ru-RU" sz="2200" dirty="0"/>
          </a:p>
          <a:p>
            <a:pPr algn="just"/>
            <a:r>
              <a:rPr lang="en-GB" altLang="ru-RU" sz="2200" dirty="0" err="1"/>
              <a:t>Если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поток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или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группа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потоков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не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обрабатывает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исключение</a:t>
            </a:r>
            <a:r>
              <a:rPr lang="en-GB" altLang="ru-RU" sz="2200" dirty="0"/>
              <a:t>, </a:t>
            </a:r>
            <a:r>
              <a:rPr lang="en-GB" altLang="ru-RU" sz="2200" dirty="0" err="1"/>
              <a:t>то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оно</a:t>
            </a:r>
            <a:r>
              <a:rPr lang="en-GB" altLang="ru-RU" sz="2200" dirty="0"/>
              <a:t> </a:t>
            </a:r>
            <a:r>
              <a:rPr lang="en-GB" altLang="ru-RU" sz="2200" dirty="0" err="1"/>
              <a:t>обрабатывается</a:t>
            </a:r>
            <a:r>
              <a:rPr lang="en-GB" altLang="ru-RU" sz="2200" dirty="0"/>
              <a:t> </a:t>
            </a:r>
            <a:r>
              <a:rPr lang="en-US" altLang="ru-RU" sz="2200" dirty="0"/>
              <a:t>J</a:t>
            </a:r>
            <a:r>
              <a:rPr lang="en-GB" altLang="ru-RU" sz="2200" dirty="0"/>
              <a:t>VM.</a:t>
            </a:r>
            <a:endParaRPr lang="ru-RU" altLang="ru-RU" sz="2200" dirty="0"/>
          </a:p>
          <a:p>
            <a:pPr marL="0" indent="0" algn="just">
              <a:buNone/>
            </a:pPr>
            <a:endParaRPr lang="ru-RU" altLang="ru-RU" sz="2200" dirty="0"/>
          </a:p>
          <a:p>
            <a:pPr marL="0" indent="0" algn="just">
              <a:buNone/>
            </a:pPr>
            <a:endParaRPr lang="en-GB" alt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272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EFC3C-390A-018D-3679-146135E0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 err="1"/>
              <a:t>F</a:t>
            </a:r>
            <a:r>
              <a:rPr lang="en-US" dirty="0" err="1"/>
              <a:t>uture</a:t>
            </a:r>
            <a:r>
              <a:rPr lang="en-US" dirty="0"/>
              <a:t> object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FCEC8-C8DA-D8F9-AB2D-D22AA6EC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Это объект, который может содержать результат выполнения асинхронной операции. Или нет. Главное отличие этого фьючера — </a:t>
            </a:r>
            <a:r>
              <a:rPr lang="ru-RU" sz="2000" dirty="0" err="1"/>
              <a:t>колбэк</a:t>
            </a:r>
            <a:r>
              <a:rPr lang="ru-RU" sz="2000" dirty="0"/>
              <a:t>, возможность совершить некоторые действия после завершения задачи, причём абсолютно асинхронно. Именно в этих фьючерах заключается львиная доля асинхронной «мощи» фреймворка. 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Как итог — ясно, что Future являются невероятно мощным инструментом, позволяющий реализовывать асинхронные ветвления прямо посреди синхронного кода и не боятся блокировок, но требуют некоторой осторожности. </a:t>
            </a:r>
          </a:p>
          <a:p>
            <a:pPr algn="just"/>
            <a:endParaRPr lang="ru-RU" sz="2000" dirty="0"/>
          </a:p>
        </p:txBody>
      </p:sp>
      <p:pic>
        <p:nvPicPr>
          <p:cNvPr id="5" name="Picture 4" descr="Белые стрелки наследуется на красная цель">
            <a:extLst>
              <a:ext uri="{FF2B5EF4-FFF2-40B4-BE49-F238E27FC236}">
                <a16:creationId xmlns:a16="http://schemas.microsoft.com/office/drawing/2014/main" id="{1D9BCD1B-4AE3-E71D-990D-0C94C1BA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98" r="968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54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Объемный квадрат и прямоугольник">
            <a:extLst>
              <a:ext uri="{FF2B5EF4-FFF2-40B4-BE49-F238E27FC236}">
                <a16:creationId xmlns:a16="http://schemas.microsoft.com/office/drawing/2014/main" id="{2F47FDED-7B39-BB1A-140B-BCD39D0A6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BB223-47F5-EAD9-966E-F0E72C16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Executor service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F2160-B48F-3037-DBF8-404EC073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655805"/>
            <a:ext cx="3822189" cy="4837070"/>
          </a:xfrm>
        </p:spPr>
        <p:txBody>
          <a:bodyPr>
            <a:normAutofit/>
          </a:bodyPr>
          <a:lstStyle/>
          <a:p>
            <a:pPr algn="just"/>
            <a:r>
              <a:rPr lang="ru-RU" sz="1900" dirty="0"/>
              <a:t>До Java 5 для организации работы с несколькими потоками приходилось использовать сторонние </a:t>
            </a:r>
            <a:r>
              <a:rPr lang="ru-RU" sz="1900" dirty="0" err="1"/>
              <a:t>имплеменации</a:t>
            </a:r>
            <a:r>
              <a:rPr lang="ru-RU" sz="1900" dirty="0"/>
              <a:t> </a:t>
            </a:r>
            <a:r>
              <a:rPr lang="ru-RU" sz="1900" dirty="0" err="1"/>
              <a:t>пулинга</a:t>
            </a:r>
            <a:r>
              <a:rPr lang="ru-RU" sz="1900" dirty="0"/>
              <a:t> или писать свой. С появлением </a:t>
            </a:r>
            <a:r>
              <a:rPr lang="ru-RU" sz="1900" dirty="0" err="1"/>
              <a:t>ExecutorService</a:t>
            </a:r>
            <a:r>
              <a:rPr lang="ru-RU" sz="1900" dirty="0"/>
              <a:t> такая необходимость отпала.</a:t>
            </a:r>
          </a:p>
          <a:p>
            <a:pPr algn="just"/>
            <a:r>
              <a:rPr lang="ru-RU" sz="1900" dirty="0" err="1"/>
              <a:t>ExecutorService</a:t>
            </a:r>
            <a:r>
              <a:rPr lang="ru-RU" sz="1900" dirty="0"/>
              <a:t> исполняет асинхронный код в одном или нескольких потоках. Создание инстанса </a:t>
            </a:r>
            <a:r>
              <a:rPr lang="ru-RU" sz="1900" dirty="0" err="1"/>
              <a:t>ExecutorService'а</a:t>
            </a:r>
            <a:r>
              <a:rPr lang="ru-RU" sz="1900" dirty="0"/>
              <a:t> делается либо вручную через конкретные имплементации (</a:t>
            </a:r>
            <a:r>
              <a:rPr lang="ru-RU" sz="1900" dirty="0" err="1"/>
              <a:t>ScheduledThreadPoolExecutor</a:t>
            </a:r>
            <a:r>
              <a:rPr lang="ru-RU" sz="1900" dirty="0"/>
              <a:t> или </a:t>
            </a:r>
            <a:r>
              <a:rPr lang="ru-RU" sz="1900" dirty="0" err="1"/>
              <a:t>ThreadPoolExecutor</a:t>
            </a:r>
            <a:r>
              <a:rPr lang="ru-RU" sz="1900" dirty="0"/>
              <a:t>), но проще будет использовать фабрики класса </a:t>
            </a:r>
            <a:r>
              <a:rPr lang="ru-RU" sz="1900" dirty="0" err="1"/>
              <a:t>Executors</a:t>
            </a:r>
            <a:r>
              <a:rPr lang="ru-RU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94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Synchronized</a:t>
            </a:r>
            <a:endParaRPr lang="ru-RU" sz="360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Объект 2">
            <a:extLst>
              <a:ext uri="{FF2B5EF4-FFF2-40B4-BE49-F238E27FC236}">
                <a16:creationId xmlns:a16="http://schemas.microsoft.com/office/drawing/2014/main" id="{175ED9B3-F326-BDBD-1945-6D0A602F2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2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42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ru-RU" sz="4000"/>
              <a:t>V</a:t>
            </a:r>
            <a:r>
              <a:rPr lang="en-US" sz="4000"/>
              <a:t>olatile</a:t>
            </a:r>
            <a:endParaRPr lang="ru-RU" sz="4000"/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427383"/>
            <a:ext cx="6858113" cy="5277958"/>
          </a:xfrm>
        </p:spPr>
        <p:txBody>
          <a:bodyPr anchor="t">
            <a:noAutofit/>
          </a:bodyPr>
          <a:lstStyle/>
          <a:p>
            <a:pPr algn="just"/>
            <a:r>
              <a:rPr lang="ru-RU" sz="1800" dirty="0"/>
              <a:t>Семантика ключевого слова </a:t>
            </a:r>
            <a:r>
              <a:rPr lang="en-US" sz="1800" dirty="0"/>
              <a:t>volatile </a:t>
            </a:r>
            <a:r>
              <a:rPr lang="ru-RU" sz="1800" dirty="0"/>
              <a:t>была существенно изменена в </a:t>
            </a:r>
            <a:r>
              <a:rPr lang="en-US" sz="1800" dirty="0"/>
              <a:t>JSR-133</a:t>
            </a:r>
          </a:p>
          <a:p>
            <a:pPr algn="just"/>
            <a:r>
              <a:rPr lang="ru-RU" sz="1800" dirty="0"/>
              <a:t>Во всех версиях </a:t>
            </a:r>
            <a:r>
              <a:rPr lang="en-US" sz="1800" dirty="0"/>
              <a:t>Java volatile </a:t>
            </a:r>
            <a:r>
              <a:rPr lang="ru-RU" sz="1800" dirty="0"/>
              <a:t>обеспечивает </a:t>
            </a:r>
            <a:r>
              <a:rPr lang="en-US" sz="1800" dirty="0"/>
              <a:t>visibility</a:t>
            </a:r>
            <a:r>
              <a:rPr lang="ru-RU" sz="1800" dirty="0"/>
              <a:t>, то есть операции на </a:t>
            </a:r>
            <a:r>
              <a:rPr lang="en-US" sz="1800" dirty="0"/>
              <a:t>volatile-</a:t>
            </a:r>
            <a:r>
              <a:rPr lang="ru-RU" sz="1800" dirty="0"/>
              <a:t>переменных идут мимо кэшей сразу в память</a:t>
            </a:r>
          </a:p>
          <a:p>
            <a:pPr algn="just"/>
            <a:r>
              <a:rPr lang="ru-RU" sz="1800" dirty="0"/>
              <a:t>Начиная с </a:t>
            </a:r>
            <a:r>
              <a:rPr lang="en-US" sz="1800" dirty="0"/>
              <a:t>Java 1.5 volatile-</a:t>
            </a:r>
            <a:r>
              <a:rPr lang="ru-RU" sz="1800" dirty="0"/>
              <a:t>переменные также устанавливают</a:t>
            </a:r>
            <a:r>
              <a:rPr lang="en-US" sz="1800" dirty="0"/>
              <a:t> </a:t>
            </a:r>
            <a:r>
              <a:rPr lang="ru-RU" sz="1800" dirty="0"/>
              <a:t>отношение </a:t>
            </a:r>
            <a:r>
              <a:rPr lang="en-US" sz="1800" b="1" dirty="0"/>
              <a:t>happens-before</a:t>
            </a:r>
            <a:r>
              <a:rPr lang="ru-RU" sz="1800" dirty="0"/>
              <a:t> между записью и чтением такой переменной: запись </a:t>
            </a:r>
            <a:r>
              <a:rPr lang="en-US" sz="1800" dirty="0"/>
              <a:t>happens-before </a:t>
            </a:r>
            <a:r>
              <a:rPr lang="ru-RU" sz="1800" dirty="0"/>
              <a:t>чтения</a:t>
            </a:r>
          </a:p>
          <a:p>
            <a:pPr algn="just"/>
            <a:r>
              <a:rPr lang="en-US" sz="1800" dirty="0"/>
              <a:t>Reordering volatile-</a:t>
            </a:r>
            <a:r>
              <a:rPr lang="ru-RU" sz="1800" dirty="0"/>
              <a:t>инструкций с обычными инструкциями также запрещен</a:t>
            </a:r>
          </a:p>
          <a:p>
            <a:pPr algn="just"/>
            <a:r>
              <a:rPr lang="ru-RU" sz="1800" dirty="0"/>
              <a:t>С усилением гарантий для </a:t>
            </a:r>
            <a:r>
              <a:rPr lang="en-US" sz="1800" dirty="0"/>
              <a:t>volatile-</a:t>
            </a:r>
            <a:r>
              <a:rPr lang="ru-RU" sz="1800" dirty="0"/>
              <a:t>переменных возросли также и накладные расходы на их использование</a:t>
            </a:r>
          </a:p>
          <a:p>
            <a:pPr algn="just"/>
            <a:r>
              <a:rPr lang="ru-RU" sz="1800" dirty="0"/>
              <a:t>Модификатор </a:t>
            </a:r>
            <a:r>
              <a:rPr lang="en-US" sz="1800" dirty="0"/>
              <a:t>volatile </a:t>
            </a:r>
            <a:r>
              <a:rPr lang="ru-RU" sz="1800" dirty="0"/>
              <a:t>часто воспринимается как облегченная форма синхронизации доступа, но это </a:t>
            </a:r>
            <a:br>
              <a:rPr lang="ru-RU" sz="1800" dirty="0"/>
            </a:br>
            <a:r>
              <a:rPr lang="ru-RU" sz="1800" dirty="0"/>
              <a:t>не совсем так</a:t>
            </a:r>
          </a:p>
          <a:p>
            <a:pPr algn="just"/>
            <a:r>
              <a:rPr lang="ru-RU" sz="1800" dirty="0"/>
              <a:t>Если вы пытаетесь заменить синхронизацию на </a:t>
            </a:r>
            <a:r>
              <a:rPr lang="en-US" sz="1800" dirty="0"/>
              <a:t>volatile </a:t>
            </a:r>
            <a:r>
              <a:rPr lang="ru-RU" sz="1800" dirty="0"/>
              <a:t>из соображений производительности, подумайте еще раз – непросто учесть сторонние эффекты такой замены</a:t>
            </a:r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Wait, notify, notifyAll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265113" indent="-265113" algn="just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 dirty="0"/>
              <a:t>Эти методы класса </a:t>
            </a:r>
            <a:r>
              <a:rPr lang="en-US" sz="2000" dirty="0"/>
              <a:t>Object </a:t>
            </a:r>
            <a:r>
              <a:rPr lang="ru-RU" sz="2000" dirty="0"/>
              <a:t>позволяют работать с ассоциированным монитором</a:t>
            </a:r>
          </a:p>
          <a:p>
            <a:pPr marL="265113" indent="-265113" algn="just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 dirty="0"/>
              <a:t>Вызов </a:t>
            </a:r>
            <a:r>
              <a:rPr lang="en-US" sz="2000" dirty="0"/>
              <a:t>wait() </a:t>
            </a:r>
            <a:r>
              <a:rPr lang="ru-RU" sz="2000" dirty="0"/>
              <a:t>отпускает мьютекс и переводит поток в </a:t>
            </a:r>
            <a:r>
              <a:rPr lang="en-US" sz="2000" dirty="0"/>
              <a:t>wait set </a:t>
            </a:r>
            <a:r>
              <a:rPr lang="ru-RU" sz="2000" dirty="0"/>
              <a:t>монитора</a:t>
            </a:r>
          </a:p>
          <a:p>
            <a:pPr marL="265113" indent="-265113" algn="just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 dirty="0"/>
              <a:t>Вызов </a:t>
            </a:r>
            <a:r>
              <a:rPr lang="en-US" sz="2000" dirty="0"/>
              <a:t>notify() </a:t>
            </a:r>
            <a:r>
              <a:rPr lang="ru-RU" sz="2000" dirty="0"/>
              <a:t>пробуждает случайно выбранный поток из </a:t>
            </a:r>
            <a:r>
              <a:rPr lang="en-US" sz="2000" dirty="0"/>
              <a:t>wait set </a:t>
            </a:r>
            <a:r>
              <a:rPr lang="ru-RU" sz="2000" dirty="0"/>
              <a:t>монитора. </a:t>
            </a:r>
            <a:br>
              <a:rPr lang="ru-RU" sz="2000" dirty="0"/>
            </a:br>
            <a:r>
              <a:rPr lang="ru-RU" sz="2000" dirty="0"/>
              <a:t>Как только </a:t>
            </a:r>
            <a:r>
              <a:rPr lang="ru-RU" sz="2000" dirty="0" err="1"/>
              <a:t>мьютек</a:t>
            </a:r>
            <a:r>
              <a:rPr lang="en-US" sz="2000" dirty="0"/>
              <a:t>c</a:t>
            </a:r>
            <a:r>
              <a:rPr lang="ru-RU" sz="2000" dirty="0"/>
              <a:t> будет освобожден пробужденный поток сможет его захватить</a:t>
            </a:r>
          </a:p>
          <a:p>
            <a:pPr marL="265113" indent="-265113" algn="just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 dirty="0"/>
              <a:t>Вызов </a:t>
            </a:r>
            <a:r>
              <a:rPr lang="en-US" sz="2000" dirty="0" err="1"/>
              <a:t>notifyAll</a:t>
            </a:r>
            <a:r>
              <a:rPr lang="en-US" sz="2000" dirty="0"/>
              <a:t>() </a:t>
            </a:r>
            <a:r>
              <a:rPr lang="ru-RU" sz="2000" dirty="0"/>
              <a:t>подобным образом пробуждает все потоки, находящиеся в</a:t>
            </a:r>
            <a:r>
              <a:rPr lang="en-US" sz="2000" dirty="0"/>
              <a:t> wait set </a:t>
            </a:r>
            <a:r>
              <a:rPr lang="ru-RU" sz="2000" dirty="0"/>
              <a:t>мьютекса</a:t>
            </a:r>
          </a:p>
          <a:p>
            <a:pPr marL="265113" indent="-265113" algn="just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 dirty="0"/>
              <a:t>Пример справа – реализация блокирующего буфера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0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Таймеры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318052"/>
            <a:ext cx="4862447" cy="6241774"/>
          </a:xfrm>
        </p:spPr>
        <p:txBody>
          <a:bodyPr anchor="ctr">
            <a:noAutofit/>
          </a:bodyPr>
          <a:lstStyle/>
          <a:p>
            <a:pPr algn="just"/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java.util.Timer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/>
              <a:t>позволяет выполнять задачи по расписанию</a:t>
            </a:r>
            <a:endParaRPr lang="en-US" sz="1500" dirty="0"/>
          </a:p>
          <a:p>
            <a:pPr algn="just"/>
            <a:r>
              <a:rPr lang="ru-RU" sz="1500" dirty="0"/>
              <a:t>Он позволяет запланировать однократное или периодическое выполнение</a:t>
            </a:r>
          </a:p>
          <a:p>
            <a:pPr algn="just"/>
            <a:r>
              <a:rPr lang="ru-RU" sz="1500" dirty="0"/>
              <a:t>Он принимает </a:t>
            </a:r>
            <a:r>
              <a:rPr lang="en-US" sz="1500" dirty="0" err="1"/>
              <a:t>TimerTask</a:t>
            </a:r>
            <a:r>
              <a:rPr lang="ru-RU" sz="1500" dirty="0"/>
              <a:t>, простую реализацию </a:t>
            </a:r>
            <a:r>
              <a:rPr lang="en-US" sz="1500" dirty="0"/>
              <a:t>Runnable</a:t>
            </a:r>
            <a:r>
              <a:rPr lang="ru-RU" sz="1500" dirty="0"/>
              <a:t>, предоставляющую </a:t>
            </a:r>
            <a:r>
              <a:rPr lang="en-US" sz="1500" dirty="0"/>
              <a:t> </a:t>
            </a:r>
            <a:r>
              <a:rPr lang="ru-RU" sz="1500" dirty="0"/>
              <a:t>несколько дополнительных методов</a:t>
            </a:r>
          </a:p>
          <a:p>
            <a:pPr lvl="1" algn="just"/>
            <a:r>
              <a:rPr lang="en-US" sz="1500" dirty="0">
                <a:latin typeface="Courier New" pitchFamily="49" charset="0"/>
                <a:cs typeface="Courier New" pitchFamily="49" charset="0"/>
              </a:rPr>
              <a:t>cancel()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/>
              <a:t>- снимает задачу из расписания</a:t>
            </a:r>
          </a:p>
          <a:p>
            <a:pPr lvl="1" algn="just"/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scheduledExecutionTime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500" dirty="0"/>
              <a:t> </a:t>
            </a:r>
            <a:r>
              <a:rPr lang="ru-RU" sz="1500" dirty="0"/>
              <a:t>- возвращает время, на которое запланировано выполнение задачи </a:t>
            </a:r>
          </a:p>
          <a:p>
            <a:pPr algn="just"/>
            <a:r>
              <a:rPr lang="ru-RU" sz="1500" dirty="0"/>
              <a:t>Таймеры ждут и выполняют код в отдельном потоке, по одному на таймер</a:t>
            </a:r>
          </a:p>
          <a:p>
            <a:pPr algn="just"/>
            <a:r>
              <a:rPr lang="ru-RU" sz="1500" dirty="0"/>
              <a:t>Создавать сотни тысяч таймеров – плохая идея</a:t>
            </a:r>
          </a:p>
          <a:p>
            <a:pPr algn="just"/>
            <a:r>
              <a:rPr lang="ru-RU" sz="1500" dirty="0"/>
              <a:t>Тяжелые задачи нельзя выполнять непосредственно в потоке таймера – они могу задержать выполнение следующего периодического вызова</a:t>
            </a:r>
          </a:p>
          <a:p>
            <a:pPr algn="just"/>
            <a:r>
              <a:rPr lang="ru-RU" sz="1500" dirty="0"/>
              <a:t>Потоки таймеров по умолчанию не является </a:t>
            </a:r>
            <a:r>
              <a:rPr lang="en-US" sz="1500" dirty="0"/>
              <a:t>daemon</a:t>
            </a:r>
          </a:p>
          <a:p>
            <a:pPr algn="just"/>
            <a:r>
              <a:rPr lang="ru-RU" sz="1500" dirty="0"/>
              <a:t>Это означает, что забытый таймер может поддерживать работу приложения, хотя все остальные бизнес-потоки уже завершили свое выполнение</a:t>
            </a:r>
          </a:p>
          <a:p>
            <a:pPr algn="just"/>
            <a:r>
              <a:rPr lang="ru-RU" sz="1500" dirty="0"/>
              <a:t>Существует также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javax.swing.Timer</a:t>
            </a:r>
            <a:r>
              <a:rPr lang="ru-RU" sz="1500" dirty="0"/>
              <a:t>, не стоит его использовать если вы не работает</a:t>
            </a:r>
            <a:r>
              <a:rPr lang="en-US" sz="1500" dirty="0"/>
              <a:t>e</a:t>
            </a:r>
            <a:r>
              <a:rPr lang="ru-RU" sz="1500" dirty="0"/>
              <a:t> </a:t>
            </a:r>
            <a:br>
              <a:rPr lang="ru-RU" sz="1500" dirty="0"/>
            </a:br>
            <a:r>
              <a:rPr lang="ru-RU" sz="1500" dirty="0"/>
              <a:t>со </a:t>
            </a:r>
            <a:r>
              <a:rPr lang="en-US" sz="1500" dirty="0"/>
              <a:t>Swing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70227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Как из </a:t>
            </a:r>
            <a:r>
              <a:rPr lang="ru-RU" sz="4000" dirty="0" err="1">
                <a:solidFill>
                  <a:srgbClr val="FFFFFF"/>
                </a:solidFill>
              </a:rPr>
              <a:t>J</a:t>
            </a:r>
            <a:r>
              <a:rPr lang="en-US" sz="4000" dirty="0">
                <a:solidFill>
                  <a:srgbClr val="FFFFFF"/>
                </a:solidFill>
              </a:rPr>
              <a:t>AVA </a:t>
            </a:r>
            <a:r>
              <a:rPr lang="ru-RU" sz="4000" dirty="0">
                <a:solidFill>
                  <a:srgbClr val="FFFFFF"/>
                </a:solidFill>
              </a:rPr>
              <a:t>вызвать другой процесс?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08723"/>
            <a:ext cx="6555347" cy="6323110"/>
          </a:xfrm>
        </p:spPr>
        <p:txBody>
          <a:bodyPr anchor="ctr">
            <a:noAutofit/>
          </a:bodyPr>
          <a:lstStyle/>
          <a:p>
            <a:pPr algn="just"/>
            <a:r>
              <a:rPr lang="en-US" sz="1800" dirty="0"/>
              <a:t>JVM</a:t>
            </a:r>
            <a:r>
              <a:rPr lang="ru-RU" sz="1800" dirty="0"/>
              <a:t>, как правило, работает и исполняет </a:t>
            </a:r>
            <a:r>
              <a:rPr lang="ru-RU" sz="1800" dirty="0" err="1"/>
              <a:t>байткод</a:t>
            </a:r>
            <a:r>
              <a:rPr lang="ru-RU" sz="1800" dirty="0"/>
              <a:t> в рамках одного процесса</a:t>
            </a:r>
          </a:p>
          <a:p>
            <a:pPr algn="just"/>
            <a:r>
              <a:rPr lang="ru-RU" sz="1800" dirty="0"/>
              <a:t>Тем не менее, существует </a:t>
            </a:r>
            <a:r>
              <a:rPr lang="en-US" sz="1800" dirty="0"/>
              <a:t>API </a:t>
            </a:r>
            <a:r>
              <a:rPr lang="ru-RU" sz="1800" dirty="0"/>
              <a:t>для работы с другими процессами</a:t>
            </a:r>
            <a:endParaRPr lang="en-US" sz="1800" dirty="0"/>
          </a:p>
          <a:p>
            <a:pPr algn="just"/>
            <a:r>
              <a:rPr lang="ru-RU" sz="1800" dirty="0"/>
              <a:t>Самый простой способ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Runtime.getRuntime.exec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– </a:t>
            </a:r>
            <a:r>
              <a:rPr lang="ru-RU" sz="1800" dirty="0"/>
              <a:t>исполняет переданную строку как консольную команду операционной системы</a:t>
            </a:r>
            <a:r>
              <a:rPr lang="en-US" sz="1800" dirty="0"/>
              <a:t>, </a:t>
            </a:r>
            <a:r>
              <a:rPr lang="en-US" sz="1800" dirty="0" err="1"/>
              <a:t>о</a:t>
            </a:r>
            <a:r>
              <a:rPr lang="ru-RU" sz="1800" dirty="0" err="1"/>
              <a:t>чевидно</a:t>
            </a:r>
            <a:r>
              <a:rPr lang="ru-RU" sz="1800" dirty="0"/>
              <a:t> такой способ работает только для конкретной платформы</a:t>
            </a:r>
          </a:p>
          <a:p>
            <a:pPr algn="just"/>
            <a:r>
              <a:rPr lang="ru-RU" sz="1800" dirty="0"/>
              <a:t>Метод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ru-RU" sz="1800" dirty="0">
                <a:latin typeface="Tele-GroteskNor"/>
                <a:cs typeface="Courier New" pitchFamily="49" charset="0"/>
              </a:rPr>
              <a:t>возвращает  реализацию </a:t>
            </a:r>
            <a:r>
              <a:rPr lang="en-US" sz="1800" dirty="0">
                <a:latin typeface="Tele-GroteskNor"/>
                <a:cs typeface="Courier New" pitchFamily="49" charset="0"/>
              </a:rPr>
              <a:t>Process</a:t>
            </a:r>
            <a:r>
              <a:rPr lang="ru-RU" sz="1800" dirty="0">
                <a:latin typeface="Tele-GroteskNor"/>
                <a:cs typeface="Courier New" pitchFamily="49" charset="0"/>
              </a:rPr>
              <a:t>, которая содержит методы для работы с созданным процессом</a:t>
            </a:r>
          </a:p>
          <a:p>
            <a:pPr algn="just"/>
            <a:r>
              <a:rPr lang="ru-RU" sz="1800" dirty="0">
                <a:latin typeface="Tele-GroteskNor"/>
                <a:cs typeface="Courier New" pitchFamily="49" charset="0"/>
              </a:rPr>
              <a:t>Другим способом является </a:t>
            </a:r>
            <a:r>
              <a:rPr lang="en-US" sz="1800" dirty="0">
                <a:latin typeface="Tele-GroteskNor"/>
                <a:cs typeface="Courier New" pitchFamily="49" charset="0"/>
              </a:rPr>
              <a:t> </a:t>
            </a:r>
            <a:r>
              <a:rPr lang="ru-RU" sz="1800" dirty="0">
                <a:latin typeface="Tele-GroteskNor"/>
                <a:cs typeface="Courier New" pitchFamily="49" charset="0"/>
              </a:rPr>
              <a:t>использование класса </a:t>
            </a:r>
            <a:r>
              <a:rPr lang="en-US" sz="1800" dirty="0" err="1">
                <a:latin typeface="Tele-GroteskNor"/>
                <a:cs typeface="Courier New" pitchFamily="49" charset="0"/>
              </a:rPr>
              <a:t>ProcessBuilder</a:t>
            </a:r>
            <a:endParaRPr lang="ru-RU" sz="1800" dirty="0">
              <a:latin typeface="Tele-GroteskNor"/>
              <a:cs typeface="Courier New" pitchFamily="49" charset="0"/>
            </a:endParaRPr>
          </a:p>
          <a:p>
            <a:pPr algn="just"/>
            <a:r>
              <a:rPr lang="ru-RU" sz="1800" dirty="0">
                <a:latin typeface="Tele-GroteskNor"/>
                <a:cs typeface="Courier New" pitchFamily="49" charset="0"/>
              </a:rPr>
              <a:t>При этом будет унаследовано все окружение родительского процесса: рабочая директория, переменные окружения</a:t>
            </a:r>
          </a:p>
          <a:p>
            <a:pPr algn="just"/>
            <a:r>
              <a:rPr lang="ru-RU" sz="1800" dirty="0">
                <a:latin typeface="Tele-GroteskNor"/>
                <a:cs typeface="Courier New" pitchFamily="49" charset="0"/>
              </a:rPr>
              <a:t>Их можно изменить отдельными методами перед тем, как запускать процесс методом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start()</a:t>
            </a:r>
          </a:p>
          <a:p>
            <a:pPr algn="just"/>
            <a:r>
              <a:rPr lang="ru-RU" sz="1800" dirty="0">
                <a:latin typeface="Tele-GroteskNor"/>
                <a:cs typeface="Courier New" pitchFamily="49" charset="0"/>
              </a:rPr>
              <a:t>Стандартные потоки вывода и ошибок надо либо вычитывать, либо перенаправлять, иначе процесс может быть заблокирован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973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Ж</a:t>
            </a:r>
            <a:r>
              <a:rPr lang="ru-RU" sz="4000"/>
              <a:t>изненный цикл потока в </a:t>
            </a:r>
            <a:r>
              <a:rPr lang="en-US" sz="4000"/>
              <a:t>JVM</a:t>
            </a:r>
            <a:endParaRPr lang="ru-RU" sz="4000"/>
          </a:p>
        </p:txBody>
      </p:sp>
      <p:pic>
        <p:nvPicPr>
          <p:cNvPr id="4" name="Picture 5" descr="image003">
            <a:extLst>
              <a:ext uri="{FF2B5EF4-FFF2-40B4-BE49-F238E27FC236}">
                <a16:creationId xmlns:a16="http://schemas.microsoft.com/office/drawing/2014/main" id="{2C30F6CB-0E47-6E60-3601-B529808A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24580" y="457200"/>
            <a:ext cx="5203802" cy="3455325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2000" dirty="0"/>
              <a:t>Thread </a:t>
            </a:r>
            <a:r>
              <a:rPr lang="ru-RU" sz="2000" dirty="0"/>
              <a:t>может находиться в 6 различных состояниях</a:t>
            </a:r>
          </a:p>
          <a:p>
            <a:r>
              <a:rPr lang="ru-RU" sz="2000" dirty="0"/>
              <a:t>Актуальное состояние всегда можно узнать при помощи метода </a:t>
            </a:r>
            <a:r>
              <a:rPr lang="ru-RU" sz="2000" dirty="0" err="1">
                <a:latin typeface="Courier New" pitchFamily="49" charset="0"/>
              </a:rPr>
              <a:t>Thread.getState</a:t>
            </a:r>
            <a:r>
              <a:rPr lang="ru-RU" sz="2000" dirty="0">
                <a:latin typeface="Courier New" pitchFamily="49" charset="0"/>
              </a:rPr>
              <a:t>()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ru-RU" sz="3600"/>
              <a:t>Планировщик потоков</a:t>
            </a:r>
          </a:p>
        </p:txBody>
      </p:sp>
      <p:pic>
        <p:nvPicPr>
          <p:cNvPr id="26" name="Picture 4" descr="Страница в планировщике">
            <a:extLst>
              <a:ext uri="{FF2B5EF4-FFF2-40B4-BE49-F238E27FC236}">
                <a16:creationId xmlns:a16="http://schemas.microsoft.com/office/drawing/2014/main" id="{C558ADAA-3BF2-92E2-C360-34EBE1EFD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0" r="28293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algn="just"/>
            <a:r>
              <a:rPr lang="ru-RU" sz="1700" dirty="0"/>
              <a:t>Планировщик потоков решает, какой поток в какой момент времени будет выполняться</a:t>
            </a:r>
          </a:p>
          <a:p>
            <a:pPr algn="just"/>
            <a:r>
              <a:rPr lang="ru-RU" sz="1700" dirty="0"/>
              <a:t>Задача планировщика – обеспечить параллельное выполнение </a:t>
            </a:r>
            <a:r>
              <a:rPr lang="en-US" sz="1700" dirty="0"/>
              <a:t>M </a:t>
            </a:r>
            <a:r>
              <a:rPr lang="ru-RU" sz="1700" dirty="0"/>
              <a:t>потоков на </a:t>
            </a:r>
            <a:r>
              <a:rPr lang="en-US" sz="1700" dirty="0"/>
              <a:t>N </a:t>
            </a:r>
            <a:r>
              <a:rPr lang="ru-RU" sz="1700" dirty="0"/>
              <a:t>процессорах</a:t>
            </a:r>
            <a:r>
              <a:rPr lang="en-US" sz="1700" dirty="0"/>
              <a:t> (</a:t>
            </a:r>
            <a:r>
              <a:rPr lang="ru-RU" sz="1700" dirty="0"/>
              <a:t>ядрах</a:t>
            </a:r>
            <a:r>
              <a:rPr lang="en-US" sz="1700" dirty="0"/>
              <a:t>)</a:t>
            </a:r>
            <a:endParaRPr lang="ru-RU" sz="1700" dirty="0"/>
          </a:p>
          <a:p>
            <a:pPr algn="just"/>
            <a:r>
              <a:rPr lang="ru-RU" sz="1700" dirty="0"/>
              <a:t>Планировщик учитывает приоритеты, но не следует им строго</a:t>
            </a:r>
          </a:p>
          <a:p>
            <a:pPr algn="just"/>
            <a:r>
              <a:rPr lang="ru-RU" sz="1700" dirty="0"/>
              <a:t>Это связано с оптимизациями, которые планировщик делает для удешевления переключения контекста потоков</a:t>
            </a:r>
          </a:p>
          <a:p>
            <a:pPr algn="just"/>
            <a:r>
              <a:rPr lang="ru-RU" sz="1700" dirty="0"/>
              <a:t>В общем случае поведение планировщика зависит </a:t>
            </a:r>
            <a:br>
              <a:rPr lang="ru-RU" sz="1700" dirty="0"/>
            </a:br>
            <a:r>
              <a:rPr lang="ru-RU" sz="1700" dirty="0"/>
              <a:t>от конкретной ОС и аппаратной платформы</a:t>
            </a:r>
          </a:p>
          <a:p>
            <a:pPr algn="just"/>
            <a:r>
              <a:rPr lang="ru-RU" sz="1700" dirty="0"/>
              <a:t>Поток может явно вернуть управление планировщику при помощи вызова</a:t>
            </a:r>
            <a:r>
              <a:rPr lang="en-US" sz="1700" dirty="0"/>
              <a:t> </a:t>
            </a:r>
            <a:r>
              <a:rPr lang="ru-RU" sz="1700" dirty="0"/>
              <a:t>статического метода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1700" dirty="0" err="1">
                <a:latin typeface="Courier New" pitchFamily="49" charset="0"/>
              </a:rPr>
              <a:t>yield</a:t>
            </a:r>
            <a:r>
              <a:rPr lang="en-US" sz="1700" dirty="0">
                <a:latin typeface="Courier New" pitchFamily="49" charset="0"/>
              </a:rPr>
              <a:t>()</a:t>
            </a:r>
            <a:endParaRPr lang="ru-RU" sz="1700" dirty="0"/>
          </a:p>
          <a:p>
            <a:pPr algn="just"/>
            <a:endParaRPr lang="ru-RU" sz="1700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8EEBCBBD-CD3F-112C-DB29-F45FFD561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2" r="1" b="14869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FF128-63FC-31E4-3FAC-E4FABCA8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Процесс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1F39D15C-356A-8F07-FC24-A23F18816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76751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25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планировщика потоков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41B5812-CDC8-61A8-E5C2-F10EF09EE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02428" y="845796"/>
            <a:ext cx="7225748" cy="5166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56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Приоритет потоков в </a:t>
            </a:r>
            <a:r>
              <a:rPr lang="ru-RU" sz="4000" dirty="0" err="1">
                <a:solidFill>
                  <a:srgbClr val="FFFFFF"/>
                </a:solidFill>
              </a:rPr>
              <a:t>J</a:t>
            </a:r>
            <a:r>
              <a:rPr lang="en-US" sz="4000" dirty="0">
                <a:solidFill>
                  <a:srgbClr val="FFFFFF"/>
                </a:solidFill>
              </a:rPr>
              <a:t>AVA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algn="just"/>
            <a:r>
              <a:rPr lang="ru-RU" sz="1700" dirty="0"/>
              <a:t>Методы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Thread.setPriority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700" dirty="0"/>
              <a:t> </a:t>
            </a:r>
            <a:r>
              <a:rPr lang="ru-RU" sz="1700" dirty="0"/>
              <a:t>и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Thread.getPriority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700" dirty="0"/>
              <a:t> </a:t>
            </a:r>
            <a:r>
              <a:rPr lang="ru-RU" sz="1700" dirty="0"/>
              <a:t>позволяют установить приоритет для потока</a:t>
            </a:r>
          </a:p>
          <a:p>
            <a:pPr algn="just"/>
            <a:r>
              <a:rPr lang="ru-RU" sz="1700" dirty="0"/>
              <a:t>Чем выше приоритет, тем больше времени планировщик будет отдавать данному потоку</a:t>
            </a:r>
          </a:p>
          <a:p>
            <a:pPr algn="just"/>
            <a:r>
              <a:rPr lang="ru-RU" sz="1700" dirty="0"/>
              <a:t>Задавать значения можно в диапазоне 1-10 вне зависимости от того, какой диапазон приоритетов поддерживает ОС</a:t>
            </a:r>
          </a:p>
          <a:p>
            <a:pPr algn="just"/>
            <a:r>
              <a:rPr lang="ru-RU" sz="1700" dirty="0"/>
              <a:t>По умолчанию потоку присваивается приоритет породившего его потока</a:t>
            </a:r>
          </a:p>
          <a:p>
            <a:pPr algn="just"/>
            <a:r>
              <a:rPr lang="ru-RU" sz="1700" dirty="0"/>
              <a:t>Строить логику на приоритетах потоков нельзя – </a:t>
            </a:r>
            <a:r>
              <a:rPr lang="ru-RU" sz="1700" i="1" dirty="0"/>
              <a:t>скорее всего</a:t>
            </a:r>
            <a:r>
              <a:rPr lang="ru-RU" sz="1700" dirty="0"/>
              <a:t> планировщик будет запускать более приоритетные потоки чаще, но он </a:t>
            </a:r>
            <a:r>
              <a:rPr lang="ru-RU" sz="1700" b="1" dirty="0"/>
              <a:t>не обязан</a:t>
            </a:r>
            <a:r>
              <a:rPr lang="ru-RU" sz="1700" dirty="0"/>
              <a:t> этого делать</a:t>
            </a:r>
          </a:p>
          <a:p>
            <a:pPr algn="just"/>
            <a:r>
              <a:rPr lang="ru-RU" sz="1700" dirty="0"/>
              <a:t>Приоритеты могут применяться для тонкого тюнинга производительности многопоточной системы</a:t>
            </a:r>
          </a:p>
          <a:p>
            <a:pPr algn="just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78998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9"/>
            <a:ext cx="6891187" cy="567952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Блокировки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8"/>
            <a:ext cx="6891187" cy="5905949"/>
          </a:xfrm>
        </p:spPr>
        <p:txBody>
          <a:bodyPr>
            <a:normAutofit/>
          </a:bodyPr>
          <a:lstStyle/>
          <a:p>
            <a:pPr algn="just"/>
            <a:r>
              <a:rPr lang="ru-RU" sz="1400" dirty="0"/>
              <a:t>Блокировка называется </a:t>
            </a:r>
            <a:r>
              <a:rPr lang="en-US" sz="1400" dirty="0"/>
              <a:t>contended, </a:t>
            </a:r>
            <a:r>
              <a:rPr lang="ru-RU" sz="1400" dirty="0"/>
              <a:t>если за на нее действительно претендует несколько потоков одновременно, </a:t>
            </a:r>
            <a:r>
              <a:rPr lang="en-US" sz="1400" dirty="0"/>
              <a:t>JIT-</a:t>
            </a:r>
            <a:r>
              <a:rPr lang="ru-RU" sz="1400" dirty="0"/>
              <a:t>компилятор ограничен в оптимизациях подобных блокировок</a:t>
            </a:r>
          </a:p>
          <a:p>
            <a:pPr algn="just"/>
            <a:r>
              <a:rPr lang="en-US" sz="1400" dirty="0"/>
              <a:t>Uncontended</a:t>
            </a:r>
            <a:r>
              <a:rPr lang="ru-RU" sz="1400" dirty="0"/>
              <a:t>-блокировки не испытывают попыток одновременного доступа к ресурсам, поэтому к ним могут применяться более агрессивные оптимизации вплоть до удаления блокировки вообще</a:t>
            </a:r>
          </a:p>
          <a:p>
            <a:pPr algn="just"/>
            <a:r>
              <a:rPr lang="ru-RU" sz="1400" dirty="0"/>
              <a:t>Как правило классификацию блокировок </a:t>
            </a:r>
            <a:r>
              <a:rPr lang="en-US" sz="1400" dirty="0"/>
              <a:t>JVM </a:t>
            </a:r>
            <a:r>
              <a:rPr lang="ru-RU" sz="1400" dirty="0"/>
              <a:t>проводит уже в </a:t>
            </a:r>
            <a:r>
              <a:rPr lang="ru-RU" sz="1400" dirty="0" err="1"/>
              <a:t>рантайме</a:t>
            </a:r>
            <a:r>
              <a:rPr lang="ru-RU" sz="1400" dirty="0"/>
              <a:t> на основании собранной статистики</a:t>
            </a:r>
          </a:p>
          <a:p>
            <a:pPr algn="just"/>
            <a:r>
              <a:rPr lang="ru-RU" sz="1400" dirty="0"/>
              <a:t>Большая часть блокировок являются </a:t>
            </a:r>
            <a:r>
              <a:rPr lang="en-US" sz="1400" dirty="0"/>
              <a:t>uncontended, </a:t>
            </a:r>
            <a:r>
              <a:rPr lang="ru-RU" sz="1400" dirty="0"/>
              <a:t>однако </a:t>
            </a:r>
            <a:r>
              <a:rPr lang="en-US" sz="1400" dirty="0"/>
              <a:t>escape-</a:t>
            </a:r>
            <a:r>
              <a:rPr lang="ru-RU" sz="1400" dirty="0"/>
              <a:t>анализа недостаточно для их определения</a:t>
            </a:r>
          </a:p>
          <a:p>
            <a:pPr algn="just"/>
            <a:r>
              <a:rPr lang="ru-RU" sz="1400" dirty="0"/>
              <a:t>В качестве оптимизации </a:t>
            </a:r>
            <a:r>
              <a:rPr lang="en-US" sz="1400" dirty="0"/>
              <a:t>JVM </a:t>
            </a:r>
            <a:r>
              <a:rPr lang="ru-RU" sz="1400" dirty="0"/>
              <a:t>пытается осуществить привязку (</a:t>
            </a:r>
            <a:r>
              <a:rPr lang="en-US" sz="1400" dirty="0"/>
              <a:t>biasing</a:t>
            </a:r>
            <a:r>
              <a:rPr lang="ru-RU" sz="1400" dirty="0"/>
              <a:t>) монитора </a:t>
            </a:r>
            <a:br>
              <a:rPr lang="ru-RU" sz="1400" dirty="0"/>
            </a:br>
            <a:r>
              <a:rPr lang="ru-RU" sz="1400" dirty="0"/>
              <a:t>к конкретному потоку, чтобы избежать лишних </a:t>
            </a:r>
            <a:r>
              <a:rPr lang="en-US" sz="1400" dirty="0"/>
              <a:t>Compare and swap </a:t>
            </a:r>
            <a:r>
              <a:rPr lang="en-US" sz="1400" dirty="0" err="1"/>
              <a:t>о</a:t>
            </a:r>
            <a:r>
              <a:rPr lang="ru-RU" sz="1400" dirty="0" err="1"/>
              <a:t>пераций</a:t>
            </a:r>
            <a:r>
              <a:rPr lang="ru-RU" sz="1400" dirty="0"/>
              <a:t>.</a:t>
            </a:r>
          </a:p>
          <a:p>
            <a:pPr algn="just"/>
            <a:r>
              <a:rPr lang="ru-RU" sz="1400" dirty="0"/>
              <a:t>Стоимость такой привязки эквивалентна одной </a:t>
            </a:r>
            <a:r>
              <a:rPr lang="en-US" sz="1400" dirty="0"/>
              <a:t>CAS-</a:t>
            </a:r>
            <a:r>
              <a:rPr lang="ru-RU" sz="1400" dirty="0"/>
              <a:t>операции</a:t>
            </a:r>
          </a:p>
          <a:p>
            <a:pPr algn="just"/>
            <a:r>
              <a:rPr lang="ru-RU" sz="1400" dirty="0"/>
              <a:t>При последующих захватах монитора этим же потоком на всю синхронизацию требуется одна (</a:t>
            </a:r>
            <a:r>
              <a:rPr lang="en-US" sz="1400" dirty="0"/>
              <a:t>sic!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операция сравнения, проверяющая, действительно ли монитор все еще проассоциирован с </a:t>
            </a:r>
            <a:r>
              <a:rPr lang="en-US" sz="1400" dirty="0"/>
              <a:t>id</a:t>
            </a:r>
            <a:r>
              <a:rPr lang="ru-RU" sz="1400" dirty="0"/>
              <a:t> этого потока</a:t>
            </a:r>
          </a:p>
          <a:p>
            <a:pPr algn="just"/>
            <a:r>
              <a:rPr lang="ru-RU" sz="1400" dirty="0"/>
              <a:t>В случае </a:t>
            </a:r>
            <a:r>
              <a:rPr lang="en-US" sz="1400" dirty="0"/>
              <a:t>uncontended-</a:t>
            </a:r>
            <a:r>
              <a:rPr lang="ru-RU" sz="1400" dirty="0"/>
              <a:t>блокировки мы получаем практически бесплатную синхронизацию</a:t>
            </a:r>
          </a:p>
          <a:p>
            <a:pPr algn="just"/>
            <a:r>
              <a:rPr lang="ru-RU" sz="1400" dirty="0"/>
              <a:t>Если же </a:t>
            </a:r>
            <a:r>
              <a:rPr lang="en-US" sz="1400" dirty="0"/>
              <a:t>contention </a:t>
            </a:r>
            <a:r>
              <a:rPr lang="ru-RU" sz="1400" dirty="0"/>
              <a:t>все же имеет место, то происходит отзыв </a:t>
            </a:r>
            <a:r>
              <a:rPr lang="en-US" sz="1400" dirty="0"/>
              <a:t>biased-</a:t>
            </a:r>
            <a:r>
              <a:rPr lang="ru-RU" sz="1400" dirty="0"/>
              <a:t>блокировки</a:t>
            </a:r>
          </a:p>
          <a:p>
            <a:pPr algn="just"/>
            <a:r>
              <a:rPr lang="ru-RU" sz="1400" dirty="0"/>
              <a:t>Отзыв </a:t>
            </a:r>
            <a:r>
              <a:rPr lang="en-US" sz="1400" dirty="0"/>
              <a:t>biased-</a:t>
            </a:r>
            <a:r>
              <a:rPr lang="ru-RU" sz="1400" dirty="0"/>
              <a:t>блокировки весьма дорог</a:t>
            </a:r>
          </a:p>
          <a:p>
            <a:pPr algn="just"/>
            <a:r>
              <a:rPr lang="ru-RU" sz="1400" dirty="0"/>
              <a:t>Далее </a:t>
            </a:r>
            <a:r>
              <a:rPr lang="en-US" sz="1400" dirty="0"/>
              <a:t>JVM </a:t>
            </a:r>
            <a:r>
              <a:rPr lang="ru-RU" sz="1400" dirty="0"/>
              <a:t>использует для этой блокировки более консервативные механизмы</a:t>
            </a:r>
          </a:p>
          <a:p>
            <a:pPr lvl="1" algn="just"/>
            <a:r>
              <a:rPr lang="ru-RU" sz="1400" dirty="0"/>
              <a:t>Адаптивные </a:t>
            </a:r>
            <a:r>
              <a:rPr lang="ru-RU" sz="1400" dirty="0" err="1"/>
              <a:t>спинлоки</a:t>
            </a:r>
            <a:r>
              <a:rPr lang="ru-RU" sz="1400" dirty="0"/>
              <a:t>(низкоуровневая синхронизация)</a:t>
            </a:r>
          </a:p>
          <a:p>
            <a:pPr lvl="1" algn="just"/>
            <a:r>
              <a:rPr lang="ru-RU" sz="1400" dirty="0"/>
              <a:t>Мьютексы операционной системы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Цепочка: крупный план">
            <a:extLst>
              <a:ext uri="{FF2B5EF4-FFF2-40B4-BE49-F238E27FC236}">
                <a16:creationId xmlns:a16="http://schemas.microsoft.com/office/drawing/2014/main" id="{CDE5286F-B9BD-812D-B25A-AB2C6F02B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6" r="39366" b="-1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08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/>
              <a:t>Основные причины блокировок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4220636"/>
          </a:xfrm>
        </p:spPr>
        <p:txBody>
          <a:bodyPr anchor="t">
            <a:normAutofit/>
          </a:bodyPr>
          <a:lstStyle/>
          <a:p>
            <a:pPr marL="341313" indent="-341313" algn="just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Был в</a:t>
            </a:r>
            <a:r>
              <a:rPr lang="en-GB" altLang="ru-RU" sz="1500" dirty="0" err="1"/>
              <a:t>ызван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метод</a:t>
            </a:r>
            <a:r>
              <a:rPr lang="en-GB" altLang="ru-RU" sz="1500" dirty="0"/>
              <a:t> sleep</a:t>
            </a:r>
            <a:r>
              <a:rPr lang="ru-RU" altLang="ru-RU" sz="1500" dirty="0"/>
              <a:t>()</a:t>
            </a:r>
            <a:r>
              <a:rPr lang="en-GB" altLang="ru-RU" sz="1500" dirty="0"/>
              <a:t>. </a:t>
            </a:r>
            <a:endParaRPr lang="ru-RU" altLang="ru-RU" sz="1500" dirty="0"/>
          </a:p>
          <a:p>
            <a:pPr marL="668338" lvl="1" indent="-325438" algn="just">
              <a:spcBef>
                <a:spcPts val="5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блокируется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на</a:t>
            </a:r>
            <a:r>
              <a:rPr lang="en-GB" altLang="ru-RU" sz="1500" dirty="0"/>
              <a:t> </a:t>
            </a:r>
            <a:r>
              <a:rPr lang="ru-RU" altLang="ru-RU" sz="1500" dirty="0"/>
              <a:t>определенное </a:t>
            </a:r>
            <a:r>
              <a:rPr lang="en-GB" altLang="ru-RU" sz="1500" dirty="0" err="1"/>
              <a:t>время</a:t>
            </a:r>
            <a:r>
              <a:rPr lang="en-GB" altLang="ru-RU" sz="1500" dirty="0"/>
              <a:t>. </a:t>
            </a:r>
            <a:endParaRPr lang="ru-RU" altLang="ru-RU" sz="1500" dirty="0"/>
          </a:p>
          <a:p>
            <a:pPr marL="668338" lvl="1" indent="-325438" algn="just">
              <a:spcBef>
                <a:spcPts val="5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500" dirty="0" err="1"/>
              <a:t>По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истечению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этого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времени</a:t>
            </a:r>
            <a:r>
              <a:rPr lang="en-GB" altLang="ru-RU" sz="1500" dirty="0"/>
              <a:t> </a:t>
            </a:r>
            <a:r>
              <a:rPr lang="ru-RU" altLang="ru-RU" sz="1500" dirty="0"/>
              <a:t>поток </a:t>
            </a:r>
            <a:r>
              <a:rPr lang="en-GB" altLang="ru-RU" sz="1500" dirty="0" err="1"/>
              <a:t>переводится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активн</a:t>
            </a:r>
            <a:r>
              <a:rPr lang="ru-RU" altLang="ru-RU" sz="1500" dirty="0" err="1"/>
              <a:t>ое</a:t>
            </a:r>
            <a:r>
              <a:rPr lang="ru-RU" altLang="ru-RU" sz="1500" dirty="0"/>
              <a:t> состояние</a:t>
            </a:r>
            <a:r>
              <a:rPr lang="en-GB" altLang="ru-RU" sz="1500" dirty="0"/>
              <a:t>.</a:t>
            </a:r>
          </a:p>
          <a:p>
            <a:pPr marL="341313" indent="-341313" algn="just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пытается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войти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критический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участок</a:t>
            </a:r>
            <a:r>
              <a:rPr lang="en-GB" altLang="ru-RU" sz="1500" dirty="0"/>
              <a:t>, </a:t>
            </a:r>
            <a:r>
              <a:rPr lang="en-GB" altLang="ru-RU" sz="1500" dirty="0" err="1"/>
              <a:t>но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соответствующий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ресурс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заблокирован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как</a:t>
            </a:r>
            <a:r>
              <a:rPr lang="ru-RU" altLang="ru-RU" sz="1500" dirty="0"/>
              <a:t>им</a:t>
            </a:r>
            <a:r>
              <a:rPr lang="en-GB" altLang="ru-RU" sz="1500" dirty="0"/>
              <a:t>-</a:t>
            </a:r>
            <a:r>
              <a:rPr lang="en-GB" altLang="ru-RU" sz="1500" dirty="0" err="1"/>
              <a:t>то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друг</a:t>
            </a:r>
            <a:r>
              <a:rPr lang="ru-RU" altLang="ru-RU" sz="1500" dirty="0"/>
              <a:t>им</a:t>
            </a:r>
            <a:r>
              <a:rPr lang="en-GB" altLang="ru-RU" sz="1500" dirty="0"/>
              <a:t> </a:t>
            </a:r>
            <a:r>
              <a:rPr lang="ru-RU" altLang="ru-RU" sz="1500" dirty="0"/>
              <a:t>потоком</a:t>
            </a:r>
            <a:r>
              <a:rPr lang="en-GB" altLang="ru-RU" sz="1500" dirty="0"/>
              <a:t>. </a:t>
            </a:r>
            <a:endParaRPr lang="ru-RU" altLang="ru-RU" sz="1500" dirty="0"/>
          </a:p>
          <a:p>
            <a:pPr marL="668338" lvl="1" indent="-325438" algn="just">
              <a:spcBef>
                <a:spcPts val="5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500" dirty="0" err="1"/>
              <a:t>Данн</a:t>
            </a:r>
            <a:r>
              <a:rPr lang="ru-RU" altLang="ru-RU" sz="1500" dirty="0" err="1"/>
              <a:t>ый</a:t>
            </a:r>
            <a:r>
              <a:rPr lang="en-GB" altLang="ru-RU" sz="1500" dirty="0"/>
              <a:t> </a:t>
            </a: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блокируется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до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тех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пор</a:t>
            </a:r>
            <a:r>
              <a:rPr lang="en-GB" altLang="ru-RU" sz="1500" dirty="0"/>
              <a:t>, </a:t>
            </a:r>
            <a:r>
              <a:rPr lang="en-GB" altLang="ru-RU" sz="1500" dirty="0" err="1"/>
              <a:t>пока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не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будет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разблокирован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этот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ресурс</a:t>
            </a:r>
            <a:r>
              <a:rPr lang="en-GB" altLang="ru-RU" sz="1500" dirty="0"/>
              <a:t> (</a:t>
            </a:r>
            <a:r>
              <a:rPr lang="en-GB" altLang="ru-RU" sz="1500" dirty="0" err="1"/>
              <a:t>если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нет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других</a:t>
            </a:r>
            <a:r>
              <a:rPr lang="en-GB" altLang="ru-RU" sz="1500" dirty="0"/>
              <a:t> </a:t>
            </a:r>
            <a:r>
              <a:rPr lang="ru-RU" altLang="ru-RU" sz="1500" dirty="0"/>
              <a:t>потоков</a:t>
            </a:r>
            <a:r>
              <a:rPr lang="en-GB" altLang="ru-RU" sz="1500" dirty="0"/>
              <a:t>, </a:t>
            </a:r>
            <a:r>
              <a:rPr lang="en-GB" altLang="ru-RU" sz="1500" dirty="0" err="1"/>
              <a:t>ожидающих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тот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же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ресурс</a:t>
            </a:r>
            <a:r>
              <a:rPr lang="en-GB" altLang="ru-RU" sz="1500" dirty="0"/>
              <a:t>).</a:t>
            </a:r>
          </a:p>
          <a:p>
            <a:pPr marL="341313" indent="-341313" algn="just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выполняет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операцию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ввода</a:t>
            </a:r>
            <a:r>
              <a:rPr lang="en-GB" altLang="ru-RU" sz="1500" dirty="0"/>
              <a:t>/</a:t>
            </a:r>
            <a:r>
              <a:rPr lang="en-GB" altLang="ru-RU" sz="1500" dirty="0" err="1"/>
              <a:t>вывода</a:t>
            </a:r>
            <a:r>
              <a:rPr lang="en-GB" altLang="ru-RU" sz="1500" dirty="0"/>
              <a:t>. </a:t>
            </a:r>
            <a:endParaRPr lang="ru-RU" altLang="ru-RU" sz="1500" dirty="0"/>
          </a:p>
          <a:p>
            <a:pPr marL="628650" lvl="1" indent="-285750" algn="just">
              <a:spcBef>
                <a:spcPts val="5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блокируется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до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окончания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этой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операции</a:t>
            </a:r>
            <a:r>
              <a:rPr lang="en-GB" altLang="ru-RU" sz="1500" dirty="0"/>
              <a:t>.</a:t>
            </a:r>
          </a:p>
          <a:p>
            <a:pPr marL="341313" indent="-341313" algn="just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У потока был </a:t>
            </a:r>
            <a:r>
              <a:rPr lang="en-GB" altLang="ru-RU" sz="1500" dirty="0" err="1"/>
              <a:t>вызван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метод</a:t>
            </a:r>
            <a:r>
              <a:rPr lang="en-GB" altLang="ru-RU" sz="1500" dirty="0"/>
              <a:t> wait</a:t>
            </a:r>
            <a:r>
              <a:rPr lang="ru-RU" altLang="ru-RU" sz="1500" dirty="0"/>
              <a:t>()</a:t>
            </a:r>
            <a:r>
              <a:rPr lang="en-GB" altLang="ru-RU" sz="1500" dirty="0"/>
              <a:t>. </a:t>
            </a:r>
            <a:endParaRPr lang="ru-RU" altLang="ru-RU" sz="1500" dirty="0"/>
          </a:p>
          <a:p>
            <a:pPr marL="668338" lvl="1" indent="-325438" algn="just">
              <a:spcBef>
                <a:spcPts val="5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500" dirty="0"/>
              <a:t>Поток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блокируется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до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окончания</a:t>
            </a:r>
            <a:r>
              <a:rPr lang="en-GB" altLang="ru-RU" sz="1500" dirty="0"/>
              <a:t> </a:t>
            </a:r>
            <a:r>
              <a:rPr lang="ru-RU" altLang="ru-RU" sz="1500" dirty="0"/>
              <a:t>отведенного </a:t>
            </a:r>
            <a:r>
              <a:rPr lang="en-GB" altLang="ru-RU" sz="1500" dirty="0" err="1"/>
              <a:t>временного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интервала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или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вызова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метода</a:t>
            </a:r>
            <a:r>
              <a:rPr lang="en-GB" altLang="ru-RU" sz="1500" dirty="0"/>
              <a:t> notify</a:t>
            </a:r>
            <a:r>
              <a:rPr lang="en-US" altLang="ru-RU" sz="1500" dirty="0"/>
              <a:t>()</a:t>
            </a:r>
            <a:r>
              <a:rPr lang="en-GB" altLang="ru-RU" sz="1500" dirty="0"/>
              <a:t> </a:t>
            </a:r>
            <a:r>
              <a:rPr lang="en-GB" altLang="ru-RU" sz="1500" dirty="0" err="1"/>
              <a:t>или</a:t>
            </a:r>
            <a:r>
              <a:rPr lang="en-GB" altLang="ru-RU" sz="1500" dirty="0"/>
              <a:t> </a:t>
            </a:r>
            <a:r>
              <a:rPr lang="en-GB" altLang="ru-RU" sz="1500" dirty="0" err="1"/>
              <a:t>notifyAll</a:t>
            </a:r>
            <a:r>
              <a:rPr lang="en-GB" altLang="ru-RU" sz="1500" dirty="0"/>
              <a:t>().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6" descr="Синхронизация">
            <a:extLst>
              <a:ext uri="{FF2B5EF4-FFF2-40B4-BE49-F238E27FC236}">
                <a16:creationId xmlns:a16="http://schemas.microsoft.com/office/drawing/2014/main" id="{F50E8C25-D544-45F3-72D2-C976A1C8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4000"/>
              <a:t>D</a:t>
            </a:r>
            <a:r>
              <a:rPr lang="en-US" sz="4000"/>
              <a:t>eadlock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pPr algn="just"/>
            <a:r>
              <a:rPr lang="en-US" sz="1700" dirty="0"/>
              <a:t>Deadlock – </a:t>
            </a:r>
            <a:r>
              <a:rPr lang="ru-RU" sz="1700" dirty="0"/>
              <a:t>это ситуация взаимной блокировки потоков, при которой они не могут продолжать выполнение, ожидая друг друга</a:t>
            </a:r>
          </a:p>
          <a:p>
            <a:pPr algn="just"/>
            <a:r>
              <a:rPr lang="ru-RU" sz="1700" dirty="0"/>
              <a:t>Чаще всего это происходит когда нескольким потокам для выполнения операций требуется несколько разных синхронизированных ресурсов</a:t>
            </a:r>
          </a:p>
          <a:p>
            <a:pPr algn="just"/>
            <a:r>
              <a:rPr lang="ru-RU" sz="1700" dirty="0"/>
              <a:t>Синхронизированные ресурсы подразумевают монопольный доступ </a:t>
            </a:r>
            <a:endParaRPr lang="en-US" sz="1700" dirty="0"/>
          </a:p>
          <a:p>
            <a:pPr marL="222250" indent="-222250" algn="just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1700" dirty="0"/>
              <a:t>При этом каждый поток уже захватил часть ресурсов, но не может получить оставшиеся и стоит в ожидании</a:t>
            </a:r>
          </a:p>
          <a:p>
            <a:pPr marL="222250" indent="-222250" algn="just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1700" dirty="0"/>
              <a:t>Хотя JVM в какой-то мере способна распознавать </a:t>
            </a:r>
            <a:r>
              <a:rPr lang="en-US" sz="1700" dirty="0"/>
              <a:t>d</a:t>
            </a:r>
            <a:r>
              <a:rPr lang="ru-RU" sz="1700" dirty="0" err="1"/>
              <a:t>eadlock</a:t>
            </a:r>
            <a:r>
              <a:rPr lang="ru-RU" sz="1700" dirty="0"/>
              <a:t>, она ничего не предпринимает для разрешения этой ситуации </a:t>
            </a:r>
            <a:endParaRPr lang="en-US" sz="1700" dirty="0"/>
          </a:p>
        </p:txBody>
      </p:sp>
      <p:pic>
        <p:nvPicPr>
          <p:cNvPr id="4" name="Picture 5" descr="http://lh6.ggpht.com/_0W-IrdaBLsY/TS6xPylAUTI/AAAAAAAAFzs/qPdkcdCy9a4/deadLock.png">
            <a:extLst>
              <a:ext uri="{FF2B5EF4-FFF2-40B4-BE49-F238E27FC236}">
                <a16:creationId xmlns:a16="http://schemas.microsoft.com/office/drawing/2014/main" id="{2AD32CCD-D79B-0971-AEFC-72A21B57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69642" y="1614389"/>
            <a:ext cx="4736963" cy="3473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31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Livelock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1700" dirty="0" err="1"/>
              <a:t>Livelock</a:t>
            </a:r>
            <a:r>
              <a:rPr lang="en-US" sz="1700" dirty="0"/>
              <a:t> </a:t>
            </a:r>
            <a:r>
              <a:rPr lang="ru-RU" sz="1700" dirty="0"/>
              <a:t>– состояние подвижной блокировки, при котором потоки активно работают, но прогресса достичь не могут из-за взаимной блокировки ресурсов.</a:t>
            </a:r>
          </a:p>
          <a:p>
            <a:r>
              <a:rPr lang="en-US" sz="1700" dirty="0" err="1"/>
              <a:t>Livelock</a:t>
            </a:r>
            <a:r>
              <a:rPr lang="en-US" sz="1700" dirty="0"/>
              <a:t> – </a:t>
            </a:r>
            <a:r>
              <a:rPr lang="ru-RU" sz="1700" dirty="0"/>
              <a:t>гораздо более редкая и труднодиагностируемая ситуация, чем </a:t>
            </a:r>
            <a:r>
              <a:rPr lang="en-US" sz="1700" dirty="0"/>
              <a:t>Deadlock</a:t>
            </a:r>
            <a:endParaRPr lang="ru-RU" sz="1700" dirty="0"/>
          </a:p>
          <a:p>
            <a:pPr marL="222250" indent="-222250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1700" dirty="0" err="1"/>
              <a:t>Livelock</a:t>
            </a:r>
            <a:r>
              <a:rPr lang="en-US" sz="1700" dirty="0"/>
              <a:t> </a:t>
            </a:r>
            <a:r>
              <a:rPr lang="ru-RU" sz="1700" dirty="0"/>
              <a:t>– на диаграмме справа представлена работа «умных» потоков – если они не могут захватить все нужные ресурсы, то они отпускают остальные</a:t>
            </a:r>
          </a:p>
          <a:p>
            <a:pPr marL="222250" indent="-222250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1700" dirty="0"/>
              <a:t>Как видно, они вполне способны заблокировать друг друга динамически, занимая и освобождая ресурсы постоянно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6225EA0-FB39-118E-EA69-54BB5A6F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69642" y="1208364"/>
            <a:ext cx="4736963" cy="4285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18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Double-</a:t>
            </a:r>
            <a:r>
              <a:rPr lang="en-US" dirty="0" err="1">
                <a:solidFill>
                  <a:srgbClr val="FFFFFF"/>
                </a:solidFill>
              </a:rPr>
              <a:t>cheked</a:t>
            </a:r>
            <a:r>
              <a:rPr lang="en-US" dirty="0">
                <a:solidFill>
                  <a:srgbClr val="FFFFFF"/>
                </a:solidFill>
              </a:rPr>
              <a:t> locking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algn="just"/>
            <a:r>
              <a:rPr lang="ru-RU" sz="2100" dirty="0">
                <a:solidFill>
                  <a:srgbClr val="FFFFFF"/>
                </a:solidFill>
              </a:rPr>
              <a:t>Из за переупорядочивания операций второй поток может получить ссылку на не до конца сконструированный объект</a:t>
            </a:r>
            <a:endParaRPr lang="en-US" sz="2100" dirty="0">
              <a:solidFill>
                <a:srgbClr val="FFFFFF"/>
              </a:solidFill>
            </a:endParaRPr>
          </a:p>
          <a:p>
            <a:pPr algn="just"/>
            <a:r>
              <a:rPr lang="ru-RU" sz="2100" dirty="0">
                <a:solidFill>
                  <a:srgbClr val="FFFFFF"/>
                </a:solidFill>
              </a:rPr>
              <a:t>Начиная с </a:t>
            </a:r>
            <a:r>
              <a:rPr lang="en-US" sz="2100" dirty="0">
                <a:solidFill>
                  <a:srgbClr val="FFFFFF"/>
                </a:solidFill>
              </a:rPr>
              <a:t>Java </a:t>
            </a:r>
            <a:r>
              <a:rPr lang="ru-RU" sz="2100" dirty="0">
                <a:solidFill>
                  <a:srgbClr val="FFFFFF"/>
                </a:solidFill>
              </a:rPr>
              <a:t>1.5 модификатор </a:t>
            </a:r>
            <a:r>
              <a:rPr lang="en-US" sz="2100" dirty="0">
                <a:solidFill>
                  <a:srgbClr val="FFFFFF"/>
                </a:solidFill>
                <a:latin typeface="Arial" charset="0"/>
                <a:cs typeface="Arial" charset="0"/>
              </a:rPr>
              <a:t>volatile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ru-RU" sz="2100" dirty="0">
                <a:solidFill>
                  <a:srgbClr val="FFFFFF"/>
                </a:solidFill>
              </a:rPr>
              <a:t>на переменной исправляет ситуацию, тем не менее, синхронизация сейчас гораздо дешевле, чем она была во времена изобретения этого паттерна. Вывод: с использованием возможностей </a:t>
            </a:r>
            <a:r>
              <a:rPr lang="ru-RU" sz="2100" dirty="0">
                <a:solidFill>
                  <a:srgbClr val="FFFFFF"/>
                </a:solidFill>
                <a:latin typeface="Arial" charset="0"/>
                <a:cs typeface="Arial" charset="0"/>
              </a:rPr>
              <a:t>JSR-133</a:t>
            </a:r>
            <a:r>
              <a:rPr lang="ru-RU" sz="2100" dirty="0">
                <a:solidFill>
                  <a:srgbClr val="FFFFFF"/>
                </a:solidFill>
              </a:rPr>
              <a:t> этот шаблон можно заставить работать правильно, но зачем?</a:t>
            </a:r>
            <a:endParaRPr lang="en-US" sz="2100" dirty="0">
              <a:solidFill>
                <a:srgbClr val="FFFFFF"/>
              </a:solidFill>
            </a:endParaRPr>
          </a:p>
          <a:p>
            <a:pPr algn="just"/>
            <a:r>
              <a:rPr lang="ru-RU" sz="2100" dirty="0">
                <a:solidFill>
                  <a:srgbClr val="FFFFFF"/>
                </a:solidFill>
              </a:rPr>
              <a:t>Поскольку синхронизация на современных </a:t>
            </a:r>
            <a:r>
              <a:rPr lang="en-US" sz="2100" dirty="0">
                <a:solidFill>
                  <a:srgbClr val="FFFFFF"/>
                </a:solidFill>
              </a:rPr>
              <a:t>JVM </a:t>
            </a:r>
            <a:r>
              <a:rPr lang="ru-RU" sz="2100" dirty="0">
                <a:solidFill>
                  <a:srgbClr val="FFFFFF"/>
                </a:solidFill>
              </a:rPr>
              <a:t>достаточно быстрая можно просто синхронизировать метод </a:t>
            </a:r>
            <a:r>
              <a:rPr lang="en-US" sz="2100" dirty="0" err="1">
                <a:solidFill>
                  <a:srgbClr val="FFFFFF"/>
                </a:solidFill>
              </a:rPr>
              <a:t>getInstance</a:t>
            </a:r>
            <a:r>
              <a:rPr lang="en-US" sz="2100" dirty="0">
                <a:solidFill>
                  <a:srgbClr val="FFFFFF"/>
                </a:solidFill>
              </a:rPr>
              <a:t>()</a:t>
            </a:r>
            <a:endParaRPr lang="ru-RU" sz="2100" dirty="0">
              <a:solidFill>
                <a:srgbClr val="FFFFFF"/>
              </a:solidFill>
            </a:endParaRPr>
          </a:p>
          <a:p>
            <a:pPr algn="just"/>
            <a:r>
              <a:rPr lang="ru-RU" sz="2100" dirty="0">
                <a:solidFill>
                  <a:srgbClr val="FFFFFF"/>
                </a:solidFill>
              </a:rPr>
              <a:t>За счет </a:t>
            </a:r>
            <a:r>
              <a:rPr lang="en-US" sz="2100" dirty="0">
                <a:solidFill>
                  <a:srgbClr val="FFFFFF"/>
                </a:solidFill>
              </a:rPr>
              <a:t>memory barrier’</a:t>
            </a:r>
            <a:r>
              <a:rPr lang="ru-RU" sz="2100" dirty="0">
                <a:solidFill>
                  <a:srgbClr val="FFFFFF"/>
                </a:solidFill>
              </a:rPr>
              <a:t>а решаются все проблемы с переупорядочиванием инструкций</a:t>
            </a:r>
            <a:endParaRPr lang="en-US" sz="2100" dirty="0">
              <a:solidFill>
                <a:srgbClr val="FFFFFF"/>
              </a:solidFill>
            </a:endParaRPr>
          </a:p>
          <a:p>
            <a:pPr marL="222250" indent="-222250" algn="just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100" dirty="0">
                <a:solidFill>
                  <a:srgbClr val="FFFFFF"/>
                </a:solidFill>
              </a:rPr>
              <a:t>Другой вариант решения – </a:t>
            </a:r>
            <a:r>
              <a:rPr lang="en-US" sz="2100" dirty="0">
                <a:solidFill>
                  <a:srgbClr val="FFFFFF"/>
                </a:solidFill>
              </a:rPr>
              <a:t>initialization-on-demand holder</a:t>
            </a:r>
            <a:r>
              <a:rPr lang="ru-RU" sz="2100" dirty="0">
                <a:solidFill>
                  <a:srgbClr val="FFFFFF"/>
                </a:solidFill>
              </a:rPr>
              <a:t>, основан на том, что </a:t>
            </a:r>
            <a:r>
              <a:rPr lang="en-US" sz="2100" dirty="0">
                <a:solidFill>
                  <a:srgbClr val="FFFFFF"/>
                </a:solidFill>
              </a:rPr>
              <a:t>JVM </a:t>
            </a:r>
            <a:r>
              <a:rPr lang="ru-RU" sz="2100" dirty="0">
                <a:solidFill>
                  <a:srgbClr val="FFFFFF"/>
                </a:solidFill>
              </a:rPr>
              <a:t>загружает классы только в момент первого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212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0649C-656B-BB6E-E19A-F5853C06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CountDownLatch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E5B6025-F908-FE14-5D22-9EC13E896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718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07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C80C7-D31B-5B8E-1615-04DBC3001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919" b="12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CyclicBarrier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F4BCEFA-EF98-057A-3632-12F66C65E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70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16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ReentrantLock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ru-RU" sz="1700" dirty="0"/>
              <a:t>В отличие от </a:t>
            </a:r>
            <a:r>
              <a:rPr lang="ru-RU" sz="1700" dirty="0" err="1"/>
              <a:t>syncronized</a:t>
            </a:r>
            <a:r>
              <a:rPr lang="ru-RU" sz="1700" dirty="0"/>
              <a:t> блокировок, </a:t>
            </a:r>
            <a:r>
              <a:rPr lang="ru-RU" sz="1700" dirty="0" err="1"/>
              <a:t>ReentrantLock</a:t>
            </a:r>
            <a:r>
              <a:rPr lang="ru-RU" sz="1700" dirty="0"/>
              <a:t> позволяет более гибко выбирать моменты снятия и получения блокировки т.к. использует обычные Java вызовы. Также </a:t>
            </a:r>
            <a:r>
              <a:rPr lang="ru-RU" sz="1700" dirty="0" err="1"/>
              <a:t>ReentrantLock</a:t>
            </a:r>
            <a:r>
              <a:rPr lang="ru-RU" sz="1700" dirty="0"/>
              <a:t> позволяет получить информацию о текущем состоянии блокировки, разрешает «ожидать» блокировку в течение определенного времени. Поддерживает правильное рекурсивное получение и освобождение блокировки для одного потока. Если вам необходимы честные блокировки (соблюдающие очередность при захвате монитора) — </a:t>
            </a:r>
            <a:r>
              <a:rPr lang="ru-RU" sz="1700" dirty="0" err="1"/>
              <a:t>ReentrantLock</a:t>
            </a:r>
            <a:r>
              <a:rPr lang="ru-RU" sz="1700" dirty="0"/>
              <a:t> также снабжен этим механизмом.</a:t>
            </a:r>
          </a:p>
          <a:p>
            <a:pPr algn="just"/>
            <a:r>
              <a:rPr lang="ru-RU" sz="1700" dirty="0"/>
              <a:t>Несмотря на то, что </a:t>
            </a:r>
            <a:r>
              <a:rPr lang="ru-RU" sz="1700" dirty="0" err="1"/>
              <a:t>syncronized</a:t>
            </a:r>
            <a:r>
              <a:rPr lang="ru-RU" sz="1700" dirty="0"/>
              <a:t> и </a:t>
            </a:r>
            <a:r>
              <a:rPr lang="ru-RU" sz="1700" dirty="0" err="1"/>
              <a:t>ReentrantLock</a:t>
            </a:r>
            <a:r>
              <a:rPr lang="ru-RU" sz="1700" dirty="0"/>
              <a:t> блокировки очень похожи — реализация на уровне JVM отличается довольно сильно. </a:t>
            </a:r>
          </a:p>
          <a:p>
            <a:pPr algn="just"/>
            <a:r>
              <a:rPr lang="ru-RU" sz="1700" dirty="0"/>
              <a:t>Не вдаваясь в подробности JMM: использовать </a:t>
            </a:r>
            <a:r>
              <a:rPr lang="ru-RU" sz="1700" dirty="0" err="1"/>
              <a:t>ReentrantLock</a:t>
            </a:r>
            <a:r>
              <a:rPr lang="ru-RU" sz="1700" dirty="0"/>
              <a:t> вместо предоставляемой JVM </a:t>
            </a:r>
            <a:r>
              <a:rPr lang="ru-RU" sz="1700" dirty="0" err="1"/>
              <a:t>syncronized</a:t>
            </a:r>
            <a:r>
              <a:rPr lang="ru-RU" sz="1700" dirty="0"/>
              <a:t> блокировки стоит только в том случае, если у вас очень часто происходит битва потоков за монитор. В случае, когда в </a:t>
            </a:r>
            <a:r>
              <a:rPr lang="ru-RU" sz="1700" dirty="0" err="1"/>
              <a:t>syncronized</a:t>
            </a:r>
            <a:r>
              <a:rPr lang="ru-RU" sz="1700" dirty="0"/>
              <a:t> метод обычно попадает лишь один поток — производительность </a:t>
            </a:r>
            <a:r>
              <a:rPr lang="ru-RU" sz="1700" dirty="0" err="1"/>
              <a:t>ReentrantLock</a:t>
            </a:r>
            <a:r>
              <a:rPr lang="ru-RU" sz="1700" dirty="0"/>
              <a:t> уступает механизму блокировок JVM.</a:t>
            </a:r>
          </a:p>
          <a:p>
            <a:pPr marL="0" indent="0" algn="just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7063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C74F8-83B6-1F1F-D437-3CB0BA9E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482E-68C4-9694-56BD-86C21993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Поток</a:t>
            </a:r>
          </a:p>
        </p:txBody>
      </p:sp>
      <p:graphicFrame>
        <p:nvGraphicFramePr>
          <p:cNvPr id="19" name="Объект 2">
            <a:extLst>
              <a:ext uri="{FF2B5EF4-FFF2-40B4-BE49-F238E27FC236}">
                <a16:creationId xmlns:a16="http://schemas.microsoft.com/office/drawing/2014/main" id="{0E94A8C1-135B-95E1-63E5-D34A7E188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51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60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Race condition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Этим термином обозначают неустойчивый код: в зависимости от момента передачи управления другому потоку результат выполнения может различаться</a:t>
            </a:r>
          </a:p>
          <a:p>
            <a:r>
              <a:rPr lang="ru-RU" sz="2000" dirty="0"/>
              <a:t>В языке </a:t>
            </a:r>
            <a:r>
              <a:rPr lang="en-US" sz="2000" dirty="0"/>
              <a:t>Java</a:t>
            </a:r>
            <a:r>
              <a:rPr lang="ru-RU" sz="2000" dirty="0"/>
              <a:t> точный</a:t>
            </a:r>
            <a:r>
              <a:rPr lang="en-US" sz="2000" dirty="0"/>
              <a:t> </a:t>
            </a:r>
            <a:r>
              <a:rPr lang="ru-RU" sz="2000" dirty="0"/>
              <a:t>порядок доступа к ресурсу очень часто </a:t>
            </a:r>
            <a:r>
              <a:rPr lang="ru-RU" sz="2000" dirty="0" err="1"/>
              <a:t>неспецифицирован</a:t>
            </a:r>
            <a:r>
              <a:rPr lang="en-US" sz="2000" dirty="0"/>
              <a:t>; </a:t>
            </a:r>
            <a:r>
              <a:rPr lang="ru-RU" sz="2000" dirty="0"/>
              <a:t>Если код в своей работе полагается на порядок доступа к защищенному ресурсу, то это часто приводит к </a:t>
            </a:r>
            <a:r>
              <a:rPr lang="en-US" sz="2000" dirty="0"/>
              <a:t>race condition</a:t>
            </a:r>
            <a:endParaRPr lang="ru-RU" sz="2000" dirty="0"/>
          </a:p>
          <a:p>
            <a:r>
              <a:rPr lang="ru-RU" sz="2000" dirty="0"/>
              <a:t>Основной симптом – разные результаты при запуске в казалось бы одинаковых условиях</a:t>
            </a:r>
          </a:p>
          <a:p>
            <a:r>
              <a:rPr lang="ru-RU" sz="2000" dirty="0"/>
              <a:t>Название ошибка получила от похожей ошибки проектирования электронных схем 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4824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Starvation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61662"/>
            <a:ext cx="10905066" cy="5174604"/>
          </a:xfrm>
        </p:spPr>
        <p:txBody>
          <a:bodyPr>
            <a:noAutofit/>
          </a:bodyPr>
          <a:lstStyle/>
          <a:p>
            <a:pPr algn="just"/>
            <a:r>
              <a:rPr lang="ru-RU" sz="1900" dirty="0"/>
              <a:t>Под этим понятием подразумевается ситуация, когда потоку не выделяется процессорного времени или выделяется слишком мало для нормальной работы</a:t>
            </a:r>
          </a:p>
          <a:p>
            <a:pPr algn="just"/>
            <a:r>
              <a:rPr lang="ru-RU" sz="1900" dirty="0"/>
              <a:t>В </a:t>
            </a:r>
            <a:r>
              <a:rPr lang="en-US" sz="1900" dirty="0"/>
              <a:t>Java </a:t>
            </a:r>
            <a:r>
              <a:rPr lang="ru-RU" sz="1900" dirty="0"/>
              <a:t>причинами такой ситуации могут быть</a:t>
            </a:r>
          </a:p>
          <a:p>
            <a:pPr lvl="1" algn="just"/>
            <a:r>
              <a:rPr lang="ru-RU" sz="1900" dirty="0"/>
              <a:t>Наличие большого количества высокоприоритетных потоков, не дающих выполняться низкоприоритетным</a:t>
            </a:r>
          </a:p>
          <a:p>
            <a:pPr lvl="1" algn="just"/>
            <a:r>
              <a:rPr lang="ru-RU" sz="1900" dirty="0"/>
              <a:t>Существование потоков с эксклюзивным доступом в критические секции, так что другие потоки вынуждены ожидать на мьютексе очень долго</a:t>
            </a:r>
          </a:p>
          <a:p>
            <a:pPr lvl="1" algn="just"/>
            <a:r>
              <a:rPr lang="ru-RU" sz="1900" dirty="0"/>
              <a:t>Удержание потоком мьютекса на очень долгое время, так что другие потоки могут ждать на нем практически вечно</a:t>
            </a:r>
          </a:p>
          <a:p>
            <a:pPr lvl="1" algn="just"/>
            <a:r>
              <a:rPr lang="ru-RU" sz="1900" dirty="0"/>
              <a:t>Существование большого количества потоков, порядка десятков тысяч и неправильно выбранный сборщик мусора. Тут в состоянии </a:t>
            </a:r>
            <a:r>
              <a:rPr lang="en-US" sz="1900" dirty="0"/>
              <a:t>starvation </a:t>
            </a:r>
            <a:r>
              <a:rPr lang="ru-RU" sz="1900" dirty="0"/>
              <a:t>будут все рабочие потоки, а большую часть </a:t>
            </a:r>
            <a:r>
              <a:rPr lang="en-US" sz="1900" dirty="0"/>
              <a:t>CPU </a:t>
            </a:r>
            <a:r>
              <a:rPr lang="ru-RU" sz="1900" dirty="0"/>
              <a:t>будет потреблять </a:t>
            </a:r>
            <a:r>
              <a:rPr lang="en-US" sz="1900" dirty="0"/>
              <a:t>GC </a:t>
            </a:r>
            <a:endParaRPr lang="ru-RU" sz="1900" dirty="0"/>
          </a:p>
          <a:p>
            <a:pPr algn="just"/>
            <a:r>
              <a:rPr lang="ru-RU" sz="1900" dirty="0"/>
              <a:t>Внешним симптомом </a:t>
            </a:r>
            <a:r>
              <a:rPr lang="en-US" sz="1900" dirty="0"/>
              <a:t>starvation </a:t>
            </a:r>
            <a:r>
              <a:rPr lang="ru-RU" sz="1900" dirty="0"/>
              <a:t>является относительно низкая производительность одного или нескольких потоков</a:t>
            </a:r>
          </a:p>
          <a:p>
            <a:pPr algn="just"/>
            <a:r>
              <a:rPr lang="ru-RU" sz="1900" dirty="0"/>
              <a:t>Решением этой проблемы может быть использование </a:t>
            </a:r>
            <a:r>
              <a:rPr lang="en-US" sz="1900" dirty="0"/>
              <a:t>Fair Locks</a:t>
            </a:r>
            <a:r>
              <a:rPr lang="ru-RU" sz="1900" dirty="0"/>
              <a:t> (справедливые блокировки)</a:t>
            </a:r>
          </a:p>
          <a:p>
            <a:pPr algn="just"/>
            <a:endParaRPr lang="ru-RU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36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5D0AE-6B63-124F-BD4E-73233E25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Immutable-objects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E4038-EA41-51B6-F4B3-FADC41DC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algn="just"/>
            <a:r>
              <a:rPr lang="ru-RU" sz="2000" dirty="0"/>
              <a:t>Это объекты, которые нельзя изменять после создания</a:t>
            </a:r>
          </a:p>
          <a:p>
            <a:pPr algn="just"/>
            <a:r>
              <a:rPr lang="ru-RU" sz="2000" dirty="0"/>
              <a:t>Такие объекты не требуют синхронизации</a:t>
            </a:r>
          </a:p>
          <a:p>
            <a:pPr algn="just"/>
            <a:r>
              <a:rPr lang="ru-RU" sz="2000" dirty="0"/>
              <a:t>Многие стандартные классы языка </a:t>
            </a:r>
            <a:r>
              <a:rPr lang="en-US" sz="2000" dirty="0"/>
              <a:t>Java – immutable</a:t>
            </a:r>
          </a:p>
          <a:p>
            <a:pPr lvl="1" algn="just"/>
            <a:r>
              <a:rPr lang="en-US" sz="2000" dirty="0" err="1">
                <a:latin typeface="Courier New" pitchFamily="49" charset="0"/>
              </a:rPr>
              <a:t>java.lang.String</a:t>
            </a:r>
            <a:endParaRPr lang="en-US" sz="2000" dirty="0">
              <a:latin typeface="Courier New" pitchFamily="49" charset="0"/>
            </a:endParaRPr>
          </a:p>
          <a:p>
            <a:pPr lvl="1" algn="just"/>
            <a:r>
              <a:rPr lang="ru-RU" sz="2000" dirty="0"/>
              <a:t>Все объектные обертки над простыми типами</a:t>
            </a:r>
          </a:p>
          <a:p>
            <a:pPr lvl="1" algn="just"/>
            <a:r>
              <a:rPr lang="en-US" sz="2000" dirty="0" err="1">
                <a:latin typeface="Courier New" pitchFamily="49" charset="0"/>
              </a:rPr>
              <a:t>java.math.BigInteger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itchFamily="49" charset="0"/>
              </a:rPr>
              <a:t>java.math.BigDecimal</a:t>
            </a:r>
            <a:endParaRPr lang="en-US" sz="2000" dirty="0">
              <a:latin typeface="Courier New" pitchFamily="49" charset="0"/>
            </a:endParaRPr>
          </a:p>
          <a:p>
            <a:pPr algn="just"/>
            <a:r>
              <a:rPr lang="ru-RU" sz="2000" dirty="0"/>
              <a:t>Помимо этого </a:t>
            </a:r>
            <a:r>
              <a:rPr lang="en-US" sz="2000" dirty="0"/>
              <a:t>immutable</a:t>
            </a:r>
            <a:r>
              <a:rPr lang="ru-RU" sz="2000" dirty="0"/>
              <a:t>-объекты обладают и другими преимуществами</a:t>
            </a:r>
          </a:p>
          <a:p>
            <a:pPr lvl="1" algn="just"/>
            <a:r>
              <a:rPr lang="ru-RU" sz="2000" dirty="0"/>
              <a:t>Они не могут находится в </a:t>
            </a:r>
            <a:r>
              <a:rPr lang="en-US" sz="2000" dirty="0"/>
              <a:t>inconsistent-</a:t>
            </a:r>
            <a:r>
              <a:rPr lang="ru-RU" sz="2000" dirty="0"/>
              <a:t>состоянии</a:t>
            </a:r>
          </a:p>
          <a:p>
            <a:pPr lvl="1" algn="just"/>
            <a:r>
              <a:rPr lang="ru-RU" sz="2000" dirty="0"/>
              <a:t>Реализация </a:t>
            </a:r>
            <a:r>
              <a:rPr lang="en-US" sz="2000" dirty="0" err="1">
                <a:latin typeface="Courier New" pitchFamily="49" charset="0"/>
              </a:rPr>
              <a:t>hashcode</a:t>
            </a:r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</a:t>
            </a:r>
            <a:r>
              <a:rPr lang="ru-RU" sz="2000" dirty="0"/>
              <a:t>может кэшировать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2456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B2C61-5456-04D8-6894-F92B281A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Взаимодействие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F4CEF-19B2-1886-FA21-6888733F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Потоки разделяют ресурсы, поэтому при доступе к ним необходима синхронизация</a:t>
            </a:r>
          </a:p>
          <a:p>
            <a:pPr algn="just"/>
            <a:r>
              <a:rPr lang="ru-RU" sz="2000" dirty="0"/>
              <a:t>Простой пример: пусть есть банковский счет (</a:t>
            </a:r>
            <a:r>
              <a:rPr lang="en-US" sz="2000" dirty="0"/>
              <a:t>$</a:t>
            </a:r>
            <a:r>
              <a:rPr lang="ru-RU" sz="2000" dirty="0"/>
              <a:t>100) и запросы к нему обслуживаются многопоточной системой</a:t>
            </a:r>
          </a:p>
          <a:p>
            <a:pPr algn="just"/>
            <a:r>
              <a:rPr lang="ru-RU" sz="2000" dirty="0"/>
              <a:t>В таком случае возможно совершить два одновременных запроса на списание</a:t>
            </a:r>
            <a:r>
              <a:rPr lang="en-US" sz="2000" dirty="0"/>
              <a:t> $</a:t>
            </a:r>
            <a:r>
              <a:rPr lang="ru-RU" sz="2000" dirty="0"/>
              <a:t>75 </a:t>
            </a:r>
            <a:br>
              <a:rPr lang="ru-RU" sz="2000" dirty="0"/>
            </a:br>
            <a:r>
              <a:rPr lang="ru-RU" sz="2000" dirty="0"/>
              <a:t>и оба будут удовлетворены – в обоих случаях сумма списания меньше остатка на счете</a:t>
            </a:r>
          </a:p>
          <a:p>
            <a:pPr algn="just"/>
            <a:r>
              <a:rPr lang="ru-RU" sz="2000" dirty="0"/>
              <a:t>Более того, в результаты работы потока могут не сразу попадать в оперативную память, находясь в кэше, например в кэше процессора</a:t>
            </a:r>
          </a:p>
          <a:p>
            <a:pPr algn="just"/>
            <a:r>
              <a:rPr lang="ru-RU" sz="2000" dirty="0"/>
              <a:t>В этом случае другие потоки не увидят изменений общих данных в памяти</a:t>
            </a:r>
          </a:p>
          <a:p>
            <a:pPr algn="just"/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CE452-337A-5178-3B30-D056661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sz="4100" dirty="0"/>
              <a:t>Модели распределения нагрузки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ED275-3F7D-4558-5E8C-22583475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3400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/>
              <a:t>Существует несколько моделей распределения нагрузки по потокам внутри сервера:</a:t>
            </a:r>
          </a:p>
          <a:p>
            <a:pPr algn="just"/>
            <a:r>
              <a:rPr lang="en-US" sz="1400" b="1" dirty="0"/>
              <a:t>Single thread – single client</a:t>
            </a:r>
          </a:p>
          <a:p>
            <a:pPr lvl="1" algn="just"/>
            <a:r>
              <a:rPr lang="ru-RU" sz="1400" dirty="0"/>
              <a:t>При этом единственный поток обрабатывает клиентский запрос. Пока он занят остальные запросы получают отказ в обслуживании.</a:t>
            </a:r>
            <a:endParaRPr lang="en-US" sz="1400" dirty="0"/>
          </a:p>
          <a:p>
            <a:pPr algn="just"/>
            <a:r>
              <a:rPr lang="en-US" sz="1400" b="1" dirty="0"/>
              <a:t>Single thread, multiple clients</a:t>
            </a:r>
          </a:p>
          <a:p>
            <a:pPr lvl="1" algn="just"/>
            <a:r>
              <a:rPr lang="ru-RU" sz="1400" dirty="0"/>
              <a:t>Этот подход требует наличия одного потока-исполнителя и очереди клиентских запросов</a:t>
            </a:r>
          </a:p>
          <a:p>
            <a:pPr lvl="1" algn="just"/>
            <a:r>
              <a:rPr lang="ru-RU" sz="1400" dirty="0"/>
              <a:t>Неплохо справляется с небольшим количеством запросов, но критикуется за отсутствие масштабируемости</a:t>
            </a:r>
          </a:p>
          <a:p>
            <a:pPr algn="just"/>
            <a:r>
              <a:rPr lang="en-US" sz="1400" b="1" dirty="0"/>
              <a:t>Thread per client</a:t>
            </a:r>
            <a:endParaRPr lang="ru-RU" sz="1400" b="1" dirty="0"/>
          </a:p>
          <a:p>
            <a:pPr lvl="1" algn="just"/>
            <a:r>
              <a:rPr lang="ru-RU" sz="1400" dirty="0"/>
              <a:t>Подразумевает выделение по одному потоку на обработку каждого клиентского запроса</a:t>
            </a:r>
          </a:p>
          <a:p>
            <a:pPr lvl="1" algn="just"/>
            <a:r>
              <a:rPr lang="ru-RU" sz="1400" dirty="0"/>
              <a:t>Применительно к языку </a:t>
            </a:r>
            <a:r>
              <a:rPr lang="en-US" sz="1400" dirty="0"/>
              <a:t>Java</a:t>
            </a:r>
            <a:r>
              <a:rPr lang="ru-RU" sz="1400" dirty="0"/>
              <a:t>, с ростом количества активных потоков выше определенного порога падает эффективность </a:t>
            </a:r>
            <a:r>
              <a:rPr lang="en-US" sz="1400" dirty="0"/>
              <a:t>GC </a:t>
            </a:r>
            <a:r>
              <a:rPr lang="ru-RU" sz="1400" dirty="0"/>
              <a:t>и возрастают накладные </a:t>
            </a:r>
            <a:r>
              <a:rPr lang="ru-RU" sz="1400" dirty="0" err="1"/>
              <a:t>ра</a:t>
            </a:r>
            <a:r>
              <a:rPr lang="en-US" sz="1400" dirty="0"/>
              <a:t>c</a:t>
            </a:r>
            <a:r>
              <a:rPr lang="ru-RU" sz="1400" dirty="0"/>
              <a:t>ходы на </a:t>
            </a:r>
            <a:r>
              <a:rPr lang="en-US" sz="1400" dirty="0"/>
              <a:t>context switch</a:t>
            </a:r>
          </a:p>
          <a:p>
            <a:pPr lvl="1" algn="just"/>
            <a:r>
              <a:rPr lang="ru-RU" sz="1400" dirty="0"/>
              <a:t>Пул потоков заданной величины и очередь ожидания для клиентов могут существенно улучшить данный подход </a:t>
            </a:r>
          </a:p>
          <a:p>
            <a:pPr algn="just"/>
            <a:endParaRPr lang="ru-RU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9285D-9718-3BAE-DAF5-68FFACA96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0" r="565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19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3D6DF-0AF1-9F28-4B04-4D94EBE4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/>
              <a:t>Соревнование потоков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9111D-33C1-5267-4753-1EE29D02A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4" r="310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8E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9737B45-336B-B7F4-5B2E-AEACB52B3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7868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7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CB994-7070-2C9E-3581-23F6034A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Зачем нужна многопоточная и многопроцессорная архитектура?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2AB2D7F-D7D0-2809-E066-E6F48C69A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808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26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07E64-4A41-EB14-CFDF-F550E207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dirty="0"/>
              <a:t>Потоки-демоны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8A76-F8DD-5FDA-00E2-BA8C0612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Daemon – </a:t>
            </a:r>
            <a:r>
              <a:rPr lang="ru-RU" sz="1800" dirty="0"/>
              <a:t>поток, выполняющий служебные </a:t>
            </a:r>
            <a:r>
              <a:rPr lang="ru-RU" sz="1800" dirty="0" err="1"/>
              <a:t>функци</a:t>
            </a:r>
            <a:r>
              <a:rPr lang="ru-RU" sz="1800" dirty="0"/>
              <a:t> в </a:t>
            </a:r>
            <a:r>
              <a:rPr lang="ru-RU" sz="1800" dirty="0" err="1"/>
              <a:t>фононовом</a:t>
            </a:r>
            <a:r>
              <a:rPr lang="ru-RU" sz="1800" dirty="0"/>
              <a:t> режиме</a:t>
            </a:r>
          </a:p>
          <a:p>
            <a:pPr algn="just"/>
            <a:r>
              <a:rPr lang="ru-RU" sz="1800" dirty="0"/>
              <a:t>Основное его свойство – наличие выполняющегося демона не является препятствием для завершения работы </a:t>
            </a:r>
            <a:r>
              <a:rPr lang="en-US" sz="1800" dirty="0"/>
              <a:t>JVM</a:t>
            </a:r>
          </a:p>
          <a:p>
            <a:pPr algn="just"/>
            <a:r>
              <a:rPr lang="en-US" sz="1800" dirty="0"/>
              <a:t>JVM </a:t>
            </a:r>
            <a:r>
              <a:rPr lang="ru-RU" sz="1800" dirty="0"/>
              <a:t>завершает свою работу когда завершается последний </a:t>
            </a:r>
            <a:r>
              <a:rPr lang="ru-RU" sz="1800" dirty="0" err="1"/>
              <a:t>не-</a:t>
            </a:r>
            <a:r>
              <a:rPr lang="en-US" sz="1800" dirty="0"/>
              <a:t>daemon </a:t>
            </a:r>
            <a:r>
              <a:rPr lang="ru-RU" sz="1800" dirty="0"/>
              <a:t>поток</a:t>
            </a:r>
          </a:p>
          <a:p>
            <a:pPr algn="just"/>
            <a:r>
              <a:rPr lang="ru-RU" sz="1800" dirty="0"/>
              <a:t>Очевидно все служебные потоки </a:t>
            </a:r>
            <a:r>
              <a:rPr lang="en-US" sz="1800" dirty="0"/>
              <a:t>JVM </a:t>
            </a:r>
            <a:r>
              <a:rPr lang="ru-RU" sz="1800" dirty="0"/>
              <a:t>являются </a:t>
            </a:r>
            <a:r>
              <a:rPr lang="en-US" sz="1800" dirty="0"/>
              <a:t>daemon</a:t>
            </a:r>
          </a:p>
          <a:p>
            <a:pPr algn="just"/>
            <a:r>
              <a:rPr lang="ru-RU" sz="1800" dirty="0"/>
              <a:t>Свойство </a:t>
            </a:r>
            <a:r>
              <a:rPr lang="en-US" sz="1800" dirty="0"/>
              <a:t>daemon </a:t>
            </a:r>
            <a:r>
              <a:rPr lang="ru-RU" sz="1800" dirty="0"/>
              <a:t>устанавливается вызовом метода </a:t>
            </a:r>
            <a:r>
              <a:rPr lang="en-US" sz="1800" dirty="0" err="1"/>
              <a:t>setDaemon</a:t>
            </a:r>
            <a:r>
              <a:rPr lang="en-US" sz="1800" dirty="0"/>
              <a:t>(</a:t>
            </a:r>
            <a:r>
              <a:rPr lang="en-US" sz="1800" dirty="0" err="1"/>
              <a:t>boolean</a:t>
            </a:r>
            <a:r>
              <a:rPr lang="en-US" sz="1800" dirty="0"/>
              <a:t> value) </a:t>
            </a:r>
            <a:r>
              <a:rPr lang="ru-RU" sz="1800" dirty="0"/>
              <a:t>на любом потоке</a:t>
            </a:r>
          </a:p>
          <a:p>
            <a:pPr algn="just"/>
            <a:endParaRPr lang="ru-RU" sz="1800" dirty="0"/>
          </a:p>
        </p:txBody>
      </p:sp>
      <p:pic>
        <p:nvPicPr>
          <p:cNvPr id="12" name="Picture 4" descr="Ватерфаллс в середине леса">
            <a:extLst>
              <a:ext uri="{FF2B5EF4-FFF2-40B4-BE49-F238E27FC236}">
                <a16:creationId xmlns:a16="http://schemas.microsoft.com/office/drawing/2014/main" id="{E0FD3CEC-7C8A-1B46-556E-EA7CFE1B1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3" r="1552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2068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3751</Words>
  <Application>Microsoft Macintosh PowerPoint</Application>
  <PresentationFormat>Широкоэкранный</PresentationFormat>
  <Paragraphs>298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Tele-GroteskNor</vt:lpstr>
      <vt:lpstr>Wingdings</vt:lpstr>
      <vt:lpstr>Тема Office</vt:lpstr>
      <vt:lpstr>Многопоточность в JAVA</vt:lpstr>
      <vt:lpstr>многозадачность</vt:lpstr>
      <vt:lpstr>Процесс</vt:lpstr>
      <vt:lpstr>Поток</vt:lpstr>
      <vt:lpstr>Взаимодействие потоков</vt:lpstr>
      <vt:lpstr>Модели распределения нагрузки потоков</vt:lpstr>
      <vt:lpstr>Соревнование потоков</vt:lpstr>
      <vt:lpstr>Зачем нужна многопоточная и многопроцессорная архитектура?</vt:lpstr>
      <vt:lpstr>Потоки-демоны</vt:lpstr>
      <vt:lpstr>Семафор</vt:lpstr>
      <vt:lpstr>Синхронизация</vt:lpstr>
      <vt:lpstr>Синтетика VS многопоточка</vt:lpstr>
      <vt:lpstr>Атомарность операций</vt:lpstr>
      <vt:lpstr>Visibility</vt:lpstr>
      <vt:lpstr>Thread-safety код</vt:lpstr>
      <vt:lpstr>Класс Thread</vt:lpstr>
      <vt:lpstr>Интерфейс Runnable</vt:lpstr>
      <vt:lpstr>Thread API</vt:lpstr>
      <vt:lpstr>Прерывание потока в JAVA</vt:lpstr>
      <vt:lpstr>Исключительные ситуации при работе с потоками</vt:lpstr>
      <vt:lpstr>Future object</vt:lpstr>
      <vt:lpstr>Executor service</vt:lpstr>
      <vt:lpstr>Synchronized</vt:lpstr>
      <vt:lpstr>Volatile</vt:lpstr>
      <vt:lpstr>Wait, notify, notifyAll</vt:lpstr>
      <vt:lpstr>Таймеры</vt:lpstr>
      <vt:lpstr>Как из JAVA вызвать другой процесс?</vt:lpstr>
      <vt:lpstr>Жизненный цикл потока в JVM</vt:lpstr>
      <vt:lpstr>Планировщик потоков</vt:lpstr>
      <vt:lpstr>Схема планировщика потоков</vt:lpstr>
      <vt:lpstr>Приоритет потоков в JAVA</vt:lpstr>
      <vt:lpstr>Блокировки</vt:lpstr>
      <vt:lpstr>Основные причины блокировок</vt:lpstr>
      <vt:lpstr>Deadlock</vt:lpstr>
      <vt:lpstr>Livelock</vt:lpstr>
      <vt:lpstr>Double-cheked locking</vt:lpstr>
      <vt:lpstr>CountDownLatch</vt:lpstr>
      <vt:lpstr>CyclicBarrier</vt:lpstr>
      <vt:lpstr>ReentrantLock</vt:lpstr>
      <vt:lpstr>Race condition</vt:lpstr>
      <vt:lpstr>Starvation</vt:lpstr>
      <vt:lpstr>Immutable-objects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Торопчин Дмитрий Анатольевич</dc:creator>
  <cp:lastModifiedBy>Торопчин Дмитрий Анатольевич</cp:lastModifiedBy>
  <cp:revision>196</cp:revision>
  <dcterms:created xsi:type="dcterms:W3CDTF">2022-10-31T14:16:58Z</dcterms:created>
  <dcterms:modified xsi:type="dcterms:W3CDTF">2022-11-01T14:29:42Z</dcterms:modified>
</cp:coreProperties>
</file>