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90" d="100"/>
          <a:sy n="90" d="100"/>
        </p:scale>
        <p:origin x="232"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A5D3AD-F897-4BC0-AA23-D6940EFF0A46}"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20B29209-409E-4B6E-AAAC-07BFF6918B58}">
      <dgm:prSet/>
      <dgm:spPr/>
      <dgm:t>
        <a:bodyPr/>
        <a:lstStyle/>
        <a:p>
          <a:r>
            <a:rPr lang="ru-RU"/>
            <a:t>В Java 8 метод можно реализовать прямо в интерфейсе. (Статические методы в интерфейсе теперь тоже можно реализовывать, но это другая история.) Метод, реализованный в интерфейсе, называется методом по умолчанию и обозначается ключевым словом </a:t>
          </a:r>
          <a:r>
            <a:rPr lang="ru-RU" b="1"/>
            <a:t>default</a:t>
          </a:r>
          <a:r>
            <a:rPr lang="ru-RU"/>
            <a:t>. Если класс реализует интерфейс, он может, но не обязан, реализовать методы, реализованные в интерфейсе. Класс наследует реализацию по умолчанию. Вот почему не обязательно модифицировать классы при изменении интерфейса, который они реализуют.</a:t>
          </a:r>
          <a:endParaRPr lang="en-US"/>
        </a:p>
      </dgm:t>
    </dgm:pt>
    <dgm:pt modelId="{48E58FFB-16D3-4D45-BEFD-E2E1D11C27B6}" type="parTrans" cxnId="{A2CBA6EE-1E1D-4F4A-B91F-A264E9F7751B}">
      <dgm:prSet/>
      <dgm:spPr/>
      <dgm:t>
        <a:bodyPr/>
        <a:lstStyle/>
        <a:p>
          <a:endParaRPr lang="en-US"/>
        </a:p>
      </dgm:t>
    </dgm:pt>
    <dgm:pt modelId="{C7B1964F-FA7A-40DF-B180-2403BA73CECB}" type="sibTrans" cxnId="{A2CBA6EE-1E1D-4F4A-B91F-A264E9F7751B}">
      <dgm:prSet/>
      <dgm:spPr/>
      <dgm:t>
        <a:bodyPr/>
        <a:lstStyle/>
        <a:p>
          <a:endParaRPr lang="en-US"/>
        </a:p>
      </dgm:t>
    </dgm:pt>
    <dgm:pt modelId="{FD4D110D-07BE-4CA2-B46B-5251839A687A}">
      <dgm:prSet/>
      <dgm:spPr/>
      <dgm:t>
        <a:bodyPr/>
        <a:lstStyle/>
        <a:p>
          <a:r>
            <a:rPr lang="ru-RU" b="1" i="1"/>
            <a:t>Добавление метода по умолчанию в интерфейс может привести к невозможности использования некоторых классов.</a:t>
          </a:r>
          <a:endParaRPr lang="en-US"/>
        </a:p>
      </dgm:t>
    </dgm:pt>
    <dgm:pt modelId="{974EAB27-89D5-4F14-910F-95FDB249DF80}" type="parTrans" cxnId="{6C452A31-FC5E-4056-9B17-C0FC98650E05}">
      <dgm:prSet/>
      <dgm:spPr/>
      <dgm:t>
        <a:bodyPr/>
        <a:lstStyle/>
        <a:p>
          <a:endParaRPr lang="en-US"/>
        </a:p>
      </dgm:t>
    </dgm:pt>
    <dgm:pt modelId="{EF4775F2-4B4C-4C64-9D56-B285F282C648}" type="sibTrans" cxnId="{6C452A31-FC5E-4056-9B17-C0FC98650E05}">
      <dgm:prSet/>
      <dgm:spPr/>
      <dgm:t>
        <a:bodyPr/>
        <a:lstStyle/>
        <a:p>
          <a:endParaRPr lang="en-US"/>
        </a:p>
      </dgm:t>
    </dgm:pt>
    <dgm:pt modelId="{8F146195-733E-3E40-9CDB-FF47595826F4}" type="pres">
      <dgm:prSet presAssocID="{0AA5D3AD-F897-4BC0-AA23-D6940EFF0A46}" presName="Name0" presStyleCnt="0">
        <dgm:presLayoutVars>
          <dgm:dir/>
          <dgm:resizeHandles val="exact"/>
        </dgm:presLayoutVars>
      </dgm:prSet>
      <dgm:spPr/>
    </dgm:pt>
    <dgm:pt modelId="{FF2F6A81-F544-A64A-8CDE-1A10BFCF8756}" type="pres">
      <dgm:prSet presAssocID="{20B29209-409E-4B6E-AAAC-07BFF6918B58}" presName="node" presStyleLbl="node1" presStyleIdx="0" presStyleCnt="2">
        <dgm:presLayoutVars>
          <dgm:bulletEnabled val="1"/>
        </dgm:presLayoutVars>
      </dgm:prSet>
      <dgm:spPr/>
    </dgm:pt>
    <dgm:pt modelId="{736F998A-A542-B04E-A426-F078F9316504}" type="pres">
      <dgm:prSet presAssocID="{C7B1964F-FA7A-40DF-B180-2403BA73CECB}" presName="sibTrans" presStyleLbl="sibTrans2D1" presStyleIdx="0" presStyleCnt="1"/>
      <dgm:spPr/>
    </dgm:pt>
    <dgm:pt modelId="{898B5A94-EE73-C641-9307-B647BB12CB81}" type="pres">
      <dgm:prSet presAssocID="{C7B1964F-FA7A-40DF-B180-2403BA73CECB}" presName="connectorText" presStyleLbl="sibTrans2D1" presStyleIdx="0" presStyleCnt="1"/>
      <dgm:spPr/>
    </dgm:pt>
    <dgm:pt modelId="{E062D6BB-4241-2747-A482-F23EC7D5D51A}" type="pres">
      <dgm:prSet presAssocID="{FD4D110D-07BE-4CA2-B46B-5251839A687A}" presName="node" presStyleLbl="node1" presStyleIdx="1" presStyleCnt="2">
        <dgm:presLayoutVars>
          <dgm:bulletEnabled val="1"/>
        </dgm:presLayoutVars>
      </dgm:prSet>
      <dgm:spPr/>
    </dgm:pt>
  </dgm:ptLst>
  <dgm:cxnLst>
    <dgm:cxn modelId="{E384AD2C-AA26-8C45-A1B0-D2C19BEC93D3}" type="presOf" srcId="{C7B1964F-FA7A-40DF-B180-2403BA73CECB}" destId="{736F998A-A542-B04E-A426-F078F9316504}" srcOrd="0" destOrd="0" presId="urn:microsoft.com/office/officeart/2005/8/layout/process1"/>
    <dgm:cxn modelId="{6C452A31-FC5E-4056-9B17-C0FC98650E05}" srcId="{0AA5D3AD-F897-4BC0-AA23-D6940EFF0A46}" destId="{FD4D110D-07BE-4CA2-B46B-5251839A687A}" srcOrd="1" destOrd="0" parTransId="{974EAB27-89D5-4F14-910F-95FDB249DF80}" sibTransId="{EF4775F2-4B4C-4C64-9D56-B285F282C648}"/>
    <dgm:cxn modelId="{17C42D4C-D521-734E-B511-82193604BAD9}" type="presOf" srcId="{C7B1964F-FA7A-40DF-B180-2403BA73CECB}" destId="{898B5A94-EE73-C641-9307-B647BB12CB81}" srcOrd="1" destOrd="0" presId="urn:microsoft.com/office/officeart/2005/8/layout/process1"/>
    <dgm:cxn modelId="{24D54E80-7D74-A946-BDB5-7F9376B0C310}" type="presOf" srcId="{0AA5D3AD-F897-4BC0-AA23-D6940EFF0A46}" destId="{8F146195-733E-3E40-9CDB-FF47595826F4}" srcOrd="0" destOrd="0" presId="urn:microsoft.com/office/officeart/2005/8/layout/process1"/>
    <dgm:cxn modelId="{E286DDA9-8213-9244-9A49-16DCD5546676}" type="presOf" srcId="{20B29209-409E-4B6E-AAAC-07BFF6918B58}" destId="{FF2F6A81-F544-A64A-8CDE-1A10BFCF8756}" srcOrd="0" destOrd="0" presId="urn:microsoft.com/office/officeart/2005/8/layout/process1"/>
    <dgm:cxn modelId="{51560BE0-B250-0B42-82DF-DA6F9D61FDC7}" type="presOf" srcId="{FD4D110D-07BE-4CA2-B46B-5251839A687A}" destId="{E062D6BB-4241-2747-A482-F23EC7D5D51A}" srcOrd="0" destOrd="0" presId="urn:microsoft.com/office/officeart/2005/8/layout/process1"/>
    <dgm:cxn modelId="{A2CBA6EE-1E1D-4F4A-B91F-A264E9F7751B}" srcId="{0AA5D3AD-F897-4BC0-AA23-D6940EFF0A46}" destId="{20B29209-409E-4B6E-AAAC-07BFF6918B58}" srcOrd="0" destOrd="0" parTransId="{48E58FFB-16D3-4D45-BEFD-E2E1D11C27B6}" sibTransId="{C7B1964F-FA7A-40DF-B180-2403BA73CECB}"/>
    <dgm:cxn modelId="{8E19A01D-1048-B64B-BA7B-033981E47985}" type="presParOf" srcId="{8F146195-733E-3E40-9CDB-FF47595826F4}" destId="{FF2F6A81-F544-A64A-8CDE-1A10BFCF8756}" srcOrd="0" destOrd="0" presId="urn:microsoft.com/office/officeart/2005/8/layout/process1"/>
    <dgm:cxn modelId="{53A6A108-3CF9-844B-89AE-56DF1A8EEDD4}" type="presParOf" srcId="{8F146195-733E-3E40-9CDB-FF47595826F4}" destId="{736F998A-A542-B04E-A426-F078F9316504}" srcOrd="1" destOrd="0" presId="urn:microsoft.com/office/officeart/2005/8/layout/process1"/>
    <dgm:cxn modelId="{8F260B1D-83CD-EC45-A409-C1C3F8271F83}" type="presParOf" srcId="{736F998A-A542-B04E-A426-F078F9316504}" destId="{898B5A94-EE73-C641-9307-B647BB12CB81}" srcOrd="0" destOrd="0" presId="urn:microsoft.com/office/officeart/2005/8/layout/process1"/>
    <dgm:cxn modelId="{5434E580-AE10-1C43-84A9-C56CA67D937B}" type="presParOf" srcId="{8F146195-733E-3E40-9CDB-FF47595826F4}" destId="{E062D6BB-4241-2747-A482-F23EC7D5D51A}"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355BE-8865-497C-8304-F26C50BAE1F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6E156E6-CA26-427A-8E27-35960DF460CC}">
      <dgm:prSet/>
      <dgm:spPr/>
      <dgm:t>
        <a:bodyPr/>
        <a:lstStyle/>
        <a:p>
          <a:r>
            <a:rPr lang="ru-RU"/>
            <a:t>Все усложняется, если некий класс реализует более одного (скажем, два) интерфейса, а они реализуют один и тот же самый метод по умолчанию. Какой из методов унаследует класс? Ответ — никакой. В таком случае класс должен реализовать метод самостоятельно (напрямую, либо унаследовав его от другого класса).</a:t>
          </a:r>
          <a:endParaRPr lang="en-US"/>
        </a:p>
      </dgm:t>
    </dgm:pt>
    <dgm:pt modelId="{78967F24-8CF3-48ED-AED0-07274CF812D9}" type="parTrans" cxnId="{74841269-5721-4665-8633-C6C885EDDEB1}">
      <dgm:prSet/>
      <dgm:spPr/>
      <dgm:t>
        <a:bodyPr/>
        <a:lstStyle/>
        <a:p>
          <a:endParaRPr lang="en-US"/>
        </a:p>
      </dgm:t>
    </dgm:pt>
    <dgm:pt modelId="{98F6465E-363E-47F7-8382-E2BD4C181022}" type="sibTrans" cxnId="{74841269-5721-4665-8633-C6C885EDDEB1}">
      <dgm:prSet/>
      <dgm:spPr/>
      <dgm:t>
        <a:bodyPr/>
        <a:lstStyle/>
        <a:p>
          <a:endParaRPr lang="en-US"/>
        </a:p>
      </dgm:t>
    </dgm:pt>
    <dgm:pt modelId="{24016D8D-C5C5-4584-B60E-413839A74557}">
      <dgm:prSet/>
      <dgm:spPr/>
      <dgm:t>
        <a:bodyPr/>
        <a:lstStyle/>
        <a:p>
          <a:r>
            <a:rPr lang="ru-RU"/>
            <a:t>Ситуация аналогична, если только один интерфейс имеет метод по умолчанию, а в другом этот же метод является абстрактным. Java 8 старается быть дисциплинированной и избегать неоднозначных ситуаций. Если методы объявлены более чем в одном интерфейсе, то никакой реализации по умолчанию классом не наследуется — вы получите ошибку компиляции.</a:t>
          </a:r>
          <a:endParaRPr lang="en-US"/>
        </a:p>
      </dgm:t>
    </dgm:pt>
    <dgm:pt modelId="{E2DAE8DB-2E0F-4A11-8041-7349DA8D4739}" type="parTrans" cxnId="{6E835FED-562B-4B3E-95A4-3516C7165EAA}">
      <dgm:prSet/>
      <dgm:spPr/>
      <dgm:t>
        <a:bodyPr/>
        <a:lstStyle/>
        <a:p>
          <a:endParaRPr lang="en-US"/>
        </a:p>
      </dgm:t>
    </dgm:pt>
    <dgm:pt modelId="{AD6C5F79-A416-4592-AC73-49062927E10D}" type="sibTrans" cxnId="{6E835FED-562B-4B3E-95A4-3516C7165EAA}">
      <dgm:prSet/>
      <dgm:spPr/>
      <dgm:t>
        <a:bodyPr/>
        <a:lstStyle/>
        <a:p>
          <a:endParaRPr lang="en-US"/>
        </a:p>
      </dgm:t>
    </dgm:pt>
    <dgm:pt modelId="{6322AB8E-705F-F34F-94C1-652F1C222457}" type="pres">
      <dgm:prSet presAssocID="{D41355BE-8865-497C-8304-F26C50BAE1F5}" presName="linear" presStyleCnt="0">
        <dgm:presLayoutVars>
          <dgm:animLvl val="lvl"/>
          <dgm:resizeHandles val="exact"/>
        </dgm:presLayoutVars>
      </dgm:prSet>
      <dgm:spPr/>
    </dgm:pt>
    <dgm:pt modelId="{42C43695-1BA3-0645-9F96-40D0F73473C6}" type="pres">
      <dgm:prSet presAssocID="{36E156E6-CA26-427A-8E27-35960DF460CC}" presName="parentText" presStyleLbl="node1" presStyleIdx="0" presStyleCnt="2">
        <dgm:presLayoutVars>
          <dgm:chMax val="0"/>
          <dgm:bulletEnabled val="1"/>
        </dgm:presLayoutVars>
      </dgm:prSet>
      <dgm:spPr/>
    </dgm:pt>
    <dgm:pt modelId="{BA930754-4454-C042-A29D-87FC44E89475}" type="pres">
      <dgm:prSet presAssocID="{98F6465E-363E-47F7-8382-E2BD4C181022}" presName="spacer" presStyleCnt="0"/>
      <dgm:spPr/>
    </dgm:pt>
    <dgm:pt modelId="{DABAD8D5-2349-0A4A-892C-9BD9ED10CFC9}" type="pres">
      <dgm:prSet presAssocID="{24016D8D-C5C5-4584-B60E-413839A74557}" presName="parentText" presStyleLbl="node1" presStyleIdx="1" presStyleCnt="2">
        <dgm:presLayoutVars>
          <dgm:chMax val="0"/>
          <dgm:bulletEnabled val="1"/>
        </dgm:presLayoutVars>
      </dgm:prSet>
      <dgm:spPr/>
    </dgm:pt>
  </dgm:ptLst>
  <dgm:cxnLst>
    <dgm:cxn modelId="{42B9F952-57A9-0141-B079-55715CFC2E1A}" type="presOf" srcId="{36E156E6-CA26-427A-8E27-35960DF460CC}" destId="{42C43695-1BA3-0645-9F96-40D0F73473C6}" srcOrd="0" destOrd="0" presId="urn:microsoft.com/office/officeart/2005/8/layout/vList2"/>
    <dgm:cxn modelId="{74841269-5721-4665-8633-C6C885EDDEB1}" srcId="{D41355BE-8865-497C-8304-F26C50BAE1F5}" destId="{36E156E6-CA26-427A-8E27-35960DF460CC}" srcOrd="0" destOrd="0" parTransId="{78967F24-8CF3-48ED-AED0-07274CF812D9}" sibTransId="{98F6465E-363E-47F7-8382-E2BD4C181022}"/>
    <dgm:cxn modelId="{1F6749C3-A27A-B34F-B8EE-B516C50A4E38}" type="presOf" srcId="{D41355BE-8865-497C-8304-F26C50BAE1F5}" destId="{6322AB8E-705F-F34F-94C1-652F1C222457}" srcOrd="0" destOrd="0" presId="urn:microsoft.com/office/officeart/2005/8/layout/vList2"/>
    <dgm:cxn modelId="{795C1BDE-F819-E048-AC20-04E8355122CC}" type="presOf" srcId="{24016D8D-C5C5-4584-B60E-413839A74557}" destId="{DABAD8D5-2349-0A4A-892C-9BD9ED10CFC9}" srcOrd="0" destOrd="0" presId="urn:microsoft.com/office/officeart/2005/8/layout/vList2"/>
    <dgm:cxn modelId="{6E835FED-562B-4B3E-95A4-3516C7165EAA}" srcId="{D41355BE-8865-497C-8304-F26C50BAE1F5}" destId="{24016D8D-C5C5-4584-B60E-413839A74557}" srcOrd="1" destOrd="0" parTransId="{E2DAE8DB-2E0F-4A11-8041-7349DA8D4739}" sibTransId="{AD6C5F79-A416-4592-AC73-49062927E10D}"/>
    <dgm:cxn modelId="{FA510D23-6F26-DA48-8C59-162F2482B3A7}" type="presParOf" srcId="{6322AB8E-705F-F34F-94C1-652F1C222457}" destId="{42C43695-1BA3-0645-9F96-40D0F73473C6}" srcOrd="0" destOrd="0" presId="urn:microsoft.com/office/officeart/2005/8/layout/vList2"/>
    <dgm:cxn modelId="{F3AC7E05-9516-F44A-B11E-004E39840A88}" type="presParOf" srcId="{6322AB8E-705F-F34F-94C1-652F1C222457}" destId="{BA930754-4454-C042-A29D-87FC44E89475}" srcOrd="1" destOrd="0" presId="urn:microsoft.com/office/officeart/2005/8/layout/vList2"/>
    <dgm:cxn modelId="{AABA9D40-23F8-6349-9CBC-E4411E86794F}" type="presParOf" srcId="{6322AB8E-705F-F34F-94C1-652F1C222457}" destId="{DABAD8D5-2349-0A4A-892C-9BD9ED10CFC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F6A81-F544-A64A-8CDE-1A10BFCF8756}">
      <dsp:nvSpPr>
        <dsp:cNvPr id="0" name=""/>
        <dsp:cNvSpPr/>
      </dsp:nvSpPr>
      <dsp:spPr>
        <a:xfrm>
          <a:off x="2053" y="61052"/>
          <a:ext cx="4379788" cy="422923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kern="1200"/>
            <a:t>В Java 8 метод можно реализовать прямо в интерфейсе. (Статические методы в интерфейсе теперь тоже можно реализовывать, но это другая история.) Метод, реализованный в интерфейсе, называется методом по умолчанию и обозначается ключевым словом </a:t>
          </a:r>
          <a:r>
            <a:rPr lang="ru-RU" sz="1800" b="1" kern="1200"/>
            <a:t>default</a:t>
          </a:r>
          <a:r>
            <a:rPr lang="ru-RU" sz="1800" kern="1200"/>
            <a:t>. Если класс реализует интерфейс, он может, но не обязан, реализовать методы, реализованные в интерфейсе. Класс наследует реализацию по умолчанию. Вот почему не обязательно модифицировать классы при изменении интерфейса, который они реализуют.</a:t>
          </a:r>
          <a:endParaRPr lang="en-US" sz="1800" kern="1200"/>
        </a:p>
      </dsp:txBody>
      <dsp:txXfrm>
        <a:off x="125923" y="184922"/>
        <a:ext cx="4132048" cy="3981493"/>
      </dsp:txXfrm>
    </dsp:sp>
    <dsp:sp modelId="{736F998A-A542-B04E-A426-F078F9316504}">
      <dsp:nvSpPr>
        <dsp:cNvPr id="0" name=""/>
        <dsp:cNvSpPr/>
      </dsp:nvSpPr>
      <dsp:spPr>
        <a:xfrm>
          <a:off x="4819821" y="1632575"/>
          <a:ext cx="928515" cy="108618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819821" y="1849812"/>
        <a:ext cx="649961" cy="651713"/>
      </dsp:txXfrm>
    </dsp:sp>
    <dsp:sp modelId="{E062D6BB-4241-2747-A482-F23EC7D5D51A}">
      <dsp:nvSpPr>
        <dsp:cNvPr id="0" name=""/>
        <dsp:cNvSpPr/>
      </dsp:nvSpPr>
      <dsp:spPr>
        <a:xfrm>
          <a:off x="6133757" y="61052"/>
          <a:ext cx="4379788" cy="422923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b="1" i="1" kern="1200"/>
            <a:t>Добавление метода по умолчанию в интерфейс может привести к невозможности использования некоторых классов.</a:t>
          </a:r>
          <a:endParaRPr lang="en-US" sz="1800" kern="1200"/>
        </a:p>
      </dsp:txBody>
      <dsp:txXfrm>
        <a:off x="6257627" y="184922"/>
        <a:ext cx="4132048" cy="39814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43695-1BA3-0645-9F96-40D0F73473C6}">
      <dsp:nvSpPr>
        <dsp:cNvPr id="0" name=""/>
        <dsp:cNvSpPr/>
      </dsp:nvSpPr>
      <dsp:spPr>
        <a:xfrm>
          <a:off x="0" y="63189"/>
          <a:ext cx="10515600" cy="20779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ru-RU" sz="2400" kern="1200"/>
            <a:t>Все усложняется, если некий класс реализует более одного (скажем, два) интерфейса, а они реализуют один и тот же самый метод по умолчанию. Какой из методов унаследует класс? Ответ — никакой. В таком случае класс должен реализовать метод самостоятельно (напрямую, либо унаследовав его от другого класса).</a:t>
          </a:r>
          <a:endParaRPr lang="en-US" sz="2400" kern="1200"/>
        </a:p>
      </dsp:txBody>
      <dsp:txXfrm>
        <a:off x="101436" y="164625"/>
        <a:ext cx="10312728" cy="1875047"/>
      </dsp:txXfrm>
    </dsp:sp>
    <dsp:sp modelId="{DABAD8D5-2349-0A4A-892C-9BD9ED10CFC9}">
      <dsp:nvSpPr>
        <dsp:cNvPr id="0" name=""/>
        <dsp:cNvSpPr/>
      </dsp:nvSpPr>
      <dsp:spPr>
        <a:xfrm>
          <a:off x="0" y="2210229"/>
          <a:ext cx="10515600" cy="20779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ru-RU" sz="2400" kern="1200"/>
            <a:t>Ситуация аналогична, если только один интерфейс имеет метод по умолчанию, а в другом этот же метод является абстрактным. Java 8 старается быть дисциплинированной и избегать неоднозначных ситуаций. Если методы объявлены более чем в одном интерфейсе, то никакой реализации по умолчанию классом не наследуется — вы получите ошибку компиляции.</a:t>
          </a:r>
          <a:endParaRPr lang="en-US" sz="2400" kern="1200"/>
        </a:p>
      </dsp:txBody>
      <dsp:txXfrm>
        <a:off x="101436" y="2311665"/>
        <a:ext cx="10312728" cy="18750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D9E4DA14-D606-42AE-BBBE-5D419C582B98}" type="datetimeFigureOut">
              <a:rPr lang="ru-RU" smtClean="0"/>
              <a:t>15.11.2022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A58D9C2-06B1-4313-BFFC-3A1B753B95A6}" type="slidenum">
              <a:rPr lang="ru-RU" smtClean="0"/>
              <a:t>‹#›</a:t>
            </a:fld>
            <a:endParaRPr lang="ru-RU"/>
          </a:p>
        </p:txBody>
      </p:sp>
    </p:spTree>
    <p:extLst>
      <p:ext uri="{BB962C8B-B14F-4D97-AF65-F5344CB8AC3E}">
        <p14:creationId xmlns:p14="http://schemas.microsoft.com/office/powerpoint/2010/main" val="314370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9E4DA14-D606-42AE-BBBE-5D419C582B98}" type="datetimeFigureOut">
              <a:rPr lang="ru-RU" smtClean="0"/>
              <a:t>15.11.2022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A58D9C2-06B1-4313-BFFC-3A1B753B95A6}" type="slidenum">
              <a:rPr lang="ru-RU" smtClean="0"/>
              <a:t>‹#›</a:t>
            </a:fld>
            <a:endParaRPr lang="ru-RU"/>
          </a:p>
        </p:txBody>
      </p:sp>
    </p:spTree>
    <p:extLst>
      <p:ext uri="{BB962C8B-B14F-4D97-AF65-F5344CB8AC3E}">
        <p14:creationId xmlns:p14="http://schemas.microsoft.com/office/powerpoint/2010/main" val="301471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9E4DA14-D606-42AE-BBBE-5D419C582B98}" type="datetimeFigureOut">
              <a:rPr lang="ru-RU" smtClean="0"/>
              <a:t>15.11.2022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A58D9C2-06B1-4313-BFFC-3A1B753B95A6}" type="slidenum">
              <a:rPr lang="ru-RU" smtClean="0"/>
              <a:t>‹#›</a:t>
            </a:fld>
            <a:endParaRPr lang="ru-RU"/>
          </a:p>
        </p:txBody>
      </p:sp>
    </p:spTree>
    <p:extLst>
      <p:ext uri="{BB962C8B-B14F-4D97-AF65-F5344CB8AC3E}">
        <p14:creationId xmlns:p14="http://schemas.microsoft.com/office/powerpoint/2010/main" val="99071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9E4DA14-D606-42AE-BBBE-5D419C582B98}" type="datetimeFigureOut">
              <a:rPr lang="ru-RU" smtClean="0"/>
              <a:t>15.11.2022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A58D9C2-06B1-4313-BFFC-3A1B753B95A6}" type="slidenum">
              <a:rPr lang="ru-RU" smtClean="0"/>
              <a:t>‹#›</a:t>
            </a:fld>
            <a:endParaRPr lang="ru-RU"/>
          </a:p>
        </p:txBody>
      </p:sp>
    </p:spTree>
    <p:extLst>
      <p:ext uri="{BB962C8B-B14F-4D97-AF65-F5344CB8AC3E}">
        <p14:creationId xmlns:p14="http://schemas.microsoft.com/office/powerpoint/2010/main" val="292482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D9E4DA14-D606-42AE-BBBE-5D419C582B98}" type="datetimeFigureOut">
              <a:rPr lang="ru-RU" smtClean="0"/>
              <a:t>15.11.2022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A58D9C2-06B1-4313-BFFC-3A1B753B95A6}" type="slidenum">
              <a:rPr lang="ru-RU" smtClean="0"/>
              <a:t>‹#›</a:t>
            </a:fld>
            <a:endParaRPr lang="ru-RU"/>
          </a:p>
        </p:txBody>
      </p:sp>
    </p:spTree>
    <p:extLst>
      <p:ext uri="{BB962C8B-B14F-4D97-AF65-F5344CB8AC3E}">
        <p14:creationId xmlns:p14="http://schemas.microsoft.com/office/powerpoint/2010/main" val="9267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9E4DA14-D606-42AE-BBBE-5D419C582B98}" type="datetimeFigureOut">
              <a:rPr lang="ru-RU" smtClean="0"/>
              <a:t>15.11.2022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A58D9C2-06B1-4313-BFFC-3A1B753B95A6}" type="slidenum">
              <a:rPr lang="ru-RU" smtClean="0"/>
              <a:t>‹#›</a:t>
            </a:fld>
            <a:endParaRPr lang="ru-RU"/>
          </a:p>
        </p:txBody>
      </p:sp>
    </p:spTree>
    <p:extLst>
      <p:ext uri="{BB962C8B-B14F-4D97-AF65-F5344CB8AC3E}">
        <p14:creationId xmlns:p14="http://schemas.microsoft.com/office/powerpoint/2010/main" val="63789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D9E4DA14-D606-42AE-BBBE-5D419C582B98}" type="datetimeFigureOut">
              <a:rPr lang="ru-RU" smtClean="0"/>
              <a:t>15.11.2022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A58D9C2-06B1-4313-BFFC-3A1B753B95A6}" type="slidenum">
              <a:rPr lang="ru-RU" smtClean="0"/>
              <a:t>‹#›</a:t>
            </a:fld>
            <a:endParaRPr lang="ru-RU"/>
          </a:p>
        </p:txBody>
      </p:sp>
    </p:spTree>
    <p:extLst>
      <p:ext uri="{BB962C8B-B14F-4D97-AF65-F5344CB8AC3E}">
        <p14:creationId xmlns:p14="http://schemas.microsoft.com/office/powerpoint/2010/main" val="250881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D9E4DA14-D606-42AE-BBBE-5D419C582B98}" type="datetimeFigureOut">
              <a:rPr lang="ru-RU" smtClean="0"/>
              <a:t>15.11.2022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A58D9C2-06B1-4313-BFFC-3A1B753B95A6}" type="slidenum">
              <a:rPr lang="ru-RU" smtClean="0"/>
              <a:t>‹#›</a:t>
            </a:fld>
            <a:endParaRPr lang="ru-RU"/>
          </a:p>
        </p:txBody>
      </p:sp>
    </p:spTree>
    <p:extLst>
      <p:ext uri="{BB962C8B-B14F-4D97-AF65-F5344CB8AC3E}">
        <p14:creationId xmlns:p14="http://schemas.microsoft.com/office/powerpoint/2010/main" val="8948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9E4DA14-D606-42AE-BBBE-5D419C582B98}" type="datetimeFigureOut">
              <a:rPr lang="ru-RU" smtClean="0"/>
              <a:t>15.11.2022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A58D9C2-06B1-4313-BFFC-3A1B753B95A6}" type="slidenum">
              <a:rPr lang="ru-RU" smtClean="0"/>
              <a:t>‹#›</a:t>
            </a:fld>
            <a:endParaRPr lang="ru-RU"/>
          </a:p>
        </p:txBody>
      </p:sp>
    </p:spTree>
    <p:extLst>
      <p:ext uri="{BB962C8B-B14F-4D97-AF65-F5344CB8AC3E}">
        <p14:creationId xmlns:p14="http://schemas.microsoft.com/office/powerpoint/2010/main" val="99185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9E4DA14-D606-42AE-BBBE-5D419C582B98}" type="datetimeFigureOut">
              <a:rPr lang="ru-RU" smtClean="0"/>
              <a:t>15.11.2022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A58D9C2-06B1-4313-BFFC-3A1B753B95A6}" type="slidenum">
              <a:rPr lang="ru-RU" smtClean="0"/>
              <a:t>‹#›</a:t>
            </a:fld>
            <a:endParaRPr lang="ru-RU"/>
          </a:p>
        </p:txBody>
      </p:sp>
    </p:spTree>
    <p:extLst>
      <p:ext uri="{BB962C8B-B14F-4D97-AF65-F5344CB8AC3E}">
        <p14:creationId xmlns:p14="http://schemas.microsoft.com/office/powerpoint/2010/main" val="54628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9E4DA14-D606-42AE-BBBE-5D419C582B98}" type="datetimeFigureOut">
              <a:rPr lang="ru-RU" smtClean="0"/>
              <a:t>15.11.2022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A58D9C2-06B1-4313-BFFC-3A1B753B95A6}" type="slidenum">
              <a:rPr lang="ru-RU" smtClean="0"/>
              <a:t>‹#›</a:t>
            </a:fld>
            <a:endParaRPr lang="ru-RU"/>
          </a:p>
        </p:txBody>
      </p:sp>
    </p:spTree>
    <p:extLst>
      <p:ext uri="{BB962C8B-B14F-4D97-AF65-F5344CB8AC3E}">
        <p14:creationId xmlns:p14="http://schemas.microsoft.com/office/powerpoint/2010/main" val="1202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4DA14-D606-42AE-BBBE-5D419C582B98}" type="datetimeFigureOut">
              <a:rPr lang="ru-RU" smtClean="0"/>
              <a:t>15.11.2022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8D9C2-06B1-4313-BFFC-3A1B753B95A6}" type="slidenum">
              <a:rPr lang="ru-RU" smtClean="0"/>
              <a:t>‹#›</a:t>
            </a:fld>
            <a:endParaRPr lang="ru-RU"/>
          </a:p>
        </p:txBody>
      </p:sp>
    </p:spTree>
    <p:extLst>
      <p:ext uri="{BB962C8B-B14F-4D97-AF65-F5344CB8AC3E}">
        <p14:creationId xmlns:p14="http://schemas.microsoft.com/office/powerpoint/2010/main" val="2917817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16">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8">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20">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 name="Oval 21">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22">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24">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26">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28">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2" name="Picture 4" descr="Landscape view of a cottage by the sea at dusk">
            <a:extLst>
              <a:ext uri="{FF2B5EF4-FFF2-40B4-BE49-F238E27FC236}">
                <a16:creationId xmlns:a16="http://schemas.microsoft.com/office/drawing/2014/main" id="{44CC6F93-F560-F60A-64D7-0A948823F06B}"/>
              </a:ext>
            </a:extLst>
          </p:cNvPr>
          <p:cNvPicPr>
            <a:picLocks noChangeAspect="1"/>
          </p:cNvPicPr>
          <p:nvPr/>
        </p:nvPicPr>
        <p:blipFill rotWithShape="1">
          <a:blip r:embed="rId2">
            <a:duotone>
              <a:prstClr val="black"/>
              <a:schemeClr val="bg1">
                <a:tint val="45000"/>
                <a:satMod val="400000"/>
              </a:schemeClr>
            </a:duotone>
            <a:alphaModFix amt="25000"/>
          </a:blip>
          <a:srcRect b="15094"/>
          <a:stretch/>
        </p:blipFill>
        <p:spPr>
          <a:xfrm>
            <a:off x="782689" y="29548"/>
            <a:ext cx="10691240" cy="6013845"/>
          </a:xfrm>
          <a:prstGeom prst="rect">
            <a:avLst/>
          </a:prstGeom>
        </p:spPr>
      </p:pic>
      <p:sp>
        <p:nvSpPr>
          <p:cNvPr id="2" name="Заголовок 1"/>
          <p:cNvSpPr>
            <a:spLocks noGrp="1"/>
          </p:cNvSpPr>
          <p:nvPr>
            <p:ph type="ctrTitle"/>
          </p:nvPr>
        </p:nvSpPr>
        <p:spPr>
          <a:xfrm>
            <a:off x="2618173" y="630936"/>
            <a:ext cx="7315200" cy="2702018"/>
          </a:xfrm>
          <a:noFill/>
        </p:spPr>
        <p:txBody>
          <a:bodyPr vert="horz" lIns="91440" tIns="45720" rIns="91440" bIns="45720" rtlCol="0" anchor="b">
            <a:normAutofit/>
          </a:bodyPr>
          <a:lstStyle/>
          <a:p>
            <a:r>
              <a:rPr lang="en-US" sz="4800" dirty="0">
                <a:solidFill>
                  <a:schemeClr val="bg1"/>
                </a:solidFill>
              </a:rPr>
              <a:t>JAVA 8</a:t>
            </a:r>
          </a:p>
        </p:txBody>
      </p:sp>
      <p:sp>
        <p:nvSpPr>
          <p:cNvPr id="3" name="Подзаголовок 2"/>
          <p:cNvSpPr>
            <a:spLocks noGrp="1"/>
          </p:cNvSpPr>
          <p:nvPr>
            <p:ph type="subTitle" idx="1"/>
          </p:nvPr>
        </p:nvSpPr>
        <p:spPr>
          <a:xfrm>
            <a:off x="2618174" y="3427487"/>
            <a:ext cx="7315200" cy="2615906"/>
          </a:xfrm>
          <a:noFill/>
        </p:spPr>
        <p:txBody>
          <a:bodyPr vert="horz" lIns="91440" tIns="45720" rIns="91440" bIns="45720" rtlCol="0" anchor="t">
            <a:normAutofit/>
          </a:bodyPr>
          <a:lstStyle/>
          <a:p>
            <a:r>
              <a:rPr lang="en-US" dirty="0" err="1">
                <a:solidFill>
                  <a:schemeClr val="bg1"/>
                </a:solidFill>
              </a:rPr>
              <a:t>Лекция</a:t>
            </a:r>
            <a:r>
              <a:rPr lang="en-US" dirty="0">
                <a:solidFill>
                  <a:schemeClr val="bg1"/>
                </a:solidFill>
              </a:rPr>
              <a:t> №7</a:t>
            </a:r>
          </a:p>
          <a:p>
            <a:pPr indent="-228600">
              <a:buFont typeface="Arial" panose="020B0604020202020204" pitchFamily="34" charset="0"/>
              <a:buChar char="•"/>
            </a:pPr>
            <a:endParaRPr lang="en-US" dirty="0">
              <a:solidFill>
                <a:schemeClr val="bg1"/>
              </a:solidFill>
            </a:endParaRPr>
          </a:p>
          <a:p>
            <a:r>
              <a:rPr lang="en-US" dirty="0" err="1">
                <a:solidFill>
                  <a:schemeClr val="bg1"/>
                </a:solidFill>
              </a:rPr>
              <a:t>Преподаватель</a:t>
            </a:r>
            <a:r>
              <a:rPr lang="en-US" dirty="0">
                <a:solidFill>
                  <a:schemeClr val="bg1"/>
                </a:solidFill>
              </a:rPr>
              <a:t>: Торопчин Д.А.</a:t>
            </a:r>
          </a:p>
          <a:p>
            <a:r>
              <a:rPr lang="en-US" dirty="0">
                <a:solidFill>
                  <a:schemeClr val="bg1"/>
                </a:solidFill>
              </a:rPr>
              <a:t>ГК «</a:t>
            </a:r>
            <a:r>
              <a:rPr lang="en-US" dirty="0" err="1">
                <a:solidFill>
                  <a:schemeClr val="bg1"/>
                </a:solidFill>
              </a:rPr>
              <a:t>Технологии</a:t>
            </a:r>
            <a:r>
              <a:rPr lang="en-US" dirty="0">
                <a:solidFill>
                  <a:schemeClr val="bg1"/>
                </a:solidFill>
              </a:rPr>
              <a:t> </a:t>
            </a:r>
            <a:r>
              <a:rPr lang="en-US" dirty="0" err="1">
                <a:solidFill>
                  <a:schemeClr val="bg1"/>
                </a:solidFill>
              </a:rPr>
              <a:t>Надежности</a:t>
            </a:r>
            <a:r>
              <a:rPr lang="en-US" dirty="0">
                <a:solidFill>
                  <a:schemeClr val="bg1"/>
                </a:solidFill>
              </a:rPr>
              <a:t>»</a:t>
            </a:r>
          </a:p>
          <a:p>
            <a:pPr indent="-22860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84660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
            <a:extLst>
              <a:ext uri="{FF2B5EF4-FFF2-40B4-BE49-F238E27FC236}">
                <a16:creationId xmlns:a16="http://schemas.microsoft.com/office/drawing/2014/main" id="{49AED228-9BA4-45DB-269A-6F32482AB6D6}"/>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Заголовок 1"/>
          <p:cNvSpPr>
            <a:spLocks noGrp="1"/>
          </p:cNvSpPr>
          <p:nvPr>
            <p:ph type="title"/>
          </p:nvPr>
        </p:nvSpPr>
        <p:spPr>
          <a:xfrm>
            <a:off x="838200" y="365125"/>
            <a:ext cx="10515600" cy="1325563"/>
          </a:xfrm>
        </p:spPr>
        <p:txBody>
          <a:bodyPr>
            <a:normAutofit/>
          </a:bodyPr>
          <a:lstStyle/>
          <a:p>
            <a:r>
              <a:rPr lang="en-US">
                <a:solidFill>
                  <a:srgbClr val="FFFFFF"/>
                </a:solidFill>
              </a:rPr>
              <a:t>Project Lambda </a:t>
            </a:r>
            <a:endParaRPr lang="ru-RU">
              <a:solidFill>
                <a:srgbClr val="FFFFFF"/>
              </a:solidFill>
            </a:endParaRPr>
          </a:p>
        </p:txBody>
      </p:sp>
      <p:sp>
        <p:nvSpPr>
          <p:cNvPr id="3" name="Объект 2"/>
          <p:cNvSpPr>
            <a:spLocks noGrp="1"/>
          </p:cNvSpPr>
          <p:nvPr>
            <p:ph idx="1"/>
          </p:nvPr>
        </p:nvSpPr>
        <p:spPr>
          <a:xfrm>
            <a:off x="838200" y="1825625"/>
            <a:ext cx="10515600" cy="4351338"/>
          </a:xfrm>
        </p:spPr>
        <p:txBody>
          <a:bodyPr numCol="2">
            <a:normAutofit/>
          </a:bodyPr>
          <a:lstStyle/>
          <a:p>
            <a:pPr marL="0" indent="0">
              <a:buNone/>
            </a:pPr>
            <a:r>
              <a:rPr lang="ru-RU" sz="2000">
                <a:solidFill>
                  <a:srgbClr val="FFFFFF"/>
                </a:solidFill>
              </a:rPr>
              <a:t>Главным улучшением в Java 8 является добавление поддержки функциональных программных конструкций к его объектно-ориентированной основе.</a:t>
            </a:r>
          </a:p>
          <a:p>
            <a:pPr marL="0" indent="0">
              <a:buNone/>
            </a:pPr>
            <a:r>
              <a:rPr lang="ru-RU" sz="2000">
                <a:solidFill>
                  <a:srgbClr val="FFFFFF"/>
                </a:solidFill>
              </a:rPr>
              <a:t> Ключевые моменты понятия лямбды:</a:t>
            </a:r>
          </a:p>
          <a:p>
            <a:r>
              <a:rPr lang="ru-RU" sz="2000" b="1" i="1">
                <a:solidFill>
                  <a:srgbClr val="FFFFFF"/>
                </a:solidFill>
              </a:rPr>
              <a:t>Лямбда-выражение является блоком кода с параметрами.</a:t>
            </a:r>
          </a:p>
          <a:p>
            <a:r>
              <a:rPr lang="ru-RU" sz="2000" b="1" i="1">
                <a:solidFill>
                  <a:srgbClr val="FFFFFF"/>
                </a:solidFill>
              </a:rPr>
              <a:t>Используйте лямбда-выражение, когда хотите выполнить блок кода в более поздний момент времени.</a:t>
            </a:r>
          </a:p>
          <a:p>
            <a:r>
              <a:rPr lang="ru-RU" sz="2000" b="1" i="1">
                <a:solidFill>
                  <a:srgbClr val="FFFFFF"/>
                </a:solidFill>
              </a:rPr>
              <a:t>Лямбда-выражения могут быть преобразованы в функциональные интерфейсы.</a:t>
            </a:r>
          </a:p>
          <a:p>
            <a:r>
              <a:rPr lang="ru-RU" sz="2000" b="1" i="1">
                <a:solidFill>
                  <a:srgbClr val="FFFFFF"/>
                </a:solidFill>
              </a:rPr>
              <a:t>Лямбда-выражения имеют доступ к final переменным из охватывающей области видимости.</a:t>
            </a:r>
          </a:p>
          <a:p>
            <a:r>
              <a:rPr lang="ru-RU" sz="2000" b="1" i="1">
                <a:solidFill>
                  <a:srgbClr val="FFFFFF"/>
                </a:solidFill>
              </a:rPr>
              <a:t>Ссылки на метод и конструктор ссылаются на методы или конструкторы без их вызова.</a:t>
            </a:r>
          </a:p>
          <a:p>
            <a:r>
              <a:rPr lang="ru-RU" sz="2000" b="1" i="1">
                <a:solidFill>
                  <a:srgbClr val="FFFFFF"/>
                </a:solidFill>
              </a:rPr>
              <a:t>Теперь вы можете добавить методы по умолчанию и статические методы к интерфейсам, которые обеспечивают конкретные реализации.</a:t>
            </a:r>
          </a:p>
          <a:p>
            <a:r>
              <a:rPr lang="ru-RU" sz="2000" b="1" i="1">
                <a:solidFill>
                  <a:srgbClr val="FFFFFF"/>
                </a:solidFill>
              </a:rPr>
              <a:t>Вы должны разрешать любые конфликты между методами по умолчанию из нескольких интерфейсов.</a:t>
            </a:r>
          </a:p>
          <a:p>
            <a:pPr marL="0" indent="0">
              <a:buNone/>
            </a:pPr>
            <a:endParaRPr lang="ru-RU" sz="2000">
              <a:solidFill>
                <a:srgbClr val="FFFFFF"/>
              </a:solidFill>
            </a:endParaRPr>
          </a:p>
        </p:txBody>
      </p:sp>
    </p:spTree>
    <p:extLst>
      <p:ext uri="{BB962C8B-B14F-4D97-AF65-F5344CB8AC3E}">
        <p14:creationId xmlns:p14="http://schemas.microsoft.com/office/powerpoint/2010/main" val="243842302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65430" y="629268"/>
            <a:ext cx="6586491" cy="1286160"/>
          </a:xfrm>
        </p:spPr>
        <p:txBody>
          <a:bodyPr anchor="b">
            <a:normAutofit/>
          </a:bodyPr>
          <a:lstStyle/>
          <a:p>
            <a:r>
              <a:rPr lang="ru-RU" sz="4100"/>
              <a:t>Зачем нужны лямбда выражения?</a:t>
            </a:r>
          </a:p>
        </p:txBody>
      </p:sp>
      <p:sp>
        <p:nvSpPr>
          <p:cNvPr id="3" name="Объект 2"/>
          <p:cNvSpPr>
            <a:spLocks noGrp="1"/>
          </p:cNvSpPr>
          <p:nvPr>
            <p:ph idx="1"/>
          </p:nvPr>
        </p:nvSpPr>
        <p:spPr>
          <a:xfrm>
            <a:off x="4965431" y="2438400"/>
            <a:ext cx="6586489" cy="3785419"/>
          </a:xfrm>
        </p:spPr>
        <p:txBody>
          <a:bodyPr>
            <a:normAutofit/>
          </a:bodyPr>
          <a:lstStyle/>
          <a:p>
            <a:pPr marL="0" indent="0">
              <a:buNone/>
            </a:pPr>
            <a:r>
              <a:rPr lang="ru-RU" sz="1700"/>
              <a:t>Лямбда-выражение представляет собой блок кода, который можно передать в другое место, поэтому он может быть выполнен позже, один или несколько раз. </a:t>
            </a:r>
          </a:p>
          <a:p>
            <a:pPr marL="0" indent="0">
              <a:buNone/>
            </a:pPr>
            <a:r>
              <a:rPr lang="ru-RU" sz="1700"/>
              <a:t>До сих пор передача кода не была простой в Java. Вы не могли просто передать блоки кода куда угодно. Java является объектно-ориентированным языком, так что вы должны были создать объект, принадлежащий к классу, у которого есть метод с нужным кодом.</a:t>
            </a:r>
          </a:p>
          <a:p>
            <a:pPr marL="0" indent="0">
              <a:buNone/>
            </a:pPr>
            <a:br>
              <a:rPr lang="ru-RU" sz="1700" i="1"/>
            </a:br>
            <a:r>
              <a:rPr lang="ru-RU" sz="1700" i="1"/>
              <a:t>Выражение </a:t>
            </a:r>
            <a:r>
              <a:rPr lang="en-US" sz="1700" b="1" i="1"/>
              <a:t>n -&gt; n + 1</a:t>
            </a:r>
            <a:r>
              <a:rPr lang="en-US" sz="1700" i="1"/>
              <a:t>, </a:t>
            </a:r>
            <a:r>
              <a:rPr lang="ru-RU" sz="1700" i="1"/>
              <a:t>это просто аналог выражения </a:t>
            </a:r>
          </a:p>
          <a:p>
            <a:pPr marL="0" indent="0">
              <a:buNone/>
            </a:pPr>
            <a:r>
              <a:rPr lang="en-US" sz="1700" b="1" i="1"/>
              <a:t>Integer func(Integer n) { return n+1;}</a:t>
            </a:r>
            <a:r>
              <a:rPr lang="en-US" sz="1700" i="1"/>
              <a:t>,</a:t>
            </a:r>
            <a:r>
              <a:rPr lang="ru-RU" sz="1700" b="1" i="1"/>
              <a:t> </a:t>
            </a:r>
          </a:p>
          <a:p>
            <a:pPr marL="0" indent="0">
              <a:buNone/>
            </a:pPr>
            <a:r>
              <a:rPr lang="ru-RU" sz="1700" i="1"/>
              <a:t>а выражение </a:t>
            </a:r>
            <a:r>
              <a:rPr lang="ru-RU" sz="1700" b="1" i="1"/>
              <a:t>() -&gt; «</a:t>
            </a:r>
            <a:r>
              <a:rPr lang="en-US" sz="1700" b="1" i="1"/>
              <a:t>a1» </a:t>
            </a:r>
            <a:r>
              <a:rPr lang="ru-RU" sz="1700" i="1"/>
              <a:t>аналог выражения</a:t>
            </a:r>
          </a:p>
          <a:p>
            <a:pPr marL="0" indent="0">
              <a:buNone/>
            </a:pPr>
            <a:r>
              <a:rPr lang="ru-RU" sz="1700" i="1"/>
              <a:t> </a:t>
            </a:r>
            <a:r>
              <a:rPr lang="en-US" sz="1700" b="1" i="1"/>
              <a:t>String func() { return «a1»;} </a:t>
            </a:r>
            <a:r>
              <a:rPr lang="ru-RU" sz="1700" i="1"/>
              <a:t>обернутых в анонимный класс. </a:t>
            </a:r>
          </a:p>
        </p:txBody>
      </p:sp>
      <p:pic>
        <p:nvPicPr>
          <p:cNvPr id="5" name="Picture 4" descr="Объемный квадрат и прямоугольник">
            <a:extLst>
              <a:ext uri="{FF2B5EF4-FFF2-40B4-BE49-F238E27FC236}">
                <a16:creationId xmlns:a16="http://schemas.microsoft.com/office/drawing/2014/main" id="{A9DDC017-7B50-4DD1-93B2-FD93167EC892}"/>
              </a:ext>
            </a:extLst>
          </p:cNvPr>
          <p:cNvPicPr>
            <a:picLocks noChangeAspect="1"/>
          </p:cNvPicPr>
          <p:nvPr/>
        </p:nvPicPr>
        <p:blipFill rotWithShape="1">
          <a:blip r:embed="rId2"/>
          <a:srcRect l="16965" r="36395"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26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53363" y="365760"/>
            <a:ext cx="9367203" cy="1188720"/>
          </a:xfrm>
        </p:spPr>
        <p:txBody>
          <a:bodyPr>
            <a:normAutofit/>
          </a:bodyPr>
          <a:lstStyle/>
          <a:p>
            <a:r>
              <a:rPr lang="ru-RU"/>
              <a:t>Синтаксис лямбда-выражений</a:t>
            </a:r>
          </a:p>
        </p:txBody>
      </p:sp>
      <p:sp>
        <p:nvSpPr>
          <p:cNvPr id="1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Объект 2"/>
          <p:cNvSpPr>
            <a:spLocks noGrp="1"/>
          </p:cNvSpPr>
          <p:nvPr>
            <p:ph idx="1"/>
          </p:nvPr>
        </p:nvSpPr>
        <p:spPr>
          <a:xfrm>
            <a:off x="1653363" y="2176272"/>
            <a:ext cx="9367204" cy="4041648"/>
          </a:xfrm>
        </p:spPr>
        <p:txBody>
          <a:bodyPr anchor="t">
            <a:normAutofit/>
          </a:bodyPr>
          <a:lstStyle/>
          <a:p>
            <a:pPr marL="0" indent="0">
              <a:buNone/>
            </a:pPr>
            <a:r>
              <a:rPr lang="ru-RU" sz="2200"/>
              <a:t>Мы передаем код, который проверяет, какая строка короче. Мы вычисляем:</a:t>
            </a:r>
          </a:p>
          <a:p>
            <a:pPr marL="0" indent="0">
              <a:buNone/>
            </a:pPr>
            <a:r>
              <a:rPr lang="en-US" sz="2200" b="1" i="1"/>
              <a:t>Integer.compare(firstStr.length(), secondStr.length())</a:t>
            </a:r>
            <a:endParaRPr lang="en-US" sz="2200" i="1"/>
          </a:p>
          <a:p>
            <a:pPr marL="0" indent="0">
              <a:buNone/>
            </a:pPr>
            <a:r>
              <a:rPr lang="ru-RU" sz="2200"/>
              <a:t>Что такое </a:t>
            </a:r>
            <a:r>
              <a:rPr lang="en-US" sz="2200"/>
              <a:t>firstStr </a:t>
            </a:r>
            <a:r>
              <a:rPr lang="ru-RU" sz="2200"/>
              <a:t>и </a:t>
            </a:r>
            <a:r>
              <a:rPr lang="en-US" sz="2200"/>
              <a:t>secondStr? </a:t>
            </a:r>
            <a:r>
              <a:rPr lang="ru-RU" sz="2200"/>
              <a:t>Они оба строки! </a:t>
            </a:r>
            <a:r>
              <a:rPr lang="en-US" sz="2200"/>
              <a:t>Java </a:t>
            </a:r>
            <a:r>
              <a:rPr lang="ru-RU" sz="2200"/>
              <a:t>является строго типизированным языком, и мы должны указать типы:</a:t>
            </a:r>
          </a:p>
          <a:p>
            <a:pPr marL="0" indent="0">
              <a:buNone/>
            </a:pPr>
            <a:r>
              <a:rPr lang="ru-RU" sz="2200" b="1" i="1"/>
              <a:t>(</a:t>
            </a:r>
            <a:r>
              <a:rPr lang="en-US" sz="2200" b="1" i="1"/>
              <a:t>String firstStr, String secondStr)</a:t>
            </a:r>
          </a:p>
          <a:p>
            <a:pPr marL="0" indent="0">
              <a:buNone/>
            </a:pPr>
            <a:r>
              <a:rPr lang="en-US" sz="2200" b="1" i="1"/>
              <a:t>-&gt; Integer.compare(firstStr.length(),secondStr.length())</a:t>
            </a:r>
            <a:endParaRPr lang="ru-RU" sz="2200" b="1" i="1"/>
          </a:p>
          <a:p>
            <a:pPr marL="0" indent="0">
              <a:buNone/>
            </a:pPr>
            <a:endParaRPr lang="ru-RU" sz="2200" b="1" i="1"/>
          </a:p>
          <a:p>
            <a:pPr marL="0" indent="0">
              <a:buNone/>
            </a:pPr>
            <a:r>
              <a:rPr lang="ru-RU" sz="2200" b="1"/>
              <a:t>Обратите внимание, что лямбда-выражение не может возвращать значение в каких-то ветках, а в других не возвращать. </a:t>
            </a:r>
          </a:p>
          <a:p>
            <a:pPr marL="0" indent="0">
              <a:buNone/>
            </a:pPr>
            <a:r>
              <a:rPr lang="ru-RU" sz="2200" b="1"/>
              <a:t>Например, (int x) -&gt; { if (x &lt;= 1) return -1; } является недопустимым.</a:t>
            </a:r>
          </a:p>
          <a:p>
            <a:pPr marL="0" indent="0">
              <a:buNone/>
            </a:pPr>
            <a:endParaRPr lang="ru-RU" sz="2200" b="1"/>
          </a:p>
        </p:txBody>
      </p:sp>
    </p:spTree>
    <p:extLst>
      <p:ext uri="{BB962C8B-B14F-4D97-AF65-F5344CB8AC3E}">
        <p14:creationId xmlns:p14="http://schemas.microsoft.com/office/powerpoint/2010/main" val="346845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D1092CE-CB27-5359-9EE3-0BCC3DBBF107}"/>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Заголовок 1"/>
          <p:cNvSpPr>
            <a:spLocks noGrp="1"/>
          </p:cNvSpPr>
          <p:nvPr>
            <p:ph type="title"/>
          </p:nvPr>
        </p:nvSpPr>
        <p:spPr>
          <a:xfrm>
            <a:off x="838200" y="365125"/>
            <a:ext cx="10515600" cy="1325563"/>
          </a:xfrm>
        </p:spPr>
        <p:txBody>
          <a:bodyPr>
            <a:normAutofit/>
          </a:bodyPr>
          <a:lstStyle/>
          <a:p>
            <a:r>
              <a:rPr lang="en-US">
                <a:solidFill>
                  <a:srgbClr val="FFFFFF"/>
                </a:solidFill>
              </a:rPr>
              <a:t>Stream api</a:t>
            </a:r>
            <a:endParaRPr lang="ru-RU">
              <a:solidFill>
                <a:srgbClr val="FFFFFF"/>
              </a:solidFill>
            </a:endParaRPr>
          </a:p>
        </p:txBody>
      </p:sp>
      <p:sp>
        <p:nvSpPr>
          <p:cNvPr id="3" name="Объект 2"/>
          <p:cNvSpPr>
            <a:spLocks noGrp="1"/>
          </p:cNvSpPr>
          <p:nvPr>
            <p:ph idx="1"/>
          </p:nvPr>
        </p:nvSpPr>
        <p:spPr>
          <a:xfrm>
            <a:off x="838200" y="1825625"/>
            <a:ext cx="10515600" cy="4351338"/>
          </a:xfrm>
        </p:spPr>
        <p:txBody>
          <a:bodyPr numCol="2">
            <a:normAutofit/>
          </a:bodyPr>
          <a:lstStyle/>
          <a:p>
            <a:pPr marL="0" indent="0">
              <a:buNone/>
            </a:pPr>
            <a:r>
              <a:rPr lang="en-US" sz="1500" dirty="0">
                <a:solidFill>
                  <a:srgbClr val="FFFFFF"/>
                </a:solidFill>
              </a:rPr>
              <a:t>Stream API </a:t>
            </a:r>
            <a:r>
              <a:rPr lang="ru-RU" sz="1500" dirty="0">
                <a:solidFill>
                  <a:srgbClr val="FFFFFF"/>
                </a:solidFill>
              </a:rPr>
              <a:t>это новый способ работать со структурами данных в функциональном стиле. Чаще всего с помощью </a:t>
            </a:r>
            <a:r>
              <a:rPr lang="en-US" sz="1500" dirty="0">
                <a:solidFill>
                  <a:srgbClr val="FFFFFF"/>
                </a:solidFill>
              </a:rPr>
              <a:t>stream </a:t>
            </a:r>
            <a:r>
              <a:rPr lang="ru-RU" sz="1500" dirty="0">
                <a:solidFill>
                  <a:srgbClr val="FFFFFF"/>
                </a:solidFill>
              </a:rPr>
              <a:t>в </a:t>
            </a:r>
            <a:r>
              <a:rPr lang="en-US" sz="1500" dirty="0">
                <a:solidFill>
                  <a:srgbClr val="FFFFFF"/>
                </a:solidFill>
              </a:rPr>
              <a:t>Java 8 </a:t>
            </a:r>
            <a:r>
              <a:rPr lang="ru-RU" sz="1500" dirty="0">
                <a:solidFill>
                  <a:srgbClr val="FFFFFF"/>
                </a:solidFill>
              </a:rPr>
              <a:t>работают с коллекциями, но на самом деле этот механизм может использоваться для самых различных данных. </a:t>
            </a:r>
            <a:endParaRPr lang="en-US" sz="1500" dirty="0">
              <a:solidFill>
                <a:srgbClr val="FFFFFF"/>
              </a:solidFill>
            </a:endParaRPr>
          </a:p>
          <a:p>
            <a:pPr marL="0" indent="0">
              <a:buNone/>
            </a:pPr>
            <a:r>
              <a:rPr lang="en-US" sz="1500" dirty="0">
                <a:solidFill>
                  <a:srgbClr val="FFFFFF"/>
                </a:solidFill>
              </a:rPr>
              <a:t>Stream </a:t>
            </a:r>
            <a:r>
              <a:rPr lang="en-US" sz="1500" dirty="0" err="1">
                <a:solidFill>
                  <a:srgbClr val="FFFFFF"/>
                </a:solidFill>
              </a:rPr>
              <a:t>Api</a:t>
            </a:r>
            <a:r>
              <a:rPr lang="en-US" sz="1500" dirty="0">
                <a:solidFill>
                  <a:srgbClr val="FFFFFF"/>
                </a:solidFill>
              </a:rPr>
              <a:t> </a:t>
            </a:r>
            <a:r>
              <a:rPr lang="ru-RU" sz="1500" dirty="0">
                <a:solidFill>
                  <a:srgbClr val="FFFFFF"/>
                </a:solidFill>
              </a:rPr>
              <a:t>позволяет писать обработку структур данных в стиле </a:t>
            </a:r>
            <a:r>
              <a:rPr lang="en-US" sz="1500" dirty="0">
                <a:solidFill>
                  <a:srgbClr val="FFFFFF"/>
                </a:solidFill>
              </a:rPr>
              <a:t>SQL, </a:t>
            </a:r>
            <a:r>
              <a:rPr lang="ru-RU" sz="1500" dirty="0">
                <a:solidFill>
                  <a:srgbClr val="FFFFFF"/>
                </a:solidFill>
              </a:rPr>
              <a:t>то если раньше задача получить сумму всех нечетных чисел из коллекции решалась следующим кодом: </a:t>
            </a:r>
          </a:p>
          <a:p>
            <a:pPr marL="0" indent="0">
              <a:buNone/>
            </a:pPr>
            <a:r>
              <a:rPr lang="ru-RU" sz="1500" b="1" dirty="0">
                <a:solidFill>
                  <a:srgbClr val="FFFFFF"/>
                </a:solidFill>
              </a:rPr>
              <a:t>        </a:t>
            </a:r>
            <a:r>
              <a:rPr lang="en-US" sz="1500" b="1" dirty="0">
                <a:solidFill>
                  <a:srgbClr val="FFFFFF"/>
                </a:solidFill>
              </a:rPr>
              <a:t>Integer </a:t>
            </a:r>
            <a:r>
              <a:rPr lang="en-US" sz="1500" b="1" dirty="0" err="1">
                <a:solidFill>
                  <a:srgbClr val="FFFFFF"/>
                </a:solidFill>
              </a:rPr>
              <a:t>sumOddOld</a:t>
            </a:r>
            <a:r>
              <a:rPr lang="en-US" sz="1500" b="1" dirty="0">
                <a:solidFill>
                  <a:srgbClr val="FFFFFF"/>
                </a:solidFill>
              </a:rPr>
              <a:t> = 0; </a:t>
            </a:r>
          </a:p>
          <a:p>
            <a:pPr marL="0" indent="0">
              <a:buNone/>
            </a:pPr>
            <a:r>
              <a:rPr lang="en-US" sz="1500" b="1" dirty="0">
                <a:solidFill>
                  <a:srgbClr val="FFFFFF"/>
                </a:solidFill>
              </a:rPr>
              <a:t>        for(Integer </a:t>
            </a:r>
            <a:r>
              <a:rPr lang="en-US" sz="1500" b="1" dirty="0" err="1">
                <a:solidFill>
                  <a:srgbClr val="FFFFFF"/>
                </a:solidFill>
              </a:rPr>
              <a:t>i</a:t>
            </a:r>
            <a:r>
              <a:rPr lang="en-US" sz="1500" b="1" dirty="0">
                <a:solidFill>
                  <a:srgbClr val="FFFFFF"/>
                </a:solidFill>
              </a:rPr>
              <a:t>: collection) {</a:t>
            </a:r>
          </a:p>
          <a:p>
            <a:pPr marL="0" indent="0">
              <a:buNone/>
            </a:pPr>
            <a:r>
              <a:rPr lang="en-US" sz="1500" b="1" dirty="0">
                <a:solidFill>
                  <a:srgbClr val="FFFFFF"/>
                </a:solidFill>
              </a:rPr>
              <a:t>            if(</a:t>
            </a:r>
            <a:r>
              <a:rPr lang="en-US" sz="1500" b="1" dirty="0" err="1">
                <a:solidFill>
                  <a:srgbClr val="FFFFFF"/>
                </a:solidFill>
              </a:rPr>
              <a:t>i</a:t>
            </a:r>
            <a:r>
              <a:rPr lang="en-US" sz="1500" b="1" dirty="0">
                <a:solidFill>
                  <a:srgbClr val="FFFFFF"/>
                </a:solidFill>
              </a:rPr>
              <a:t> % 2 != 0) {</a:t>
            </a:r>
          </a:p>
          <a:p>
            <a:pPr marL="0" indent="0">
              <a:buNone/>
            </a:pPr>
            <a:r>
              <a:rPr lang="en-US" sz="1500" b="1" dirty="0">
                <a:solidFill>
                  <a:srgbClr val="FFFFFF"/>
                </a:solidFill>
              </a:rPr>
              <a:t>                </a:t>
            </a:r>
            <a:r>
              <a:rPr lang="en-US" sz="1500" b="1" dirty="0" err="1">
                <a:solidFill>
                  <a:srgbClr val="FFFFFF"/>
                </a:solidFill>
              </a:rPr>
              <a:t>sumOddOld</a:t>
            </a:r>
            <a:r>
              <a:rPr lang="en-US" sz="1500" b="1" dirty="0">
                <a:solidFill>
                  <a:srgbClr val="FFFFFF"/>
                </a:solidFill>
              </a:rPr>
              <a:t> += </a:t>
            </a:r>
            <a:r>
              <a:rPr lang="en-US" sz="1500" b="1" dirty="0" err="1">
                <a:solidFill>
                  <a:srgbClr val="FFFFFF"/>
                </a:solidFill>
              </a:rPr>
              <a:t>i</a:t>
            </a:r>
            <a:r>
              <a:rPr lang="en-US" sz="1500" b="1" dirty="0">
                <a:solidFill>
                  <a:srgbClr val="FFFFFF"/>
                </a:solidFill>
              </a:rPr>
              <a:t>;</a:t>
            </a:r>
          </a:p>
          <a:p>
            <a:pPr marL="0" indent="0">
              <a:buNone/>
            </a:pPr>
            <a:r>
              <a:rPr lang="en-US" sz="1500" b="1" dirty="0">
                <a:solidFill>
                  <a:srgbClr val="FFFFFF"/>
                </a:solidFill>
              </a:rPr>
              <a:t>            }</a:t>
            </a:r>
          </a:p>
          <a:p>
            <a:pPr marL="0" indent="0">
              <a:buNone/>
            </a:pPr>
            <a:r>
              <a:rPr lang="en-US" sz="1500" b="1" dirty="0">
                <a:solidFill>
                  <a:srgbClr val="FFFFFF"/>
                </a:solidFill>
              </a:rPr>
              <a:t>        }</a:t>
            </a:r>
          </a:p>
          <a:p>
            <a:pPr marL="0" indent="0">
              <a:buNone/>
            </a:pPr>
            <a:endParaRPr lang="en-US" sz="1500" dirty="0">
              <a:solidFill>
                <a:srgbClr val="FFFFFF"/>
              </a:solidFill>
            </a:endParaRPr>
          </a:p>
          <a:p>
            <a:pPr marL="0" indent="0">
              <a:buNone/>
            </a:pPr>
            <a:endParaRPr lang="ru-RU" sz="1500" dirty="0">
              <a:solidFill>
                <a:srgbClr val="FFFFFF"/>
              </a:solidFill>
            </a:endParaRPr>
          </a:p>
          <a:p>
            <a:pPr marL="0" indent="0">
              <a:buNone/>
            </a:pPr>
            <a:r>
              <a:rPr lang="ru-RU" sz="1500" dirty="0">
                <a:solidFill>
                  <a:srgbClr val="FFFFFF"/>
                </a:solidFill>
              </a:rPr>
              <a:t>То с помощью </a:t>
            </a:r>
            <a:r>
              <a:rPr lang="en-US" sz="1500" dirty="0">
                <a:solidFill>
                  <a:srgbClr val="FFFFFF"/>
                </a:solidFill>
              </a:rPr>
              <a:t>Stream </a:t>
            </a:r>
            <a:r>
              <a:rPr lang="en-US" sz="1500" dirty="0" err="1">
                <a:solidFill>
                  <a:srgbClr val="FFFFFF"/>
                </a:solidFill>
              </a:rPr>
              <a:t>Api</a:t>
            </a:r>
            <a:r>
              <a:rPr lang="en-US" sz="1500" dirty="0">
                <a:solidFill>
                  <a:srgbClr val="FFFFFF"/>
                </a:solidFill>
              </a:rPr>
              <a:t> </a:t>
            </a:r>
            <a:r>
              <a:rPr lang="ru-RU" sz="1500" dirty="0">
                <a:solidFill>
                  <a:srgbClr val="FFFFFF"/>
                </a:solidFill>
              </a:rPr>
              <a:t>можно решить такую задачу в функциональном стиле: </a:t>
            </a:r>
          </a:p>
          <a:p>
            <a:pPr marL="0" indent="0">
              <a:buNone/>
            </a:pPr>
            <a:r>
              <a:rPr lang="ru-RU" sz="1500" b="1" dirty="0">
                <a:solidFill>
                  <a:srgbClr val="FFFFFF"/>
                </a:solidFill>
              </a:rPr>
              <a:t>       </a:t>
            </a:r>
            <a:r>
              <a:rPr lang="en-US" sz="1500" b="1" dirty="0">
                <a:solidFill>
                  <a:srgbClr val="FFFFFF"/>
                </a:solidFill>
              </a:rPr>
              <a:t>Integer </a:t>
            </a:r>
            <a:r>
              <a:rPr lang="en-US" sz="1500" b="1" dirty="0" err="1">
                <a:solidFill>
                  <a:srgbClr val="FFFFFF"/>
                </a:solidFill>
              </a:rPr>
              <a:t>sumOdd</a:t>
            </a:r>
            <a:r>
              <a:rPr lang="en-US" sz="1500" b="1" dirty="0">
                <a:solidFill>
                  <a:srgbClr val="FFFFFF"/>
                </a:solidFill>
              </a:rPr>
              <a:t> = </a:t>
            </a:r>
            <a:r>
              <a:rPr lang="en-US" sz="1500" b="1" dirty="0" err="1">
                <a:solidFill>
                  <a:srgbClr val="FFFFFF"/>
                </a:solidFill>
              </a:rPr>
              <a:t>collection.stream</a:t>
            </a:r>
            <a:r>
              <a:rPr lang="en-US" sz="1500" b="1" dirty="0">
                <a:solidFill>
                  <a:srgbClr val="FFFFFF"/>
                </a:solidFill>
              </a:rPr>
              <a:t>().filter(o -&gt; o % 2 != 0).reduce((s1, s2) -&gt; s1 + s2).</a:t>
            </a:r>
            <a:r>
              <a:rPr lang="en-US" sz="1500" b="1" dirty="0" err="1">
                <a:solidFill>
                  <a:srgbClr val="FFFFFF"/>
                </a:solidFill>
              </a:rPr>
              <a:t>orElse</a:t>
            </a:r>
            <a:r>
              <a:rPr lang="en-US" sz="1500" b="1" dirty="0">
                <a:solidFill>
                  <a:srgbClr val="FFFFFF"/>
                </a:solidFill>
              </a:rPr>
              <a:t>(0);</a:t>
            </a:r>
          </a:p>
          <a:p>
            <a:pPr marL="0" indent="0">
              <a:buNone/>
            </a:pPr>
            <a:r>
              <a:rPr lang="ru-RU" sz="1500" dirty="0">
                <a:solidFill>
                  <a:srgbClr val="FFFFFF"/>
                </a:solidFill>
              </a:rPr>
              <a:t>Более того, </a:t>
            </a:r>
            <a:r>
              <a:rPr lang="en-US" sz="1500" dirty="0">
                <a:solidFill>
                  <a:srgbClr val="FFFFFF"/>
                </a:solidFill>
              </a:rPr>
              <a:t>Stream </a:t>
            </a:r>
            <a:r>
              <a:rPr lang="en-US" sz="1500" dirty="0" err="1">
                <a:solidFill>
                  <a:srgbClr val="FFFFFF"/>
                </a:solidFill>
              </a:rPr>
              <a:t>Api</a:t>
            </a:r>
            <a:r>
              <a:rPr lang="en-US" sz="1500" dirty="0">
                <a:solidFill>
                  <a:srgbClr val="FFFFFF"/>
                </a:solidFill>
              </a:rPr>
              <a:t> </a:t>
            </a:r>
            <a:r>
              <a:rPr lang="ru-RU" sz="1500" dirty="0">
                <a:solidFill>
                  <a:srgbClr val="FFFFFF"/>
                </a:solidFill>
              </a:rPr>
              <a:t>позволяет решать задачу параллельно лишь изменив </a:t>
            </a:r>
            <a:r>
              <a:rPr lang="en-US" sz="1500" dirty="0">
                <a:solidFill>
                  <a:srgbClr val="FFFFFF"/>
                </a:solidFill>
              </a:rPr>
              <a:t>stream() </a:t>
            </a:r>
            <a:r>
              <a:rPr lang="ru-RU" sz="1500" dirty="0">
                <a:solidFill>
                  <a:srgbClr val="FFFFFF"/>
                </a:solidFill>
              </a:rPr>
              <a:t>на </a:t>
            </a:r>
            <a:r>
              <a:rPr lang="en-US" sz="1500" dirty="0" err="1">
                <a:solidFill>
                  <a:srgbClr val="FFFFFF"/>
                </a:solidFill>
              </a:rPr>
              <a:t>parallelStream</a:t>
            </a:r>
            <a:r>
              <a:rPr lang="en-US" sz="1500" dirty="0">
                <a:solidFill>
                  <a:srgbClr val="FFFFFF"/>
                </a:solidFill>
              </a:rPr>
              <a:t>() </a:t>
            </a:r>
            <a:r>
              <a:rPr lang="ru-RU" sz="1500" dirty="0">
                <a:solidFill>
                  <a:srgbClr val="FFFFFF"/>
                </a:solidFill>
              </a:rPr>
              <a:t>без всякого лишнего кода, т.е. </a:t>
            </a:r>
          </a:p>
          <a:p>
            <a:pPr marL="0" indent="0">
              <a:buNone/>
            </a:pPr>
            <a:r>
              <a:rPr lang="ru-RU" sz="1500" dirty="0">
                <a:solidFill>
                  <a:srgbClr val="FFFFFF"/>
                </a:solidFill>
              </a:rPr>
              <a:t>      </a:t>
            </a:r>
            <a:r>
              <a:rPr lang="ru-RU" sz="1500" b="1" dirty="0">
                <a:solidFill>
                  <a:srgbClr val="FFFFFF"/>
                </a:solidFill>
              </a:rPr>
              <a:t> </a:t>
            </a:r>
            <a:r>
              <a:rPr lang="en-US" sz="1500" b="1" dirty="0">
                <a:solidFill>
                  <a:srgbClr val="FFFFFF"/>
                </a:solidFill>
              </a:rPr>
              <a:t>Integer </a:t>
            </a:r>
            <a:r>
              <a:rPr lang="en-US" sz="1500" b="1" dirty="0" err="1">
                <a:solidFill>
                  <a:srgbClr val="FFFFFF"/>
                </a:solidFill>
              </a:rPr>
              <a:t>sumOdd</a:t>
            </a:r>
            <a:r>
              <a:rPr lang="en-US" sz="1500" b="1" dirty="0">
                <a:solidFill>
                  <a:srgbClr val="FFFFFF"/>
                </a:solidFill>
              </a:rPr>
              <a:t> = </a:t>
            </a:r>
            <a:r>
              <a:rPr lang="en-US" sz="1500" b="1" dirty="0" err="1">
                <a:solidFill>
                  <a:srgbClr val="FFFFFF"/>
                </a:solidFill>
              </a:rPr>
              <a:t>collection.parallelStream</a:t>
            </a:r>
            <a:r>
              <a:rPr lang="en-US" sz="1500" b="1" dirty="0">
                <a:solidFill>
                  <a:srgbClr val="FFFFFF"/>
                </a:solidFill>
              </a:rPr>
              <a:t>().filter(o -&gt; o % 2 != 0).reduce((s1, s2) -&gt; s1 + s2).</a:t>
            </a:r>
            <a:r>
              <a:rPr lang="en-US" sz="1500" b="1" dirty="0" err="1">
                <a:solidFill>
                  <a:srgbClr val="FFFFFF"/>
                </a:solidFill>
              </a:rPr>
              <a:t>orElse</a:t>
            </a:r>
            <a:r>
              <a:rPr lang="en-US" sz="1500" b="1" dirty="0">
                <a:solidFill>
                  <a:srgbClr val="FFFFFF"/>
                </a:solidFill>
              </a:rPr>
              <a:t>(0);</a:t>
            </a:r>
          </a:p>
          <a:p>
            <a:pPr marL="0" indent="0">
              <a:buNone/>
            </a:pPr>
            <a:r>
              <a:rPr lang="ru-RU" sz="1500" dirty="0">
                <a:solidFill>
                  <a:srgbClr val="FFFFFF"/>
                </a:solidFill>
              </a:rPr>
              <a:t>Уже делает код параллельным, без всяких семафоров, синхронизаций, рисков взаимных блокировок и т.п. </a:t>
            </a:r>
          </a:p>
        </p:txBody>
      </p:sp>
    </p:spTree>
    <p:extLst>
      <p:ext uri="{BB962C8B-B14F-4D97-AF65-F5344CB8AC3E}">
        <p14:creationId xmlns:p14="http://schemas.microsoft.com/office/powerpoint/2010/main" val="353695994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Способы создания стримов</a:t>
            </a:r>
          </a:p>
        </p:txBody>
      </p:sp>
      <p:graphicFrame>
        <p:nvGraphicFramePr>
          <p:cNvPr id="5" name="Объект 4"/>
          <p:cNvGraphicFramePr>
            <a:graphicFrameLocks noGrp="1"/>
          </p:cNvGraphicFramePr>
          <p:nvPr>
            <p:ph idx="1"/>
            <p:extLst>
              <p:ext uri="{D42A27DB-BD31-4B8C-83A1-F6EECF244321}">
                <p14:modId xmlns:p14="http://schemas.microsoft.com/office/powerpoint/2010/main" val="2893757414"/>
              </p:ext>
            </p:extLst>
          </p:nvPr>
        </p:nvGraphicFramePr>
        <p:xfrm>
          <a:off x="1246902" y="1675227"/>
          <a:ext cx="9698197" cy="4394202"/>
        </p:xfrm>
        <a:graphic>
          <a:graphicData uri="http://schemas.openxmlformats.org/drawingml/2006/table">
            <a:tbl>
              <a:tblPr/>
              <a:tblGrid>
                <a:gridCol w="1874196">
                  <a:extLst>
                    <a:ext uri="{9D8B030D-6E8A-4147-A177-3AD203B41FA5}">
                      <a16:colId xmlns:a16="http://schemas.microsoft.com/office/drawing/2014/main" val="20000"/>
                    </a:ext>
                  </a:extLst>
                </a:gridCol>
                <a:gridCol w="3129080">
                  <a:extLst>
                    <a:ext uri="{9D8B030D-6E8A-4147-A177-3AD203B41FA5}">
                      <a16:colId xmlns:a16="http://schemas.microsoft.com/office/drawing/2014/main" val="20001"/>
                    </a:ext>
                  </a:extLst>
                </a:gridCol>
                <a:gridCol w="4694921">
                  <a:extLst>
                    <a:ext uri="{9D8B030D-6E8A-4147-A177-3AD203B41FA5}">
                      <a16:colId xmlns:a16="http://schemas.microsoft.com/office/drawing/2014/main" val="20002"/>
                    </a:ext>
                  </a:extLst>
                </a:gridCol>
              </a:tblGrid>
              <a:tr h="546128">
                <a:tc>
                  <a:txBody>
                    <a:bodyPr/>
                    <a:lstStyle/>
                    <a:p>
                      <a:pPr fontAlgn="t"/>
                      <a:r>
                        <a:rPr lang="ru-RU" sz="1600">
                          <a:effectLst/>
                        </a:rPr>
                        <a:t>Способ создания </a:t>
                      </a:r>
                      <a:r>
                        <a:rPr lang="ru-RU" sz="1600" err="1">
                          <a:effectLst/>
                        </a:rPr>
                        <a:t>стрима</a:t>
                      </a:r>
                      <a:endParaRPr lang="ru-RU" sz="1600">
                        <a:effectLst/>
                      </a:endParaRP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ru-RU" sz="1600">
                          <a:effectLst/>
                        </a:rPr>
                        <a:t>Шаблон создания</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ru-RU" sz="1600">
                          <a:effectLst/>
                        </a:rPr>
                        <a:t>Пример</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83780">
                <a:tc>
                  <a:txBody>
                    <a:bodyPr/>
                    <a:lstStyle/>
                    <a:p>
                      <a:pPr fontAlgn="t"/>
                      <a:r>
                        <a:rPr lang="ru-RU" sz="1600">
                          <a:effectLst/>
                        </a:rPr>
                        <a:t>1. Классический: Создание стрима из коллекции</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a:effectLst/>
                        </a:rPr>
                        <a:t>collection.</a:t>
                      </a:r>
                      <a:r>
                        <a:rPr lang="en-US" sz="1600" b="1">
                          <a:effectLst/>
                        </a:rPr>
                        <a:t>stream</a:t>
                      </a:r>
                      <a:r>
                        <a:rPr lang="en-US" sz="1600">
                          <a:effectLst/>
                        </a:rPr>
                        <a:t>()</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a:effectLst/>
                        </a:rPr>
                        <a:t>Collection&lt;String&gt; collection = Arrays.asList(</a:t>
                      </a:r>
                      <a:r>
                        <a:rPr lang="en-US" sz="1600">
                          <a:solidFill>
                            <a:srgbClr val="DD1144"/>
                          </a:solidFill>
                          <a:effectLst/>
                        </a:rPr>
                        <a:t>"a1"</a:t>
                      </a:r>
                      <a:r>
                        <a:rPr lang="en-US" sz="1600">
                          <a:effectLst/>
                        </a:rPr>
                        <a:t>, </a:t>
                      </a:r>
                      <a:r>
                        <a:rPr lang="en-US" sz="1600">
                          <a:solidFill>
                            <a:srgbClr val="DD1144"/>
                          </a:solidFill>
                          <a:effectLst/>
                        </a:rPr>
                        <a:t>"a2"</a:t>
                      </a:r>
                      <a:r>
                        <a:rPr lang="en-US" sz="1600">
                          <a:effectLst/>
                        </a:rPr>
                        <a:t>, </a:t>
                      </a:r>
                      <a:r>
                        <a:rPr lang="en-US" sz="1600">
                          <a:solidFill>
                            <a:srgbClr val="DD1144"/>
                          </a:solidFill>
                          <a:effectLst/>
                        </a:rPr>
                        <a:t>"a3"</a:t>
                      </a:r>
                      <a:r>
                        <a:rPr lang="en-US" sz="1600">
                          <a:effectLst/>
                        </a:rPr>
                        <a:t>); Stream&lt;String&gt; streamFromCollection = collection.stream(); </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83780">
                <a:tc>
                  <a:txBody>
                    <a:bodyPr/>
                    <a:lstStyle/>
                    <a:p>
                      <a:pPr fontAlgn="t"/>
                      <a:r>
                        <a:rPr lang="ru-RU" sz="1600">
                          <a:effectLst/>
                        </a:rPr>
                        <a:t>2. Создание стрима из значений</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b="1">
                          <a:effectLst/>
                        </a:rPr>
                        <a:t>Stream.of</a:t>
                      </a:r>
                      <a:r>
                        <a:rPr lang="en-US" sz="1600">
                          <a:effectLst/>
                        </a:rPr>
                        <a:t>(</a:t>
                      </a:r>
                      <a:r>
                        <a:rPr lang="ru-RU" sz="1600" i="1">
                          <a:effectLst/>
                        </a:rPr>
                        <a:t>значение1</a:t>
                      </a:r>
                      <a:r>
                        <a:rPr lang="ru-RU" sz="1600">
                          <a:effectLst/>
                        </a:rPr>
                        <a:t>,… </a:t>
                      </a:r>
                      <a:r>
                        <a:rPr lang="ru-RU" sz="1600" i="1">
                          <a:effectLst/>
                        </a:rPr>
                        <a:t>значение</a:t>
                      </a:r>
                      <a:r>
                        <a:rPr lang="en-US" sz="1600" i="1">
                          <a:effectLst/>
                        </a:rPr>
                        <a:t>N</a:t>
                      </a:r>
                      <a:r>
                        <a:rPr lang="en-US" sz="1600">
                          <a:effectLst/>
                        </a:rPr>
                        <a:t>)</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a:effectLst/>
                        </a:rPr>
                        <a:t>Stream&lt;String&gt; streamFromValues = Stream.of(</a:t>
                      </a:r>
                      <a:r>
                        <a:rPr lang="en-US" sz="1600">
                          <a:solidFill>
                            <a:srgbClr val="DD1144"/>
                          </a:solidFill>
                          <a:effectLst/>
                        </a:rPr>
                        <a:t>"a1"</a:t>
                      </a:r>
                      <a:r>
                        <a:rPr lang="en-US" sz="1600">
                          <a:effectLst/>
                        </a:rPr>
                        <a:t>, </a:t>
                      </a:r>
                      <a:r>
                        <a:rPr lang="en-US" sz="1600">
                          <a:solidFill>
                            <a:srgbClr val="DD1144"/>
                          </a:solidFill>
                          <a:effectLst/>
                        </a:rPr>
                        <a:t>"a2"</a:t>
                      </a:r>
                      <a:r>
                        <a:rPr lang="en-US" sz="1600">
                          <a:effectLst/>
                        </a:rPr>
                        <a:t>, </a:t>
                      </a:r>
                      <a:r>
                        <a:rPr lang="en-US" sz="1600">
                          <a:solidFill>
                            <a:srgbClr val="DD1144"/>
                          </a:solidFill>
                          <a:effectLst/>
                        </a:rPr>
                        <a:t>"a3"</a:t>
                      </a:r>
                      <a:r>
                        <a:rPr lang="en-US" sz="1600">
                          <a:effectLst/>
                        </a:rPr>
                        <a:t>); </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46128">
                <a:tc>
                  <a:txBody>
                    <a:bodyPr/>
                    <a:lstStyle/>
                    <a:p>
                      <a:pPr fontAlgn="t"/>
                      <a:r>
                        <a:rPr lang="ru-RU" sz="1600">
                          <a:effectLst/>
                        </a:rPr>
                        <a:t>3. Создание стрима из массива</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b="1">
                          <a:effectLst/>
                        </a:rPr>
                        <a:t>Arrays.stream</a:t>
                      </a:r>
                      <a:r>
                        <a:rPr lang="en-US" sz="1600">
                          <a:effectLst/>
                        </a:rPr>
                        <a:t>(</a:t>
                      </a:r>
                      <a:r>
                        <a:rPr lang="ru-RU" sz="1600" i="1">
                          <a:effectLst/>
                        </a:rPr>
                        <a:t>массив</a:t>
                      </a:r>
                      <a:r>
                        <a:rPr lang="ru-RU" sz="1600">
                          <a:effectLst/>
                        </a:rPr>
                        <a:t>)</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a:effectLst/>
                        </a:rPr>
                        <a:t>String[] array = {</a:t>
                      </a:r>
                      <a:r>
                        <a:rPr lang="en-US" sz="1600">
                          <a:solidFill>
                            <a:srgbClr val="DD1144"/>
                          </a:solidFill>
                          <a:effectLst/>
                        </a:rPr>
                        <a:t>"a1"</a:t>
                      </a:r>
                      <a:r>
                        <a:rPr lang="en-US" sz="1600">
                          <a:effectLst/>
                        </a:rPr>
                        <a:t>,</a:t>
                      </a:r>
                      <a:r>
                        <a:rPr lang="en-US" sz="1600">
                          <a:solidFill>
                            <a:srgbClr val="DD1144"/>
                          </a:solidFill>
                          <a:effectLst/>
                        </a:rPr>
                        <a:t>"a2"</a:t>
                      </a:r>
                      <a:r>
                        <a:rPr lang="en-US" sz="1600">
                          <a:effectLst/>
                        </a:rPr>
                        <a:t>,</a:t>
                      </a:r>
                      <a:r>
                        <a:rPr lang="en-US" sz="1600">
                          <a:solidFill>
                            <a:srgbClr val="DD1144"/>
                          </a:solidFill>
                          <a:effectLst/>
                        </a:rPr>
                        <a:t>"a3"</a:t>
                      </a:r>
                      <a:r>
                        <a:rPr lang="en-US" sz="1600">
                          <a:effectLst/>
                        </a:rPr>
                        <a:t>}; Stream&lt;String&gt; streamFromArrays = Arrays.stream(array); </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734386">
                <a:tc>
                  <a:txBody>
                    <a:bodyPr/>
                    <a:lstStyle/>
                    <a:p>
                      <a:pPr fontAlgn="t"/>
                      <a:r>
                        <a:rPr lang="ru-RU" sz="1600">
                          <a:effectLst/>
                        </a:rPr>
                        <a:t>4. Создание стрима из файла (каждая строка в файле будет отдельным элементом в стриме)</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b="1">
                          <a:effectLst/>
                        </a:rPr>
                        <a:t>Files.lines</a:t>
                      </a:r>
                      <a:r>
                        <a:rPr lang="en-US" sz="1600">
                          <a:effectLst/>
                        </a:rPr>
                        <a:t>(</a:t>
                      </a:r>
                      <a:r>
                        <a:rPr lang="ru-RU" sz="1600" i="1">
                          <a:effectLst/>
                        </a:rPr>
                        <a:t>путь_к_файлу</a:t>
                      </a:r>
                      <a:r>
                        <a:rPr lang="ru-RU" sz="1600">
                          <a:effectLst/>
                        </a:rPr>
                        <a:t>)</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600">
                          <a:effectLst/>
                        </a:rPr>
                        <a:t>Stream&lt;String&gt; </a:t>
                      </a:r>
                      <a:r>
                        <a:rPr lang="en-US" sz="1600" err="1">
                          <a:effectLst/>
                        </a:rPr>
                        <a:t>streamFromFiles</a:t>
                      </a:r>
                      <a:r>
                        <a:rPr lang="en-US" sz="1600">
                          <a:effectLst/>
                        </a:rPr>
                        <a:t> = </a:t>
                      </a:r>
                      <a:r>
                        <a:rPr lang="en-US" sz="1600" err="1">
                          <a:effectLst/>
                        </a:rPr>
                        <a:t>Files.lines</a:t>
                      </a:r>
                      <a:r>
                        <a:rPr lang="en-US" sz="1600">
                          <a:effectLst/>
                        </a:rPr>
                        <a:t>(</a:t>
                      </a:r>
                      <a:r>
                        <a:rPr lang="en-US" sz="1600" err="1">
                          <a:effectLst/>
                        </a:rPr>
                        <a:t>Paths.get</a:t>
                      </a:r>
                      <a:r>
                        <a:rPr lang="en-US" sz="1600">
                          <a:effectLst/>
                        </a:rPr>
                        <a:t>(</a:t>
                      </a:r>
                      <a:r>
                        <a:rPr lang="en-US" sz="1600">
                          <a:solidFill>
                            <a:srgbClr val="DD1144"/>
                          </a:solidFill>
                          <a:effectLst/>
                        </a:rPr>
                        <a:t>"file.txt"</a:t>
                      </a:r>
                      <a:r>
                        <a:rPr lang="en-US" sz="1600">
                          <a:effectLst/>
                        </a:rPr>
                        <a:t>))</a:t>
                      </a:r>
                    </a:p>
                  </a:txBody>
                  <a:tcPr marL="43664" marR="43664" marT="21832" marB="218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70180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Способы создания стримов</a:t>
            </a:r>
          </a:p>
        </p:txBody>
      </p:sp>
      <p:graphicFrame>
        <p:nvGraphicFramePr>
          <p:cNvPr id="4" name="Объект 3"/>
          <p:cNvGraphicFramePr>
            <a:graphicFrameLocks noGrp="1"/>
          </p:cNvGraphicFramePr>
          <p:nvPr>
            <p:ph idx="1"/>
            <p:extLst>
              <p:ext uri="{D42A27DB-BD31-4B8C-83A1-F6EECF244321}">
                <p14:modId xmlns:p14="http://schemas.microsoft.com/office/powerpoint/2010/main" val="2928679225"/>
              </p:ext>
            </p:extLst>
          </p:nvPr>
        </p:nvGraphicFramePr>
        <p:xfrm>
          <a:off x="643467" y="2038306"/>
          <a:ext cx="10905068" cy="3668043"/>
        </p:xfrm>
        <a:graphic>
          <a:graphicData uri="http://schemas.openxmlformats.org/drawingml/2006/table">
            <a:tbl>
              <a:tblPr/>
              <a:tblGrid>
                <a:gridCol w="2749475">
                  <a:extLst>
                    <a:ext uri="{9D8B030D-6E8A-4147-A177-3AD203B41FA5}">
                      <a16:colId xmlns:a16="http://schemas.microsoft.com/office/drawing/2014/main" val="20000"/>
                    </a:ext>
                  </a:extLst>
                </a:gridCol>
                <a:gridCol w="3608079">
                  <a:extLst>
                    <a:ext uri="{9D8B030D-6E8A-4147-A177-3AD203B41FA5}">
                      <a16:colId xmlns:a16="http://schemas.microsoft.com/office/drawing/2014/main" val="20001"/>
                    </a:ext>
                  </a:extLst>
                </a:gridCol>
                <a:gridCol w="4547514">
                  <a:extLst>
                    <a:ext uri="{9D8B030D-6E8A-4147-A177-3AD203B41FA5}">
                      <a16:colId xmlns:a16="http://schemas.microsoft.com/office/drawing/2014/main" val="20002"/>
                    </a:ext>
                  </a:extLst>
                </a:gridCol>
              </a:tblGrid>
              <a:tr h="545712">
                <a:tc>
                  <a:txBody>
                    <a:bodyPr/>
                    <a:lstStyle/>
                    <a:p>
                      <a:pPr fontAlgn="t"/>
                      <a:r>
                        <a:rPr lang="ru-RU" sz="1500">
                          <a:effectLst/>
                        </a:rPr>
                        <a:t>5. Создание </a:t>
                      </a:r>
                      <a:r>
                        <a:rPr lang="ru-RU" sz="1500" err="1">
                          <a:effectLst/>
                        </a:rPr>
                        <a:t>стрима</a:t>
                      </a:r>
                      <a:r>
                        <a:rPr lang="ru-RU" sz="1500">
                          <a:effectLst/>
                        </a:rPr>
                        <a:t> из строки</a:t>
                      </a: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ru-RU" sz="1500">
                          <a:effectLst/>
                        </a:rPr>
                        <a:t>«строка».</a:t>
                      </a:r>
                      <a:r>
                        <a:rPr lang="en-US" sz="1500" b="1">
                          <a:effectLst/>
                        </a:rPr>
                        <a:t>chars</a:t>
                      </a:r>
                      <a:r>
                        <a:rPr lang="en-US" sz="1500">
                          <a:effectLst/>
                        </a:rPr>
                        <a:t>()</a:t>
                      </a: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500">
                          <a:effectLst/>
                        </a:rPr>
                        <a:t>IntStream streamFromString = </a:t>
                      </a:r>
                      <a:r>
                        <a:rPr lang="en-US" sz="1500">
                          <a:solidFill>
                            <a:srgbClr val="DD1144"/>
                          </a:solidFill>
                          <a:effectLst/>
                        </a:rPr>
                        <a:t>"123"</a:t>
                      </a:r>
                      <a:r>
                        <a:rPr lang="en-US" sz="1500">
                          <a:effectLst/>
                        </a:rPr>
                        <a:t>.chars() </a:t>
                      </a: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45712">
                <a:tc>
                  <a:txBody>
                    <a:bodyPr/>
                    <a:lstStyle/>
                    <a:p>
                      <a:pPr fontAlgn="t"/>
                      <a:r>
                        <a:rPr lang="ru-RU" sz="1500">
                          <a:effectLst/>
                        </a:rPr>
                        <a:t>6. С помощью </a:t>
                      </a:r>
                      <a:r>
                        <a:rPr lang="en-US" sz="1500">
                          <a:effectLst/>
                        </a:rPr>
                        <a:t>Stream.builder</a:t>
                      </a: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500" err="1">
                          <a:effectLst/>
                        </a:rPr>
                        <a:t>Stream.</a:t>
                      </a:r>
                      <a:r>
                        <a:rPr lang="en-US" sz="1500" b="1" err="1">
                          <a:effectLst/>
                        </a:rPr>
                        <a:t>builder</a:t>
                      </a:r>
                      <a:r>
                        <a:rPr lang="en-US" sz="1500">
                          <a:effectLst/>
                        </a:rPr>
                        <a:t>().</a:t>
                      </a:r>
                      <a:r>
                        <a:rPr lang="en-US" sz="1500" b="1">
                          <a:effectLst/>
                        </a:rPr>
                        <a:t>add</a:t>
                      </a:r>
                      <a:r>
                        <a:rPr lang="en-US" sz="1500">
                          <a:effectLst/>
                        </a:rPr>
                        <a:t>(...)....</a:t>
                      </a:r>
                      <a:r>
                        <a:rPr lang="en-US" sz="1500" b="1">
                          <a:effectLst/>
                        </a:rPr>
                        <a:t>build</a:t>
                      </a:r>
                      <a:r>
                        <a:rPr lang="en-US" sz="1500">
                          <a:effectLst/>
                        </a:rPr>
                        <a:t>()</a:t>
                      </a: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500">
                          <a:effectLst/>
                        </a:rPr>
                        <a:t>Stream.builder().add(</a:t>
                      </a:r>
                      <a:r>
                        <a:rPr lang="en-US" sz="1500">
                          <a:solidFill>
                            <a:srgbClr val="DD1144"/>
                          </a:solidFill>
                          <a:effectLst/>
                        </a:rPr>
                        <a:t>"a1"</a:t>
                      </a:r>
                      <a:r>
                        <a:rPr lang="en-US" sz="1500">
                          <a:effectLst/>
                        </a:rPr>
                        <a:t>).add(</a:t>
                      </a:r>
                      <a:r>
                        <a:rPr lang="en-US" sz="1500">
                          <a:solidFill>
                            <a:srgbClr val="DD1144"/>
                          </a:solidFill>
                          <a:effectLst/>
                        </a:rPr>
                        <a:t>"a2"</a:t>
                      </a:r>
                      <a:r>
                        <a:rPr lang="en-US" sz="1500">
                          <a:effectLst/>
                        </a:rPr>
                        <a:t>).add(</a:t>
                      </a:r>
                      <a:r>
                        <a:rPr lang="en-US" sz="1500">
                          <a:solidFill>
                            <a:srgbClr val="DD1144"/>
                          </a:solidFill>
                          <a:effectLst/>
                        </a:rPr>
                        <a:t>"a3"</a:t>
                      </a:r>
                      <a:r>
                        <a:rPr lang="en-US" sz="1500">
                          <a:effectLst/>
                        </a:rPr>
                        <a:t>).build() </a:t>
                      </a: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80583">
                <a:tc>
                  <a:txBody>
                    <a:bodyPr/>
                    <a:lstStyle/>
                    <a:p>
                      <a:pPr fontAlgn="t"/>
                      <a:r>
                        <a:rPr lang="ru-RU" sz="1500">
                          <a:effectLst/>
                        </a:rPr>
                        <a:t>7. Создание параллельного стрима</a:t>
                      </a: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500" err="1">
                          <a:effectLst/>
                        </a:rPr>
                        <a:t>collection.</a:t>
                      </a:r>
                      <a:r>
                        <a:rPr lang="en-US" sz="1500" b="1" err="1">
                          <a:effectLst/>
                        </a:rPr>
                        <a:t>parallelStream</a:t>
                      </a:r>
                      <a:r>
                        <a:rPr lang="en-US" sz="1500">
                          <a:effectLst/>
                        </a:rPr>
                        <a:t>()</a:t>
                      </a: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500">
                          <a:effectLst/>
                        </a:rPr>
                        <a:t>Stream&lt;String&gt; stream = </a:t>
                      </a:r>
                      <a:r>
                        <a:rPr lang="en-US" sz="1500" err="1">
                          <a:effectLst/>
                        </a:rPr>
                        <a:t>collection.parallelStream</a:t>
                      </a:r>
                      <a:r>
                        <a:rPr lang="en-US" sz="1500">
                          <a:effectLst/>
                        </a:rPr>
                        <a:t>(); </a:t>
                      </a:r>
                      <a:br>
                        <a:rPr lang="en-US" sz="1500">
                          <a:effectLst/>
                        </a:rPr>
                      </a:br>
                      <a:endParaRPr lang="en-US" sz="1500">
                        <a:effectLst/>
                      </a:endParaRP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15453">
                <a:tc>
                  <a:txBody>
                    <a:bodyPr/>
                    <a:lstStyle/>
                    <a:p>
                      <a:pPr fontAlgn="t"/>
                      <a:r>
                        <a:rPr lang="ru-RU" sz="1500">
                          <a:effectLst/>
                        </a:rPr>
                        <a:t>8. Создание бесконечных стрима с помощью Stream.iterate </a:t>
                      </a:r>
                      <a:br>
                        <a:rPr lang="ru-RU" sz="1500">
                          <a:effectLst/>
                        </a:rPr>
                      </a:br>
                      <a:endParaRPr lang="ru-RU" sz="1500">
                        <a:effectLst/>
                      </a:endParaRP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500" b="1">
                          <a:effectLst/>
                        </a:rPr>
                        <a:t>Stream.iterate</a:t>
                      </a:r>
                      <a:r>
                        <a:rPr lang="en-US" sz="1500">
                          <a:effectLst/>
                        </a:rPr>
                        <a:t>(</a:t>
                      </a:r>
                      <a:r>
                        <a:rPr lang="ru-RU" sz="1500" i="1">
                          <a:effectLst/>
                        </a:rPr>
                        <a:t>начальное_условие</a:t>
                      </a:r>
                      <a:r>
                        <a:rPr lang="ru-RU" sz="1500">
                          <a:effectLst/>
                        </a:rPr>
                        <a:t>, </a:t>
                      </a:r>
                      <a:r>
                        <a:rPr lang="ru-RU" sz="1500" i="1">
                          <a:effectLst/>
                        </a:rPr>
                        <a:t>выражение_генерации</a:t>
                      </a:r>
                      <a:r>
                        <a:rPr lang="ru-RU" sz="1500">
                          <a:effectLst/>
                        </a:rPr>
                        <a:t>)</a:t>
                      </a: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500">
                          <a:effectLst/>
                        </a:rPr>
                        <a:t>Stream&lt;Integer&gt; </a:t>
                      </a:r>
                      <a:r>
                        <a:rPr lang="en-US" sz="1500" err="1">
                          <a:effectLst/>
                        </a:rPr>
                        <a:t>streamFromIterate</a:t>
                      </a:r>
                      <a:r>
                        <a:rPr lang="en-US" sz="1500">
                          <a:effectLst/>
                        </a:rPr>
                        <a:t> = </a:t>
                      </a:r>
                      <a:r>
                        <a:rPr lang="en-US" sz="1500" err="1">
                          <a:effectLst/>
                        </a:rPr>
                        <a:t>Stream.iterate</a:t>
                      </a:r>
                      <a:r>
                        <a:rPr lang="en-US" sz="1500">
                          <a:effectLst/>
                        </a:rPr>
                        <a:t>(</a:t>
                      </a:r>
                      <a:r>
                        <a:rPr lang="en-US" sz="1500">
                          <a:solidFill>
                            <a:srgbClr val="008080"/>
                          </a:solidFill>
                          <a:effectLst/>
                        </a:rPr>
                        <a:t>1</a:t>
                      </a:r>
                      <a:r>
                        <a:rPr lang="en-US" sz="1500">
                          <a:effectLst/>
                        </a:rPr>
                        <a:t>, n -&gt; n + </a:t>
                      </a:r>
                      <a:r>
                        <a:rPr lang="en-US" sz="1500">
                          <a:solidFill>
                            <a:srgbClr val="008080"/>
                          </a:solidFill>
                          <a:effectLst/>
                        </a:rPr>
                        <a:t>1</a:t>
                      </a:r>
                      <a:r>
                        <a:rPr lang="en-US" sz="1500">
                          <a:effectLst/>
                        </a:rPr>
                        <a:t>) </a:t>
                      </a: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80583">
                <a:tc>
                  <a:txBody>
                    <a:bodyPr/>
                    <a:lstStyle/>
                    <a:p>
                      <a:pPr fontAlgn="t"/>
                      <a:r>
                        <a:rPr lang="ru-RU" sz="1500">
                          <a:effectLst/>
                        </a:rPr>
                        <a:t>9. Создание бесконечных стрима с помощью Stream.generate</a:t>
                      </a: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500" b="1" err="1">
                          <a:effectLst/>
                        </a:rPr>
                        <a:t>Stream.generate</a:t>
                      </a:r>
                      <a:r>
                        <a:rPr lang="en-US" sz="1500">
                          <a:effectLst/>
                        </a:rPr>
                        <a:t>(</a:t>
                      </a:r>
                      <a:r>
                        <a:rPr lang="ru-RU" sz="1500" i="1" err="1">
                          <a:effectLst/>
                        </a:rPr>
                        <a:t>выражение_генерации</a:t>
                      </a:r>
                      <a:r>
                        <a:rPr lang="ru-RU" sz="1500">
                          <a:effectLst/>
                        </a:rPr>
                        <a:t>)</a:t>
                      </a: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500">
                          <a:effectLst/>
                        </a:rPr>
                        <a:t>Stream&lt;String&gt; </a:t>
                      </a:r>
                      <a:r>
                        <a:rPr lang="en-US" sz="1500" err="1">
                          <a:effectLst/>
                        </a:rPr>
                        <a:t>streamFromGenerate</a:t>
                      </a:r>
                      <a:r>
                        <a:rPr lang="en-US" sz="1500">
                          <a:effectLst/>
                        </a:rPr>
                        <a:t> = </a:t>
                      </a:r>
                      <a:r>
                        <a:rPr lang="en-US" sz="1500" err="1">
                          <a:effectLst/>
                        </a:rPr>
                        <a:t>Stream.generate</a:t>
                      </a:r>
                      <a:r>
                        <a:rPr lang="en-US" sz="1500">
                          <a:effectLst/>
                        </a:rPr>
                        <a:t>(() -&gt; </a:t>
                      </a:r>
                      <a:r>
                        <a:rPr lang="en-US" sz="1500">
                          <a:solidFill>
                            <a:srgbClr val="DD1144"/>
                          </a:solidFill>
                          <a:effectLst/>
                        </a:rPr>
                        <a:t>"a1"</a:t>
                      </a:r>
                      <a:r>
                        <a:rPr lang="en-US" sz="1500">
                          <a:effectLst/>
                        </a:rPr>
                        <a:t>)</a:t>
                      </a:r>
                    </a:p>
                  </a:txBody>
                  <a:tcPr marL="49129" marR="49129" marT="24564" marB="24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0600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65430" y="629266"/>
            <a:ext cx="6586491" cy="1676603"/>
          </a:xfrm>
        </p:spPr>
        <p:txBody>
          <a:bodyPr>
            <a:normAutofit/>
          </a:bodyPr>
          <a:lstStyle/>
          <a:p>
            <a:r>
              <a:rPr lang="ru-RU" sz="5400"/>
              <a:t>Методы работы со стримами</a:t>
            </a:r>
          </a:p>
        </p:txBody>
      </p:sp>
      <p:sp>
        <p:nvSpPr>
          <p:cNvPr id="3" name="Объект 2"/>
          <p:cNvSpPr>
            <a:spLocks noGrp="1"/>
          </p:cNvSpPr>
          <p:nvPr>
            <p:ph idx="1"/>
          </p:nvPr>
        </p:nvSpPr>
        <p:spPr>
          <a:xfrm>
            <a:off x="4965431" y="2438400"/>
            <a:ext cx="6586489" cy="3785419"/>
          </a:xfrm>
        </p:spPr>
        <p:txBody>
          <a:bodyPr numCol="2">
            <a:normAutofit/>
          </a:bodyPr>
          <a:lstStyle/>
          <a:p>
            <a:pPr marL="0" indent="0">
              <a:buNone/>
            </a:pPr>
            <a:r>
              <a:rPr lang="ru-RU" sz="1500" b="1"/>
              <a:t>Общее правило</a:t>
            </a:r>
            <a:r>
              <a:rPr lang="ru-RU" sz="1500"/>
              <a:t>: у stream'a может быть сколько угодно вызовов конвейерных вызовов и в конце один терминальный, при этом все конвейерные методы выполняются лениво и пока не будет вызван терминальный метод никаких действий на самом деле не происходит, так же как создать объект Thread или Runnable, но не вызвать у него start.</a:t>
            </a:r>
          </a:p>
          <a:p>
            <a:pPr marL="0" indent="0">
              <a:buNone/>
            </a:pPr>
            <a:br>
              <a:rPr lang="ru-RU" sz="1500"/>
            </a:br>
            <a:r>
              <a:rPr lang="ru-RU" sz="1500"/>
              <a:t>В целом, этот механизм похож на конструирования SQL запросов, может быть сколько угодно вложенных Select'ов и только один результат в итоге. Например, в выражении </a:t>
            </a:r>
            <a:r>
              <a:rPr lang="ru-RU" sz="1500" b="1"/>
              <a:t>collection.stream().filter((s) -&gt; s.contains(«1»)).skip(2).findFirst()</a:t>
            </a:r>
            <a:r>
              <a:rPr lang="ru-RU" sz="1500"/>
              <a:t>,</a:t>
            </a:r>
          </a:p>
          <a:p>
            <a:pPr marL="0" indent="0">
              <a:buNone/>
            </a:pPr>
            <a:r>
              <a:rPr lang="ru-RU" sz="1500"/>
              <a:t> </a:t>
            </a:r>
            <a:r>
              <a:rPr lang="ru-RU" sz="1500" b="1"/>
              <a:t>filter</a:t>
            </a:r>
            <a:r>
              <a:rPr lang="ru-RU" sz="1500"/>
              <a:t> и </a:t>
            </a:r>
            <a:r>
              <a:rPr lang="ru-RU" sz="1500" b="1"/>
              <a:t>skip</a:t>
            </a:r>
            <a:r>
              <a:rPr lang="ru-RU" sz="1500"/>
              <a:t> — конвейерные, а </a:t>
            </a:r>
            <a:r>
              <a:rPr lang="ru-RU" sz="1500" b="1"/>
              <a:t>findFirst</a:t>
            </a:r>
            <a:r>
              <a:rPr lang="ru-RU" sz="1500"/>
              <a:t> — терминальный, он возвращает объект </a:t>
            </a:r>
            <a:r>
              <a:rPr lang="ru-RU" sz="1500" b="1"/>
              <a:t>Optional</a:t>
            </a:r>
            <a:r>
              <a:rPr lang="ru-RU" sz="1500"/>
              <a:t> и это заканчивает работу со stream'ом.</a:t>
            </a:r>
          </a:p>
          <a:p>
            <a:pPr marL="0" indent="0">
              <a:buNone/>
            </a:pPr>
            <a:endParaRPr lang="ru-RU" sz="1500"/>
          </a:p>
          <a:p>
            <a:pPr marL="0" indent="0">
              <a:buNone/>
            </a:pPr>
            <a:r>
              <a:rPr lang="ru-RU" sz="1500"/>
              <a:t>Java Stream API предлагает два вида методов: </a:t>
            </a:r>
            <a:br>
              <a:rPr lang="ru-RU" sz="1500"/>
            </a:br>
            <a:r>
              <a:rPr lang="ru-RU" sz="1500" b="1"/>
              <a:t>1. Конвейерные </a:t>
            </a:r>
            <a:r>
              <a:rPr lang="ru-RU" sz="1500"/>
              <a:t>— возвращают другой stream, то есть работают как builder, </a:t>
            </a:r>
            <a:br>
              <a:rPr lang="ru-RU" sz="1500"/>
            </a:br>
            <a:r>
              <a:rPr lang="ru-RU" sz="1500" b="1"/>
              <a:t>2. Терминальные </a:t>
            </a:r>
            <a:r>
              <a:rPr lang="ru-RU" sz="1500"/>
              <a:t>— возвращают другой объект, такой как коллекция, примитивы, объекты, </a:t>
            </a:r>
            <a:r>
              <a:rPr lang="ru-RU" sz="1500" b="1"/>
              <a:t>Optional</a:t>
            </a:r>
            <a:r>
              <a:rPr lang="ru-RU" sz="1500"/>
              <a:t> и т.д.</a:t>
            </a:r>
          </a:p>
        </p:txBody>
      </p:sp>
      <p:pic>
        <p:nvPicPr>
          <p:cNvPr id="5" name="Picture 4" descr="Лампочка, с помощью которой огонь">
            <a:extLst>
              <a:ext uri="{FF2B5EF4-FFF2-40B4-BE49-F238E27FC236}">
                <a16:creationId xmlns:a16="http://schemas.microsoft.com/office/drawing/2014/main" id="{E1F5E9F1-A3E4-51AC-F8CA-5C2221AFAAB0}"/>
              </a:ext>
            </a:extLst>
          </p:cNvPr>
          <p:cNvPicPr>
            <a:picLocks noChangeAspect="1"/>
          </p:cNvPicPr>
          <p:nvPr/>
        </p:nvPicPr>
        <p:blipFill rotWithShape="1">
          <a:blip r:embed="rId2"/>
          <a:srcRect l="19214" r="35667" b="-1"/>
          <a:stretch/>
        </p:blipFill>
        <p:spPr>
          <a:xfrm>
            <a:off x="20" y="10"/>
            <a:ext cx="4635571" cy="6857990"/>
          </a:xfrm>
          <a:prstGeom prst="rect">
            <a:avLst/>
          </a:prstGeom>
          <a:effectLst/>
        </p:spPr>
      </p:pic>
    </p:spTree>
    <p:extLst>
      <p:ext uri="{BB962C8B-B14F-4D97-AF65-F5344CB8AC3E}">
        <p14:creationId xmlns:p14="http://schemas.microsoft.com/office/powerpoint/2010/main" val="59736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502920"/>
            <a:ext cx="3419856" cy="1463040"/>
          </a:xfrm>
        </p:spPr>
        <p:txBody>
          <a:bodyPr anchor="ctr">
            <a:normAutofit/>
          </a:bodyPr>
          <a:lstStyle/>
          <a:p>
            <a:r>
              <a:rPr lang="ru-RU" sz="4800"/>
              <a:t>Предикаты</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4654295" y="502920"/>
            <a:ext cx="6894576" cy="1463040"/>
          </a:xfrm>
        </p:spPr>
        <p:txBody>
          <a:bodyPr anchor="ctr">
            <a:normAutofit/>
          </a:bodyPr>
          <a:lstStyle/>
          <a:p>
            <a:r>
              <a:rPr lang="ru-RU" sz="2000" b="1"/>
              <a:t>Предикаты</a:t>
            </a:r>
            <a:r>
              <a:rPr lang="ru-RU" sz="2000"/>
              <a:t> — это функции, принимающие один аргумент, и возвращающие значение типа </a:t>
            </a:r>
            <a:r>
              <a:rPr lang="ru-RU" sz="2000" b="1"/>
              <a:t>boolean</a:t>
            </a:r>
            <a:r>
              <a:rPr lang="ru-RU" sz="2000"/>
              <a:t>.</a:t>
            </a:r>
          </a:p>
          <a:p>
            <a:r>
              <a:rPr lang="ru-RU" sz="2000"/>
              <a:t>Интерфейс содержит различные методы по умолчанию, позволяющие строить сложные условия (</a:t>
            </a:r>
            <a:r>
              <a:rPr lang="ru-RU" sz="2000" b="1"/>
              <a:t>and</a:t>
            </a:r>
            <a:r>
              <a:rPr lang="ru-RU" sz="2000"/>
              <a:t>, </a:t>
            </a:r>
            <a:r>
              <a:rPr lang="ru-RU" sz="2000" b="1"/>
              <a:t>or</a:t>
            </a:r>
            <a:r>
              <a:rPr lang="ru-RU" sz="2000"/>
              <a:t>,</a:t>
            </a:r>
            <a:r>
              <a:rPr lang="ru-RU" sz="2000" b="1"/>
              <a:t> negate</a:t>
            </a:r>
            <a:r>
              <a:rPr lang="ru-RU" sz="2000"/>
              <a:t>).</a:t>
            </a:r>
          </a:p>
          <a:p>
            <a:pPr marL="0" indent="0">
              <a:buNone/>
            </a:pPr>
            <a:endParaRPr lang="ru-RU" sz="2000"/>
          </a:p>
        </p:txBody>
      </p:sp>
      <p:pic>
        <p:nvPicPr>
          <p:cNvPr id="5" name="Рисунок 4"/>
          <p:cNvPicPr>
            <a:picLocks noChangeAspect="1"/>
          </p:cNvPicPr>
          <p:nvPr/>
        </p:nvPicPr>
        <p:blipFill>
          <a:blip r:embed="rId2"/>
          <a:stretch>
            <a:fillRect/>
          </a:stretch>
        </p:blipFill>
        <p:spPr>
          <a:xfrm>
            <a:off x="657306" y="2290936"/>
            <a:ext cx="10865195" cy="3959352"/>
          </a:xfrm>
          <a:prstGeom prst="rect">
            <a:avLst/>
          </a:prstGeom>
        </p:spPr>
      </p:pic>
    </p:spTree>
    <p:extLst>
      <p:ext uri="{BB962C8B-B14F-4D97-AF65-F5344CB8AC3E}">
        <p14:creationId xmlns:p14="http://schemas.microsoft.com/office/powerpoint/2010/main" val="2165781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289305" y="3415754"/>
            <a:ext cx="9471956" cy="1137111"/>
          </a:xfrm>
        </p:spPr>
        <p:txBody>
          <a:bodyPr>
            <a:normAutofit/>
          </a:bodyPr>
          <a:lstStyle/>
          <a:p>
            <a:r>
              <a:rPr lang="ru-RU" sz="5400" dirty="0"/>
              <a:t>Функции</a:t>
            </a:r>
          </a:p>
        </p:txBody>
      </p:sp>
      <p:pic>
        <p:nvPicPr>
          <p:cNvPr id="4" name="Рисунок 3"/>
          <p:cNvPicPr>
            <a:picLocks noChangeAspect="1"/>
          </p:cNvPicPr>
          <p:nvPr/>
        </p:nvPicPr>
        <p:blipFill>
          <a:blip r:embed="rId2"/>
          <a:stretch>
            <a:fillRect/>
          </a:stretch>
        </p:blipFill>
        <p:spPr>
          <a:xfrm>
            <a:off x="1289304" y="1702600"/>
            <a:ext cx="10076425" cy="1311534"/>
          </a:xfrm>
          <a:prstGeom prst="rect">
            <a:avLst/>
          </a:prstGeom>
        </p:spPr>
      </p:pic>
      <p:sp>
        <p:nvSpPr>
          <p:cNvPr id="3" name="Объект 2"/>
          <p:cNvSpPr>
            <a:spLocks noGrp="1"/>
          </p:cNvSpPr>
          <p:nvPr>
            <p:ph idx="1"/>
          </p:nvPr>
        </p:nvSpPr>
        <p:spPr>
          <a:xfrm>
            <a:off x="1289304" y="4612943"/>
            <a:ext cx="7745969" cy="1408222"/>
          </a:xfrm>
        </p:spPr>
        <p:txBody>
          <a:bodyPr anchor="t">
            <a:normAutofit/>
          </a:bodyPr>
          <a:lstStyle/>
          <a:p>
            <a:pPr marL="0" indent="0">
              <a:buNone/>
            </a:pPr>
            <a:r>
              <a:rPr lang="ru-RU" sz="2000" dirty="0"/>
              <a:t>Функции принимают один аргумент и возвращают некоторый результат. Методы по умолчанию могут использоваться для построения цепочек вызовов (</a:t>
            </a:r>
            <a:r>
              <a:rPr lang="ru-RU" sz="2000" b="1" dirty="0" err="1"/>
              <a:t>compose</a:t>
            </a:r>
            <a:r>
              <a:rPr lang="ru-RU" sz="2000" dirty="0"/>
              <a:t>, </a:t>
            </a:r>
            <a:r>
              <a:rPr lang="ru-RU" sz="2000" b="1" dirty="0" err="1"/>
              <a:t>andThen</a:t>
            </a:r>
            <a:r>
              <a:rPr lang="ru-RU" sz="2000" dirty="0"/>
              <a:t>).</a:t>
            </a:r>
          </a:p>
          <a:p>
            <a:pPr marL="0" indent="0">
              <a:buNone/>
            </a:pPr>
            <a:endParaRPr lang="ru-RU" sz="2000" dirty="0"/>
          </a:p>
        </p:txBody>
      </p:sp>
    </p:spTree>
    <p:extLst>
      <p:ext uri="{BB962C8B-B14F-4D97-AF65-F5344CB8AC3E}">
        <p14:creationId xmlns:p14="http://schemas.microsoft.com/office/powerpoint/2010/main" val="339301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6934" y="1286934"/>
            <a:ext cx="9618132" cy="790147"/>
          </a:xfrm>
          <a:solidFill>
            <a:schemeClr val="tx1"/>
          </a:solidFill>
        </p:spPr>
        <p:txBody>
          <a:bodyPr>
            <a:normAutofit/>
          </a:bodyPr>
          <a:lstStyle/>
          <a:p>
            <a:pPr algn="ctr"/>
            <a:r>
              <a:rPr lang="ru-RU" sz="3200">
                <a:solidFill>
                  <a:schemeClr val="bg1"/>
                </a:solidFill>
              </a:rPr>
              <a:t>Поставщики</a:t>
            </a:r>
          </a:p>
        </p:txBody>
      </p:sp>
      <p:sp>
        <p:nvSpPr>
          <p:cNvPr id="3" name="Объект 2"/>
          <p:cNvSpPr>
            <a:spLocks noGrp="1"/>
          </p:cNvSpPr>
          <p:nvPr>
            <p:ph idx="1"/>
          </p:nvPr>
        </p:nvSpPr>
        <p:spPr>
          <a:xfrm>
            <a:off x="1286934" y="2365002"/>
            <a:ext cx="9618132" cy="1536382"/>
          </a:xfrm>
        </p:spPr>
        <p:txBody>
          <a:bodyPr>
            <a:normAutofit/>
          </a:bodyPr>
          <a:lstStyle/>
          <a:p>
            <a:pPr marL="0" indent="0">
              <a:buNone/>
            </a:pPr>
            <a:r>
              <a:rPr lang="ru-RU" sz="2400" b="1"/>
              <a:t>Suppliers</a:t>
            </a:r>
            <a:r>
              <a:rPr lang="ru-RU" sz="2400"/>
              <a:t> — предоставляют результат заданного типа. В отличии от функций, поставщики не принимают аргументов.</a:t>
            </a:r>
          </a:p>
        </p:txBody>
      </p:sp>
      <p:pic>
        <p:nvPicPr>
          <p:cNvPr id="6" name="Рисунок 5"/>
          <p:cNvPicPr>
            <a:picLocks noChangeAspect="1"/>
          </p:cNvPicPr>
          <p:nvPr/>
        </p:nvPicPr>
        <p:blipFill>
          <a:blip r:embed="rId2"/>
          <a:stretch>
            <a:fillRect/>
          </a:stretch>
        </p:blipFill>
        <p:spPr>
          <a:xfrm>
            <a:off x="1827669" y="3901384"/>
            <a:ext cx="8536662" cy="1074545"/>
          </a:xfrm>
          <a:prstGeom prst="rect">
            <a:avLst/>
          </a:prstGeom>
        </p:spPr>
      </p:pic>
    </p:spTree>
    <p:extLst>
      <p:ext uri="{BB962C8B-B14F-4D97-AF65-F5344CB8AC3E}">
        <p14:creationId xmlns:p14="http://schemas.microsoft.com/office/powerpoint/2010/main" val="68224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248F5E6-4377-481A-9615-8B26AF96A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3" name="Color">
              <a:extLst>
                <a:ext uri="{FF2B5EF4-FFF2-40B4-BE49-F238E27FC236}">
                  <a16:creationId xmlns:a16="http://schemas.microsoft.com/office/drawing/2014/main" id="{D8552057-9E04-4499-916A-649BB6B5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D1194A2F-4E63-4228-A833-4D86528EA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Рисунок 4"/>
          <p:cNvPicPr>
            <a:picLocks noChangeAspect="1"/>
          </p:cNvPicPr>
          <p:nvPr/>
        </p:nvPicPr>
        <p:blipFill>
          <a:blip r:embed="rId2"/>
          <a:stretch>
            <a:fillRect/>
          </a:stretch>
        </p:blipFill>
        <p:spPr>
          <a:xfrm>
            <a:off x="786385" y="3068613"/>
            <a:ext cx="5270026" cy="2160710"/>
          </a:xfrm>
          <a:prstGeom prst="rect">
            <a:avLst/>
          </a:prstGeom>
        </p:spPr>
      </p:pic>
      <p:grpSp>
        <p:nvGrpSpPr>
          <p:cNvPr id="16" name="Group 1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Заголовок 1"/>
          <p:cNvSpPr>
            <a:spLocks noGrp="1"/>
          </p:cNvSpPr>
          <p:nvPr>
            <p:ph type="title"/>
          </p:nvPr>
        </p:nvSpPr>
        <p:spPr>
          <a:xfrm>
            <a:off x="786384" y="576072"/>
            <a:ext cx="10377484" cy="1546533"/>
          </a:xfrm>
        </p:spPr>
        <p:txBody>
          <a:bodyPr anchor="t">
            <a:normAutofit/>
          </a:bodyPr>
          <a:lstStyle/>
          <a:p>
            <a:r>
              <a:rPr lang="en-US" sz="4800">
                <a:solidFill>
                  <a:schemeClr val="bg1"/>
                </a:solidFill>
              </a:rPr>
              <a:t>Java 8 </a:t>
            </a:r>
            <a:r>
              <a:rPr lang="ru-RU" sz="4800">
                <a:solidFill>
                  <a:schemeClr val="bg1"/>
                </a:solidFill>
              </a:rPr>
              <a:t>и ее новшества</a:t>
            </a:r>
          </a:p>
        </p:txBody>
      </p:sp>
      <p:sp>
        <p:nvSpPr>
          <p:cNvPr id="3" name="Объект 2"/>
          <p:cNvSpPr>
            <a:spLocks noGrp="1"/>
          </p:cNvSpPr>
          <p:nvPr>
            <p:ph idx="1"/>
          </p:nvPr>
        </p:nvSpPr>
        <p:spPr>
          <a:xfrm>
            <a:off x="6464409" y="2197386"/>
            <a:ext cx="4699459" cy="3903163"/>
          </a:xfrm>
        </p:spPr>
        <p:txBody>
          <a:bodyPr anchor="ctr">
            <a:normAutofit/>
          </a:bodyPr>
          <a:lstStyle/>
          <a:p>
            <a:r>
              <a:rPr lang="en-US" sz="1800">
                <a:solidFill>
                  <a:schemeClr val="bg1"/>
                </a:solidFill>
              </a:rPr>
              <a:t>Default </a:t>
            </a:r>
            <a:r>
              <a:rPr lang="ru-RU" sz="1800">
                <a:solidFill>
                  <a:schemeClr val="bg1"/>
                </a:solidFill>
              </a:rPr>
              <a:t>методы в интерфейсах и функциональные интерфейсы</a:t>
            </a:r>
          </a:p>
          <a:p>
            <a:r>
              <a:rPr lang="ru-RU" sz="1800">
                <a:solidFill>
                  <a:schemeClr val="bg1"/>
                </a:solidFill>
              </a:rPr>
              <a:t>Лямбда-выражения</a:t>
            </a:r>
          </a:p>
          <a:p>
            <a:r>
              <a:rPr lang="en-US" sz="1800">
                <a:solidFill>
                  <a:schemeClr val="bg1"/>
                </a:solidFill>
              </a:rPr>
              <a:t>java.util.function </a:t>
            </a:r>
            <a:r>
              <a:rPr lang="ru-RU" sz="1800">
                <a:solidFill>
                  <a:schemeClr val="bg1"/>
                </a:solidFill>
              </a:rPr>
              <a:t>и </a:t>
            </a:r>
            <a:r>
              <a:rPr lang="en-US" sz="1800">
                <a:solidFill>
                  <a:schemeClr val="bg1"/>
                </a:solidFill>
              </a:rPr>
              <a:t>java.util.stream</a:t>
            </a:r>
          </a:p>
          <a:p>
            <a:r>
              <a:rPr lang="en-US" sz="1800">
                <a:solidFill>
                  <a:schemeClr val="bg1"/>
                </a:solidFill>
              </a:rPr>
              <a:t>API </a:t>
            </a:r>
            <a:r>
              <a:rPr lang="ru-RU" sz="1800">
                <a:solidFill>
                  <a:schemeClr val="bg1"/>
                </a:solidFill>
              </a:rPr>
              <a:t>для работы с датами и временем – </a:t>
            </a:r>
            <a:r>
              <a:rPr lang="en-US" sz="1800">
                <a:solidFill>
                  <a:schemeClr val="bg1"/>
                </a:solidFill>
              </a:rPr>
              <a:t>java.time</a:t>
            </a:r>
          </a:p>
          <a:p>
            <a:r>
              <a:rPr lang="en-US" sz="1800">
                <a:solidFill>
                  <a:schemeClr val="bg1"/>
                </a:solidFill>
              </a:rPr>
              <a:t>Nashorn JavaScript Engine</a:t>
            </a:r>
          </a:p>
          <a:p>
            <a:pPr marL="0" indent="0">
              <a:buNone/>
            </a:pPr>
            <a:endParaRPr lang="ru-RU" sz="1800">
              <a:solidFill>
                <a:schemeClr val="bg1"/>
              </a:solidFill>
            </a:endParaRPr>
          </a:p>
        </p:txBody>
      </p:sp>
    </p:spTree>
    <p:extLst>
      <p:ext uri="{BB962C8B-B14F-4D97-AF65-F5344CB8AC3E}">
        <p14:creationId xmlns:p14="http://schemas.microsoft.com/office/powerpoint/2010/main" val="1988708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Потребители</a:t>
            </a:r>
          </a:p>
        </p:txBody>
      </p:sp>
      <p:sp>
        <p:nvSpPr>
          <p:cNvPr id="3" name="Объект 2"/>
          <p:cNvSpPr>
            <a:spLocks noGrp="1"/>
          </p:cNvSpPr>
          <p:nvPr>
            <p:ph idx="1"/>
          </p:nvPr>
        </p:nvSpPr>
        <p:spPr/>
        <p:txBody>
          <a:bodyPr/>
          <a:lstStyle/>
          <a:p>
            <a:pPr marL="0" indent="0" algn="just">
              <a:buNone/>
            </a:pPr>
            <a:r>
              <a:rPr lang="ru-RU" b="1" dirty="0" err="1"/>
              <a:t>Consumers</a:t>
            </a:r>
            <a:r>
              <a:rPr lang="ru-RU" dirty="0"/>
              <a:t> — представляют собой операции, которые производятся над одним входным аргументом.</a:t>
            </a:r>
          </a:p>
        </p:txBody>
      </p:sp>
      <p:pic>
        <p:nvPicPr>
          <p:cNvPr id="4" name="Рисунок 3"/>
          <p:cNvPicPr>
            <a:picLocks noChangeAspect="1"/>
          </p:cNvPicPr>
          <p:nvPr/>
        </p:nvPicPr>
        <p:blipFill>
          <a:blip r:embed="rId2"/>
          <a:stretch>
            <a:fillRect/>
          </a:stretch>
        </p:blipFill>
        <p:spPr>
          <a:xfrm>
            <a:off x="285450" y="3536801"/>
            <a:ext cx="11621099" cy="928986"/>
          </a:xfrm>
          <a:prstGeom prst="rect">
            <a:avLst/>
          </a:prstGeom>
        </p:spPr>
      </p:pic>
    </p:spTree>
    <p:extLst>
      <p:ext uri="{BB962C8B-B14F-4D97-AF65-F5344CB8AC3E}">
        <p14:creationId xmlns:p14="http://schemas.microsoft.com/office/powerpoint/2010/main" val="3446056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Заголовок 1"/>
          <p:cNvSpPr>
            <a:spLocks noGrp="1"/>
          </p:cNvSpPr>
          <p:nvPr>
            <p:ph type="title"/>
          </p:nvPr>
        </p:nvSpPr>
        <p:spPr>
          <a:xfrm>
            <a:off x="1047280" y="759805"/>
            <a:ext cx="10306520" cy="1325563"/>
          </a:xfrm>
        </p:spPr>
        <p:txBody>
          <a:bodyPr>
            <a:normAutofit/>
          </a:bodyPr>
          <a:lstStyle/>
          <a:p>
            <a:r>
              <a:rPr lang="ru-RU" sz="4000">
                <a:solidFill>
                  <a:srgbClr val="FFFFFF"/>
                </a:solidFill>
              </a:rPr>
              <a:t>Компараторы</a:t>
            </a:r>
          </a:p>
        </p:txBody>
      </p:sp>
      <p:sp>
        <p:nvSpPr>
          <p:cNvPr id="3" name="Объект 2"/>
          <p:cNvSpPr>
            <a:spLocks noGrp="1"/>
          </p:cNvSpPr>
          <p:nvPr>
            <p:ph idx="1"/>
          </p:nvPr>
        </p:nvSpPr>
        <p:spPr>
          <a:xfrm>
            <a:off x="1424904" y="2494450"/>
            <a:ext cx="4053545" cy="3563159"/>
          </a:xfrm>
        </p:spPr>
        <p:txBody>
          <a:bodyPr>
            <a:normAutofit/>
          </a:bodyPr>
          <a:lstStyle/>
          <a:p>
            <a:pPr marL="0" indent="0">
              <a:buNone/>
            </a:pPr>
            <a:r>
              <a:rPr lang="ru-RU" sz="2400"/>
              <a:t>Компараторы хорошо известны по предыдущим версиям Java. Java 8 добавляет в интерфейс различные методы по умолчанию.</a:t>
            </a:r>
          </a:p>
        </p:txBody>
      </p:sp>
      <p:pic>
        <p:nvPicPr>
          <p:cNvPr id="4" name="Рисунок 3"/>
          <p:cNvPicPr>
            <a:picLocks noChangeAspect="1"/>
          </p:cNvPicPr>
          <p:nvPr/>
        </p:nvPicPr>
        <p:blipFill>
          <a:blip r:embed="rId2"/>
          <a:stretch>
            <a:fillRect/>
          </a:stretch>
        </p:blipFill>
        <p:spPr>
          <a:xfrm>
            <a:off x="3092603" y="4634273"/>
            <a:ext cx="8459212" cy="1541457"/>
          </a:xfrm>
          <a:prstGeom prst="rect">
            <a:avLst/>
          </a:prstGeom>
        </p:spPr>
      </p:pic>
    </p:spTree>
    <p:extLst>
      <p:ext uri="{BB962C8B-B14F-4D97-AF65-F5344CB8AC3E}">
        <p14:creationId xmlns:p14="http://schemas.microsoft.com/office/powerpoint/2010/main" val="3619359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6934" y="1286934"/>
            <a:ext cx="9618132" cy="790147"/>
          </a:xfrm>
          <a:solidFill>
            <a:schemeClr val="tx1"/>
          </a:solidFill>
        </p:spPr>
        <p:txBody>
          <a:bodyPr>
            <a:normAutofit/>
          </a:bodyPr>
          <a:lstStyle/>
          <a:p>
            <a:pPr algn="ctr"/>
            <a:r>
              <a:rPr lang="ru-RU" sz="3200">
                <a:solidFill>
                  <a:schemeClr val="bg1"/>
                </a:solidFill>
              </a:rPr>
              <a:t>Опциональные значения</a:t>
            </a:r>
          </a:p>
        </p:txBody>
      </p:sp>
      <p:sp>
        <p:nvSpPr>
          <p:cNvPr id="3" name="Объект 2"/>
          <p:cNvSpPr>
            <a:spLocks noGrp="1"/>
          </p:cNvSpPr>
          <p:nvPr>
            <p:ph idx="1"/>
          </p:nvPr>
        </p:nvSpPr>
        <p:spPr>
          <a:xfrm>
            <a:off x="1286934" y="2365002"/>
            <a:ext cx="9618132" cy="1536382"/>
          </a:xfrm>
        </p:spPr>
        <p:txBody>
          <a:bodyPr>
            <a:normAutofit/>
          </a:bodyPr>
          <a:lstStyle/>
          <a:p>
            <a:r>
              <a:rPr lang="ru-RU" sz="1500" b="1"/>
              <a:t>Optionals</a:t>
            </a:r>
            <a:r>
              <a:rPr lang="ru-RU" sz="1500"/>
              <a:t>  — это контейнер для значения, которое может быть </a:t>
            </a:r>
            <a:r>
              <a:rPr lang="ru-RU" sz="1500" b="1"/>
              <a:t>null</a:t>
            </a:r>
            <a:r>
              <a:rPr lang="ru-RU" sz="1500"/>
              <a:t>.</a:t>
            </a:r>
          </a:p>
          <a:p>
            <a:r>
              <a:rPr lang="ru-RU" sz="1500"/>
              <a:t>Например, вам нужен метод, который возвращает какое-то значение, но иногда он должен возвращать пустое значение. Вместо того, чтобы возвращать null, в Java 8 вы можете вернуть опциональное значение.</a:t>
            </a:r>
          </a:p>
          <a:p>
            <a:r>
              <a:rPr lang="ru-RU" sz="1500" b="1"/>
              <a:t>Optionals</a:t>
            </a:r>
            <a:r>
              <a:rPr lang="ru-RU" sz="1500"/>
              <a:t> не являются функциональными интерфейсами, однако являются удобным средством предотвращения всеми известным </a:t>
            </a:r>
            <a:r>
              <a:rPr lang="ru-RU" sz="1500" b="1"/>
              <a:t>NullPointerException</a:t>
            </a:r>
            <a:r>
              <a:rPr lang="ru-RU" sz="1500"/>
              <a:t>.</a:t>
            </a:r>
          </a:p>
          <a:p>
            <a:pPr marL="0" indent="0">
              <a:buNone/>
            </a:pPr>
            <a:endParaRPr lang="ru-RU" sz="1500"/>
          </a:p>
        </p:txBody>
      </p:sp>
      <p:pic>
        <p:nvPicPr>
          <p:cNvPr id="4" name="Рисунок 3"/>
          <p:cNvPicPr>
            <a:picLocks noChangeAspect="1"/>
          </p:cNvPicPr>
          <p:nvPr/>
        </p:nvPicPr>
        <p:blipFill>
          <a:blip r:embed="rId2"/>
          <a:stretch>
            <a:fillRect/>
          </a:stretch>
        </p:blipFill>
        <p:spPr>
          <a:xfrm>
            <a:off x="2555118" y="4189305"/>
            <a:ext cx="7081763" cy="1536382"/>
          </a:xfrm>
          <a:prstGeom prst="rect">
            <a:avLst/>
          </a:prstGeom>
        </p:spPr>
      </p:pic>
    </p:spTree>
    <p:extLst>
      <p:ext uri="{BB962C8B-B14F-4D97-AF65-F5344CB8AC3E}">
        <p14:creationId xmlns:p14="http://schemas.microsoft.com/office/powerpoint/2010/main" val="2550270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65430" y="629268"/>
            <a:ext cx="6586491" cy="1286160"/>
          </a:xfrm>
        </p:spPr>
        <p:txBody>
          <a:bodyPr anchor="b">
            <a:normAutofit/>
          </a:bodyPr>
          <a:lstStyle/>
          <a:p>
            <a:r>
              <a:rPr lang="en-US"/>
              <a:t>Nashorn JavaScript Engine</a:t>
            </a:r>
            <a:endParaRPr lang="ru-RU"/>
          </a:p>
        </p:txBody>
      </p:sp>
      <p:sp>
        <p:nvSpPr>
          <p:cNvPr id="3" name="Объект 2"/>
          <p:cNvSpPr>
            <a:spLocks noGrp="1"/>
          </p:cNvSpPr>
          <p:nvPr>
            <p:ph idx="1"/>
          </p:nvPr>
        </p:nvSpPr>
        <p:spPr>
          <a:xfrm>
            <a:off x="4965431" y="2438400"/>
            <a:ext cx="6586489" cy="3785419"/>
          </a:xfrm>
        </p:spPr>
        <p:txBody>
          <a:bodyPr>
            <a:normAutofit/>
          </a:bodyPr>
          <a:lstStyle/>
          <a:p>
            <a:pPr marL="0" indent="0">
              <a:buNone/>
            </a:pPr>
            <a:r>
              <a:rPr lang="ru-RU" sz="2000"/>
              <a:t>Nashorn - это движок JavaScript, разрабатываемый полностью на Java компанией Oracle. Он призван дать возможность встраивать код JavaScript в приложения Java. В сравнении с Rhino, который поддерживается Mozilla  Foundation, новый проект показывает более высокую производительность. Nashorn умеет компилировать код JavaScript и генерировать классы Java, которые загружаются специальным загрузчиком. Возможен вызов кода Java прямо из JavaScript. </a:t>
            </a:r>
          </a:p>
        </p:txBody>
      </p:sp>
      <p:pic>
        <p:nvPicPr>
          <p:cNvPr id="15" name="Picture 4" descr="Абстрактный фон">
            <a:extLst>
              <a:ext uri="{FF2B5EF4-FFF2-40B4-BE49-F238E27FC236}">
                <a16:creationId xmlns:a16="http://schemas.microsoft.com/office/drawing/2014/main" id="{69717966-486E-92A3-0954-9565AFA4946C}"/>
              </a:ext>
            </a:extLst>
          </p:cNvPr>
          <p:cNvPicPr>
            <a:picLocks noChangeAspect="1"/>
          </p:cNvPicPr>
          <p:nvPr/>
        </p:nvPicPr>
        <p:blipFill rotWithShape="1">
          <a:blip r:embed="rId2"/>
          <a:srcRect l="49498" r="9945"/>
          <a:stretch/>
        </p:blipFill>
        <p:spPr>
          <a:xfrm>
            <a:off x="20" y="10"/>
            <a:ext cx="4635571" cy="6857990"/>
          </a:xfrm>
          <a:prstGeom prst="rect">
            <a:avLst/>
          </a:prstGeom>
          <a:effectLst/>
        </p:spPr>
      </p:pic>
      <p:cxnSp>
        <p:nvCxnSpPr>
          <p:cNvPr id="16"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34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7D5D7C4-37C7-0139-145B-3C908E26E963}"/>
              </a:ext>
            </a:extLst>
          </p:cNvPr>
          <p:cNvPicPr>
            <a:picLocks noChangeAspect="1"/>
          </p:cNvPicPr>
          <p:nvPr/>
        </p:nvPicPr>
        <p:blipFill rotWithShape="1">
          <a:blip r:embed="rId2">
            <a:alphaModFix amt="35000"/>
          </a:blip>
          <a:srcRect t="25000"/>
          <a:stretch/>
        </p:blipFill>
        <p:spPr>
          <a:xfrm>
            <a:off x="20" y="10"/>
            <a:ext cx="12191980" cy="6857990"/>
          </a:xfrm>
          <a:prstGeom prst="rect">
            <a:avLst/>
          </a:prstGeom>
        </p:spPr>
      </p:pic>
      <p:sp>
        <p:nvSpPr>
          <p:cNvPr id="2" name="Заголовок 1"/>
          <p:cNvSpPr>
            <a:spLocks noGrp="1"/>
          </p:cNvSpPr>
          <p:nvPr>
            <p:ph type="title"/>
          </p:nvPr>
        </p:nvSpPr>
        <p:spPr>
          <a:xfrm>
            <a:off x="838200" y="365125"/>
            <a:ext cx="10515600" cy="1325563"/>
          </a:xfrm>
        </p:spPr>
        <p:txBody>
          <a:bodyPr>
            <a:normAutofit/>
          </a:bodyPr>
          <a:lstStyle/>
          <a:p>
            <a:r>
              <a:rPr lang="en-US">
                <a:solidFill>
                  <a:srgbClr val="FFFFFF"/>
                </a:solidFill>
              </a:rPr>
              <a:t>Default method</a:t>
            </a:r>
            <a:endParaRPr lang="ru-RU">
              <a:solidFill>
                <a:srgbClr val="FFFFFF"/>
              </a:solidFill>
            </a:endParaRPr>
          </a:p>
        </p:txBody>
      </p:sp>
      <p:graphicFrame>
        <p:nvGraphicFramePr>
          <p:cNvPr id="19" name="Объект 2">
            <a:extLst>
              <a:ext uri="{FF2B5EF4-FFF2-40B4-BE49-F238E27FC236}">
                <a16:creationId xmlns:a16="http://schemas.microsoft.com/office/drawing/2014/main" id="{8EC5B7C3-C776-56F8-BF5C-7FFB7EE2E691}"/>
              </a:ext>
            </a:extLst>
          </p:cNvPr>
          <p:cNvGraphicFramePr>
            <a:graphicFrameLocks noGrp="1"/>
          </p:cNvGraphicFramePr>
          <p:nvPr>
            <p:ph idx="1"/>
            <p:extLst>
              <p:ext uri="{D42A27DB-BD31-4B8C-83A1-F6EECF244321}">
                <p14:modId xmlns:p14="http://schemas.microsoft.com/office/powerpoint/2010/main" val="41481444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006149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5582015-0949-08B8-C6F6-AC6BCD84ABFD}"/>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Заголовок 1"/>
          <p:cNvSpPr>
            <a:spLocks noGrp="1"/>
          </p:cNvSpPr>
          <p:nvPr>
            <p:ph type="title"/>
          </p:nvPr>
        </p:nvSpPr>
        <p:spPr>
          <a:xfrm>
            <a:off x="838200" y="365125"/>
            <a:ext cx="10515600" cy="1325563"/>
          </a:xfrm>
        </p:spPr>
        <p:txBody>
          <a:bodyPr>
            <a:normAutofit/>
          </a:bodyPr>
          <a:lstStyle/>
          <a:p>
            <a:r>
              <a:rPr lang="ru-RU">
                <a:solidFill>
                  <a:srgbClr val="FFFFFF"/>
                </a:solidFill>
              </a:rPr>
              <a:t>Множественное наследование</a:t>
            </a:r>
          </a:p>
        </p:txBody>
      </p:sp>
      <p:graphicFrame>
        <p:nvGraphicFramePr>
          <p:cNvPr id="5" name="Объект 2">
            <a:extLst>
              <a:ext uri="{FF2B5EF4-FFF2-40B4-BE49-F238E27FC236}">
                <a16:creationId xmlns:a16="http://schemas.microsoft.com/office/drawing/2014/main" id="{F564A537-A91C-5A3F-1A38-4EBCA6FD0120}"/>
              </a:ext>
            </a:extLst>
          </p:cNvPr>
          <p:cNvGraphicFramePr>
            <a:graphicFrameLocks noGrp="1"/>
          </p:cNvGraphicFramePr>
          <p:nvPr>
            <p:ph idx="1"/>
            <p:extLst>
              <p:ext uri="{D42A27DB-BD31-4B8C-83A1-F6EECF244321}">
                <p14:modId xmlns:p14="http://schemas.microsoft.com/office/powerpoint/2010/main" val="1505241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20579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33002" y="448253"/>
            <a:ext cx="10520702" cy="1325563"/>
          </a:xfrm>
        </p:spPr>
        <p:txBody>
          <a:bodyPr>
            <a:normAutofit/>
          </a:bodyPr>
          <a:lstStyle/>
          <a:p>
            <a:r>
              <a:rPr lang="ru-RU" dirty="0"/>
              <a:t>Проблемы </a:t>
            </a:r>
            <a:r>
              <a:rPr lang="en-US" dirty="0"/>
              <a:t>default method</a:t>
            </a:r>
            <a:endParaRPr lang="ru-RU" dirty="0"/>
          </a:p>
        </p:txBody>
      </p:sp>
      <p:sp>
        <p:nvSpPr>
          <p:cNvPr id="3" name="Объект 2"/>
          <p:cNvSpPr>
            <a:spLocks noGrp="1"/>
          </p:cNvSpPr>
          <p:nvPr>
            <p:ph idx="1"/>
          </p:nvPr>
        </p:nvSpPr>
        <p:spPr>
          <a:xfrm>
            <a:off x="838200" y="2191807"/>
            <a:ext cx="4936067" cy="3985155"/>
          </a:xfrm>
        </p:spPr>
        <p:txBody>
          <a:bodyPr>
            <a:normAutofit/>
          </a:bodyPr>
          <a:lstStyle/>
          <a:p>
            <a:pPr marL="0" indent="0">
              <a:buNone/>
            </a:pPr>
            <a:r>
              <a:rPr lang="ru-RU" sz="1600" dirty="0"/>
              <a:t>В этом случае класс работает. Вы не можете его скомпилировать с обновленными интерфейсами, но он был скомпилирован со старыми версиями — и потому работает.</a:t>
            </a:r>
          </a:p>
          <a:p>
            <a:r>
              <a:rPr lang="ru-RU" sz="1600" dirty="0"/>
              <a:t>Скажем, у вас есть два интерфейса, и класс реализует их оба.</a:t>
            </a:r>
          </a:p>
          <a:p>
            <a:r>
              <a:rPr lang="ru-RU" sz="1600" dirty="0"/>
              <a:t>Один из интерфейсов реализует метод по умолчанию </a:t>
            </a:r>
            <a:r>
              <a:rPr lang="ru-RU" sz="1600" dirty="0" err="1"/>
              <a:t>m</a:t>
            </a:r>
            <a:r>
              <a:rPr lang="ru-RU" sz="1600" dirty="0"/>
              <a:t>().</a:t>
            </a:r>
          </a:p>
          <a:p>
            <a:r>
              <a:rPr lang="ru-RU" sz="1600" dirty="0"/>
              <a:t>Вы компилируете все интерфейсы и класс.</a:t>
            </a:r>
          </a:p>
          <a:p>
            <a:r>
              <a:rPr lang="ru-RU" sz="1600" dirty="0"/>
              <a:t>Вы меняете интерфейс, в котором нет метода </a:t>
            </a:r>
            <a:r>
              <a:rPr lang="ru-RU" sz="1600" dirty="0" err="1"/>
              <a:t>m</a:t>
            </a:r>
            <a:r>
              <a:rPr lang="ru-RU" sz="1600" dirty="0"/>
              <a:t>(), объявляя его как абстрактный метод.</a:t>
            </a:r>
          </a:p>
          <a:p>
            <a:r>
              <a:rPr lang="ru-RU" sz="1600" dirty="0"/>
              <a:t>Компилируете только модифицированный интерфейс.</a:t>
            </a:r>
          </a:p>
          <a:p>
            <a:r>
              <a:rPr lang="ru-RU" sz="1600" dirty="0"/>
              <a:t>Запускаете класс.</a:t>
            </a:r>
          </a:p>
          <a:p>
            <a:pPr marL="0" indent="0">
              <a:buNone/>
            </a:pPr>
            <a:endParaRPr lang="ru-RU" sz="1600" dirty="0"/>
          </a:p>
        </p:txBody>
      </p:sp>
      <p:pic>
        <p:nvPicPr>
          <p:cNvPr id="2052" name="Picture 4" descr="http://info.javarush.ru/uploads/images/00/11/02/2014/04/29/672206.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7734" y="2481476"/>
            <a:ext cx="4935970" cy="340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88489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33002" y="448253"/>
            <a:ext cx="10520702" cy="1325563"/>
          </a:xfrm>
        </p:spPr>
        <p:txBody>
          <a:bodyPr>
            <a:normAutofit/>
          </a:bodyPr>
          <a:lstStyle/>
          <a:p>
            <a:r>
              <a:rPr lang="ru-RU" dirty="0"/>
              <a:t>Проблемы </a:t>
            </a:r>
            <a:r>
              <a:rPr lang="en-US" dirty="0"/>
              <a:t>default method</a:t>
            </a:r>
            <a:endParaRPr lang="ru-RU" dirty="0"/>
          </a:p>
        </p:txBody>
      </p:sp>
      <p:sp>
        <p:nvSpPr>
          <p:cNvPr id="3" name="Объект 2"/>
          <p:cNvSpPr>
            <a:spLocks noGrp="1"/>
          </p:cNvSpPr>
          <p:nvPr>
            <p:ph idx="1"/>
          </p:nvPr>
        </p:nvSpPr>
        <p:spPr>
          <a:xfrm>
            <a:off x="838200" y="2191807"/>
            <a:ext cx="4936067" cy="3985155"/>
          </a:xfrm>
        </p:spPr>
        <p:txBody>
          <a:bodyPr>
            <a:normAutofit/>
          </a:bodyPr>
          <a:lstStyle/>
          <a:p>
            <a:pPr marL="0" indent="0">
              <a:buNone/>
            </a:pPr>
            <a:r>
              <a:rPr lang="ru-RU" sz="1900"/>
              <a:t>Когда есть два интерфейса, предоставляющих реализацию метода по умолчанию, этот метод не может быть вызван в классе, если он не реализован самим классом (опять таки, самостоятельно, либо унаследовано от другого класса).</a:t>
            </a:r>
          </a:p>
          <a:p>
            <a:r>
              <a:rPr lang="ru-RU" sz="1900"/>
              <a:t>Теперь измените интерфейс с абстрактным методом m() и добавьте реализацию по умолчанию.</a:t>
            </a:r>
          </a:p>
          <a:p>
            <a:r>
              <a:rPr lang="ru-RU" sz="1900"/>
              <a:t>Скомпилируйте модифицированный интерфейс.</a:t>
            </a:r>
          </a:p>
          <a:p>
            <a:r>
              <a:rPr lang="ru-RU" sz="1900"/>
              <a:t>Запустите класс: ошибка.</a:t>
            </a:r>
          </a:p>
        </p:txBody>
      </p:sp>
      <p:pic>
        <p:nvPicPr>
          <p:cNvPr id="3074" name="Picture 2" descr="http://info.javarush.ru/uploads/images/00/11/02/2014/04/29/fab3f3.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7734" y="2567855"/>
            <a:ext cx="4935970" cy="323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58631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65430" y="629268"/>
            <a:ext cx="6586491" cy="1286160"/>
          </a:xfrm>
        </p:spPr>
        <p:txBody>
          <a:bodyPr anchor="b">
            <a:normAutofit/>
          </a:bodyPr>
          <a:lstStyle/>
          <a:p>
            <a:r>
              <a:rPr lang="ru-RU" sz="4100" dirty="0"/>
              <a:t>Стоит ли использовать методы по умолчанию?</a:t>
            </a:r>
          </a:p>
        </p:txBody>
      </p:sp>
      <p:sp>
        <p:nvSpPr>
          <p:cNvPr id="3" name="Объект 2"/>
          <p:cNvSpPr>
            <a:spLocks noGrp="1"/>
          </p:cNvSpPr>
          <p:nvPr>
            <p:ph idx="1"/>
          </p:nvPr>
        </p:nvSpPr>
        <p:spPr>
          <a:xfrm>
            <a:off x="4965431" y="2438400"/>
            <a:ext cx="6586489" cy="3785419"/>
          </a:xfrm>
        </p:spPr>
        <p:txBody>
          <a:bodyPr>
            <a:normAutofit/>
          </a:bodyPr>
          <a:lstStyle/>
          <a:p>
            <a:r>
              <a:rPr lang="ru-RU" sz="1700"/>
              <a:t>Когда вы переносите вашу библиотеку в Java 8 и меняете ваши интерфейсы, добавляя в них методы по умолчанию, скорее всего, проблем у вас не возникнет. Во всяком случае, на это надеются разработчики библиотек для Java 8, добавляя функцональность. Приложения, использующие вашу библиотеку, пока используют ее для Java 7, где нет методов по умолчанию. Если несколько библиотек используются вместе, вероятность конфликта есть. Как его избежать?</a:t>
            </a:r>
            <a:endParaRPr lang="en-US" sz="1700"/>
          </a:p>
          <a:p>
            <a:r>
              <a:rPr lang="ru-RU" sz="1700"/>
              <a:t>Проектируйте API вашей библиотеки так же, как и раньше. Не расслабляйтесь, полагаясь на возможности методов по умолчанию. Они — это крайнее средство. Тщательно выбирайте имена, что бы избежать коллизий с другими интерфейсами. Посмотрим, как будет развиваться разработка для Java с использованием этой фичи.</a:t>
            </a:r>
          </a:p>
        </p:txBody>
      </p:sp>
      <p:pic>
        <p:nvPicPr>
          <p:cNvPr id="5" name="Picture 4">
            <a:extLst>
              <a:ext uri="{FF2B5EF4-FFF2-40B4-BE49-F238E27FC236}">
                <a16:creationId xmlns:a16="http://schemas.microsoft.com/office/drawing/2014/main" id="{CBA94123-B356-87EB-371C-F6E91ADCF963}"/>
              </a:ext>
            </a:extLst>
          </p:cNvPr>
          <p:cNvPicPr>
            <a:picLocks noChangeAspect="1"/>
          </p:cNvPicPr>
          <p:nvPr/>
        </p:nvPicPr>
        <p:blipFill rotWithShape="1">
          <a:blip r:embed="rId2"/>
          <a:srcRect l="8744" r="4613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7DDC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11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65430" y="629268"/>
            <a:ext cx="6586491" cy="1286160"/>
          </a:xfrm>
        </p:spPr>
        <p:txBody>
          <a:bodyPr anchor="b">
            <a:normAutofit/>
          </a:bodyPr>
          <a:lstStyle/>
          <a:p>
            <a:r>
              <a:rPr lang="en-US"/>
              <a:t>Method reference</a:t>
            </a:r>
            <a:endParaRPr lang="ru-RU"/>
          </a:p>
        </p:txBody>
      </p:sp>
      <p:sp>
        <p:nvSpPr>
          <p:cNvPr id="3" name="Объект 2"/>
          <p:cNvSpPr>
            <a:spLocks noGrp="1"/>
          </p:cNvSpPr>
          <p:nvPr>
            <p:ph idx="1"/>
          </p:nvPr>
        </p:nvSpPr>
        <p:spPr>
          <a:xfrm>
            <a:off x="4965431" y="2438400"/>
            <a:ext cx="6586489" cy="3785419"/>
          </a:xfrm>
        </p:spPr>
        <p:txBody>
          <a:bodyPr>
            <a:normAutofit/>
          </a:bodyPr>
          <a:lstStyle/>
          <a:p>
            <a:pPr marL="0" indent="0">
              <a:buNone/>
            </a:pPr>
            <a:r>
              <a:rPr lang="ru-RU" sz="1600"/>
              <a:t>Java 8 позволяет вам передавать ссылки на методы или конструкторы.</a:t>
            </a:r>
          </a:p>
          <a:p>
            <a:r>
              <a:rPr lang="ru-RU" sz="1600"/>
              <a:t>Для этого нужно использовать ключевое слово ::</a:t>
            </a:r>
          </a:p>
          <a:p>
            <a:endParaRPr lang="ru-RU" sz="1600"/>
          </a:p>
          <a:p>
            <a:pPr marL="0" indent="0">
              <a:buNone/>
            </a:pPr>
            <a:r>
              <a:rPr lang="en-US" sz="1600" b="1" i="1"/>
              <a:t>public static void main(String[] args) {</a:t>
            </a:r>
          </a:p>
          <a:p>
            <a:pPr marL="0" indent="0">
              <a:buNone/>
            </a:pPr>
            <a:r>
              <a:rPr lang="en-US" sz="1600" b="1" i="1"/>
              <a:t>    System.out.println("\n-- Method and Constructor References --");</a:t>
            </a:r>
          </a:p>
          <a:p>
            <a:pPr marL="0" indent="0">
              <a:buNone/>
            </a:pPr>
            <a:r>
              <a:rPr lang="en-US" sz="1600" b="1" i="1"/>
              <a:t>    Something something = new Something();</a:t>
            </a:r>
          </a:p>
          <a:p>
            <a:pPr marL="0" indent="0">
              <a:buNone/>
            </a:pPr>
            <a:r>
              <a:rPr lang="en-US" sz="1600" b="1" i="1"/>
              <a:t>    Converter&lt;String, String&gt; charConverter = something::startsWith;</a:t>
            </a:r>
          </a:p>
          <a:p>
            <a:pPr marL="0" indent="0">
              <a:buNone/>
            </a:pPr>
            <a:r>
              <a:rPr lang="en-US" sz="1600" b="1" i="1"/>
              <a:t>    String converted = charConverter.convert("Java8");</a:t>
            </a:r>
          </a:p>
          <a:p>
            <a:pPr marL="0" indent="0">
              <a:buNone/>
            </a:pPr>
            <a:r>
              <a:rPr lang="en-US" sz="1600" b="1" i="1"/>
              <a:t>    System.out.println("Result Char: " + converted);</a:t>
            </a:r>
          </a:p>
          <a:p>
            <a:pPr marL="0" indent="0">
              <a:buNone/>
            </a:pPr>
            <a:r>
              <a:rPr lang="en-US" sz="1600" b="1" i="1"/>
              <a:t>}</a:t>
            </a:r>
            <a:r>
              <a:rPr lang="ru-RU" sz="1600" b="1" i="1"/>
              <a:t> </a:t>
            </a:r>
          </a:p>
        </p:txBody>
      </p:sp>
      <p:pic>
        <p:nvPicPr>
          <p:cNvPr id="5" name="Picture 4">
            <a:extLst>
              <a:ext uri="{FF2B5EF4-FFF2-40B4-BE49-F238E27FC236}">
                <a16:creationId xmlns:a16="http://schemas.microsoft.com/office/drawing/2014/main" id="{F697E249-A358-FDB5-9D7E-CAD7A7B55356}"/>
              </a:ext>
            </a:extLst>
          </p:cNvPr>
          <p:cNvPicPr>
            <a:picLocks noChangeAspect="1"/>
          </p:cNvPicPr>
          <p:nvPr/>
        </p:nvPicPr>
        <p:blipFill rotWithShape="1">
          <a:blip r:embed="rId2"/>
          <a:srcRect l="23587" r="3839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2559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55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2EFD392-2680-41C6-A661-44456DAA5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252800" y="662399"/>
            <a:ext cx="5995987" cy="1494000"/>
          </a:xfrm>
        </p:spPr>
        <p:txBody>
          <a:bodyPr anchor="t">
            <a:normAutofit/>
          </a:bodyPr>
          <a:lstStyle/>
          <a:p>
            <a:r>
              <a:rPr lang="ru-RU"/>
              <a:t>«</a:t>
            </a:r>
            <a:r>
              <a:rPr lang="en-US"/>
              <a:t>Constructor</a:t>
            </a:r>
            <a:r>
              <a:rPr lang="ru-RU"/>
              <a:t>» </a:t>
            </a:r>
            <a:r>
              <a:rPr lang="en-US"/>
              <a:t>reference</a:t>
            </a:r>
            <a:endParaRPr lang="ru-RU"/>
          </a:p>
        </p:txBody>
      </p:sp>
      <p:grpSp>
        <p:nvGrpSpPr>
          <p:cNvPr id="33" name="Group 32">
            <a:extLst>
              <a:ext uri="{FF2B5EF4-FFF2-40B4-BE49-F238E27FC236}">
                <a16:creationId xmlns:a16="http://schemas.microsoft.com/office/drawing/2014/main" id="{DE866941-6974-471B-96DC-E7D4042D8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34" name="Freeform 6">
              <a:extLst>
                <a:ext uri="{FF2B5EF4-FFF2-40B4-BE49-F238E27FC236}">
                  <a16:creationId xmlns:a16="http://schemas.microsoft.com/office/drawing/2014/main" id="{FDDB1D1D-BDCA-4CA7-ACB7-28E2D624C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35" name="Freeform 6">
              <a:extLst>
                <a:ext uri="{FF2B5EF4-FFF2-40B4-BE49-F238E27FC236}">
                  <a16:creationId xmlns:a16="http://schemas.microsoft.com/office/drawing/2014/main" id="{91FF3012-8189-40F6-B836-E04371B02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sp>
        <p:nvSpPr>
          <p:cNvPr id="3" name="Объект 2"/>
          <p:cNvSpPr>
            <a:spLocks noGrp="1"/>
          </p:cNvSpPr>
          <p:nvPr>
            <p:ph idx="1"/>
          </p:nvPr>
        </p:nvSpPr>
        <p:spPr>
          <a:xfrm>
            <a:off x="208690" y="2156399"/>
            <a:ext cx="6015897" cy="3593591"/>
          </a:xfrm>
        </p:spPr>
        <p:txBody>
          <a:bodyPr>
            <a:normAutofit/>
          </a:bodyPr>
          <a:lstStyle/>
          <a:p>
            <a:pPr marL="514350" indent="-514350">
              <a:buFont typeface="+mj-lt"/>
              <a:buAutoNum type="arabicPeriod"/>
            </a:pPr>
            <a:r>
              <a:rPr lang="ru-RU" sz="2000" dirty="0">
                <a:solidFill>
                  <a:schemeClr val="tx1">
                    <a:alpha val="60000"/>
                  </a:schemeClr>
                </a:solidFill>
              </a:rPr>
              <a:t>Создадим объект </a:t>
            </a:r>
            <a:r>
              <a:rPr lang="en-US" sz="2000" dirty="0">
                <a:solidFill>
                  <a:schemeClr val="tx1">
                    <a:alpha val="60000"/>
                  </a:schemeClr>
                </a:solidFill>
              </a:rPr>
              <a:t>Person</a:t>
            </a:r>
          </a:p>
          <a:p>
            <a:pPr marL="514350" indent="-514350">
              <a:buFont typeface="+mj-lt"/>
              <a:buAutoNum type="arabicPeriod"/>
            </a:pPr>
            <a:r>
              <a:rPr lang="ru-RU" sz="2000" dirty="0">
                <a:solidFill>
                  <a:schemeClr val="tx1">
                    <a:alpha val="60000"/>
                  </a:schemeClr>
                </a:solidFill>
              </a:rPr>
              <a:t>Затем создаем функциональный интерфейс для </a:t>
            </a:r>
            <a:r>
              <a:rPr lang="ru-RU" sz="2000" dirty="0" err="1">
                <a:solidFill>
                  <a:schemeClr val="tx1">
                    <a:alpha val="60000"/>
                  </a:schemeClr>
                </a:solidFill>
              </a:rPr>
              <a:t>Person</a:t>
            </a:r>
            <a:endParaRPr lang="en-US" sz="2000" dirty="0">
              <a:solidFill>
                <a:schemeClr val="tx1">
                  <a:alpha val="60000"/>
                </a:schemeClr>
              </a:solidFill>
            </a:endParaRPr>
          </a:p>
          <a:p>
            <a:pPr marL="514350" indent="-514350">
              <a:buFont typeface="+mj-lt"/>
              <a:buAutoNum type="arabicPeriod"/>
            </a:pPr>
            <a:r>
              <a:rPr lang="ru-RU" sz="2000" dirty="0">
                <a:solidFill>
                  <a:schemeClr val="tx1">
                    <a:alpha val="60000"/>
                  </a:schemeClr>
                </a:solidFill>
              </a:rPr>
              <a:t>Передадим ссылку на конструктор</a:t>
            </a:r>
          </a:p>
        </p:txBody>
      </p:sp>
      <p:pic>
        <p:nvPicPr>
          <p:cNvPr id="6" name="Рисунок 5"/>
          <p:cNvPicPr>
            <a:picLocks noChangeAspect="1"/>
          </p:cNvPicPr>
          <p:nvPr/>
        </p:nvPicPr>
        <p:blipFill>
          <a:blip r:embed="rId2"/>
          <a:stretch>
            <a:fillRect/>
          </a:stretch>
        </p:blipFill>
        <p:spPr>
          <a:xfrm>
            <a:off x="5531695" y="1260639"/>
            <a:ext cx="6413990" cy="1182721"/>
          </a:xfrm>
          <a:prstGeom prst="rect">
            <a:avLst/>
          </a:prstGeom>
        </p:spPr>
      </p:pic>
      <p:pic>
        <p:nvPicPr>
          <p:cNvPr id="5" name="Рисунок 4"/>
          <p:cNvPicPr>
            <a:picLocks noChangeAspect="1"/>
          </p:cNvPicPr>
          <p:nvPr/>
        </p:nvPicPr>
        <p:blipFill>
          <a:blip r:embed="rId3"/>
          <a:stretch>
            <a:fillRect/>
          </a:stretch>
        </p:blipFill>
        <p:spPr>
          <a:xfrm>
            <a:off x="5183931" y="2905927"/>
            <a:ext cx="6587872" cy="1100269"/>
          </a:xfrm>
          <a:prstGeom prst="rect">
            <a:avLst/>
          </a:prstGeom>
        </p:spPr>
      </p:pic>
      <p:pic>
        <p:nvPicPr>
          <p:cNvPr id="4" name="Рисунок 3"/>
          <p:cNvPicPr>
            <a:picLocks noChangeAspect="1"/>
          </p:cNvPicPr>
          <p:nvPr/>
        </p:nvPicPr>
        <p:blipFill>
          <a:blip r:embed="rId4"/>
          <a:stretch>
            <a:fillRect/>
          </a:stretch>
        </p:blipFill>
        <p:spPr>
          <a:xfrm>
            <a:off x="208690" y="3694833"/>
            <a:ext cx="7278351" cy="3078899"/>
          </a:xfrm>
          <a:prstGeom prst="rect">
            <a:avLst/>
          </a:prstGeom>
        </p:spPr>
      </p:pic>
    </p:spTree>
    <p:extLst>
      <p:ext uri="{BB962C8B-B14F-4D97-AF65-F5344CB8AC3E}">
        <p14:creationId xmlns:p14="http://schemas.microsoft.com/office/powerpoint/2010/main" val="233594289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10339</TotalTime>
  <Words>1949</Words>
  <Application>Microsoft Macintosh PowerPoint</Application>
  <PresentationFormat>Широкоэкранный</PresentationFormat>
  <Paragraphs>145</Paragraphs>
  <Slides>23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23</vt:i4>
      </vt:variant>
    </vt:vector>
  </HeadingPairs>
  <TitlesOfParts>
    <vt:vector size="27" baseType="lpstr">
      <vt:lpstr>Arial</vt:lpstr>
      <vt:lpstr>Calibri</vt:lpstr>
      <vt:lpstr>Calibri Light</vt:lpstr>
      <vt:lpstr>Тема Office</vt:lpstr>
      <vt:lpstr>JAVA 8</vt:lpstr>
      <vt:lpstr>Java 8 и ее новшества</vt:lpstr>
      <vt:lpstr>Default method</vt:lpstr>
      <vt:lpstr>Множественное наследование</vt:lpstr>
      <vt:lpstr>Проблемы default method</vt:lpstr>
      <vt:lpstr>Проблемы default method</vt:lpstr>
      <vt:lpstr>Стоит ли использовать методы по умолчанию?</vt:lpstr>
      <vt:lpstr>Method reference</vt:lpstr>
      <vt:lpstr>«Constructor» reference</vt:lpstr>
      <vt:lpstr>Project Lambda </vt:lpstr>
      <vt:lpstr>Зачем нужны лямбда выражения?</vt:lpstr>
      <vt:lpstr>Синтаксис лямбда-выражений</vt:lpstr>
      <vt:lpstr>Stream api</vt:lpstr>
      <vt:lpstr>Способы создания стримов</vt:lpstr>
      <vt:lpstr>Способы создания стримов</vt:lpstr>
      <vt:lpstr>Методы работы со стримами</vt:lpstr>
      <vt:lpstr>Предикаты</vt:lpstr>
      <vt:lpstr>Функции</vt:lpstr>
      <vt:lpstr>Поставщики</vt:lpstr>
      <vt:lpstr>Потребители</vt:lpstr>
      <vt:lpstr>Компараторы</vt:lpstr>
      <vt:lpstr>Опциональные значения</vt:lpstr>
      <vt:lpstr>Nashorn JavaScript Engine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Lambda + Stream API</dc:title>
  <dc:creator>re1aps</dc:creator>
  <cp:lastModifiedBy>Торопчин Дмитрий Анатольевич</cp:lastModifiedBy>
  <cp:revision>121</cp:revision>
  <dcterms:created xsi:type="dcterms:W3CDTF">2016-11-01T17:22:05Z</dcterms:created>
  <dcterms:modified xsi:type="dcterms:W3CDTF">2022-11-15T12:28:48Z</dcterms:modified>
</cp:coreProperties>
</file>