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291" r:id="rId3"/>
    <p:sldId id="289" r:id="rId4"/>
    <p:sldId id="290" r:id="rId5"/>
    <p:sldId id="293" r:id="rId6"/>
    <p:sldId id="294" r:id="rId7"/>
    <p:sldId id="295" r:id="rId8"/>
    <p:sldId id="296" r:id="rId9"/>
    <p:sldId id="298" r:id="rId10"/>
    <p:sldId id="292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 showGuides="1">
      <p:cViewPr>
        <p:scale>
          <a:sx n="79" d="100"/>
          <a:sy n="79" d="100"/>
        </p:scale>
        <p:origin x="-34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Data%20Analysis%20and%20Visual\Imperial%20College\Capstone\Capstone%20Solu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Profits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Model!$M$8</c:f>
              <c:strCache>
                <c:ptCount val="1"/>
                <c:pt idx="0">
                  <c:v>Profits</c:v>
                </c:pt>
              </c:strCache>
            </c:strRef>
          </c:tx>
          <c:invertIfNegative val="0"/>
          <c:cat>
            <c:strRef>
              <c:f>Model!$L$9:$L$11</c:f>
              <c:strCache>
                <c:ptCount val="3"/>
                <c:pt idx="0">
                  <c:v>Type x</c:v>
                </c:pt>
                <c:pt idx="1">
                  <c:v>Type Y</c:v>
                </c:pt>
                <c:pt idx="2">
                  <c:v>Both X &amp; Y</c:v>
                </c:pt>
              </c:strCache>
            </c:strRef>
          </c:cat>
          <c:val>
            <c:numRef>
              <c:f>Model!$M$9:$M$11</c:f>
              <c:numCache>
                <c:formatCode>"$"#,##0_);[Red]\("$"#,##0\)</c:formatCode>
                <c:ptCount val="3"/>
                <c:pt idx="0">
                  <c:v>150000</c:v>
                </c:pt>
                <c:pt idx="1">
                  <c:v>120000</c:v>
                </c:pt>
                <c:pt idx="2">
                  <c:v>192000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287232"/>
        <c:axId val="146442496"/>
      </c:barChart>
      <c:catAx>
        <c:axId val="146287232"/>
        <c:scaling>
          <c:orientation val="minMax"/>
        </c:scaling>
        <c:delete val="0"/>
        <c:axPos val="b"/>
        <c:majorTickMark val="out"/>
        <c:minorTickMark val="none"/>
        <c:tickLblPos val="nextTo"/>
        <c:crossAx val="146442496"/>
        <c:crosses val="autoZero"/>
        <c:auto val="1"/>
        <c:lblAlgn val="ctr"/>
        <c:lblOffset val="100"/>
        <c:noMultiLvlLbl val="0"/>
      </c:catAx>
      <c:valAx>
        <c:axId val="146442496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146287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FD55F5F-0195-4E40-A0BA-E638EB7D2B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A2766D-FF5B-421D-B9E4-493FED8B06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12AED-ACF4-47A3-8151-87B8E55A1BA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92DCF1E-960C-4229-9A74-8C264A6C48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E148A9-D15A-4995-83F3-440CD25FAD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51584-B207-47DC-B0BC-3FA0556D7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75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7E5F6-D47D-413C-96C4-95DF337EC0B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6313E-4FDD-43D6-B7BE-776DF8C4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-power-point-templates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-power-point-templates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template is provided by </a:t>
            </a:r>
            <a:r>
              <a:rPr lang="en-US">
                <a:hlinkClick r:id="rId3"/>
              </a:rPr>
              <a:t>https://www.free-power-point-templates.com/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13E-4FDD-43D6-B7BE-776DF8C4F6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7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template is provided by </a:t>
            </a:r>
            <a:r>
              <a:rPr lang="en-US">
                <a:hlinkClick r:id="rId3"/>
              </a:rPr>
              <a:t>https://www.free-power-point-templates.com/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6313E-4FDD-43D6-B7BE-776DF8C4F6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PPT.com">
            <a:extLst>
              <a:ext uri="{FF2B5EF4-FFF2-40B4-BE49-F238E27FC236}">
                <a16:creationId xmlns:a16="http://schemas.microsoft.com/office/drawing/2014/main" xmlns="" id="{17614EB5-3CC8-4915-99C3-31B5B73849A0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5524499" y="150808"/>
            <a:ext cx="7498460" cy="6556384"/>
          </a:xfrm>
          <a:custGeom>
            <a:avLst/>
            <a:gdLst>
              <a:gd name="connsiteX0" fmla="*/ 3793399 w 7498460"/>
              <a:gd name="connsiteY0" fmla="*/ 1020 h 6556384"/>
              <a:gd name="connsiteX1" fmla="*/ 7481314 w 7498460"/>
              <a:gd name="connsiteY1" fmla="*/ 3612297 h 6556384"/>
              <a:gd name="connsiteX2" fmla="*/ 4031492 w 7498460"/>
              <a:gd name="connsiteY2" fmla="*/ 6468796 h 6556384"/>
              <a:gd name="connsiteX3" fmla="*/ 1396548 w 7498460"/>
              <a:gd name="connsiteY3" fmla="*/ 6122608 h 6556384"/>
              <a:gd name="connsiteX4" fmla="*/ 74 w 7498460"/>
              <a:gd name="connsiteY4" fmla="*/ 3525305 h 6556384"/>
              <a:gd name="connsiteX5" fmla="*/ 2725916 w 7498460"/>
              <a:gd name="connsiteY5" fmla="*/ 191240 h 6556384"/>
              <a:gd name="connsiteX6" fmla="*/ 3793399 w 7498460"/>
              <a:gd name="connsiteY6" fmla="*/ 1020 h 65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98460" h="6556384">
                <a:moveTo>
                  <a:pt x="3793399" y="1020"/>
                </a:moveTo>
                <a:cubicBezTo>
                  <a:pt x="5742137" y="-44758"/>
                  <a:pt x="7702709" y="1456171"/>
                  <a:pt x="7481314" y="3612297"/>
                </a:cubicBezTo>
                <a:cubicBezTo>
                  <a:pt x="7304492" y="5334363"/>
                  <a:pt x="5550822" y="6170896"/>
                  <a:pt x="4031492" y="6468796"/>
                </a:cubicBezTo>
                <a:cubicBezTo>
                  <a:pt x="3143474" y="6643133"/>
                  <a:pt x="2182308" y="6571767"/>
                  <a:pt x="1396548" y="6122608"/>
                </a:cubicBezTo>
                <a:cubicBezTo>
                  <a:pt x="462369" y="5588591"/>
                  <a:pt x="7530" y="4572038"/>
                  <a:pt x="74" y="3525305"/>
                </a:cubicBezTo>
                <a:cubicBezTo>
                  <a:pt x="-11290" y="1898040"/>
                  <a:pt x="1291804" y="689395"/>
                  <a:pt x="2725916" y="191240"/>
                </a:cubicBezTo>
                <a:cubicBezTo>
                  <a:pt x="3072049" y="71017"/>
                  <a:pt x="3432521" y="9498"/>
                  <a:pt x="3793399" y="10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xmlns="" id="{FDA02461-C8BB-4D00-BE9E-12D1BE59E24A}"/>
              </a:ext>
            </a:extLst>
          </p:cNvPr>
          <p:cNvSpPr/>
          <p:nvPr userDrawn="1"/>
        </p:nvSpPr>
        <p:spPr>
          <a:xfrm>
            <a:off x="5460999" y="1"/>
            <a:ext cx="7843400" cy="6857999"/>
          </a:xfrm>
          <a:custGeom>
            <a:avLst/>
            <a:gdLst>
              <a:gd name="connsiteX0" fmla="*/ 21 w 2136302"/>
              <a:gd name="connsiteY0" fmla="*/ 1004356 h 1867909"/>
              <a:gd name="connsiteX1" fmla="*/ 397875 w 2136302"/>
              <a:gd name="connsiteY1" fmla="*/ 1744326 h 1867909"/>
              <a:gd name="connsiteX2" fmla="*/ 1148568 w 2136302"/>
              <a:gd name="connsiteY2" fmla="*/ 1842955 h 1867909"/>
              <a:gd name="connsiteX3" fmla="*/ 2131418 w 2136302"/>
              <a:gd name="connsiteY3" fmla="*/ 1029140 h 1867909"/>
              <a:gd name="connsiteX4" fmla="*/ 776610 w 2136302"/>
              <a:gd name="connsiteY4" fmla="*/ 54484 h 1867909"/>
              <a:gd name="connsiteX5" fmla="*/ 21 w 2136302"/>
              <a:gd name="connsiteY5" fmla="*/ 1004356 h 186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6302" h="1867909">
                <a:moveTo>
                  <a:pt x="21" y="1004356"/>
                </a:moveTo>
                <a:cubicBezTo>
                  <a:pt x="2145" y="1302570"/>
                  <a:pt x="131729" y="1592185"/>
                  <a:pt x="397875" y="1744326"/>
                </a:cubicBezTo>
                <a:cubicBezTo>
                  <a:pt x="621737" y="1872291"/>
                  <a:pt x="895572" y="1892624"/>
                  <a:pt x="1148568" y="1842955"/>
                </a:cubicBezTo>
                <a:cubicBezTo>
                  <a:pt x="1581422" y="1758084"/>
                  <a:pt x="2081041" y="1519756"/>
                  <a:pt x="2131418" y="1029140"/>
                </a:cubicBezTo>
                <a:cubicBezTo>
                  <a:pt x="2206173" y="301107"/>
                  <a:pt x="1407734" y="-164725"/>
                  <a:pt x="776610" y="54484"/>
                </a:cubicBezTo>
                <a:cubicBezTo>
                  <a:pt x="368033" y="196408"/>
                  <a:pt x="-3216" y="540750"/>
                  <a:pt x="21" y="1004356"/>
                </a:cubicBezTo>
                <a:close/>
              </a:path>
            </a:pathLst>
          </a:custGeom>
          <a:noFill/>
          <a:ln w="10109" cap="flat">
            <a:solidFill>
              <a:srgbClr val="F5F5F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5780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93844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75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">
            <a:extLst>
              <a:ext uri="{FF2B5EF4-FFF2-40B4-BE49-F238E27FC236}">
                <a16:creationId xmlns:a16="http://schemas.microsoft.com/office/drawing/2014/main" xmlns="" id="{FE83FE1B-F8AF-4B15-9093-B96C542E1A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0700" y="2606490"/>
            <a:ext cx="3702234" cy="3237101"/>
          </a:xfrm>
          <a:custGeom>
            <a:avLst/>
            <a:gdLst>
              <a:gd name="connsiteX0" fmla="*/ 3793399 w 7498460"/>
              <a:gd name="connsiteY0" fmla="*/ 1020 h 6556384"/>
              <a:gd name="connsiteX1" fmla="*/ 7481314 w 7498460"/>
              <a:gd name="connsiteY1" fmla="*/ 3612297 h 6556384"/>
              <a:gd name="connsiteX2" fmla="*/ 4031492 w 7498460"/>
              <a:gd name="connsiteY2" fmla="*/ 6468796 h 6556384"/>
              <a:gd name="connsiteX3" fmla="*/ 1396548 w 7498460"/>
              <a:gd name="connsiteY3" fmla="*/ 6122608 h 6556384"/>
              <a:gd name="connsiteX4" fmla="*/ 74 w 7498460"/>
              <a:gd name="connsiteY4" fmla="*/ 3525305 h 6556384"/>
              <a:gd name="connsiteX5" fmla="*/ 2725916 w 7498460"/>
              <a:gd name="connsiteY5" fmla="*/ 191240 h 6556384"/>
              <a:gd name="connsiteX6" fmla="*/ 3793399 w 7498460"/>
              <a:gd name="connsiteY6" fmla="*/ 1020 h 65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98460" h="6556384">
                <a:moveTo>
                  <a:pt x="3793399" y="1020"/>
                </a:moveTo>
                <a:cubicBezTo>
                  <a:pt x="5742137" y="-44758"/>
                  <a:pt x="7702709" y="1456171"/>
                  <a:pt x="7481314" y="3612297"/>
                </a:cubicBezTo>
                <a:cubicBezTo>
                  <a:pt x="7304492" y="5334363"/>
                  <a:pt x="5550822" y="6170896"/>
                  <a:pt x="4031492" y="6468796"/>
                </a:cubicBezTo>
                <a:cubicBezTo>
                  <a:pt x="3143474" y="6643133"/>
                  <a:pt x="2182308" y="6571767"/>
                  <a:pt x="1396548" y="6122608"/>
                </a:cubicBezTo>
                <a:cubicBezTo>
                  <a:pt x="462369" y="5588591"/>
                  <a:pt x="7530" y="4572038"/>
                  <a:pt x="74" y="3525305"/>
                </a:cubicBezTo>
                <a:cubicBezTo>
                  <a:pt x="-11290" y="1898040"/>
                  <a:pt x="1291804" y="689395"/>
                  <a:pt x="2725916" y="191240"/>
                </a:cubicBezTo>
                <a:cubicBezTo>
                  <a:pt x="3072049" y="71017"/>
                  <a:pt x="3432521" y="9498"/>
                  <a:pt x="3793399" y="10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xmlns="" id="{F6CE30C6-9327-4D0F-8A91-5DD4EABBE16E}"/>
              </a:ext>
            </a:extLst>
          </p:cNvPr>
          <p:cNvSpPr/>
          <p:nvPr userDrawn="1"/>
        </p:nvSpPr>
        <p:spPr>
          <a:xfrm>
            <a:off x="1727199" y="2608382"/>
            <a:ext cx="3872543" cy="3386018"/>
          </a:xfrm>
          <a:custGeom>
            <a:avLst/>
            <a:gdLst>
              <a:gd name="connsiteX0" fmla="*/ 21 w 2136302"/>
              <a:gd name="connsiteY0" fmla="*/ 1004356 h 1867909"/>
              <a:gd name="connsiteX1" fmla="*/ 397875 w 2136302"/>
              <a:gd name="connsiteY1" fmla="*/ 1744326 h 1867909"/>
              <a:gd name="connsiteX2" fmla="*/ 1148568 w 2136302"/>
              <a:gd name="connsiteY2" fmla="*/ 1842955 h 1867909"/>
              <a:gd name="connsiteX3" fmla="*/ 2131418 w 2136302"/>
              <a:gd name="connsiteY3" fmla="*/ 1029140 h 1867909"/>
              <a:gd name="connsiteX4" fmla="*/ 776610 w 2136302"/>
              <a:gd name="connsiteY4" fmla="*/ 54484 h 1867909"/>
              <a:gd name="connsiteX5" fmla="*/ 21 w 2136302"/>
              <a:gd name="connsiteY5" fmla="*/ 1004356 h 186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6302" h="1867909">
                <a:moveTo>
                  <a:pt x="21" y="1004356"/>
                </a:moveTo>
                <a:cubicBezTo>
                  <a:pt x="2145" y="1302570"/>
                  <a:pt x="131729" y="1592185"/>
                  <a:pt x="397875" y="1744326"/>
                </a:cubicBezTo>
                <a:cubicBezTo>
                  <a:pt x="621737" y="1872291"/>
                  <a:pt x="895572" y="1892624"/>
                  <a:pt x="1148568" y="1842955"/>
                </a:cubicBezTo>
                <a:cubicBezTo>
                  <a:pt x="1581422" y="1758084"/>
                  <a:pt x="2081041" y="1519756"/>
                  <a:pt x="2131418" y="1029140"/>
                </a:cubicBezTo>
                <a:cubicBezTo>
                  <a:pt x="2206173" y="301107"/>
                  <a:pt x="1407734" y="-164725"/>
                  <a:pt x="776610" y="54484"/>
                </a:cubicBezTo>
                <a:cubicBezTo>
                  <a:pt x="368033" y="196408"/>
                  <a:pt x="-3216" y="540750"/>
                  <a:pt x="21" y="1004356"/>
                </a:cubicBezTo>
                <a:close/>
              </a:path>
            </a:pathLst>
          </a:custGeom>
          <a:noFill/>
          <a:ln w="10109" cap="flat">
            <a:solidFill>
              <a:srgbClr val="F5F5F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Picture Placeholder 24">
            <a:extLst>
              <a:ext uri="{FF2B5EF4-FFF2-40B4-BE49-F238E27FC236}">
                <a16:creationId xmlns:a16="http://schemas.microsoft.com/office/drawing/2014/main" xmlns="" id="{0AE6300A-E5F7-495A-86B1-503009618A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7256" y="2614308"/>
            <a:ext cx="3702234" cy="3237101"/>
          </a:xfrm>
          <a:custGeom>
            <a:avLst/>
            <a:gdLst>
              <a:gd name="connsiteX0" fmla="*/ 3793399 w 7498460"/>
              <a:gd name="connsiteY0" fmla="*/ 1020 h 6556384"/>
              <a:gd name="connsiteX1" fmla="*/ 7481314 w 7498460"/>
              <a:gd name="connsiteY1" fmla="*/ 3612297 h 6556384"/>
              <a:gd name="connsiteX2" fmla="*/ 4031492 w 7498460"/>
              <a:gd name="connsiteY2" fmla="*/ 6468796 h 6556384"/>
              <a:gd name="connsiteX3" fmla="*/ 1396548 w 7498460"/>
              <a:gd name="connsiteY3" fmla="*/ 6122608 h 6556384"/>
              <a:gd name="connsiteX4" fmla="*/ 74 w 7498460"/>
              <a:gd name="connsiteY4" fmla="*/ 3525305 h 6556384"/>
              <a:gd name="connsiteX5" fmla="*/ 2725916 w 7498460"/>
              <a:gd name="connsiteY5" fmla="*/ 191240 h 6556384"/>
              <a:gd name="connsiteX6" fmla="*/ 3793399 w 7498460"/>
              <a:gd name="connsiteY6" fmla="*/ 1020 h 655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98460" h="6556384">
                <a:moveTo>
                  <a:pt x="3793399" y="1020"/>
                </a:moveTo>
                <a:cubicBezTo>
                  <a:pt x="5742137" y="-44758"/>
                  <a:pt x="7702709" y="1456171"/>
                  <a:pt x="7481314" y="3612297"/>
                </a:cubicBezTo>
                <a:cubicBezTo>
                  <a:pt x="7304492" y="5334363"/>
                  <a:pt x="5550822" y="6170896"/>
                  <a:pt x="4031492" y="6468796"/>
                </a:cubicBezTo>
                <a:cubicBezTo>
                  <a:pt x="3143474" y="6643133"/>
                  <a:pt x="2182308" y="6571767"/>
                  <a:pt x="1396548" y="6122608"/>
                </a:cubicBezTo>
                <a:cubicBezTo>
                  <a:pt x="462369" y="5588591"/>
                  <a:pt x="7530" y="4572038"/>
                  <a:pt x="74" y="3525305"/>
                </a:cubicBezTo>
                <a:cubicBezTo>
                  <a:pt x="-11290" y="1898040"/>
                  <a:pt x="1291804" y="689395"/>
                  <a:pt x="2725916" y="191240"/>
                </a:cubicBezTo>
                <a:cubicBezTo>
                  <a:pt x="3072049" y="71017"/>
                  <a:pt x="3432521" y="9498"/>
                  <a:pt x="3793399" y="10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xmlns="" id="{44DA1E97-E0B6-46D6-94EB-514350B7C870}"/>
              </a:ext>
            </a:extLst>
          </p:cNvPr>
          <p:cNvSpPr/>
          <p:nvPr userDrawn="1"/>
        </p:nvSpPr>
        <p:spPr>
          <a:xfrm>
            <a:off x="6593755" y="2616200"/>
            <a:ext cx="3872543" cy="3386018"/>
          </a:xfrm>
          <a:custGeom>
            <a:avLst/>
            <a:gdLst>
              <a:gd name="connsiteX0" fmla="*/ 21 w 2136302"/>
              <a:gd name="connsiteY0" fmla="*/ 1004356 h 1867909"/>
              <a:gd name="connsiteX1" fmla="*/ 397875 w 2136302"/>
              <a:gd name="connsiteY1" fmla="*/ 1744326 h 1867909"/>
              <a:gd name="connsiteX2" fmla="*/ 1148568 w 2136302"/>
              <a:gd name="connsiteY2" fmla="*/ 1842955 h 1867909"/>
              <a:gd name="connsiteX3" fmla="*/ 2131418 w 2136302"/>
              <a:gd name="connsiteY3" fmla="*/ 1029140 h 1867909"/>
              <a:gd name="connsiteX4" fmla="*/ 776610 w 2136302"/>
              <a:gd name="connsiteY4" fmla="*/ 54484 h 1867909"/>
              <a:gd name="connsiteX5" fmla="*/ 21 w 2136302"/>
              <a:gd name="connsiteY5" fmla="*/ 1004356 h 186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6302" h="1867909">
                <a:moveTo>
                  <a:pt x="21" y="1004356"/>
                </a:moveTo>
                <a:cubicBezTo>
                  <a:pt x="2145" y="1302570"/>
                  <a:pt x="131729" y="1592185"/>
                  <a:pt x="397875" y="1744326"/>
                </a:cubicBezTo>
                <a:cubicBezTo>
                  <a:pt x="621737" y="1872291"/>
                  <a:pt x="895572" y="1892624"/>
                  <a:pt x="1148568" y="1842955"/>
                </a:cubicBezTo>
                <a:cubicBezTo>
                  <a:pt x="1581422" y="1758084"/>
                  <a:pt x="2081041" y="1519756"/>
                  <a:pt x="2131418" y="1029140"/>
                </a:cubicBezTo>
                <a:cubicBezTo>
                  <a:pt x="2206173" y="301107"/>
                  <a:pt x="1407734" y="-164725"/>
                  <a:pt x="776610" y="54484"/>
                </a:cubicBezTo>
                <a:cubicBezTo>
                  <a:pt x="368033" y="196408"/>
                  <a:pt x="-3216" y="540750"/>
                  <a:pt x="21" y="1004356"/>
                </a:cubicBezTo>
                <a:close/>
              </a:path>
            </a:pathLst>
          </a:custGeom>
          <a:noFill/>
          <a:ln w="10109" cap="flat">
            <a:solidFill>
              <a:srgbClr val="F5F5F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115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2A6ECD7C-9080-428A-98B4-477DCE6F52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68889" y="494639"/>
            <a:ext cx="2686527" cy="3112161"/>
          </a:xfrm>
          <a:custGeom>
            <a:avLst/>
            <a:gdLst>
              <a:gd name="connsiteX0" fmla="*/ 2221236 w 4210967"/>
              <a:gd name="connsiteY0" fmla="*/ 1332 h 4878122"/>
              <a:gd name="connsiteX1" fmla="*/ 3846957 w 4210967"/>
              <a:gd name="connsiteY1" fmla="*/ 714701 h 4878122"/>
              <a:gd name="connsiteX2" fmla="*/ 4209036 w 4210967"/>
              <a:gd name="connsiteY2" fmla="*/ 2471031 h 4878122"/>
              <a:gd name="connsiteX3" fmla="*/ 3892611 w 4210967"/>
              <a:gd name="connsiteY3" fmla="*/ 4210806 h 4878122"/>
              <a:gd name="connsiteX4" fmla="*/ 2324979 w 4210967"/>
              <a:gd name="connsiteY4" fmla="*/ 4876221 h 4878122"/>
              <a:gd name="connsiteX5" fmla="*/ 727947 w 4210967"/>
              <a:gd name="connsiteY5" fmla="*/ 4107451 h 4878122"/>
              <a:gd name="connsiteX6" fmla="*/ 5058 w 4210967"/>
              <a:gd name="connsiteY6" fmla="*/ 2513279 h 4878122"/>
              <a:gd name="connsiteX7" fmla="*/ 558816 w 4210967"/>
              <a:gd name="connsiteY7" fmla="*/ 816172 h 4878122"/>
              <a:gd name="connsiteX8" fmla="*/ 2221236 w 4210967"/>
              <a:gd name="connsiteY8" fmla="*/ 1332 h 487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967" h="4878122">
                <a:moveTo>
                  <a:pt x="2221236" y="1332"/>
                </a:moveTo>
                <a:cubicBezTo>
                  <a:pt x="2858961" y="-21600"/>
                  <a:pt x="3512036" y="253138"/>
                  <a:pt x="3846957" y="714701"/>
                </a:cubicBezTo>
                <a:cubicBezTo>
                  <a:pt x="4181876" y="1176266"/>
                  <a:pt x="4200787" y="1826733"/>
                  <a:pt x="4209036" y="2471031"/>
                </a:cubicBezTo>
                <a:cubicBezTo>
                  <a:pt x="4217352" y="3119557"/>
                  <a:pt x="4212925" y="3764059"/>
                  <a:pt x="3892611" y="4210806"/>
                </a:cubicBezTo>
                <a:cubicBezTo>
                  <a:pt x="3572295" y="4657550"/>
                  <a:pt x="2931801" y="4902381"/>
                  <a:pt x="2324979" y="4876221"/>
                </a:cubicBezTo>
                <a:cubicBezTo>
                  <a:pt x="1718089" y="4845833"/>
                  <a:pt x="1146953" y="4542309"/>
                  <a:pt x="727947" y="4107451"/>
                </a:cubicBezTo>
                <a:cubicBezTo>
                  <a:pt x="308940" y="3672595"/>
                  <a:pt x="44210" y="3108485"/>
                  <a:pt x="5058" y="2513279"/>
                </a:cubicBezTo>
                <a:cubicBezTo>
                  <a:pt x="-34093" y="1918072"/>
                  <a:pt x="154414" y="1289623"/>
                  <a:pt x="558816" y="816172"/>
                </a:cubicBezTo>
                <a:cubicBezTo>
                  <a:pt x="963216" y="342719"/>
                  <a:pt x="1581364" y="22185"/>
                  <a:pt x="2221236" y="13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F532FD1E-B016-48AB-97FB-5A7D0BFA85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589" y="3429000"/>
            <a:ext cx="2686527" cy="3112161"/>
          </a:xfrm>
          <a:custGeom>
            <a:avLst/>
            <a:gdLst>
              <a:gd name="connsiteX0" fmla="*/ 2221236 w 4210967"/>
              <a:gd name="connsiteY0" fmla="*/ 1332 h 4878122"/>
              <a:gd name="connsiteX1" fmla="*/ 3846957 w 4210967"/>
              <a:gd name="connsiteY1" fmla="*/ 714701 h 4878122"/>
              <a:gd name="connsiteX2" fmla="*/ 4209036 w 4210967"/>
              <a:gd name="connsiteY2" fmla="*/ 2471031 h 4878122"/>
              <a:gd name="connsiteX3" fmla="*/ 3892611 w 4210967"/>
              <a:gd name="connsiteY3" fmla="*/ 4210806 h 4878122"/>
              <a:gd name="connsiteX4" fmla="*/ 2324979 w 4210967"/>
              <a:gd name="connsiteY4" fmla="*/ 4876221 h 4878122"/>
              <a:gd name="connsiteX5" fmla="*/ 727947 w 4210967"/>
              <a:gd name="connsiteY5" fmla="*/ 4107451 h 4878122"/>
              <a:gd name="connsiteX6" fmla="*/ 5058 w 4210967"/>
              <a:gd name="connsiteY6" fmla="*/ 2513279 h 4878122"/>
              <a:gd name="connsiteX7" fmla="*/ 558816 w 4210967"/>
              <a:gd name="connsiteY7" fmla="*/ 816172 h 4878122"/>
              <a:gd name="connsiteX8" fmla="*/ 2221236 w 4210967"/>
              <a:gd name="connsiteY8" fmla="*/ 1332 h 487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967" h="4878122">
                <a:moveTo>
                  <a:pt x="2221236" y="1332"/>
                </a:moveTo>
                <a:cubicBezTo>
                  <a:pt x="2858961" y="-21600"/>
                  <a:pt x="3512036" y="253138"/>
                  <a:pt x="3846957" y="714701"/>
                </a:cubicBezTo>
                <a:cubicBezTo>
                  <a:pt x="4181876" y="1176266"/>
                  <a:pt x="4200787" y="1826733"/>
                  <a:pt x="4209036" y="2471031"/>
                </a:cubicBezTo>
                <a:cubicBezTo>
                  <a:pt x="4217352" y="3119557"/>
                  <a:pt x="4212925" y="3764059"/>
                  <a:pt x="3892611" y="4210806"/>
                </a:cubicBezTo>
                <a:cubicBezTo>
                  <a:pt x="3572295" y="4657550"/>
                  <a:pt x="2931801" y="4902381"/>
                  <a:pt x="2324979" y="4876221"/>
                </a:cubicBezTo>
                <a:cubicBezTo>
                  <a:pt x="1718089" y="4845833"/>
                  <a:pt x="1146953" y="4542309"/>
                  <a:pt x="727947" y="4107451"/>
                </a:cubicBezTo>
                <a:cubicBezTo>
                  <a:pt x="308940" y="3672595"/>
                  <a:pt x="44210" y="3108485"/>
                  <a:pt x="5058" y="2513279"/>
                </a:cubicBezTo>
                <a:cubicBezTo>
                  <a:pt x="-34093" y="1918072"/>
                  <a:pt x="154414" y="1289623"/>
                  <a:pt x="558816" y="816172"/>
                </a:cubicBezTo>
                <a:cubicBezTo>
                  <a:pt x="963216" y="342719"/>
                  <a:pt x="1581364" y="22185"/>
                  <a:pt x="2221236" y="13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2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A36F39F0-6F69-42D0-93A2-C369360023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8900" y="1917700"/>
            <a:ext cx="2578100" cy="2578100"/>
          </a:xfrm>
          <a:custGeom>
            <a:avLst/>
            <a:gdLst>
              <a:gd name="connsiteX0" fmla="*/ 1289050 w 2578100"/>
              <a:gd name="connsiteY0" fmla="*/ 0 h 2578100"/>
              <a:gd name="connsiteX1" fmla="*/ 2578100 w 2578100"/>
              <a:gd name="connsiteY1" fmla="*/ 1289050 h 2578100"/>
              <a:gd name="connsiteX2" fmla="*/ 1289050 w 2578100"/>
              <a:gd name="connsiteY2" fmla="*/ 2578100 h 2578100"/>
              <a:gd name="connsiteX3" fmla="*/ 0 w 2578100"/>
              <a:gd name="connsiteY3" fmla="*/ 1289050 h 2578100"/>
              <a:gd name="connsiteX4" fmla="*/ 1289050 w 2578100"/>
              <a:gd name="connsiteY4" fmla="*/ 0 h 257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8100" h="2578100">
                <a:moveTo>
                  <a:pt x="1289050" y="0"/>
                </a:moveTo>
                <a:cubicBezTo>
                  <a:pt x="2000973" y="0"/>
                  <a:pt x="2578100" y="577127"/>
                  <a:pt x="2578100" y="1289050"/>
                </a:cubicBezTo>
                <a:cubicBezTo>
                  <a:pt x="2578100" y="2000973"/>
                  <a:pt x="2000973" y="2578100"/>
                  <a:pt x="1289050" y="2578100"/>
                </a:cubicBezTo>
                <a:cubicBezTo>
                  <a:pt x="577127" y="2578100"/>
                  <a:pt x="0" y="2000973"/>
                  <a:pt x="0" y="1289050"/>
                </a:cubicBezTo>
                <a:cubicBezTo>
                  <a:pt x="0" y="577127"/>
                  <a:pt x="577127" y="0"/>
                  <a:pt x="128905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F39DF598-AB0A-446A-8547-BD78AF4E20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06950" y="3898900"/>
            <a:ext cx="2578100" cy="2578100"/>
          </a:xfrm>
          <a:custGeom>
            <a:avLst/>
            <a:gdLst>
              <a:gd name="connsiteX0" fmla="*/ 1289050 w 2578100"/>
              <a:gd name="connsiteY0" fmla="*/ 0 h 2578100"/>
              <a:gd name="connsiteX1" fmla="*/ 2578100 w 2578100"/>
              <a:gd name="connsiteY1" fmla="*/ 1289050 h 2578100"/>
              <a:gd name="connsiteX2" fmla="*/ 1289050 w 2578100"/>
              <a:gd name="connsiteY2" fmla="*/ 2578100 h 2578100"/>
              <a:gd name="connsiteX3" fmla="*/ 0 w 2578100"/>
              <a:gd name="connsiteY3" fmla="*/ 1289050 h 2578100"/>
              <a:gd name="connsiteX4" fmla="*/ 1289050 w 2578100"/>
              <a:gd name="connsiteY4" fmla="*/ 0 h 257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8100" h="2578100">
                <a:moveTo>
                  <a:pt x="1289050" y="0"/>
                </a:moveTo>
                <a:cubicBezTo>
                  <a:pt x="2000973" y="0"/>
                  <a:pt x="2578100" y="577127"/>
                  <a:pt x="2578100" y="1289050"/>
                </a:cubicBezTo>
                <a:cubicBezTo>
                  <a:pt x="2578100" y="2000973"/>
                  <a:pt x="2000973" y="2578100"/>
                  <a:pt x="1289050" y="2578100"/>
                </a:cubicBezTo>
                <a:cubicBezTo>
                  <a:pt x="577127" y="2578100"/>
                  <a:pt x="0" y="2000973"/>
                  <a:pt x="0" y="1289050"/>
                </a:cubicBezTo>
                <a:cubicBezTo>
                  <a:pt x="0" y="577127"/>
                  <a:pt x="577127" y="0"/>
                  <a:pt x="128905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42790946-13C1-4203-9D3F-AB0BC9C205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55000" y="1917700"/>
            <a:ext cx="2578100" cy="2578100"/>
          </a:xfrm>
          <a:custGeom>
            <a:avLst/>
            <a:gdLst>
              <a:gd name="connsiteX0" fmla="*/ 1289050 w 2578100"/>
              <a:gd name="connsiteY0" fmla="*/ 0 h 2578100"/>
              <a:gd name="connsiteX1" fmla="*/ 2578100 w 2578100"/>
              <a:gd name="connsiteY1" fmla="*/ 1289050 h 2578100"/>
              <a:gd name="connsiteX2" fmla="*/ 1289050 w 2578100"/>
              <a:gd name="connsiteY2" fmla="*/ 2578100 h 2578100"/>
              <a:gd name="connsiteX3" fmla="*/ 0 w 2578100"/>
              <a:gd name="connsiteY3" fmla="*/ 1289050 h 2578100"/>
              <a:gd name="connsiteX4" fmla="*/ 1289050 w 2578100"/>
              <a:gd name="connsiteY4" fmla="*/ 0 h 257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8100" h="2578100">
                <a:moveTo>
                  <a:pt x="1289050" y="0"/>
                </a:moveTo>
                <a:cubicBezTo>
                  <a:pt x="2000973" y="0"/>
                  <a:pt x="2578100" y="577127"/>
                  <a:pt x="2578100" y="1289050"/>
                </a:cubicBezTo>
                <a:cubicBezTo>
                  <a:pt x="2578100" y="2000973"/>
                  <a:pt x="2000973" y="2578100"/>
                  <a:pt x="1289050" y="2578100"/>
                </a:cubicBezTo>
                <a:cubicBezTo>
                  <a:pt x="577127" y="2578100"/>
                  <a:pt x="0" y="2000973"/>
                  <a:pt x="0" y="1289050"/>
                </a:cubicBezTo>
                <a:cubicBezTo>
                  <a:pt x="0" y="577127"/>
                  <a:pt x="577127" y="0"/>
                  <a:pt x="128905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222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E80F0A8-E6FD-43B2-918A-A120780E57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0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www.free-power-point-templat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8E27F82-EAC3-4AFE-9A9D-3409FA70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961723-88DC-4DA9-B788-1B3B929B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401840-FDCD-4ACD-B5A2-B91136625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85908-2366-4F53-9BBA-62719359115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5CD1C3-4CC4-46DA-BE3C-A7270B232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C80420-36F5-4DD7-9A64-8A3A94676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1532-FC1F-4302-8CE2-421F7A25CC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EFE5E9-B107-4218-AA2E-5EC1FA3B56CA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B7FEDD-6D80-4E9E-BAF9-11E6840FADCA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192770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995A02-988E-4941-AFFE-4D3599C176C5}"/>
              </a:ext>
            </a:extLst>
          </p:cNvPr>
          <p:cNvSpPr txBox="1"/>
          <p:nvPr/>
        </p:nvSpPr>
        <p:spPr>
          <a:xfrm>
            <a:off x="563625" y="2505670"/>
            <a:ext cx="4456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Proposal</a:t>
            </a:r>
            <a:endParaRPr lang="en-US" sz="4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690035D-D273-45FB-965B-F55B728D3B02}"/>
              </a:ext>
            </a:extLst>
          </p:cNvPr>
          <p:cNvSpPr txBox="1"/>
          <p:nvPr/>
        </p:nvSpPr>
        <p:spPr>
          <a:xfrm>
            <a:off x="58821" y="5523925"/>
            <a:ext cx="582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600" dirty="0" smtClean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Linear Optimisation Perspective</a:t>
            </a:r>
            <a:endParaRPr lang="en-US" spc="60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987F757C-76D9-4B10-8ACF-53AEDFF10CE3}"/>
              </a:ext>
            </a:extLst>
          </p:cNvPr>
          <p:cNvGrpSpPr/>
          <p:nvPr/>
        </p:nvGrpSpPr>
        <p:grpSpPr>
          <a:xfrm>
            <a:off x="-213346" y="-2022920"/>
            <a:ext cx="3263044" cy="3475111"/>
            <a:chOff x="4010742" y="3365307"/>
            <a:chExt cx="1051703" cy="1120054"/>
          </a:xfrm>
        </p:grpSpPr>
        <p:sp>
          <p:nvSpPr>
            <p:cNvPr id="16" name="그래픽 7">
              <a:extLst>
                <a:ext uri="{FF2B5EF4-FFF2-40B4-BE49-F238E27FC236}">
                  <a16:creationId xmlns:a16="http://schemas.microsoft.com/office/drawing/2014/main" xmlns="" id="{16D03A47-7529-4EB6-8384-C8B854E8688D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그래픽 38">
              <a:extLst>
                <a:ext uri="{FF2B5EF4-FFF2-40B4-BE49-F238E27FC236}">
                  <a16:creationId xmlns:a16="http://schemas.microsoft.com/office/drawing/2014/main" xmlns="" id="{F2B22E73-4DE2-4CD0-AC77-92CA87A6A689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46B609F3-EECF-4C44-B952-4E76CBD119B2}"/>
              </a:ext>
            </a:extLst>
          </p:cNvPr>
          <p:cNvGrpSpPr/>
          <p:nvPr/>
        </p:nvGrpSpPr>
        <p:grpSpPr>
          <a:xfrm rot="8100000">
            <a:off x="-80941" y="6122316"/>
            <a:ext cx="1098369" cy="1169753"/>
            <a:chOff x="4010742" y="3365307"/>
            <a:chExt cx="1051703" cy="1120054"/>
          </a:xfrm>
        </p:grpSpPr>
        <p:sp>
          <p:nvSpPr>
            <p:cNvPr id="20" name="그래픽 7">
              <a:extLst>
                <a:ext uri="{FF2B5EF4-FFF2-40B4-BE49-F238E27FC236}">
                  <a16:creationId xmlns:a16="http://schemas.microsoft.com/office/drawing/2014/main" xmlns="" id="{B22F37E9-6D5A-4EE8-A458-DD6EED15F2A2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그래픽 38">
              <a:extLst>
                <a:ext uri="{FF2B5EF4-FFF2-40B4-BE49-F238E27FC236}">
                  <a16:creationId xmlns:a16="http://schemas.microsoft.com/office/drawing/2014/main" xmlns="" id="{D4304854-4B3A-4B04-AFB9-071E1E79CD07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" name="Picture 1" descr="E:\websites\free-power-point-templates\2012\logos.png">
            <a:extLst>
              <a:ext uri="{FF2B5EF4-FFF2-40B4-BE49-F238E27FC236}">
                <a16:creationId xmlns:a16="http://schemas.microsoft.com/office/drawing/2014/main" xmlns="" id="{0EF257FF-2927-400B-AE8D-0DC6B5852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345427" y="6525016"/>
            <a:ext cx="804085" cy="2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5" r="177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68" y="4030578"/>
            <a:ext cx="5690938" cy="2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6" y="4030579"/>
            <a:ext cx="6100010" cy="2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68" y="721895"/>
            <a:ext cx="5690937" cy="3128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15:$H$21"/>
              </a:ext>
            </a:extLst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316" y="721895"/>
            <a:ext cx="6100010" cy="312821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B99D17-DD13-4FD0-B54B-2398FA12F65B}"/>
              </a:ext>
            </a:extLst>
          </p:cNvPr>
          <p:cNvSpPr txBox="1"/>
          <p:nvPr/>
        </p:nvSpPr>
        <p:spPr>
          <a:xfrm>
            <a:off x="120316" y="0"/>
            <a:ext cx="11959389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Mongolian Baiti" pitchFamily="66" charset="0"/>
                <a:ea typeface="Open Sans" panose="020B0606030504020204" pitchFamily="34" charset="0"/>
                <a:cs typeface="Mongolian Baiti" pitchFamily="66" charset="0"/>
              </a:rPr>
              <a:t>APENDICE</a:t>
            </a:r>
            <a:endParaRPr lang="en-US" sz="3200" b="1" dirty="0">
              <a:solidFill>
                <a:schemeClr val="bg1"/>
              </a:solidFill>
              <a:latin typeface="Mongolian Baiti" pitchFamily="66" charset="0"/>
              <a:ea typeface="Open Sans" panose="020B0606030504020204" pitchFamily="34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5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995A02-988E-4941-AFFE-4D3599C176C5}"/>
              </a:ext>
            </a:extLst>
          </p:cNvPr>
          <p:cNvSpPr txBox="1"/>
          <p:nvPr/>
        </p:nvSpPr>
        <p:spPr>
          <a:xfrm>
            <a:off x="772817" y="2505670"/>
            <a:ext cx="4038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987F757C-76D9-4B10-8ACF-53AEDFF10CE3}"/>
              </a:ext>
            </a:extLst>
          </p:cNvPr>
          <p:cNvGrpSpPr/>
          <p:nvPr/>
        </p:nvGrpSpPr>
        <p:grpSpPr>
          <a:xfrm>
            <a:off x="-213346" y="-2022920"/>
            <a:ext cx="3263044" cy="3475111"/>
            <a:chOff x="4010742" y="3365307"/>
            <a:chExt cx="1051703" cy="1120054"/>
          </a:xfrm>
        </p:grpSpPr>
        <p:sp>
          <p:nvSpPr>
            <p:cNvPr id="16" name="그래픽 7">
              <a:extLst>
                <a:ext uri="{FF2B5EF4-FFF2-40B4-BE49-F238E27FC236}">
                  <a16:creationId xmlns:a16="http://schemas.microsoft.com/office/drawing/2014/main" xmlns="" id="{16D03A47-7529-4EB6-8384-C8B854E8688D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그래픽 38">
              <a:extLst>
                <a:ext uri="{FF2B5EF4-FFF2-40B4-BE49-F238E27FC236}">
                  <a16:creationId xmlns:a16="http://schemas.microsoft.com/office/drawing/2014/main" xmlns="" id="{F2B22E73-4DE2-4CD0-AC77-92CA87A6A689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46B609F3-EECF-4C44-B952-4E76CBD119B2}"/>
              </a:ext>
            </a:extLst>
          </p:cNvPr>
          <p:cNvGrpSpPr/>
          <p:nvPr/>
        </p:nvGrpSpPr>
        <p:grpSpPr>
          <a:xfrm rot="8100000">
            <a:off x="-80941" y="6122316"/>
            <a:ext cx="1098369" cy="1169753"/>
            <a:chOff x="4010742" y="3365307"/>
            <a:chExt cx="1051703" cy="1120054"/>
          </a:xfrm>
        </p:grpSpPr>
        <p:sp>
          <p:nvSpPr>
            <p:cNvPr id="20" name="그래픽 7">
              <a:extLst>
                <a:ext uri="{FF2B5EF4-FFF2-40B4-BE49-F238E27FC236}">
                  <a16:creationId xmlns:a16="http://schemas.microsoft.com/office/drawing/2014/main" xmlns="" id="{B22F37E9-6D5A-4EE8-A458-DD6EED15F2A2}"/>
                </a:ext>
              </a:extLst>
            </p:cNvPr>
            <p:cNvSpPr/>
            <p:nvPr/>
          </p:nvSpPr>
          <p:spPr>
            <a:xfrm rot="3600000">
              <a:off x="4021618" y="3412989"/>
              <a:ext cx="1056966" cy="1024689"/>
            </a:xfrm>
            <a:custGeom>
              <a:avLst/>
              <a:gdLst>
                <a:gd name="connsiteX0" fmla="*/ 719511 w 1056966"/>
                <a:gd name="connsiteY0" fmla="*/ 4072 h 1024689"/>
                <a:gd name="connsiteX1" fmla="*/ 447287 w 1056966"/>
                <a:gd name="connsiteY1" fmla="*/ 64651 h 1024689"/>
                <a:gd name="connsiteX2" fmla="*/ 216687 w 1056966"/>
                <a:gd name="connsiteY2" fmla="*/ 268962 h 1024689"/>
                <a:gd name="connsiteX3" fmla="*/ 40569 w 1056966"/>
                <a:gd name="connsiteY3" fmla="*/ 833794 h 1024689"/>
                <a:gd name="connsiteX4" fmla="*/ 725417 w 1056966"/>
                <a:gd name="connsiteY4" fmla="*/ 968192 h 1024689"/>
                <a:gd name="connsiteX5" fmla="*/ 917917 w 1056966"/>
                <a:gd name="connsiteY5" fmla="*/ 113419 h 1024689"/>
                <a:gd name="connsiteX6" fmla="*/ 719511 w 1056966"/>
                <a:gd name="connsiteY6" fmla="*/ 4072 h 102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966" h="1024689">
                  <a:moveTo>
                    <a:pt x="719511" y="4072"/>
                  </a:moveTo>
                  <a:cubicBezTo>
                    <a:pt x="630167" y="-9930"/>
                    <a:pt x="535012" y="12644"/>
                    <a:pt x="447287" y="64651"/>
                  </a:cubicBezTo>
                  <a:cubicBezTo>
                    <a:pt x="358609" y="117229"/>
                    <a:pt x="285267" y="191905"/>
                    <a:pt x="216687" y="268962"/>
                  </a:cubicBezTo>
                  <a:cubicBezTo>
                    <a:pt x="91052" y="409932"/>
                    <a:pt x="-78779" y="640627"/>
                    <a:pt x="40569" y="833794"/>
                  </a:cubicBezTo>
                  <a:cubicBezTo>
                    <a:pt x="174491" y="1050583"/>
                    <a:pt x="517867" y="1063442"/>
                    <a:pt x="725417" y="968192"/>
                  </a:cubicBezTo>
                  <a:cubicBezTo>
                    <a:pt x="1058316" y="815411"/>
                    <a:pt x="1173187" y="391930"/>
                    <a:pt x="917917" y="113419"/>
                  </a:cubicBezTo>
                  <a:cubicBezTo>
                    <a:pt x="860291" y="50554"/>
                    <a:pt x="791806" y="15311"/>
                    <a:pt x="719511" y="407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그래픽 38">
              <a:extLst>
                <a:ext uri="{FF2B5EF4-FFF2-40B4-BE49-F238E27FC236}">
                  <a16:creationId xmlns:a16="http://schemas.microsoft.com/office/drawing/2014/main" xmlns="" id="{D4304854-4B3A-4B04-AFB9-071E1E79CD07}"/>
                </a:ext>
              </a:extLst>
            </p:cNvPr>
            <p:cNvSpPr/>
            <p:nvPr/>
          </p:nvSpPr>
          <p:spPr>
            <a:xfrm>
              <a:off x="4010742" y="3365307"/>
              <a:ext cx="950304" cy="1120054"/>
            </a:xfrm>
            <a:custGeom>
              <a:avLst/>
              <a:gdLst>
                <a:gd name="connsiteX0" fmla="*/ 38078 w 950304"/>
                <a:gd name="connsiteY0" fmla="*/ 191527 h 1120054"/>
                <a:gd name="connsiteX1" fmla="*/ 301444 w 950304"/>
                <a:gd name="connsiteY1" fmla="*/ 1007534 h 1120054"/>
                <a:gd name="connsiteX2" fmla="*/ 595766 w 950304"/>
                <a:gd name="connsiteY2" fmla="*/ 1114786 h 1120054"/>
                <a:gd name="connsiteX3" fmla="*/ 950192 w 950304"/>
                <a:gd name="connsiteY3" fmla="*/ 583957 h 1120054"/>
                <a:gd name="connsiteX4" fmla="*/ 524805 w 950304"/>
                <a:gd name="connsiteY4" fmla="*/ 8362 h 1120054"/>
                <a:gd name="connsiteX5" fmla="*/ 38078 w 950304"/>
                <a:gd name="connsiteY5" fmla="*/ 191527 h 112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304" h="1120054">
                  <a:moveTo>
                    <a:pt x="38078" y="191527"/>
                  </a:moveTo>
                  <a:cubicBezTo>
                    <a:pt x="-90224" y="429557"/>
                    <a:pt x="133137" y="836370"/>
                    <a:pt x="301444" y="1007534"/>
                  </a:cubicBezTo>
                  <a:cubicBezTo>
                    <a:pt x="377834" y="1085258"/>
                    <a:pt x="489182" y="1137265"/>
                    <a:pt x="595766" y="1114786"/>
                  </a:cubicBezTo>
                  <a:cubicBezTo>
                    <a:pt x="836082" y="1064017"/>
                    <a:pt x="946001" y="808081"/>
                    <a:pt x="950192" y="583957"/>
                  </a:cubicBezTo>
                  <a:cubicBezTo>
                    <a:pt x="955145" y="316591"/>
                    <a:pt x="796458" y="67702"/>
                    <a:pt x="524805" y="8362"/>
                  </a:cubicBezTo>
                  <a:cubicBezTo>
                    <a:pt x="381644" y="-22976"/>
                    <a:pt x="123612" y="32841"/>
                    <a:pt x="38078" y="191527"/>
                  </a:cubicBezTo>
                  <a:close/>
                </a:path>
              </a:pathLst>
            </a:custGeom>
            <a:noFill/>
            <a:ln w="9525" cap="flat">
              <a:solidFill>
                <a:srgbClr val="F5F5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" name="Picture 1" descr="E:\websites\free-power-point-templates\2012\logos.png">
            <a:extLst>
              <a:ext uri="{FF2B5EF4-FFF2-40B4-BE49-F238E27FC236}">
                <a16:creationId xmlns:a16="http://schemas.microsoft.com/office/drawing/2014/main" xmlns="" id="{9827B919-921F-467E-A3A6-4083630D9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319485" y="102168"/>
            <a:ext cx="723021" cy="26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 b="18971"/>
          <a:stretch/>
        </p:blipFill>
        <p:spPr>
          <a:xfrm>
            <a:off x="5510463" y="0"/>
            <a:ext cx="7784432" cy="6857999"/>
          </a:xfrm>
        </p:spPr>
      </p:pic>
    </p:spTree>
    <p:extLst>
      <p:ext uri="{BB962C8B-B14F-4D97-AF65-F5344CB8AC3E}">
        <p14:creationId xmlns:p14="http://schemas.microsoft.com/office/powerpoint/2010/main" val="41600011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B99D17-DD13-4FD0-B54B-2398FA12F65B}"/>
              </a:ext>
            </a:extLst>
          </p:cNvPr>
          <p:cNvSpPr txBox="1"/>
          <p:nvPr/>
        </p:nvSpPr>
        <p:spPr>
          <a:xfrm>
            <a:off x="167438" y="277514"/>
            <a:ext cx="10626894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Mongolian Baiti" pitchFamily="66" charset="0"/>
                <a:ea typeface="Open Sans" panose="020B0606030504020204" pitchFamily="34" charset="0"/>
                <a:cs typeface="Mongolian Baiti" pitchFamily="66" charset="0"/>
              </a:rPr>
              <a:t>Business Proposal Statement &amp; Objectives</a:t>
            </a:r>
            <a:endParaRPr lang="en-US" sz="3200" b="1" dirty="0">
              <a:solidFill>
                <a:schemeClr val="bg1"/>
              </a:solidFill>
              <a:latin typeface="Mongolian Baiti" pitchFamily="66" charset="0"/>
              <a:ea typeface="Open Sans" panose="020B0606030504020204" pitchFamily="34" charset="0"/>
              <a:cs typeface="Mongolian Baiti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FB99D17-DD13-4FD0-B54B-2398FA12F65B}"/>
              </a:ext>
            </a:extLst>
          </p:cNvPr>
          <p:cNvSpPr txBox="1"/>
          <p:nvPr/>
        </p:nvSpPr>
        <p:spPr>
          <a:xfrm>
            <a:off x="167438" y="4183790"/>
            <a:ext cx="1541044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Mongolian Baiti" pitchFamily="66" charset="0"/>
                <a:ea typeface="Open Sans" panose="020B0606030504020204" pitchFamily="34" charset="0"/>
                <a:cs typeface="Mongolian Baiti" pitchFamily="66" charset="0"/>
              </a:rPr>
              <a:t>Objectives</a:t>
            </a:r>
            <a:endParaRPr lang="en-US" sz="2400" b="1" dirty="0">
              <a:solidFill>
                <a:schemeClr val="bg1"/>
              </a:solidFill>
              <a:latin typeface="Mongolian Baiti" pitchFamily="66" charset="0"/>
              <a:ea typeface="Open Sans" panose="020B0606030504020204" pitchFamily="34" charset="0"/>
              <a:cs typeface="Mongolian Baiti" pitchFamily="66" charset="0"/>
            </a:endParaRP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xmlns="" id="{50CDF2F7-DDE3-4202-9050-C49E70A9E665}"/>
              </a:ext>
            </a:extLst>
          </p:cNvPr>
          <p:cNvSpPr txBox="1">
            <a:spLocks/>
          </p:cNvSpPr>
          <p:nvPr/>
        </p:nvSpPr>
        <p:spPr>
          <a:xfrm>
            <a:off x="167439" y="4642651"/>
            <a:ext cx="10626893" cy="133882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determine the feasibility of producing any of Type X and Type Y and sell them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determine whether it is better to produce only Type X or Type Y or both types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determine the proportional combination of Type X and Type Y that guarantees maximum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xmlns="" id="{50CDF2F7-DDE3-4202-9050-C49E70A9E665}"/>
              </a:ext>
            </a:extLst>
          </p:cNvPr>
          <p:cNvSpPr txBox="1">
            <a:spLocks/>
          </p:cNvSpPr>
          <p:nvPr/>
        </p:nvSpPr>
        <p:spPr>
          <a:xfrm>
            <a:off x="167439" y="1416287"/>
            <a:ext cx="2407319" cy="50206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Mongolian Baiti" pitchFamily="66" charset="0"/>
                <a:ea typeface="Open Sans" panose="020B0606030504020204" pitchFamily="34" charset="0"/>
                <a:cs typeface="Mongolian Baiti" pitchFamily="66" charset="0"/>
              </a:rPr>
              <a:t>Problem Statement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xmlns="" id="{50CDF2F7-DDE3-4202-9050-C49E70A9E665}"/>
              </a:ext>
            </a:extLst>
          </p:cNvPr>
          <p:cNvSpPr txBox="1">
            <a:spLocks/>
          </p:cNvSpPr>
          <p:nvPr/>
        </p:nvSpPr>
        <p:spPr>
          <a:xfrm>
            <a:off x="167438" y="1911643"/>
            <a:ext cx="10626894" cy="142032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linear optimisation problem with the overall aim of determining the feasibility of developing a new product that offers better services for a bigger market segment and generates higher profit per unit compare to our exiting product. </a:t>
            </a:r>
          </a:p>
        </p:txBody>
      </p:sp>
    </p:spTree>
    <p:extLst>
      <p:ext uri="{BB962C8B-B14F-4D97-AF65-F5344CB8AC3E}">
        <p14:creationId xmlns:p14="http://schemas.microsoft.com/office/powerpoint/2010/main" val="669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6">
            <a:extLst>
              <a:ext uri="{FF2B5EF4-FFF2-40B4-BE49-F238E27FC236}">
                <a16:creationId xmlns:a16="http://schemas.microsoft.com/office/drawing/2014/main" xmlns="" id="{535438A3-9F24-4A8F-9ABB-32E2985264D2}"/>
              </a:ext>
            </a:extLst>
          </p:cNvPr>
          <p:cNvCxnSpPr>
            <a:cxnSpLocks/>
          </p:cNvCxnSpPr>
          <p:nvPr/>
        </p:nvCxnSpPr>
        <p:spPr>
          <a:xfrm>
            <a:off x="504825" y="6022975"/>
            <a:ext cx="11325225" cy="0"/>
          </a:xfrm>
          <a:prstGeom prst="line">
            <a:avLst/>
          </a:prstGeom>
          <a:ln w="635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FB99D17-DD13-4FD0-B54B-2398FA12F65B}"/>
              </a:ext>
            </a:extLst>
          </p:cNvPr>
          <p:cNvSpPr txBox="1"/>
          <p:nvPr/>
        </p:nvSpPr>
        <p:spPr>
          <a:xfrm>
            <a:off x="2686050" y="277514"/>
            <a:ext cx="681990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Mongolian Baiti" pitchFamily="66" charset="0"/>
                <a:ea typeface="Open Sans" panose="020B0606030504020204" pitchFamily="34" charset="0"/>
                <a:cs typeface="Mongolian Baiti" pitchFamily="66" charset="0"/>
              </a:rPr>
              <a:t>Method Selection &amp; Justification</a:t>
            </a:r>
            <a:endParaRPr lang="en-US" sz="3200" b="1" dirty="0">
              <a:solidFill>
                <a:schemeClr val="bg1"/>
              </a:solidFill>
              <a:latin typeface="Mongolian Baiti" pitchFamily="66" charset="0"/>
              <a:ea typeface="Open Sans" panose="020B0606030504020204" pitchFamily="34" charset="0"/>
              <a:cs typeface="Mongolian Baiti" pitchFamily="66" charset="0"/>
            </a:endParaRP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xmlns="" id="{50CDF2F7-DDE3-4202-9050-C49E70A9E665}"/>
              </a:ext>
            </a:extLst>
          </p:cNvPr>
          <p:cNvSpPr txBox="1">
            <a:spLocks/>
          </p:cNvSpPr>
          <p:nvPr/>
        </p:nvSpPr>
        <p:spPr>
          <a:xfrm>
            <a:off x="115885" y="1525281"/>
            <a:ext cx="1087274" cy="50206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Mongolian Baiti" pitchFamily="66" charset="0"/>
                <a:ea typeface="Open Sans" panose="020B0606030504020204" pitchFamily="34" charset="0"/>
                <a:cs typeface="Mongolian Baiti" pitchFamily="66" charset="0"/>
              </a:rPr>
              <a:t>Method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50CDF2F7-DDE3-4202-9050-C49E70A9E665}"/>
              </a:ext>
            </a:extLst>
          </p:cNvPr>
          <p:cNvSpPr txBox="1">
            <a:spLocks/>
          </p:cNvSpPr>
          <p:nvPr/>
        </p:nvSpPr>
        <p:spPr>
          <a:xfrm>
            <a:off x="163309" y="3330631"/>
            <a:ext cx="2327652" cy="461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golian Baiti" pitchFamily="66" charset="0"/>
                <a:ea typeface="Open Sans" panose="020B0606030504020204" pitchFamily="34" charset="0"/>
                <a:cs typeface="Mongolian Baiti" pitchFamily="66" charset="0"/>
              </a:rPr>
              <a:t>Justification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50CDF2F7-DDE3-4202-9050-C49E70A9E665}"/>
              </a:ext>
            </a:extLst>
          </p:cNvPr>
          <p:cNvSpPr txBox="1">
            <a:spLocks/>
          </p:cNvSpPr>
          <p:nvPr/>
        </p:nvSpPr>
        <p:spPr>
          <a:xfrm>
            <a:off x="1203156" y="1522551"/>
            <a:ext cx="10626894" cy="5539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Simplex Linear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50CDF2F7-DDE3-4202-9050-C49E70A9E665}"/>
              </a:ext>
            </a:extLst>
          </p:cNvPr>
          <p:cNvSpPr txBox="1">
            <a:spLocks/>
          </p:cNvSpPr>
          <p:nvPr/>
        </p:nvSpPr>
        <p:spPr>
          <a:xfrm>
            <a:off x="163309" y="3787166"/>
            <a:ext cx="11666741" cy="216982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helps to determine the feasibility of the proposed product in terms of profit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provides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various feasibly profitable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proportional combinations of the proposed and existing products and then suggests the one that assures maximum profit.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importantly, it will provides various alternatives that can be explored considering market uncertainties or peculiarities  that may be difficult to capture mathematically.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B99D17-DD13-4FD0-B54B-2398FA12F65B}"/>
              </a:ext>
            </a:extLst>
          </p:cNvPr>
          <p:cNvSpPr txBox="1"/>
          <p:nvPr/>
        </p:nvSpPr>
        <p:spPr>
          <a:xfrm>
            <a:off x="144379" y="277514"/>
            <a:ext cx="11851105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Mongolian Baiti" pitchFamily="66" charset="0"/>
                <a:ea typeface="Open Sans" panose="020B0606030504020204" pitchFamily="34" charset="0"/>
                <a:cs typeface="Mongolian Baiti" pitchFamily="66" charset="0"/>
              </a:rPr>
              <a:t>Procedure</a:t>
            </a:r>
            <a:endParaRPr lang="en-US" sz="3200" b="1" dirty="0">
              <a:solidFill>
                <a:schemeClr val="bg1"/>
              </a:solidFill>
              <a:latin typeface="Mongolian Baiti" pitchFamily="66" charset="0"/>
              <a:ea typeface="Open Sans" panose="020B0606030504020204" pitchFamily="34" charset="0"/>
              <a:cs typeface="Mongolian Baiti" pitchFamily="66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25150"/>
              </p:ext>
            </p:extLst>
          </p:nvPr>
        </p:nvGraphicFramePr>
        <p:xfrm>
          <a:off x="179138" y="1431760"/>
          <a:ext cx="5916862" cy="498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431"/>
                <a:gridCol w="2958431"/>
              </a:tblGrid>
              <a:tr h="6719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golian Baiti" pitchFamily="66" charset="0"/>
                          <a:cs typeface="Mongolian Baiti" pitchFamily="66" charset="0"/>
                        </a:rPr>
                        <a:t>MODEL</a:t>
                      </a:r>
                      <a:endParaRPr lang="en-US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2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golian Baiti" pitchFamily="66" charset="0"/>
                          <a:ea typeface="Open Sans" panose="020B0606030504020204" pitchFamily="34" charset="0"/>
                          <a:cs typeface="Mongolian Baiti" pitchFamily="66" charset="0"/>
                        </a:rPr>
                        <a:t>Objective Function:</a:t>
                      </a:r>
                      <a:endParaRPr lang="en-US" sz="1800" b="1" dirty="0" smtClean="0">
                        <a:solidFill>
                          <a:schemeClr val="bg1"/>
                        </a:solidFill>
                        <a:latin typeface="Mongolian Baiti" pitchFamily="66" charset="0"/>
                        <a:ea typeface="Open Sans" panose="020B0606030504020204" pitchFamily="34" charset="0"/>
                        <a:cs typeface="Mongolian Baiti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$25*x + $30*y</a:t>
                      </a:r>
                      <a:endParaRPr lang="en-US" dirty="0"/>
                    </a:p>
                  </a:txBody>
                  <a:tcPr/>
                </a:tc>
              </a:tr>
              <a:tr h="1039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golian Baiti" pitchFamily="66" charset="0"/>
                          <a:ea typeface="Open Sans" panose="020B0606030504020204" pitchFamily="34" charset="0"/>
                          <a:cs typeface="Mongolian Baiti" pitchFamily="66" charset="0"/>
                        </a:rPr>
                        <a:t>Hour_Per_Unit</a:t>
                      </a: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golian Baiti" pitchFamily="66" charset="0"/>
                          <a:ea typeface="Open Sans" panose="020B0606030504020204" pitchFamily="34" charset="0"/>
                          <a:cs typeface="Mongolian Baiti" pitchFamily="66" charset="0"/>
                        </a:rPr>
                        <a:t> Constraint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Mongolian Baiti" pitchFamily="66" charset="0"/>
                        <a:ea typeface="Open Sans" panose="020B0606030504020204" pitchFamily="34" charset="0"/>
                        <a:cs typeface="Mongolian Baiti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ngolian Baiti" pitchFamily="66" charset="0"/>
                        </a:rPr>
                        <a:t>(1/200)*x + (1/400)*y &lt;= 40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Mongolian Baiti" pitchFamily="66" charset="0"/>
                        <a:ea typeface="Open Sans" panose="020B0606030504020204" pitchFamily="34" charset="0"/>
                        <a:cs typeface="Mongolian Baiti" pitchFamily="66" charset="0"/>
                      </a:endParaRPr>
                    </a:p>
                  </a:txBody>
                  <a:tcPr/>
                </a:tc>
              </a:tr>
              <a:tr h="1092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golian Baiti" pitchFamily="66" charset="0"/>
                          <a:ea typeface="Open Sans" panose="020B0606030504020204" pitchFamily="34" charset="0"/>
                          <a:cs typeface="Mongolian Baiti" pitchFamily="66" charset="0"/>
                        </a:rPr>
                        <a:t>Weekly Production Constraint (x)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Mongolian Baiti" pitchFamily="66" charset="0"/>
                        <a:ea typeface="Open Sans" panose="020B0606030504020204" pitchFamily="34" charset="0"/>
                        <a:cs typeface="Mongolian Baiti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ngolian Baiti" pitchFamily="66" charset="0"/>
                        </a:rPr>
                        <a:t>x &lt;= 6000 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Mongolian Baiti" pitchFamily="66" charset="0"/>
                        <a:ea typeface="Open Sans" panose="020B0606030504020204" pitchFamily="34" charset="0"/>
                        <a:cs typeface="Mongolian Baiti" pitchFamily="66" charset="0"/>
                      </a:endParaRPr>
                    </a:p>
                  </a:txBody>
                  <a:tcPr/>
                </a:tc>
              </a:tr>
              <a:tr h="1092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ongolian Baiti" pitchFamily="66" charset="0"/>
                          <a:ea typeface="Open Sans" panose="020B0606030504020204" pitchFamily="34" charset="0"/>
                          <a:cs typeface="Mongolian Baiti" pitchFamily="66" charset="0"/>
                        </a:rPr>
                        <a:t>Weekly Production Constraint (y)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Mongolian Baiti" pitchFamily="66" charset="0"/>
                        <a:ea typeface="Open Sans" panose="020B0606030504020204" pitchFamily="34" charset="0"/>
                        <a:cs typeface="Mongolian Baiti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Mongolian Baiti" pitchFamily="66" charset="0"/>
                        </a:rPr>
                        <a:t>y &lt;= 4000 </a:t>
                      </a:r>
                      <a:endParaRPr lang="en-US" b="1" dirty="0" smtClean="0">
                        <a:solidFill>
                          <a:schemeClr val="bg1"/>
                        </a:solidFill>
                        <a:latin typeface="Mongolian Baiti" pitchFamily="66" charset="0"/>
                        <a:ea typeface="Open Sans" panose="020B0606030504020204" pitchFamily="34" charset="0"/>
                        <a:cs typeface="Mongolian Baiti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27734"/>
              </p:ext>
            </p:extLst>
          </p:nvPr>
        </p:nvGraphicFramePr>
        <p:xfrm>
          <a:off x="6340642" y="1455822"/>
          <a:ext cx="5678904" cy="500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452"/>
                <a:gridCol w="2839452"/>
              </a:tblGrid>
              <a:tr h="58376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golian Baiti" pitchFamily="66" charset="0"/>
                          <a:cs typeface="Mongolian Baiti" pitchFamily="66" charset="0"/>
                        </a:rPr>
                        <a:t>SOLUTION</a:t>
                      </a:r>
                      <a:r>
                        <a:rPr lang="en-US" baseline="0" dirty="0" smtClean="0">
                          <a:latin typeface="Mongolian Baiti" pitchFamily="66" charset="0"/>
                          <a:cs typeface="Mongolian Baiti" pitchFamily="66" charset="0"/>
                        </a:rPr>
                        <a:t> TOOLS</a:t>
                      </a:r>
                      <a:endParaRPr lang="en-US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5306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solutions were provided using the following tools: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18407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1" baseline="0" dirty="0" smtClean="0">
                          <a:solidFill>
                            <a:schemeClr val="bg1"/>
                          </a:solidFill>
                          <a:latin typeface="Mongolian Baiti" pitchFamily="66" charset="0"/>
                          <a:cs typeface="Mongolian Baiti" pitchFamily="66" charset="0"/>
                        </a:rPr>
                        <a:t>Tools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b="1" baseline="0" dirty="0" smtClean="0">
                          <a:solidFill>
                            <a:schemeClr val="bg1"/>
                          </a:solidFill>
                          <a:latin typeface="Mongolian Baiti" pitchFamily="66" charset="0"/>
                          <a:cs typeface="Mongolian Baiti" pitchFamily="66" charset="0"/>
                        </a:rPr>
                        <a:t>Justification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253921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Excel (Solver)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AMPL (Simplex)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Graphical Method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Python (Revised Simplex)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What if analysis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Easy and fast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Feasible solution region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Validation of optimal solution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1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B99D17-DD13-4FD0-B54B-2398FA12F65B}"/>
              </a:ext>
            </a:extLst>
          </p:cNvPr>
          <p:cNvSpPr txBox="1"/>
          <p:nvPr/>
        </p:nvSpPr>
        <p:spPr>
          <a:xfrm>
            <a:off x="144379" y="277514"/>
            <a:ext cx="11851105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Mongolian Baiti" pitchFamily="66" charset="0"/>
                <a:ea typeface="Open Sans" panose="020B0606030504020204" pitchFamily="34" charset="0"/>
                <a:cs typeface="Mongolian Baiti" pitchFamily="66" charset="0"/>
              </a:rPr>
              <a:t>RESULTS VISUALISATION</a:t>
            </a:r>
            <a:endParaRPr lang="en-US" sz="3200" b="1" dirty="0">
              <a:solidFill>
                <a:schemeClr val="bg1"/>
              </a:solidFill>
              <a:latin typeface="Mongolian Baiti" pitchFamily="66" charset="0"/>
              <a:ea typeface="Open Sans" panose="020B0606030504020204" pitchFamily="34" charset="0"/>
              <a:cs typeface="Mongolian Baiti" pitchFamily="66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9" y="1864895"/>
            <a:ext cx="5522496" cy="484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10">
            <a:extLst>
              <a:ext uri="{FF2B5EF4-FFF2-40B4-BE49-F238E27FC236}">
                <a16:creationId xmlns:a16="http://schemas.microsoft.com/office/drawing/2014/main" xmlns="" id="{50CDF2F7-DDE3-4202-9050-C49E70A9E665}"/>
              </a:ext>
            </a:extLst>
          </p:cNvPr>
          <p:cNvSpPr txBox="1">
            <a:spLocks/>
          </p:cNvSpPr>
          <p:nvPr/>
        </p:nvSpPr>
        <p:spPr>
          <a:xfrm>
            <a:off x="144379" y="1396994"/>
            <a:ext cx="5522496" cy="5078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golian Baiti" pitchFamily="66" charset="0"/>
                <a:ea typeface="Open Sans" panose="020B0606030504020204" pitchFamily="34" charset="0"/>
                <a:cs typeface="Mongolian Baiti" pitchFamily="66" charset="0"/>
              </a:rPr>
              <a:t>FEASIBLE SOLUTION REGION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xmlns="" id="{50CDF2F7-DDE3-4202-9050-C49E70A9E665}"/>
              </a:ext>
            </a:extLst>
          </p:cNvPr>
          <p:cNvSpPr txBox="1">
            <a:spLocks/>
          </p:cNvSpPr>
          <p:nvPr/>
        </p:nvSpPr>
        <p:spPr>
          <a:xfrm>
            <a:off x="5787190" y="1410356"/>
            <a:ext cx="6316578" cy="461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golian Baiti" pitchFamily="66" charset="0"/>
                <a:ea typeface="Open Sans" panose="020B0606030504020204" pitchFamily="34" charset="0"/>
                <a:cs typeface="Mongolian Baiti" pitchFamily="66" charset="0"/>
              </a:rPr>
              <a:t>SIMPLEX LINEAR PROGRAMMING SOLUTION </a:t>
            </a:r>
          </a:p>
        </p:txBody>
      </p:sp>
      <p:pic>
        <p:nvPicPr>
          <p:cNvPr id="7" name="Picture 6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15:$H$21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7190" y="1864895"/>
            <a:ext cx="6316578" cy="484872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76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B99D17-DD13-4FD0-B54B-2398FA12F65B}"/>
              </a:ext>
            </a:extLst>
          </p:cNvPr>
          <p:cNvSpPr txBox="1"/>
          <p:nvPr/>
        </p:nvSpPr>
        <p:spPr>
          <a:xfrm>
            <a:off x="144379" y="277514"/>
            <a:ext cx="11851105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Mongolian Baiti" pitchFamily="66" charset="0"/>
                <a:ea typeface="Open Sans" panose="020B0606030504020204" pitchFamily="34" charset="0"/>
                <a:cs typeface="Mongolian Baiti" pitchFamily="66" charset="0"/>
              </a:rPr>
              <a:t>SCENARIO ANALYSIS</a:t>
            </a:r>
            <a:endParaRPr lang="en-US" sz="3200" b="1" dirty="0">
              <a:solidFill>
                <a:schemeClr val="bg1"/>
              </a:solidFill>
              <a:latin typeface="Mongolian Baiti" pitchFamily="66" charset="0"/>
              <a:ea typeface="Open Sans" panose="020B0606030504020204" pitchFamily="34" charset="0"/>
              <a:cs typeface="Mongolian Baiti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80466"/>
              </p:ext>
            </p:extLst>
          </p:nvPr>
        </p:nvGraphicFramePr>
        <p:xfrm>
          <a:off x="144379" y="1082842"/>
          <a:ext cx="7170821" cy="3859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705"/>
                <a:gridCol w="1792705"/>
                <a:gridCol w="1792705"/>
                <a:gridCol w="970655"/>
                <a:gridCol w="822051"/>
              </a:tblGrid>
              <a:tr h="34715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golian Baiti" pitchFamily="66" charset="0"/>
                          <a:cs typeface="Mongolian Baiti" pitchFamily="66" charset="0"/>
                        </a:rPr>
                        <a:t>Type X</a:t>
                      </a:r>
                      <a:r>
                        <a:rPr lang="en-US" baseline="0" dirty="0" smtClean="0">
                          <a:latin typeface="Mongolian Baiti" pitchFamily="66" charset="0"/>
                          <a:cs typeface="Mongolian Baiti" pitchFamily="66" charset="0"/>
                        </a:rPr>
                        <a:t> Only</a:t>
                      </a:r>
                      <a:endParaRPr lang="en-US" dirty="0" smtClean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golian Baiti" pitchFamily="66" charset="0"/>
                          <a:cs typeface="Mongolian Baiti" pitchFamily="66" charset="0"/>
                        </a:rPr>
                        <a:t>Type</a:t>
                      </a:r>
                      <a:r>
                        <a:rPr lang="en-US" baseline="0" dirty="0" smtClean="0">
                          <a:latin typeface="Mongolian Baiti" pitchFamily="66" charset="0"/>
                          <a:cs typeface="Mongolian Baiti" pitchFamily="66" charset="0"/>
                        </a:rPr>
                        <a:t> Y Only</a:t>
                      </a:r>
                      <a:endParaRPr lang="en-US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golian Baiti" pitchFamily="66" charset="0"/>
                          <a:cs typeface="Mongolian Baiti" pitchFamily="66" charset="0"/>
                        </a:rPr>
                        <a:t>Both X</a:t>
                      </a:r>
                      <a:r>
                        <a:rPr lang="en-US" baseline="0" dirty="0" smtClean="0">
                          <a:latin typeface="Mongolian Baiti" pitchFamily="66" charset="0"/>
                          <a:cs typeface="Mongolian Baiti" pitchFamily="66" charset="0"/>
                        </a:rPr>
                        <a:t> &amp; Y</a:t>
                      </a:r>
                      <a:endParaRPr lang="en-US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9929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Weekly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Production (Units)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6000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4000</a:t>
                      </a:r>
                      <a:endParaRPr 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Mongolian Baiti" pitchFamily="66" charset="0"/>
                          <a:cs typeface="Mongolian Baiti" pitchFamily="66" charset="0"/>
                        </a:rPr>
                        <a:t>Type X 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Mongolian Baiti" pitchFamily="66" charset="0"/>
                          <a:cs typeface="Mongolian Baiti" pitchFamily="66" charset="0"/>
                        </a:rPr>
                        <a:t>Type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latin typeface="Mongolian Baiti" pitchFamily="66" charset="0"/>
                          <a:cs typeface="Mongolian Baiti" pitchFamily="66" charset="0"/>
                        </a:rPr>
                        <a:t> Y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5599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6000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7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Profit Per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Unit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$30</a:t>
                      </a:r>
                      <a:endParaRPr 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$25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$30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7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Time (h)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</a:t>
                      </a:r>
                      <a:endParaRPr 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7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Time Slack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854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Profit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$150000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$120000</a:t>
                      </a:r>
                      <a:endParaRPr lang="en-US" sz="16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$150000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$42000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$192000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 Placeholder 10">
            <a:extLst>
              <a:ext uri="{FF2B5EF4-FFF2-40B4-BE49-F238E27FC236}">
                <a16:creationId xmlns:a16="http://schemas.microsoft.com/office/drawing/2014/main" xmlns="" id="{50CDF2F7-DDE3-4202-9050-C49E70A9E665}"/>
              </a:ext>
            </a:extLst>
          </p:cNvPr>
          <p:cNvSpPr txBox="1">
            <a:spLocks/>
          </p:cNvSpPr>
          <p:nvPr/>
        </p:nvSpPr>
        <p:spPr>
          <a:xfrm>
            <a:off x="167439" y="4955474"/>
            <a:ext cx="11828045" cy="180049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Outcomes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feasible to produce any of Type X and Type Y with expected profits of $150,000 and $12000 respectively, subject to machinery, person-hour and capacity of specialist available. Both have time slack of 10 and 11 hours respectively.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the maximum profit of $192000 is guaranteed when both types are produced in the proportional combination of 6000 and 1400 respectively. 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648186"/>
              </p:ext>
            </p:extLst>
          </p:nvPr>
        </p:nvGraphicFramePr>
        <p:xfrm>
          <a:off x="7423484" y="1106904"/>
          <a:ext cx="4572000" cy="375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69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B99D17-DD13-4FD0-B54B-2398FA12F65B}"/>
              </a:ext>
            </a:extLst>
          </p:cNvPr>
          <p:cNvSpPr txBox="1"/>
          <p:nvPr/>
        </p:nvSpPr>
        <p:spPr>
          <a:xfrm>
            <a:off x="144379" y="277514"/>
            <a:ext cx="11851105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Mongolian Baiti" pitchFamily="66" charset="0"/>
                <a:ea typeface="Open Sans" panose="020B0606030504020204" pitchFamily="34" charset="0"/>
                <a:cs typeface="Mongolian Baiti" pitchFamily="66" charset="0"/>
              </a:rPr>
              <a:t>ANTICIPATED CHALLENGES</a:t>
            </a:r>
            <a:endParaRPr lang="en-US" sz="3200" b="1" dirty="0">
              <a:solidFill>
                <a:schemeClr val="bg1"/>
              </a:solidFill>
              <a:latin typeface="Mongolian Baiti" pitchFamily="66" charset="0"/>
              <a:ea typeface="Open Sans" panose="020B0606030504020204" pitchFamily="34" charset="0"/>
              <a:cs typeface="Mongolian Baiti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10276"/>
              </p:ext>
            </p:extLst>
          </p:nvPr>
        </p:nvGraphicFramePr>
        <p:xfrm>
          <a:off x="144379" y="1345308"/>
          <a:ext cx="11851104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368"/>
                <a:gridCol w="3950368"/>
                <a:gridCol w="39503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Mongolian Baiti" pitchFamily="66" charset="0"/>
                          <a:cs typeface="Mongolian Baiti" pitchFamily="66" charset="0"/>
                        </a:rPr>
                        <a:t>Challenges</a:t>
                      </a:r>
                      <a:endParaRPr lang="en-US" sz="12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Mongolian Baiti" pitchFamily="66" charset="0"/>
                          <a:cs typeface="Mongolian Baiti" pitchFamily="66" charset="0"/>
                        </a:rPr>
                        <a:t>Likely Issues</a:t>
                      </a:r>
                      <a:endParaRPr lang="en-US" sz="12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Mongolian Baiti" pitchFamily="66" charset="0"/>
                          <a:cs typeface="Mongolian Baiti" pitchFamily="66" charset="0"/>
                        </a:rPr>
                        <a:t>Solutions</a:t>
                      </a:r>
                      <a:endParaRPr lang="en-US" sz="12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Competition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Competition from incumbent</a:t>
                      </a:r>
                      <a:r>
                        <a:rPr lang="en-US" sz="1200" baseline="0" dirty="0" smtClean="0"/>
                        <a:t> giants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Competition from new entrant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Composite demand for type y causing decrease in demand for type x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Competition from substitute products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Gathering adequate market intelligence e.g. PEST &amp; VUCA analysis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Getting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customers’ feedback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Provide competitive price for the customer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Maintaining</a:t>
                      </a:r>
                      <a:r>
                        <a:rPr lang="en-US" sz="1200" baseline="0" dirty="0" smtClean="0"/>
                        <a:t> direct communication channel with the customers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Develop a unique value e.g. free health tips, free medical test, free software update, self-servicing, warranty, replacement, etc. and promote through rigorous marketing campaign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FDA Regulation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Meeting the condition for market entrance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Premarket notification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 FDA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Premarket approval from FDA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Market listing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Quality System</a:t>
                      </a:r>
                      <a:r>
                        <a:rPr lang="en-US" sz="1200" baseline="0" dirty="0" smtClean="0"/>
                        <a:t> (QS) regulation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Overselling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dirty="0" smtClean="0"/>
                        <a:t>Overselling</a:t>
                      </a:r>
                      <a:r>
                        <a:rPr lang="en-US" sz="1200" baseline="0" dirty="0" smtClean="0"/>
                        <a:t> could lead to: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Queue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Delay in delivery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Capacity</a:t>
                      </a:r>
                      <a:r>
                        <a:rPr lang="en-US" sz="1200" baseline="0" dirty="0" smtClean="0"/>
                        <a:t> expansion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Digitised inventory management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Efficient forecasting models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Underselling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Difficulty</a:t>
                      </a:r>
                      <a:r>
                        <a:rPr lang="en-US" sz="1200" baseline="0" dirty="0" smtClean="0"/>
                        <a:t> with usage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Lack of trust in the effectiveness and efficiency of the new product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This</a:t>
                      </a:r>
                      <a:r>
                        <a:rPr lang="en-US" sz="1200" baseline="0" dirty="0" smtClean="0"/>
                        <a:t> is expected for a new product in an existing market. Agile methodology that involves improvement of the product based on the customers’ feedback could be used.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Defeat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User</a:t>
                      </a:r>
                      <a:r>
                        <a:rPr lang="en-US" sz="1200" baseline="0" dirty="0" smtClean="0"/>
                        <a:t> interface defect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/>
                        <a:t>Quality defect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Total quality management approach based on six </a:t>
                      </a:r>
                      <a:r>
                        <a:rPr lang="en-US" sz="1200" dirty="0" smtClean="0"/>
                        <a:t>sigma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Pilot</a:t>
                      </a:r>
                      <a:r>
                        <a:rPr lang="en-US" sz="1200" baseline="0" dirty="0" smtClean="0"/>
                        <a:t> testing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6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B99D17-DD13-4FD0-B54B-2398FA12F65B}"/>
              </a:ext>
            </a:extLst>
          </p:cNvPr>
          <p:cNvSpPr txBox="1"/>
          <p:nvPr/>
        </p:nvSpPr>
        <p:spPr>
          <a:xfrm>
            <a:off x="144379" y="277514"/>
            <a:ext cx="11851105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Mongolian Baiti" pitchFamily="66" charset="0"/>
                <a:ea typeface="Open Sans" panose="020B0606030504020204" pitchFamily="34" charset="0"/>
                <a:cs typeface="Mongolian Baiti" pitchFamily="66" charset="0"/>
              </a:rPr>
              <a:t>CONCLUSIONS</a:t>
            </a:r>
            <a:endParaRPr lang="en-US" sz="3200" b="1" dirty="0">
              <a:solidFill>
                <a:schemeClr val="bg1"/>
              </a:solidFill>
              <a:latin typeface="Mongolian Baiti" pitchFamily="66" charset="0"/>
              <a:ea typeface="Open Sans" panose="020B0606030504020204" pitchFamily="34" charset="0"/>
              <a:cs typeface="Mongolian Baiti" pitchFamily="66" charset="0"/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50CDF2F7-DDE3-4202-9050-C49E70A9E665}"/>
              </a:ext>
            </a:extLst>
          </p:cNvPr>
          <p:cNvSpPr txBox="1">
            <a:spLocks/>
          </p:cNvSpPr>
          <p:nvPr/>
        </p:nvSpPr>
        <p:spPr>
          <a:xfrm>
            <a:off x="144379" y="1248502"/>
            <a:ext cx="11851105" cy="216982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weekly production of 6000 type x and 1400 type y guarantees a maximum profit of $192000 based on our current capacity.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type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 with higher profit per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 and improved services that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 pre-diagnosis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monitoring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promises a potentially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bigger market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generate higher return if necessary investment can be made on marketing and production capacity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expansion.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B99D17-DD13-4FD0-B54B-2398FA12F65B}"/>
              </a:ext>
            </a:extLst>
          </p:cNvPr>
          <p:cNvSpPr txBox="1"/>
          <p:nvPr/>
        </p:nvSpPr>
        <p:spPr>
          <a:xfrm>
            <a:off x="144379" y="277514"/>
            <a:ext cx="11851105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Mongolian Baiti" pitchFamily="66" charset="0"/>
                <a:ea typeface="Open Sans" panose="020B0606030504020204" pitchFamily="34" charset="0"/>
                <a:cs typeface="Mongolian Baiti" pitchFamily="66" charset="0"/>
              </a:rPr>
              <a:t>FOLLOWUP QUESTIONS</a:t>
            </a:r>
            <a:endParaRPr lang="en-US" sz="3200" b="1" dirty="0">
              <a:solidFill>
                <a:schemeClr val="bg1"/>
              </a:solidFill>
              <a:latin typeface="Mongolian Baiti" pitchFamily="66" charset="0"/>
              <a:ea typeface="Open Sans" panose="020B0606030504020204" pitchFamily="34" charset="0"/>
              <a:cs typeface="Mongolian Baiti" pitchFamily="66" charset="0"/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xmlns="" id="{50CDF2F7-DDE3-4202-9050-C49E70A9E665}"/>
              </a:ext>
            </a:extLst>
          </p:cNvPr>
          <p:cNvSpPr txBox="1">
            <a:spLocks/>
          </p:cNvSpPr>
          <p:nvPr/>
        </p:nvSpPr>
        <p:spPr>
          <a:xfrm>
            <a:off x="144379" y="1248502"/>
            <a:ext cx="11851105" cy="92333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much is the company willing to spend on market penetration campaign?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 the company have immediate plan to expand its capacity?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119-go-to-market-1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0066"/>
      </a:accent1>
      <a:accent2>
        <a:srgbClr val="8A3FFC"/>
      </a:accent2>
      <a:accent3>
        <a:srgbClr val="FA4D56"/>
      </a:accent3>
      <a:accent4>
        <a:srgbClr val="F1C21B"/>
      </a:accent4>
      <a:accent5>
        <a:srgbClr val="08BDBA"/>
      </a:accent5>
      <a:accent6>
        <a:srgbClr val="0F62FE"/>
      </a:accent6>
      <a:hlink>
        <a:srgbClr val="24A148"/>
      </a:hlink>
      <a:folHlink>
        <a:srgbClr val="92D05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704</Words>
  <Application>Microsoft Office PowerPoint</Application>
  <PresentationFormat>Custom</PresentationFormat>
  <Paragraphs>125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30119-go-to-market-1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30119-go-to-market-1</dc:title>
  <dc:creator>HP</dc:creator>
  <cp:lastModifiedBy>HP</cp:lastModifiedBy>
  <cp:revision>84</cp:revision>
  <dcterms:created xsi:type="dcterms:W3CDTF">2020-07-28T13:19:12Z</dcterms:created>
  <dcterms:modified xsi:type="dcterms:W3CDTF">2023-05-29T18:45:54Z</dcterms:modified>
</cp:coreProperties>
</file>