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3336ca2a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3336ca2a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3336ca2a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3336ca2a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3336ca2a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3336ca2a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3336ca2a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3336ca2a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3336ca2a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3336ca2a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3336ca2a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3336ca2a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3336ca2a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3336ca2a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3336ca2a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3336ca2a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3336ca2a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3336ca2a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3336ca2a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3336ca2a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3336ca2a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3336ca2a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3336ca2a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3336ca2a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3336ca2a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3336ca2a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3336ca2a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3336ca2a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3336ca2a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3336ca2a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3336ca2a1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3336ca2a1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3336ca2a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3336ca2a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3336ca2a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3336ca2a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3336ca2a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3336ca2a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3336ca2a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3336ca2a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3336ca2a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3336ca2a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3336ca2a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3336ca2a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3336ca2a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3336ca2a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3336ca2a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3336ca2a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3336ca2a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3336ca2a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eye4christ001@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studylight.org/commentaries/dcc/luke-1.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bible.org/thesilenceisshattered" TargetMode="External"/><Relationship Id="rId4" Type="http://schemas.openxmlformats.org/officeDocument/2006/relationships/hyperlink" Target="http://www.jstor.org/stable/42611283" TargetMode="External"/><Relationship Id="rId5" Type="http://schemas.openxmlformats.org/officeDocument/2006/relationships/hyperlink" Target="http://www.jstor.org/stable/4372494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016153" y="551533"/>
            <a:ext cx="5361300" cy="1448100"/>
          </a:xfrm>
          <a:prstGeom prst="rect">
            <a:avLst/>
          </a:prstGeom>
        </p:spPr>
        <p:txBody>
          <a:bodyPr anchorCtr="0" anchor="ctr" bIns="91425" lIns="91425" spcFirstLastPara="1" rIns="91425" wrap="square" tIns="91425">
            <a:normAutofit/>
          </a:bodyPr>
          <a:lstStyle/>
          <a:p>
            <a:pPr indent="0" lvl="0" marL="0" marR="0" rtl="0" algn="ctr">
              <a:lnSpc>
                <a:spcPct val="150000"/>
              </a:lnSpc>
              <a:spcBef>
                <a:spcPts val="0"/>
              </a:spcBef>
              <a:spcAft>
                <a:spcPts val="0"/>
              </a:spcAft>
              <a:buNone/>
            </a:pPr>
            <a:r>
              <a:rPr b="1" lang="en-GB" sz="1850">
                <a:solidFill>
                  <a:srgbClr val="000000"/>
                </a:solidFill>
                <a:latin typeface="Times New Roman"/>
                <a:ea typeface="Times New Roman"/>
                <a:cs typeface="Times New Roman"/>
                <a:sym typeface="Times New Roman"/>
              </a:rPr>
              <a:t>THE PLACE OF ΔΙΚΑΙΟΣ IN LUKE 1:6 IN LIGHT OF MARITAL STABILITY AMIDST BARRENNESS CHALLENGES</a:t>
            </a:r>
            <a:endParaRPr sz="1850">
              <a:latin typeface="Times New Roman"/>
              <a:ea typeface="Times New Roman"/>
              <a:cs typeface="Times New Roman"/>
              <a:sym typeface="Times New Roman"/>
            </a:endParaRPr>
          </a:p>
        </p:txBody>
      </p:sp>
      <p:sp>
        <p:nvSpPr>
          <p:cNvPr id="129" name="Google Shape;129;p13"/>
          <p:cNvSpPr txBox="1"/>
          <p:nvPr>
            <p:ph idx="1" type="subTitle"/>
          </p:nvPr>
        </p:nvSpPr>
        <p:spPr>
          <a:xfrm>
            <a:off x="1946175" y="2099725"/>
            <a:ext cx="5361300" cy="2665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GB" sz="3250">
                <a:solidFill>
                  <a:srgbClr val="000000"/>
                </a:solidFill>
                <a:latin typeface="Times New Roman"/>
                <a:ea typeface="Times New Roman"/>
                <a:cs typeface="Times New Roman"/>
                <a:sym typeface="Times New Roman"/>
              </a:rPr>
              <a:t>By</a:t>
            </a:r>
            <a:endParaRPr b="1" sz="3250">
              <a:solidFill>
                <a:srgbClr val="000000"/>
              </a:solidFill>
              <a:latin typeface="Times New Roman"/>
              <a:ea typeface="Times New Roman"/>
              <a:cs typeface="Times New Roman"/>
              <a:sym typeface="Times New Roman"/>
            </a:endParaRPr>
          </a:p>
          <a:p>
            <a:pPr indent="0" lvl="0" marL="0" rtl="0" algn="ctr">
              <a:spcBef>
                <a:spcPts val="1000"/>
              </a:spcBef>
              <a:spcAft>
                <a:spcPts val="0"/>
              </a:spcAft>
              <a:buNone/>
            </a:pPr>
            <a:r>
              <a:rPr b="1" lang="en-GB" sz="3250">
                <a:solidFill>
                  <a:srgbClr val="000000"/>
                </a:solidFill>
                <a:latin typeface="Times New Roman"/>
                <a:ea typeface="Times New Roman"/>
                <a:cs typeface="Times New Roman"/>
                <a:sym typeface="Times New Roman"/>
              </a:rPr>
              <a:t>Oluseye David OYENIYI, PhD</a:t>
            </a:r>
            <a:endParaRPr b="1" sz="325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78">
                <a:solidFill>
                  <a:srgbClr val="000000"/>
                </a:solidFill>
                <a:latin typeface="Times New Roman"/>
                <a:ea typeface="Times New Roman"/>
                <a:cs typeface="Times New Roman"/>
                <a:sym typeface="Times New Roman"/>
              </a:rPr>
              <a:t>Christ Apostolic Church</a:t>
            </a:r>
            <a:endParaRPr b="1" sz="1578">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78">
                <a:solidFill>
                  <a:srgbClr val="000000"/>
                </a:solidFill>
                <a:latin typeface="Times New Roman"/>
                <a:ea typeface="Times New Roman"/>
                <a:cs typeface="Times New Roman"/>
                <a:sym typeface="Times New Roman"/>
              </a:rPr>
              <a:t>Theological Seminary, Ile Ife,</a:t>
            </a:r>
            <a:endParaRPr b="1" sz="1578">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78">
                <a:solidFill>
                  <a:srgbClr val="000000"/>
                </a:solidFill>
                <a:latin typeface="Times New Roman"/>
                <a:ea typeface="Times New Roman"/>
                <a:cs typeface="Times New Roman"/>
                <a:sym typeface="Times New Roman"/>
              </a:rPr>
              <a:t>Osun State, Nigeria.</a:t>
            </a:r>
            <a:endParaRPr b="1" sz="1578">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78">
                <a:solidFill>
                  <a:srgbClr val="000000"/>
                </a:solidFill>
                <a:latin typeface="Times New Roman"/>
                <a:ea typeface="Times New Roman"/>
                <a:cs typeface="Times New Roman"/>
                <a:sym typeface="Times New Roman"/>
              </a:rPr>
              <a:t>An Affiliate of Joseph Ayo</a:t>
            </a:r>
            <a:endParaRPr b="1" sz="1578">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78">
                <a:solidFill>
                  <a:srgbClr val="000000"/>
                </a:solidFill>
                <a:latin typeface="Times New Roman"/>
                <a:ea typeface="Times New Roman"/>
                <a:cs typeface="Times New Roman"/>
                <a:sym typeface="Times New Roman"/>
              </a:rPr>
              <a:t>Babalola University, Ikeji, Arakeji.</a:t>
            </a:r>
            <a:endParaRPr b="1" sz="1578">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78">
                <a:solidFill>
                  <a:srgbClr val="000000"/>
                </a:solidFill>
                <a:latin typeface="Times New Roman"/>
                <a:ea typeface="Times New Roman"/>
                <a:cs typeface="Times New Roman"/>
                <a:sym typeface="Times New Roman"/>
              </a:rPr>
              <a:t>+2348063222042</a:t>
            </a:r>
            <a:endParaRPr b="1" sz="1578">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78">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seye4christ001@gmail.com</a:t>
            </a:r>
            <a:endParaRPr b="1" sz="1578">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183" name="Google Shape;183;p22"/>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Morris rightly confirms that Luke brings out the Messianic age through the events in Luke 1:5-25. This is because at the end of OT, prophecy had stopped. However, through the events in Luke 1:5-25 God was sending the harbinger of the anticipated Messiah and in this process He restored the prophetic gift. John is shown to have a special place in the Messianic events. There is no possibility of confusing him with the Messiah in Luke’s account, for he is but forerunner (Luke 1:17). Also, there is no possibility either of missing his true greatness (Morris 67). This suggests that Luke (1:5-25) connects the OT and NT period together</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In studying the historical context of Luke 1:5-25, it is true that this pericopè is a continuation of salvation history. The use of biblical language is complemented by the textual connections between the Messiah’s era and the history of Israel. The temple scene begins this section with references to the priesthood and to Aaron himself (Luke 1:5). Zechariah serves in line with the custom of the priesthood by entering the Lord’s sanctuary in order to offer sacrifice (Luke 1:9). Also, it is in this setting that the declaration of the birth of the forerunner of the coming Messiah was made. Thus, the significance of the temple in the Lucan infancy narrative reflects an awareness of such beliefs, as people were anticipating the deliverance of Jerusalem (Luke 2:38). Moreover, within the context of the cultic life of Israel, the piety and faithfulness of the main characters are highlighted. Zechariah and Elizabeth are described as couple who despite childless maintained their righteous lifestyle (Luke 1:6) (Pao and Schnabel 254-255).</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189" name="Google Shape;189;p23"/>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In looking at barren women and its relevance to the deliverance of Israel, the births of John and Jesus in Luke 1:5-2:52 belong to the long tradition of birth stories in the OT and in Jewish literature (Pao and Schnabel 254-255). Similarly, Karris confirms that Luke has patterned the custom of the birth of John in line with the flavour of barren OT couples, whose children Isaac and Samuel had vital roles to play in the redemption history of Israel (679). These stories concerned with the reversal of the fortune of the individual barren women and the births of the heroes are linked with the fulfillment of God’s covenantal promises to Israel. God’s presence for His people is therefore the underlying theme behind these narratives (Pao and Schnabel 255-256; Karris 679; Frizmyer 316; Green 461-464; Brown 270). </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1000"/>
              </a:spcAft>
              <a:buNone/>
            </a:pPr>
            <a:r>
              <a:rPr lang="en-GB">
                <a:solidFill>
                  <a:srgbClr val="000000"/>
                </a:solidFill>
                <a:latin typeface="Times New Roman"/>
                <a:ea typeface="Times New Roman"/>
                <a:cs typeface="Times New Roman"/>
                <a:sym typeface="Times New Roman"/>
              </a:rPr>
              <a:t>Therefore, God in Luke 1:5-25 inaugurates His redeeming agenda of salvation again in the NT as the angel announced the birth of John, who would be the forerunner for the coming Messiah after 400 years of silence of God’s voice. Bock rightly confirms that “God’s plan in the OT had Israel at its hub and she would be the “Model people” through whom God would show His grace” (Gen 12:1-3) (77). This suggests the reason why Luke continues to use languages and imagery drawn from the OT as he narrates the historical events in Luke 1:5-25 and the reason why this story is similar to other OT miraculous births  (Gen 16:10-11; 17:15-17; 18:10-15; 25:23; Judges13:3-21). For Luke, God’s plan is once again being taken up in a direct and active way.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195" name="Google Shape;195;p24"/>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1000"/>
              </a:spcAft>
              <a:buNone/>
            </a:pPr>
            <a:r>
              <a:rPr lang="en-GB">
                <a:solidFill>
                  <a:srgbClr val="000000"/>
                </a:solidFill>
                <a:latin typeface="Times New Roman"/>
                <a:ea typeface="Times New Roman"/>
                <a:cs typeface="Times New Roman"/>
                <a:sym typeface="Times New Roman"/>
              </a:rPr>
              <a:t>Therefore, the historical context of Luke 1:5-25 reveals that as God is dealing with his salvation plan, he is also meeting personal human needs. In this context, John would serve as the forerunner for the coming Messiah. Nevertheless, the birth of John in the first place meets Elizabeth’s personal need.  Thus, Zechariah and Elizabeth, who were both righteous and blameless but had no children, would give birth to a son in their old age.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54325" y="332400"/>
            <a:ext cx="7964700" cy="577800"/>
          </a:xfrm>
          <a:prstGeom prst="rect">
            <a:avLst/>
          </a:prstGeom>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b="1" lang="en-GB" sz="2700">
                <a:solidFill>
                  <a:srgbClr val="000000"/>
                </a:solidFill>
                <a:latin typeface="Times New Roman"/>
                <a:ea typeface="Times New Roman"/>
                <a:cs typeface="Times New Roman"/>
                <a:sym typeface="Times New Roman"/>
              </a:rPr>
              <a:t>EXEGESIS OF LUKE 1:6 </a:t>
            </a:r>
            <a:endParaRPr sz="2700">
              <a:solidFill>
                <a:schemeClr val="dk2"/>
              </a:solidFill>
              <a:latin typeface="Times New Roman"/>
              <a:ea typeface="Times New Roman"/>
              <a:cs typeface="Times New Roman"/>
              <a:sym typeface="Times New Roman"/>
            </a:endParaRPr>
          </a:p>
        </p:txBody>
      </p:sp>
      <p:sp>
        <p:nvSpPr>
          <p:cNvPr id="201" name="Google Shape;201;p25"/>
          <p:cNvSpPr txBox="1"/>
          <p:nvPr>
            <p:ph idx="1" type="body"/>
          </p:nvPr>
        </p:nvSpPr>
        <p:spPr>
          <a:xfrm>
            <a:off x="307675" y="910200"/>
            <a:ext cx="8345100" cy="3207600"/>
          </a:xfrm>
          <a:prstGeom prst="rect">
            <a:avLst/>
          </a:prstGeom>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In this verse, Luke takes the attention of the reader to the righteous lifestyle of Zechariah and Elizabeth despite the challenge of barrenness that threatened the stability of their marital life. This verse is divided into two clauses for easier focus: </a:t>
            </a:r>
            <a:r>
              <a:rPr b="1" lang="en-GB">
                <a:solidFill>
                  <a:srgbClr val="000000"/>
                </a:solidFill>
                <a:latin typeface="Times New Roman"/>
                <a:ea typeface="Times New Roman"/>
                <a:cs typeface="Times New Roman"/>
                <a:sym typeface="Times New Roman"/>
              </a:rPr>
              <a:t>Clause 1 – ἦσαν δὲ δίκαιοι ἀμφότεροι – ἐναντίον τοῦ θεοῦ,</a:t>
            </a:r>
            <a:r>
              <a:rPr lang="en-GB">
                <a:solidFill>
                  <a:srgbClr val="000000"/>
                </a:solidFill>
                <a:latin typeface="Times New Roman"/>
                <a:ea typeface="Times New Roman"/>
                <a:cs typeface="Times New Roman"/>
                <a:sym typeface="Times New Roman"/>
              </a:rPr>
              <a:t> and </a:t>
            </a:r>
            <a:r>
              <a:rPr b="1" lang="en-GB">
                <a:solidFill>
                  <a:srgbClr val="000000"/>
                </a:solidFill>
                <a:latin typeface="Times New Roman"/>
                <a:ea typeface="Times New Roman"/>
                <a:cs typeface="Times New Roman"/>
                <a:sym typeface="Times New Roman"/>
              </a:rPr>
              <a:t>clause 2 – πορευόμενοι ἐν πάσαις ταῖς ἐντολαῖς καὶ δικαιώμασιν τοῦ κυρίου ἄμεμπτοι.</a:t>
            </a:r>
            <a:r>
              <a:rPr lang="en-GB">
                <a:solidFill>
                  <a:srgbClr val="000000"/>
                </a:solidFill>
                <a:latin typeface="Times New Roman"/>
                <a:ea typeface="Times New Roman"/>
                <a:cs typeface="Times New Roman"/>
                <a:sym typeface="Times New Roman"/>
              </a:rPr>
              <a:t> Clause 1 is translated in RSV as </a:t>
            </a:r>
            <a:r>
              <a:rPr baseline="30000" lang="en-GB">
                <a:solidFill>
                  <a:srgbClr val="000000"/>
                </a:solidFill>
                <a:latin typeface="Times New Roman"/>
                <a:ea typeface="Times New Roman"/>
                <a:cs typeface="Times New Roman"/>
                <a:sym typeface="Times New Roman"/>
              </a:rPr>
              <a:t>“</a:t>
            </a:r>
            <a:r>
              <a:rPr lang="en-GB">
                <a:solidFill>
                  <a:srgbClr val="000000"/>
                </a:solidFill>
                <a:latin typeface="Times New Roman"/>
                <a:ea typeface="Times New Roman"/>
                <a:cs typeface="Times New Roman"/>
                <a:sym typeface="Times New Roman"/>
              </a:rPr>
              <a:t>And they were both righteous before God.” First and foremost, it is pertinent to understand that this verse is saturated with OT expressions. Clause 1 is extrapolation from the Hebrew phrase  צדּׅיק לְפנַי יהוׇה meaning “righteousness before Yahweh.” This phrase is descriptive of moral righteousness that conforms to God’s standard (Marshall 52). In this context, the righteousness as it concerns Zachariah and Elizabeth was in term of morality and ethics before God. This suggests that righteousness in this context connotes righteousness by impartation. Therefore, righteous lifestyle which consists in godly moral acts serves as the factor responsible for the stability of the marital life of this couple as detailed in this text. This implies that absolute faith in God enabled Zechariah and Elizabeth to adhere strictly to the Torah.</a:t>
            </a:r>
            <a:endParaRPr>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07" name="Google Shape;207;p26"/>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None/>
            </a:pPr>
            <a:r>
              <a:rPr b="1" lang="en-GB">
                <a:solidFill>
                  <a:srgbClr val="000000"/>
                </a:solidFill>
                <a:latin typeface="Times New Roman"/>
                <a:ea typeface="Times New Roman"/>
                <a:cs typeface="Times New Roman"/>
                <a:sym typeface="Times New Roman"/>
              </a:rPr>
              <a:t>Δίκαιοι </a:t>
            </a:r>
            <a:r>
              <a:rPr lang="en-GB">
                <a:solidFill>
                  <a:srgbClr val="000000"/>
                </a:solidFill>
                <a:latin typeface="Times New Roman"/>
                <a:ea typeface="Times New Roman"/>
                <a:cs typeface="Times New Roman"/>
                <a:sym typeface="Times New Roman"/>
              </a:rPr>
              <a:t>(“righteous”) is the nominative masculine plural adjective of no degree from δίκαιος, which means “right, just, righteous” (Bauer, Arndt, and Gingrich 49). In Greco-Romann world, the common act of using and meaning of </a:t>
            </a:r>
            <a:r>
              <a:rPr b="1" lang="en-GB">
                <a:solidFill>
                  <a:srgbClr val="000000"/>
                </a:solidFill>
                <a:latin typeface="Times New Roman"/>
                <a:ea typeface="Times New Roman"/>
                <a:cs typeface="Times New Roman"/>
                <a:sym typeface="Times New Roman"/>
              </a:rPr>
              <a:t>δίκαιοι </a:t>
            </a:r>
            <a:r>
              <a:rPr lang="en-GB">
                <a:solidFill>
                  <a:srgbClr val="000000"/>
                </a:solidFill>
                <a:latin typeface="Times New Roman"/>
                <a:ea typeface="Times New Roman"/>
                <a:cs typeface="Times New Roman"/>
                <a:sym typeface="Times New Roman"/>
              </a:rPr>
              <a:t>is connected with </a:t>
            </a:r>
            <a:r>
              <a:rPr b="1" lang="en-GB">
                <a:solidFill>
                  <a:srgbClr val="000000"/>
                </a:solidFill>
                <a:latin typeface="Times New Roman"/>
                <a:ea typeface="Times New Roman"/>
                <a:cs typeface="Times New Roman"/>
                <a:sym typeface="Times New Roman"/>
              </a:rPr>
              <a:t>δικη </a:t>
            </a:r>
            <a:r>
              <a:rPr lang="en-GB">
                <a:solidFill>
                  <a:srgbClr val="000000"/>
                </a:solidFill>
                <a:latin typeface="Times New Roman"/>
                <a:ea typeface="Times New Roman"/>
                <a:cs typeface="Times New Roman"/>
                <a:sym typeface="Times New Roman"/>
              </a:rPr>
              <a:t>(“punishment, penalty”) and it indicates the following meanings: (i) “conforming to custom,” (ii) “fulfilling obligations,” and (iii) “observing legal norms.” Besides, δίκαιος has another usage in a moral sense of it, having importance for the entire of life, relates to the four cardinal virtues. Apart from this, comparatives and superlatives are also common. Lastly, we also find τό </a:t>
            </a:r>
            <a:r>
              <a:rPr b="1" lang="en-GB">
                <a:solidFill>
                  <a:srgbClr val="000000"/>
                </a:solidFill>
                <a:latin typeface="Times New Roman"/>
                <a:ea typeface="Times New Roman"/>
                <a:cs typeface="Times New Roman"/>
                <a:sym typeface="Times New Roman"/>
              </a:rPr>
              <a:t>δικαιον </a:t>
            </a:r>
            <a:r>
              <a:rPr lang="en-GB">
                <a:solidFill>
                  <a:srgbClr val="000000"/>
                </a:solidFill>
                <a:latin typeface="Times New Roman"/>
                <a:ea typeface="Times New Roman"/>
                <a:cs typeface="Times New Roman"/>
                <a:sym typeface="Times New Roman"/>
              </a:rPr>
              <a:t>or </a:t>
            </a:r>
            <a:r>
              <a:rPr b="1" lang="en-GB">
                <a:solidFill>
                  <a:srgbClr val="000000"/>
                </a:solidFill>
                <a:latin typeface="Times New Roman"/>
                <a:ea typeface="Times New Roman"/>
                <a:cs typeface="Times New Roman"/>
                <a:sym typeface="Times New Roman"/>
              </a:rPr>
              <a:t>τά δικαια </a:t>
            </a:r>
            <a:r>
              <a:rPr lang="en-GB">
                <a:solidFill>
                  <a:srgbClr val="000000"/>
                </a:solidFill>
                <a:latin typeface="Times New Roman"/>
                <a:ea typeface="Times New Roman"/>
                <a:cs typeface="Times New Roman"/>
                <a:sym typeface="Times New Roman"/>
              </a:rPr>
              <a:t>for “what is lawful or right.” In addition, a look at the LXX suggests that while the usage of </a:t>
            </a:r>
            <a:r>
              <a:rPr b="1" lang="en-GB">
                <a:solidFill>
                  <a:srgbClr val="000000"/>
                </a:solidFill>
                <a:latin typeface="Times New Roman"/>
                <a:ea typeface="Times New Roman"/>
                <a:cs typeface="Times New Roman"/>
                <a:sym typeface="Times New Roman"/>
              </a:rPr>
              <a:t>δίκαιος </a:t>
            </a:r>
            <a:r>
              <a:rPr lang="en-GB">
                <a:solidFill>
                  <a:srgbClr val="000000"/>
                </a:solidFill>
                <a:latin typeface="Times New Roman"/>
                <a:ea typeface="Times New Roman"/>
                <a:cs typeface="Times New Roman"/>
                <a:sym typeface="Times New Roman"/>
              </a:rPr>
              <a:t>in LXX is parallel to its usage in another place, OT motifs also exercise a strong influence. Hence the righteous is person who fulfills obligations to God and the theocratic society (Kittel and Friedrich n. p.).</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 Likewise in the NT, the usage of δίκαιος derives from the OT and disagrees sharply with the Greek use (based on the idea of virtue) except in customary or traditional styles of expression which are not closely connected in any case with Greek conception. In the sense of Greek and Hellenistic contact, </a:t>
            </a:r>
            <a:r>
              <a:rPr b="1" lang="en-GB">
                <a:solidFill>
                  <a:srgbClr val="000000"/>
                </a:solidFill>
                <a:latin typeface="Times New Roman"/>
                <a:ea typeface="Times New Roman"/>
                <a:cs typeface="Times New Roman"/>
                <a:sym typeface="Times New Roman"/>
              </a:rPr>
              <a:t>δίκαιος </a:t>
            </a:r>
            <a:r>
              <a:rPr lang="en-GB">
                <a:solidFill>
                  <a:srgbClr val="000000"/>
                </a:solidFill>
                <a:latin typeface="Times New Roman"/>
                <a:ea typeface="Times New Roman"/>
                <a:cs typeface="Times New Roman"/>
                <a:sym typeface="Times New Roman"/>
              </a:rPr>
              <a:t>means “innocent or morally righteous” (Matt 27:4, 19; Luke 23:47; Mark 6:20).In addition, δίκαιοι in the NT in the dependence on the OT and its supersession is applied to God in the sense that God is righteous in His judgment. When it is applied to Christ, it points to His fulfillment of God’s law (Acts 3:13-14; 7:52).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13" name="Google Shape;213;p27"/>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It is also used for the patriarchs (Matt 23:35), OT saints (2 Pet 2:7), and the prophets (Matt 13:17). In this context, fidelity to law is often at issue, but with an emphasis on the relationship with God in the case of Zechariah and Elizabeth (Luke 1:6), Simeon (Luke 2:25), and Cornelius (Acts 10:22). Besides, sometimes the adjective </a:t>
            </a:r>
            <a:r>
              <a:rPr b="1" lang="en-GB">
                <a:solidFill>
                  <a:srgbClr val="000000"/>
                </a:solidFill>
                <a:latin typeface="Times New Roman"/>
                <a:ea typeface="Times New Roman"/>
                <a:cs typeface="Times New Roman"/>
                <a:sym typeface="Times New Roman"/>
              </a:rPr>
              <a:t>δίκαιος </a:t>
            </a:r>
            <a:r>
              <a:rPr lang="en-GB">
                <a:solidFill>
                  <a:srgbClr val="000000"/>
                </a:solidFill>
                <a:latin typeface="Times New Roman"/>
                <a:ea typeface="Times New Roman"/>
                <a:cs typeface="Times New Roman"/>
                <a:sym typeface="Times New Roman"/>
              </a:rPr>
              <a:t>refers to the disciple as a person who truly keeps the law or does God’s will (Matt 10:46; 13:49; 25:37; James 5:6; 16; 1 Peter 3:12; Heb 12:23; Rev 22:11) (Kittel and Friedrich n. p.).</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It is noted that the Bible makes reference to two kinds of righteousness. These made up of righteousness by imputation (Hab 2:4//Rom 1:17, Gal 3:11; Rom 5:19) and righteousness by impartation (Rom 2:13) (Hendriksen 66). While the condition for reception of righteousness by imputation is by faith, the condition for reception of righteousness by impartation is by keeping the law(Kittel and Friedrich n. p.).  In the context of Luke 1:6, the δίκαιοι (righteous) implies keeping God’s commands or just in the sense of morality and ethics. As it is used in this text, it also means little more than careful observance of legal duty (Plummer 8).In the view of Bock, the righteousness ascribed to Zechariah and Elizabeth in this text is the righteousness attained by obeying the law (77). So the righteousness in this context is the righteousness by impartation (consistent moral acts) not by imputation as in Pauline theology. In this text, the adjective qualifies the lifestyle of the couple – Zechariah and Elizabeth in term of their fidelity to law and their relationship with God.</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19" name="Google Shape;219;p28"/>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However, this, of course does not mean that they were quite sinless (Gedenhuys 62). The true of the matter is that they diligently kept the OT law as it was required of them by God (Luck 25). This affirms that both were righteous and upright, as it was God’s will that they should be. They led a strictly religious and moral life, and this they did not merely in so far as they were seen by human being but from God’s evaluation. The term blameless does not mean that they possessed a sinless perfection. The quality of their life was, however, of such a kind that it presents to us a clear contrast with the general spirit of the period (Geldenhuys 62). This indicates that despite the fact that they were not sinless, yet they were blameless. Also, they were faithful to the priestly requirement and with all sense of sincerity in their marital life. This is because their righteous lifestyle was evident not only by their conversation, but also by their works (Henry 1820).</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The phrase </a:t>
            </a:r>
            <a:r>
              <a:rPr b="1" lang="en-GB">
                <a:solidFill>
                  <a:srgbClr val="000000"/>
                </a:solidFill>
                <a:latin typeface="Times New Roman"/>
                <a:ea typeface="Times New Roman"/>
                <a:cs typeface="Times New Roman"/>
                <a:sym typeface="Times New Roman"/>
              </a:rPr>
              <a:t>ἐναντίον τοῦ θεοῦ </a:t>
            </a:r>
            <a:r>
              <a:rPr lang="en-GB">
                <a:solidFill>
                  <a:srgbClr val="000000"/>
                </a:solidFill>
                <a:latin typeface="Times New Roman"/>
                <a:ea typeface="Times New Roman"/>
                <a:cs typeface="Times New Roman"/>
                <a:sym typeface="Times New Roman"/>
              </a:rPr>
              <a:t>(“before God”) is an OT concept and idiom (cf. Gen 6:8, 11, 13; 7:1; 10:9; Ezek 14:4). In this context, it indicates a sense of God’s positive evaluation of the couple’s life in the sight or judgment of God (Bauer, Arndt, and Gingrich 65).As Dockery rightly affirms, their righteous lifestyle was due to God’s evaluation not just superficial like that of some Pharisees (73). Hence in this context, the adjective </a:t>
            </a:r>
            <a:r>
              <a:rPr b="1" lang="en-GB">
                <a:solidFill>
                  <a:srgbClr val="000000"/>
                </a:solidFill>
                <a:latin typeface="Times New Roman"/>
                <a:ea typeface="Times New Roman"/>
                <a:cs typeface="Times New Roman"/>
                <a:sym typeface="Times New Roman"/>
              </a:rPr>
              <a:t>δίκαιοι </a:t>
            </a:r>
            <a:r>
              <a:rPr lang="en-GB">
                <a:solidFill>
                  <a:srgbClr val="000000"/>
                </a:solidFill>
                <a:latin typeface="Times New Roman"/>
                <a:ea typeface="Times New Roman"/>
                <a:cs typeface="Times New Roman"/>
                <a:sym typeface="Times New Roman"/>
              </a:rPr>
              <a:t>is used in plural form to qualify the lifestyle of both (</a:t>
            </a:r>
            <a:r>
              <a:rPr b="1" lang="en-GB">
                <a:solidFill>
                  <a:srgbClr val="000000"/>
                </a:solidFill>
                <a:latin typeface="Times New Roman"/>
                <a:ea typeface="Times New Roman"/>
                <a:cs typeface="Times New Roman"/>
                <a:sym typeface="Times New Roman"/>
              </a:rPr>
              <a:t>ἀμφότεροι</a:t>
            </a:r>
            <a:r>
              <a:rPr lang="en-GB">
                <a:solidFill>
                  <a:srgbClr val="000000"/>
                </a:solidFill>
                <a:latin typeface="Times New Roman"/>
                <a:ea typeface="Times New Roman"/>
                <a:cs typeface="Times New Roman"/>
                <a:sym typeface="Times New Roman"/>
              </a:rPr>
              <a:t>, a nominative masculine plural adjective, meaning “both”) the husband and wife (</a:t>
            </a:r>
            <a:r>
              <a:rPr b="1" lang="en-GB">
                <a:solidFill>
                  <a:srgbClr val="000000"/>
                </a:solidFill>
                <a:latin typeface="Times New Roman"/>
                <a:ea typeface="Times New Roman"/>
                <a:cs typeface="Times New Roman"/>
                <a:sym typeface="Times New Roman"/>
              </a:rPr>
              <a:t>ἐναντίον τοῦ θεοῦ</a:t>
            </a:r>
            <a:r>
              <a:rPr lang="en-GB">
                <a:solidFill>
                  <a:srgbClr val="000000"/>
                </a:solidFill>
                <a:latin typeface="Times New Roman"/>
                <a:ea typeface="Times New Roman"/>
                <a:cs typeface="Times New Roman"/>
                <a:sym typeface="Times New Roman"/>
              </a:rPr>
              <a:t>) in God’s evaluation.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25" name="Google Shape;225;p29"/>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According to Bruce, δίκαιοι is Hebrew in speech and sentiment and expressing an OT notion of holiness and goodness, as revealed in Luke 1:6 (460). This implies that Zechariah and Elizabeth “served God faithfully” (Morris 68). Therefore, this suggests righteous lifestyle and is depicted by godly moral acts. Godly moral acts</a:t>
            </a:r>
            <a:r>
              <a:rPr lang="en-GB">
                <a:solidFill>
                  <a:srgbClr val="000000"/>
                </a:solidFill>
                <a:latin typeface="Times New Roman"/>
                <a:ea typeface="Times New Roman"/>
                <a:cs typeface="Times New Roman"/>
                <a:sym typeface="Times New Roman"/>
              </a:rPr>
              <a:t> — </a:t>
            </a:r>
            <a:r>
              <a:rPr lang="en-GB">
                <a:solidFill>
                  <a:srgbClr val="000000"/>
                </a:solidFill>
                <a:latin typeface="Times New Roman"/>
                <a:ea typeface="Times New Roman"/>
                <a:cs typeface="Times New Roman"/>
                <a:sym typeface="Times New Roman"/>
              </a:rPr>
              <a:t>absolute faith in God – enabled Zechariah and Elizabeth to adhere strictly to the Torah (the OT law), when they confronted the challenge of barrenness that threatened their marital stability.</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Clause 2 – </a:t>
            </a:r>
            <a:r>
              <a:rPr b="1" lang="en-GB">
                <a:solidFill>
                  <a:srgbClr val="000000"/>
                </a:solidFill>
                <a:latin typeface="Times New Roman"/>
                <a:ea typeface="Times New Roman"/>
                <a:cs typeface="Times New Roman"/>
                <a:sym typeface="Times New Roman"/>
              </a:rPr>
              <a:t>πορευόμενοι ἐν πάσαις ταῖς ἐντολαῖς καὶ δικαιώμασιν τοῦ κυρίου ἄμεμπτοι </a:t>
            </a:r>
            <a:r>
              <a:rPr lang="en-GB">
                <a:solidFill>
                  <a:srgbClr val="000000"/>
                </a:solidFill>
                <a:latin typeface="Times New Roman"/>
                <a:ea typeface="Times New Roman"/>
                <a:cs typeface="Times New Roman"/>
                <a:sym typeface="Times New Roman"/>
              </a:rPr>
              <a:t>is translated in RSV as “walking in all the commandments and ordinances of the Lord blameless.” A look at OT text (Deut 28:9; 1 Sam 8:3, 5; 1 Kings 11:14) reveals that this clause comes from Hebrew expression. </a:t>
            </a:r>
            <a:r>
              <a:rPr b="1" lang="en-GB">
                <a:solidFill>
                  <a:srgbClr val="000000"/>
                </a:solidFill>
                <a:latin typeface="Times New Roman"/>
                <a:ea typeface="Times New Roman"/>
                <a:cs typeface="Times New Roman"/>
                <a:sym typeface="Times New Roman"/>
              </a:rPr>
              <a:t>Πορευόμενοι </a:t>
            </a:r>
            <a:r>
              <a:rPr lang="en-GB">
                <a:solidFill>
                  <a:srgbClr val="000000"/>
                </a:solidFill>
                <a:latin typeface="Times New Roman"/>
                <a:ea typeface="Times New Roman"/>
                <a:cs typeface="Times New Roman"/>
                <a:sym typeface="Times New Roman"/>
              </a:rPr>
              <a:t>is the participle present middle or passive deponent nominative masculine plural verb from πορεύομαι, which implies “to go, proceed, travel.” In the context of Luke 1:6, this word implies “conduct one-self, live, walk” (Luke 1:6 cf. Acts 9:31; 14:16; 1 Pet4:3; 2 Pet 3:3; Jude 1: 11, 16, 18) (Bauer, Arndt, and Gingrich 168). Likewise, W. Radl affirms that it is also used in the sense of conduct one’s life, as in this context, in the manner in which one lives, whether positive (Luke 1:6) or negative (Acts 14:16) (n. p.). Thus, this word is used in the positive sense in this context for Zechariah and his wife that they were walking or living in all God’s law.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31" name="Google Shape;231;p30"/>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This word has a Greek idiom meaning “walking in” and it describes the obedience of the couple: faithfully and consistently obedient to God. It is reflective of the couple’s manner of life being consistent with all the law of God. </a:t>
            </a:r>
            <a:r>
              <a:rPr b="1" lang="en-GB">
                <a:solidFill>
                  <a:srgbClr val="000000"/>
                </a:solidFill>
                <a:latin typeface="Times New Roman"/>
                <a:ea typeface="Times New Roman"/>
                <a:cs typeface="Times New Roman"/>
                <a:sym typeface="Times New Roman"/>
              </a:rPr>
              <a:t>Πάσαις </a:t>
            </a:r>
            <a:r>
              <a:rPr lang="en-GB">
                <a:solidFill>
                  <a:srgbClr val="000000"/>
                </a:solidFill>
                <a:latin typeface="Times New Roman"/>
                <a:ea typeface="Times New Roman"/>
                <a:cs typeface="Times New Roman"/>
                <a:sym typeface="Times New Roman"/>
              </a:rPr>
              <a:t>is the dative feminine plural adjective of no degree from πᾱς. It means “all, every, all things” (Bauer, Arndt, and Gingrich 152). This word implies that Zechariah and Elizabeth walking in all the commandments of God when they faced the challenge of childlessness. </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b="1" lang="en-GB">
                <a:solidFill>
                  <a:srgbClr val="000000"/>
                </a:solidFill>
                <a:latin typeface="Times New Roman"/>
                <a:ea typeface="Times New Roman"/>
                <a:cs typeface="Times New Roman"/>
                <a:sym typeface="Times New Roman"/>
              </a:rPr>
              <a:t>ἐντολαῖς </a:t>
            </a:r>
            <a:r>
              <a:rPr lang="en-GB">
                <a:solidFill>
                  <a:srgbClr val="000000"/>
                </a:solidFill>
                <a:latin typeface="Times New Roman"/>
                <a:ea typeface="Times New Roman"/>
                <a:cs typeface="Times New Roman"/>
                <a:sym typeface="Times New Roman"/>
              </a:rPr>
              <a:t>(“commandments”) is a dative feminine plural noun from </a:t>
            </a:r>
            <a:r>
              <a:rPr b="1" lang="en-GB">
                <a:solidFill>
                  <a:srgbClr val="000000"/>
                </a:solidFill>
                <a:latin typeface="Times New Roman"/>
                <a:ea typeface="Times New Roman"/>
                <a:cs typeface="Times New Roman"/>
                <a:sym typeface="Times New Roman"/>
              </a:rPr>
              <a:t>ἐντολή</a:t>
            </a:r>
            <a:r>
              <a:rPr lang="en-GB">
                <a:solidFill>
                  <a:srgbClr val="000000"/>
                </a:solidFill>
                <a:latin typeface="Times New Roman"/>
                <a:ea typeface="Times New Roman"/>
                <a:cs typeface="Times New Roman"/>
                <a:sym typeface="Times New Roman"/>
              </a:rPr>
              <a:t>, which means “command, writ, order, decree, law” (Bauer, Arndt, and Gingrich 67). In the NT, the word </a:t>
            </a:r>
            <a:r>
              <a:rPr b="1" lang="en-GB">
                <a:solidFill>
                  <a:srgbClr val="000000"/>
                </a:solidFill>
                <a:latin typeface="Times New Roman"/>
                <a:ea typeface="Times New Roman"/>
                <a:cs typeface="Times New Roman"/>
                <a:sym typeface="Times New Roman"/>
              </a:rPr>
              <a:t>ἐντολή </a:t>
            </a:r>
            <a:r>
              <a:rPr lang="en-GB">
                <a:solidFill>
                  <a:srgbClr val="000000"/>
                </a:solidFill>
                <a:latin typeface="Times New Roman"/>
                <a:ea typeface="Times New Roman"/>
                <a:cs typeface="Times New Roman"/>
                <a:sym typeface="Times New Roman"/>
              </a:rPr>
              <a:t>appears 67 times, out of which 42 occurrences are singular and 25 are plural. In almost all occurrences in the NT anywhere the word </a:t>
            </a:r>
            <a:r>
              <a:rPr b="1" lang="en-GB">
                <a:solidFill>
                  <a:srgbClr val="000000"/>
                </a:solidFill>
                <a:latin typeface="Times New Roman"/>
                <a:ea typeface="Times New Roman"/>
                <a:cs typeface="Times New Roman"/>
                <a:sym typeface="Times New Roman"/>
              </a:rPr>
              <a:t>ἐντολή </a:t>
            </a:r>
            <a:r>
              <a:rPr lang="en-GB">
                <a:solidFill>
                  <a:srgbClr val="000000"/>
                </a:solidFill>
                <a:latin typeface="Times New Roman"/>
                <a:ea typeface="Times New Roman"/>
                <a:cs typeface="Times New Roman"/>
                <a:sym typeface="Times New Roman"/>
              </a:rPr>
              <a:t>occurs, it refers to a command that God or Christ established. On the other hand, it can also be referred to a human made order (Luke 15:29; John 11:57; Acts 17:15; Col 4:10; Titus 1:14). In the Gospel of Mark and Matthew, </a:t>
            </a:r>
            <a:r>
              <a:rPr b="1" lang="en-GB">
                <a:solidFill>
                  <a:srgbClr val="000000"/>
                </a:solidFill>
                <a:latin typeface="Times New Roman"/>
                <a:ea typeface="Times New Roman"/>
                <a:cs typeface="Times New Roman"/>
                <a:sym typeface="Times New Roman"/>
              </a:rPr>
              <a:t>ἐντολή </a:t>
            </a:r>
            <a:r>
              <a:rPr lang="en-GB">
                <a:solidFill>
                  <a:srgbClr val="000000"/>
                </a:solidFill>
                <a:latin typeface="Times New Roman"/>
                <a:ea typeface="Times New Roman"/>
                <a:cs typeface="Times New Roman"/>
                <a:sym typeface="Times New Roman"/>
              </a:rPr>
              <a:t>is used entirely for the commandments of the Torah. They are regarded as the word of God (Mark 7:13; Matt 15:4) and as a result point the way to eternal life (Mark 10:17-19; Matt 19:16 f.). In the Gospel of Luke, the word </a:t>
            </a:r>
            <a:r>
              <a:rPr b="1" lang="en-GB">
                <a:solidFill>
                  <a:srgbClr val="000000"/>
                </a:solidFill>
                <a:latin typeface="Times New Roman"/>
                <a:ea typeface="Times New Roman"/>
                <a:cs typeface="Times New Roman"/>
                <a:sym typeface="Times New Roman"/>
              </a:rPr>
              <a:t>ἐντολή </a:t>
            </a:r>
            <a:r>
              <a:rPr lang="en-GB">
                <a:solidFill>
                  <a:srgbClr val="000000"/>
                </a:solidFill>
                <a:latin typeface="Times New Roman"/>
                <a:ea typeface="Times New Roman"/>
                <a:cs typeface="Times New Roman"/>
                <a:sym typeface="Times New Roman"/>
              </a:rPr>
              <a:t>is used unproblematically for both human commandments (Luke 15:29; cf. Acts 17:15) and commandments of the Torah, whose validity and order is by no means questioned (Luke 1:6; 18:20; 23:56) (Limbeck n. p.). In the context of Luke 1:6 therefore, </a:t>
            </a:r>
            <a:r>
              <a:rPr b="1" lang="en-GB">
                <a:solidFill>
                  <a:srgbClr val="000000"/>
                </a:solidFill>
                <a:latin typeface="Times New Roman"/>
                <a:ea typeface="Times New Roman"/>
                <a:cs typeface="Times New Roman"/>
                <a:sym typeface="Times New Roman"/>
              </a:rPr>
              <a:t>ἐντολαῖς </a:t>
            </a:r>
            <a:r>
              <a:rPr lang="en-GB">
                <a:solidFill>
                  <a:srgbClr val="000000"/>
                </a:solidFill>
                <a:latin typeface="Times New Roman"/>
                <a:ea typeface="Times New Roman"/>
                <a:cs typeface="Times New Roman"/>
                <a:sym typeface="Times New Roman"/>
              </a:rPr>
              <a:t>is used purely for the commandments of the Torah. </a:t>
            </a:r>
            <a:endParaRPr>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37" name="Google Shape;237;p31"/>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This suggests that stability of the marital life of Zechariah and Elizabeth was traceable to the keeping of the commandment of the Torah. </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b="1" lang="en-GB">
                <a:solidFill>
                  <a:srgbClr val="000000"/>
                </a:solidFill>
                <a:latin typeface="Times New Roman"/>
                <a:ea typeface="Times New Roman"/>
                <a:cs typeface="Times New Roman"/>
                <a:sym typeface="Times New Roman"/>
              </a:rPr>
              <a:t>Δικαιώμασιν </a:t>
            </a:r>
            <a:r>
              <a:rPr lang="en-GB">
                <a:solidFill>
                  <a:srgbClr val="000000"/>
                </a:solidFill>
                <a:latin typeface="Times New Roman"/>
                <a:ea typeface="Times New Roman"/>
                <a:cs typeface="Times New Roman"/>
                <a:sym typeface="Times New Roman"/>
              </a:rPr>
              <a:t>(“ordinances”) is the dative neuter plural noun from </a:t>
            </a:r>
            <a:r>
              <a:rPr b="1" lang="en-GB">
                <a:solidFill>
                  <a:srgbClr val="000000"/>
                </a:solidFill>
                <a:latin typeface="Times New Roman"/>
                <a:ea typeface="Times New Roman"/>
                <a:cs typeface="Times New Roman"/>
                <a:sym typeface="Times New Roman"/>
              </a:rPr>
              <a:t>δικαίωμα</a:t>
            </a:r>
            <a:r>
              <a:rPr lang="en-GB">
                <a:solidFill>
                  <a:srgbClr val="000000"/>
                </a:solidFill>
                <a:latin typeface="Times New Roman"/>
                <a:ea typeface="Times New Roman"/>
                <a:cs typeface="Times New Roman"/>
                <a:sym typeface="Times New Roman"/>
              </a:rPr>
              <a:t>, which implies “regulation, requirement commandment” (Luke 1:6; Rom 1:32; 2:26; 8:4 Heb 9:1, 10); righteous deed (Rom 5:18; Rev 15:4; 19:8) (Bauer, Arndt, and Gingrich 50). In common Greek usage, </a:t>
            </a:r>
            <a:r>
              <a:rPr b="1" lang="en-GB">
                <a:solidFill>
                  <a:srgbClr val="000000"/>
                </a:solidFill>
                <a:latin typeface="Times New Roman"/>
                <a:ea typeface="Times New Roman"/>
                <a:cs typeface="Times New Roman"/>
                <a:sym typeface="Times New Roman"/>
              </a:rPr>
              <a:t>δικαίωμα </a:t>
            </a:r>
            <a:r>
              <a:rPr lang="en-GB">
                <a:solidFill>
                  <a:srgbClr val="000000"/>
                </a:solidFill>
                <a:latin typeface="Times New Roman"/>
                <a:ea typeface="Times New Roman"/>
                <a:cs typeface="Times New Roman"/>
                <a:sym typeface="Times New Roman"/>
              </a:rPr>
              <a:t>refers to the result of </a:t>
            </a:r>
            <a:r>
              <a:rPr b="1" lang="en-GB">
                <a:solidFill>
                  <a:srgbClr val="000000"/>
                </a:solidFill>
                <a:latin typeface="Times New Roman"/>
                <a:ea typeface="Times New Roman"/>
                <a:cs typeface="Times New Roman"/>
                <a:sym typeface="Times New Roman"/>
              </a:rPr>
              <a:t>δικαιόω</a:t>
            </a:r>
            <a:r>
              <a:rPr lang="en-GB">
                <a:solidFill>
                  <a:srgbClr val="000000"/>
                </a:solidFill>
                <a:latin typeface="Times New Roman"/>
                <a:ea typeface="Times New Roman"/>
                <a:cs typeface="Times New Roman"/>
                <a:sym typeface="Times New Roman"/>
              </a:rPr>
              <a:t>: “what is made right,” “right conduct,” “right punishment”, and “legal ground” (as the result of established law) (Kertelge n. p.). Dockery asserts that “commandments and regulations” is a frequent OT combination. Other synonyms are laws, ordinances, and judgments. For Luke, as for the psalmist in Psalm 119:1, keeping the commandments and regulations results in being upright and blameless before God (Dockery 73). In the same vein, Bruce submits that commandments and ordinances in this context are equivalent terms, not to be distinguished as ethical and ceremonial (comparatively to human verdict) (Bruce 461).</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The LXX frequently has </a:t>
            </a:r>
            <a:r>
              <a:rPr b="1" lang="en-GB">
                <a:solidFill>
                  <a:srgbClr val="000000"/>
                </a:solidFill>
                <a:latin typeface="Times New Roman"/>
                <a:ea typeface="Times New Roman"/>
                <a:cs typeface="Times New Roman"/>
                <a:sym typeface="Times New Roman"/>
              </a:rPr>
              <a:t>δικαίωμα </a:t>
            </a:r>
            <a:r>
              <a:rPr lang="en-GB">
                <a:solidFill>
                  <a:srgbClr val="000000"/>
                </a:solidFill>
                <a:latin typeface="Times New Roman"/>
                <a:ea typeface="Times New Roman"/>
                <a:cs typeface="Times New Roman"/>
                <a:sym typeface="Times New Roman"/>
              </a:rPr>
              <a:t>as the equivalent for hōq, huqâ meaning “statute,” a “legislative determination of lasting significance,” with reference to Gen 26:5. It is often also used as the rendering of mišpāt, which means “legal norm” (possibly Exod 21:1; Num 36:13).</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latin typeface="Times New Roman"/>
                <a:ea typeface="Times New Roman"/>
                <a:cs typeface="Times New Roman"/>
                <a:sym typeface="Times New Roman"/>
              </a:rPr>
              <a:t>Meet </a:t>
            </a:r>
            <a:r>
              <a:rPr lang="en-GB">
                <a:solidFill>
                  <a:srgbClr val="000000"/>
                </a:solidFill>
                <a:latin typeface="Times New Roman"/>
                <a:ea typeface="Times New Roman"/>
                <a:cs typeface="Times New Roman"/>
                <a:sym typeface="Times New Roman"/>
              </a:rPr>
              <a:t>Oluseye David OYENIYI, PhD</a:t>
            </a:r>
            <a:endParaRPr>
              <a:solidFill>
                <a:schemeClr val="dk2"/>
              </a:solidFill>
              <a:latin typeface="Times New Roman"/>
              <a:ea typeface="Times New Roman"/>
              <a:cs typeface="Times New Roman"/>
              <a:sym typeface="Times New Roman"/>
            </a:endParaRPr>
          </a:p>
        </p:txBody>
      </p:sp>
      <p:sp>
        <p:nvSpPr>
          <p:cNvPr id="135" name="Google Shape;135;p14"/>
          <p:cNvSpPr txBox="1"/>
          <p:nvPr>
            <p:ph idx="1" type="body"/>
          </p:nvPr>
        </p:nvSpPr>
        <p:spPr>
          <a:xfrm>
            <a:off x="819150" y="1576675"/>
            <a:ext cx="7505700" cy="2448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GB" sz="2000">
                <a:solidFill>
                  <a:srgbClr val="111111"/>
                </a:solidFill>
                <a:highlight>
                  <a:srgbClr val="FFFFFF"/>
                </a:highlight>
                <a:latin typeface="Times New Roman"/>
                <a:ea typeface="Times New Roman"/>
                <a:cs typeface="Times New Roman"/>
                <a:sym typeface="Times New Roman"/>
              </a:rPr>
              <a:t>Oluseye David OYENIYI holds a doctorate degree in New Testament Studies from the prestigious University of Ibadan, Nigeria. He specialises in Biblical Literature, New Testament Greek, Intertextuality and Exegesis.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43" name="Google Shape;243;p32"/>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Parallel to LXX usage, </a:t>
            </a:r>
            <a:r>
              <a:rPr b="1" lang="en-GB">
                <a:solidFill>
                  <a:srgbClr val="000000"/>
                </a:solidFill>
                <a:latin typeface="Times New Roman"/>
                <a:ea typeface="Times New Roman"/>
                <a:cs typeface="Times New Roman"/>
                <a:sym typeface="Times New Roman"/>
              </a:rPr>
              <a:t>δικαίωμα </a:t>
            </a:r>
            <a:r>
              <a:rPr lang="en-GB">
                <a:solidFill>
                  <a:srgbClr val="000000"/>
                </a:solidFill>
                <a:latin typeface="Times New Roman"/>
                <a:ea typeface="Times New Roman"/>
                <a:cs typeface="Times New Roman"/>
                <a:sym typeface="Times New Roman"/>
              </a:rPr>
              <a:t>is used in the NT predominantly to mean legal statute, requirement, and commandment as noted in Luke 1:6; Romans 1:32; 2:26; 8:4; Hebrews 9:1, 10. With the exception of its usage in Romans 1:32, </a:t>
            </a:r>
            <a:r>
              <a:rPr b="1" lang="en-GB">
                <a:solidFill>
                  <a:srgbClr val="000000"/>
                </a:solidFill>
                <a:latin typeface="Times New Roman"/>
                <a:ea typeface="Times New Roman"/>
                <a:cs typeface="Times New Roman"/>
                <a:sym typeface="Times New Roman"/>
              </a:rPr>
              <a:t>δικαίωμα </a:t>
            </a:r>
            <a:r>
              <a:rPr lang="en-GB">
                <a:solidFill>
                  <a:srgbClr val="000000"/>
                </a:solidFill>
                <a:latin typeface="Times New Roman"/>
                <a:ea typeface="Times New Roman"/>
                <a:cs typeface="Times New Roman"/>
                <a:sym typeface="Times New Roman"/>
              </a:rPr>
              <a:t>is used in these passages clearly for the requirement(s) of the Mosaic Law. In Hebrews 9:1 and 10, </a:t>
            </a:r>
            <a:r>
              <a:rPr b="1" lang="en-GB">
                <a:solidFill>
                  <a:srgbClr val="000000"/>
                </a:solidFill>
                <a:latin typeface="Times New Roman"/>
                <a:ea typeface="Times New Roman"/>
                <a:cs typeface="Times New Roman"/>
                <a:sym typeface="Times New Roman"/>
              </a:rPr>
              <a:t>δικαίωμα </a:t>
            </a:r>
            <a:r>
              <a:rPr lang="en-GB">
                <a:solidFill>
                  <a:srgbClr val="000000"/>
                </a:solidFill>
                <a:latin typeface="Times New Roman"/>
                <a:ea typeface="Times New Roman"/>
                <a:cs typeface="Times New Roman"/>
                <a:sym typeface="Times New Roman"/>
              </a:rPr>
              <a:t>refers more precisely to the ritual law. In Romans 5:18, Revelation 15:4, and Revelation 19:8, </a:t>
            </a:r>
            <a:r>
              <a:rPr b="1" lang="en-GB">
                <a:solidFill>
                  <a:srgbClr val="000000"/>
                </a:solidFill>
                <a:latin typeface="Times New Roman"/>
                <a:ea typeface="Times New Roman"/>
                <a:cs typeface="Times New Roman"/>
                <a:sym typeface="Times New Roman"/>
              </a:rPr>
              <a:t>δικαίωμα </a:t>
            </a:r>
            <a:r>
              <a:rPr lang="en-GB">
                <a:solidFill>
                  <a:srgbClr val="000000"/>
                </a:solidFill>
                <a:latin typeface="Times New Roman"/>
                <a:ea typeface="Times New Roman"/>
                <a:cs typeface="Times New Roman"/>
                <a:sym typeface="Times New Roman"/>
              </a:rPr>
              <a:t>refers to the righteous deed. In Romans 5:18, with a special propensity it is used for the “deed which establishes righteousness,” which Paul in this text ascribes to Christ (Kertelge n. p.).</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Therefore, in the context of Luke 1:6, </a:t>
            </a:r>
            <a:r>
              <a:rPr b="1" lang="en-GB">
                <a:solidFill>
                  <a:srgbClr val="000000"/>
                </a:solidFill>
                <a:latin typeface="Times New Roman"/>
                <a:ea typeface="Times New Roman"/>
                <a:cs typeface="Times New Roman"/>
                <a:sym typeface="Times New Roman"/>
              </a:rPr>
              <a:t>δικαιώμασιν </a:t>
            </a:r>
            <a:r>
              <a:rPr lang="en-GB">
                <a:solidFill>
                  <a:srgbClr val="000000"/>
                </a:solidFill>
                <a:latin typeface="Times New Roman"/>
                <a:ea typeface="Times New Roman"/>
                <a:cs typeface="Times New Roman"/>
                <a:sym typeface="Times New Roman"/>
              </a:rPr>
              <a:t>is used clearly for the requirement(s) of the Mosaic Law. Hence clause 2 indicates that devotion and conversation of Zechariah and Elizabeth his wife agreed. This is because their blamelessness involved in keeping the Lord’s ordinances (divine worship) and the Lord’s commandments (the instances of a good conversation) (Henry 1820). Thus, in deducing from a rich experience of the patriarch, Luke desires to note the obedience of this couple and that it earns them the favour to be referred to as </a:t>
            </a:r>
            <a:r>
              <a:rPr b="1" lang="en-GB">
                <a:solidFill>
                  <a:srgbClr val="000000"/>
                </a:solidFill>
                <a:latin typeface="Times New Roman"/>
                <a:ea typeface="Times New Roman"/>
                <a:cs typeface="Times New Roman"/>
                <a:sym typeface="Times New Roman"/>
              </a:rPr>
              <a:t>ἄμεμπτοι </a:t>
            </a:r>
            <a:r>
              <a:rPr lang="en-GB">
                <a:solidFill>
                  <a:srgbClr val="000000"/>
                </a:solidFill>
                <a:latin typeface="Times New Roman"/>
                <a:ea typeface="Times New Roman"/>
                <a:cs typeface="Times New Roman"/>
                <a:sym typeface="Times New Roman"/>
              </a:rPr>
              <a:t>(blameless).</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b="1" lang="en-GB">
                <a:solidFill>
                  <a:srgbClr val="000000"/>
                </a:solidFill>
                <a:latin typeface="Times New Roman"/>
                <a:ea typeface="Times New Roman"/>
                <a:cs typeface="Times New Roman"/>
                <a:sym typeface="Times New Roman"/>
              </a:rPr>
              <a:t>ἄμεμπτοι </a:t>
            </a:r>
            <a:r>
              <a:rPr lang="en-GB">
                <a:solidFill>
                  <a:srgbClr val="000000"/>
                </a:solidFill>
                <a:latin typeface="Times New Roman"/>
                <a:ea typeface="Times New Roman"/>
                <a:cs typeface="Times New Roman"/>
                <a:sym typeface="Times New Roman"/>
              </a:rPr>
              <a:t>(“blameless”): This word is the nominative masculine plural adjective of no degree from </a:t>
            </a:r>
            <a:r>
              <a:rPr b="1" lang="en-GB">
                <a:solidFill>
                  <a:srgbClr val="000000"/>
                </a:solidFill>
                <a:latin typeface="Times New Roman"/>
                <a:ea typeface="Times New Roman"/>
                <a:cs typeface="Times New Roman"/>
                <a:sym typeface="Times New Roman"/>
              </a:rPr>
              <a:t>ἄμεμπτος</a:t>
            </a:r>
            <a:r>
              <a:rPr lang="en-GB">
                <a:solidFill>
                  <a:srgbClr val="000000"/>
                </a:solidFill>
                <a:latin typeface="Times New Roman"/>
                <a:ea typeface="Times New Roman"/>
                <a:cs typeface="Times New Roman"/>
                <a:sym typeface="Times New Roman"/>
              </a:rPr>
              <a:t>, which connotes “blameless, faultless” (Luke 1:6; Phil 2:15; 3:6; 1 Thess 3:13; Heb 8:7) (Bauer, Arndt, and Gingrich 9). This word is a derivative of ἄ as a negative particle and </a:t>
            </a:r>
            <a:r>
              <a:rPr b="1" lang="en-GB">
                <a:solidFill>
                  <a:srgbClr val="000000"/>
                </a:solidFill>
                <a:latin typeface="Times New Roman"/>
                <a:ea typeface="Times New Roman"/>
                <a:cs typeface="Times New Roman"/>
                <a:sym typeface="Times New Roman"/>
              </a:rPr>
              <a:t>μεμπτοι </a:t>
            </a:r>
            <a:r>
              <a:rPr lang="en-GB">
                <a:solidFill>
                  <a:srgbClr val="000000"/>
                </a:solidFill>
                <a:latin typeface="Times New Roman"/>
                <a:ea typeface="Times New Roman"/>
                <a:cs typeface="Times New Roman"/>
                <a:sym typeface="Times New Roman"/>
              </a:rPr>
              <a:t>meaning to blame or find fault. This implies that the word </a:t>
            </a:r>
            <a:r>
              <a:rPr b="1" lang="en-GB">
                <a:solidFill>
                  <a:srgbClr val="000000"/>
                </a:solidFill>
                <a:latin typeface="Times New Roman"/>
                <a:ea typeface="Times New Roman"/>
                <a:cs typeface="Times New Roman"/>
                <a:sym typeface="Times New Roman"/>
              </a:rPr>
              <a:t>ἄμεμπτος </a:t>
            </a:r>
            <a:r>
              <a:rPr lang="en-GB">
                <a:solidFill>
                  <a:srgbClr val="000000"/>
                </a:solidFill>
                <a:latin typeface="Times New Roman"/>
                <a:ea typeface="Times New Roman"/>
                <a:cs typeface="Times New Roman"/>
                <a:sym typeface="Times New Roman"/>
              </a:rPr>
              <a:t>connotes blameless, faultless, or perfect.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49" name="Google Shape;249;p33"/>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However, the term blameless in this context does not mean that they possessed a sinless perfection as Luke 1:18-20 reveals that Zechariah did not believe the message of the heavenly messenger. This suggests that Luke used this verse to explain to his readers that Zechariah and Elizabeth’s childlessness, as mentioned in verse 7, was not as a result of their sin(Dockery 74). Therefore, against the conventional wisdom as regard to barrenness among the Jews, Luke 1:6 proves that the cause of barrenness in the life of Elizabeth was not a product of her sinful lifestyle. This is because it is believed in the OT that God automatically blessed the pious people with prosperity and children (cf. Gen 1:28; Psalm 127; Psalm 128). However, despite the fact that both the husband and wife were faithful and righteous with God, they were not blessed with children. In this context, blameless implies that this couple addressed issue of sin rapidly as it occurred to them in the way God obliged them to do, it does not implies sinless (cf. Phil 2:15, 3:6; 1 Thess 3:13; Heb 8:7).</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Furthermore, </a:t>
            </a:r>
            <a:r>
              <a:rPr b="1" lang="en-GB">
                <a:solidFill>
                  <a:srgbClr val="000000"/>
                </a:solidFill>
                <a:latin typeface="Times New Roman"/>
                <a:ea typeface="Times New Roman"/>
                <a:cs typeface="Times New Roman"/>
                <a:sym typeface="Times New Roman"/>
              </a:rPr>
              <a:t>ἄμεμπτος </a:t>
            </a:r>
            <a:r>
              <a:rPr lang="en-GB">
                <a:solidFill>
                  <a:srgbClr val="000000"/>
                </a:solidFill>
                <a:latin typeface="Times New Roman"/>
                <a:ea typeface="Times New Roman"/>
                <a:cs typeface="Times New Roman"/>
                <a:sym typeface="Times New Roman"/>
              </a:rPr>
              <a:t>from Greek word is the same as Hebrew </a:t>
            </a:r>
            <a:r>
              <a:rPr i="1" lang="en-GB">
                <a:solidFill>
                  <a:srgbClr val="000000"/>
                </a:solidFill>
                <a:latin typeface="Times New Roman"/>
                <a:ea typeface="Times New Roman"/>
                <a:cs typeface="Times New Roman"/>
                <a:sym typeface="Times New Roman"/>
              </a:rPr>
              <a:t>tam</a:t>
            </a:r>
            <a:r>
              <a:rPr lang="en-GB">
                <a:solidFill>
                  <a:srgbClr val="000000"/>
                </a:solidFill>
                <a:latin typeface="Times New Roman"/>
                <a:ea typeface="Times New Roman"/>
                <a:cs typeface="Times New Roman"/>
                <a:sym typeface="Times New Roman"/>
              </a:rPr>
              <a:t>, which is used to portray some OT righteous people such as Noah (Gen 6:9) and Job (1:8). This implies that the righteous lifestyle of Zechariah and Elizabeth in Luke 1:6 were really godly (Constable n. p.).Although in the Jewish conventional wisdom, barrenness is considered a curse and a result of sin or penalty for sin, Luke reveals that childlessness of this couple was not a result of sin.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55" name="Google Shape;255;p34"/>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Thus, Luke uses these terms: </a:t>
            </a:r>
            <a:r>
              <a:rPr b="1" lang="en-GB">
                <a:solidFill>
                  <a:srgbClr val="000000"/>
                </a:solidFill>
                <a:latin typeface="Times New Roman"/>
                <a:ea typeface="Times New Roman"/>
                <a:cs typeface="Times New Roman"/>
                <a:sym typeface="Times New Roman"/>
              </a:rPr>
              <a:t>δίκαιοι </a:t>
            </a:r>
            <a:r>
              <a:rPr lang="en-GB">
                <a:solidFill>
                  <a:srgbClr val="000000"/>
                </a:solidFill>
                <a:latin typeface="Times New Roman"/>
                <a:ea typeface="Times New Roman"/>
                <a:cs typeface="Times New Roman"/>
                <a:sym typeface="Times New Roman"/>
              </a:rPr>
              <a:t>(“righteous”) and </a:t>
            </a:r>
            <a:r>
              <a:rPr b="1" lang="en-GB">
                <a:solidFill>
                  <a:srgbClr val="000000"/>
                </a:solidFill>
                <a:latin typeface="Times New Roman"/>
                <a:ea typeface="Times New Roman"/>
                <a:cs typeface="Times New Roman"/>
                <a:sym typeface="Times New Roman"/>
              </a:rPr>
              <a:t>ἄμεμπτοι </a:t>
            </a:r>
            <a:r>
              <a:rPr lang="en-GB">
                <a:solidFill>
                  <a:srgbClr val="000000"/>
                </a:solidFill>
                <a:latin typeface="Times New Roman"/>
                <a:ea typeface="Times New Roman"/>
                <a:cs typeface="Times New Roman"/>
                <a:sym typeface="Times New Roman"/>
              </a:rPr>
              <a:t>(“blameless”) to prove this reality against the Jewish traditional understanding of barrenness (Luke 1:7) (Keener 188). By this, Luke makes it clear that it is possible for the righteous to suffer the pains of barrenness. It is not necessarily a product of transgression or penalty for sin. Therefore, the text asserts that childbearing is neither a command nor a reward of a religious purity but it is a gift of God that He gives at will (Luke 1:6-7, 25).</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1000"/>
              </a:spcAft>
              <a:buNone/>
            </a:pPr>
            <a:r>
              <a:rPr lang="en-GB">
                <a:solidFill>
                  <a:srgbClr val="000000"/>
                </a:solidFill>
                <a:latin typeface="Times New Roman"/>
                <a:ea typeface="Times New Roman"/>
                <a:cs typeface="Times New Roman"/>
                <a:sym typeface="Times New Roman"/>
              </a:rPr>
              <a:t>Therefore, a look at Luke 1:6 suggests that righteous lifestyle which consists in godly moral acts serves as the means of marital stability for Zechariah and Elizabeth. As a result of their obedience to God, they did not take to divorce (because God hates divorce – Mal 2:16 and on no ground divorce is allowed – Matt 19:3-6), polygyny or surrogate motherhood as an option to resolve the challenge of barrenness that threatened their marital stability. This suggests that their marital life emphasised and exemplified more on other purposes and benefits of marriage such as companionship, mutual support and mutual pleasure rather than erroneously over-emphasised the value of having children at the detriment of other benefits of marriage Therefore, marital stability of Zechariah and Elizabeth his wife involves righteous lifestyle and is depicted by godly moral act. Godly moral acts (Luke 1:6) – absolute faith in God – enabled Zechariah and Elizabeth to adhere strictly to the Torah.</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354325" y="332400"/>
            <a:ext cx="7964700" cy="577800"/>
          </a:xfrm>
          <a:prstGeom prst="rect">
            <a:avLst/>
          </a:prstGeom>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b="1" lang="en-GB" sz="2700">
                <a:solidFill>
                  <a:srgbClr val="000000"/>
                </a:solidFill>
                <a:latin typeface="Times New Roman"/>
                <a:ea typeface="Times New Roman"/>
                <a:cs typeface="Times New Roman"/>
                <a:sym typeface="Times New Roman"/>
              </a:rPr>
              <a:t>CONCLUSION </a:t>
            </a:r>
            <a:endParaRPr sz="2700">
              <a:solidFill>
                <a:schemeClr val="dk2"/>
              </a:solidFill>
              <a:latin typeface="Times New Roman"/>
              <a:ea typeface="Times New Roman"/>
              <a:cs typeface="Times New Roman"/>
              <a:sym typeface="Times New Roman"/>
            </a:endParaRPr>
          </a:p>
        </p:txBody>
      </p:sp>
      <p:sp>
        <p:nvSpPr>
          <p:cNvPr id="261" name="Google Shape;261;p35"/>
          <p:cNvSpPr txBox="1"/>
          <p:nvPr>
            <p:ph idx="1" type="body"/>
          </p:nvPr>
        </p:nvSpPr>
        <p:spPr>
          <a:xfrm>
            <a:off x="307675" y="910200"/>
            <a:ext cx="8345100" cy="3207600"/>
          </a:xfrm>
          <a:prstGeom prst="rect">
            <a:avLst/>
          </a:prstGeom>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This study brings to the fore the place of righteous lifestyle as the bedrock for the marital stability of Zechariah and Elizabeth, when challenge of barrenness threatened their marital stability.  This is true of Dockery, when he asserts that their righteous lifestyle was due to God’s evaluation not just superficial like that of some Pharisees (Dockery 73). The study reveals that marital stability of this couple involves righteous lifestyle and is depicted by godly moral acts. Godly moral acts (Luke 1:6) – absolute faith in God – enabled Zechariah and Elizabeth to adhere strictly to the Torah. As a result, they did not compromise their faith in God and did not allow the challenge of barrenness to destabilise their marriage. The term blameless in this context does not mean that they possessed a sinless perfection. The quality of their life was, however, of such a kind that it presents to us a clear contrast with the general spirit of the period (Geldenhuys 62). This indicates that despite the fact that they were not sinless, yet they were blameless before God and in their marital relationship. In addition, the study shows their marital life emphasised and exemplified more on other purposes and benefits of marriage such as companionship, mutual support and mutual pleasure rather than erroneously over-emphasised the value of having children at the detriment of other benefits of marriage.  </a:t>
            </a:r>
            <a:endParaRPr>
              <a:solidFill>
                <a:srgbClr val="000000"/>
              </a:solidFill>
              <a:latin typeface="Times New Roman"/>
              <a:ea typeface="Times New Roman"/>
              <a:cs typeface="Times New Roman"/>
              <a:sym typeface="Times New Roman"/>
            </a:endParaRPr>
          </a:p>
          <a:p>
            <a:pPr indent="0" lvl="0" marL="0" marR="0" rtl="0" algn="just">
              <a:lnSpc>
                <a:spcPct val="150000"/>
              </a:lnSpc>
              <a:spcBef>
                <a:spcPts val="10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366000" y="279900"/>
            <a:ext cx="7964700" cy="577800"/>
          </a:xfrm>
          <a:prstGeom prst="rect">
            <a:avLst/>
          </a:prstGeom>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b="1" lang="en-GB" sz="2700">
                <a:solidFill>
                  <a:srgbClr val="000000"/>
                </a:solidFill>
                <a:latin typeface="Times New Roman"/>
                <a:ea typeface="Times New Roman"/>
                <a:cs typeface="Times New Roman"/>
                <a:sym typeface="Times New Roman"/>
              </a:rPr>
              <a:t>WORK CITED</a:t>
            </a:r>
            <a:endParaRPr sz="2700">
              <a:solidFill>
                <a:schemeClr val="dk2"/>
              </a:solidFill>
              <a:latin typeface="Times New Roman"/>
              <a:ea typeface="Times New Roman"/>
              <a:cs typeface="Times New Roman"/>
              <a:sym typeface="Times New Roman"/>
            </a:endParaRPr>
          </a:p>
        </p:txBody>
      </p:sp>
      <p:sp>
        <p:nvSpPr>
          <p:cNvPr id="267" name="Google Shape;267;p36"/>
          <p:cNvSpPr txBox="1"/>
          <p:nvPr>
            <p:ph idx="1" type="body"/>
          </p:nvPr>
        </p:nvSpPr>
        <p:spPr>
          <a:xfrm>
            <a:off x="307675" y="805100"/>
            <a:ext cx="8345100" cy="3312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Ambakederemo, E.T. and  Ganagana, T. “Causes of Marital Instability in the PortHarcourt Municipality, Nigeria: Solutions and Counselling Implications.”</a:t>
            </a:r>
            <a:r>
              <a:rPr i="1" lang="en-GB" sz="1200">
                <a:solidFill>
                  <a:srgbClr val="000000"/>
                </a:solidFill>
                <a:latin typeface="Times New Roman"/>
                <a:ea typeface="Times New Roman"/>
                <a:cs typeface="Times New Roman"/>
                <a:sym typeface="Times New Roman"/>
              </a:rPr>
              <a:t>T</a:t>
            </a:r>
            <a:r>
              <a:rPr i="1" lang="en-GB" sz="1200">
                <a:solidFill>
                  <a:srgbClr val="000000"/>
                </a:solidFill>
                <a:highlight>
                  <a:srgbClr val="FFFFFF"/>
                </a:highlight>
                <a:latin typeface="Times New Roman"/>
                <a:ea typeface="Times New Roman"/>
                <a:cs typeface="Times New Roman"/>
                <a:sym typeface="Times New Roman"/>
              </a:rPr>
              <a:t>he Nigerian Journal of Guidance and Counselling </a:t>
            </a:r>
            <a:r>
              <a:rPr lang="en-GB" sz="1200">
                <a:solidFill>
                  <a:srgbClr val="000000"/>
                </a:solidFill>
                <a:highlight>
                  <a:srgbClr val="FFFFFF"/>
                </a:highlight>
                <a:latin typeface="Times New Roman"/>
                <a:ea typeface="Times New Roman"/>
                <a:cs typeface="Times New Roman"/>
                <a:sym typeface="Times New Roman"/>
              </a:rPr>
              <a:t>11.1 (2006): 14-24. Print.</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Bauer, W., Arndt, W.  and Gingrich, F. W. “γίνομαι</a:t>
            </a:r>
            <a:r>
              <a:rPr lang="en-GB" sz="1200">
                <a:solidFill>
                  <a:srgbClr val="000000"/>
                </a:solidFill>
                <a:highlight>
                  <a:srgbClr val="FFFFFF"/>
                </a:highlight>
                <a:latin typeface="Times New Roman"/>
                <a:ea typeface="Times New Roman"/>
                <a:cs typeface="Times New Roman"/>
                <a:sym typeface="Times New Roman"/>
              </a:rPr>
              <a:t>.” </a:t>
            </a:r>
            <a:r>
              <a:rPr i="1" lang="en-GB" sz="1200">
                <a:solidFill>
                  <a:srgbClr val="000000"/>
                </a:solidFill>
                <a:latin typeface="Times New Roman"/>
                <a:ea typeface="Times New Roman"/>
                <a:cs typeface="Times New Roman"/>
                <a:sym typeface="Times New Roman"/>
              </a:rPr>
              <a:t>A Greek-English Lexicon of the New Testament and Other Early Christian Literature</a:t>
            </a:r>
            <a:r>
              <a:rPr lang="en-GB" sz="1200">
                <a:solidFill>
                  <a:srgbClr val="000000"/>
                </a:solidFill>
                <a:latin typeface="Times New Roman"/>
                <a:ea typeface="Times New Roman"/>
                <a:cs typeface="Times New Roman"/>
                <a:sym typeface="Times New Roman"/>
              </a:rPr>
              <a:t>, 4</a:t>
            </a:r>
            <a:r>
              <a:rPr baseline="30000" lang="en-GB" sz="1200">
                <a:solidFill>
                  <a:srgbClr val="000000"/>
                </a:solidFill>
                <a:latin typeface="Times New Roman"/>
                <a:ea typeface="Times New Roman"/>
                <a:cs typeface="Times New Roman"/>
                <a:sym typeface="Times New Roman"/>
              </a:rPr>
              <a:t>th </a:t>
            </a:r>
            <a:r>
              <a:rPr lang="en-GB" sz="1200">
                <a:solidFill>
                  <a:srgbClr val="000000"/>
                </a:solidFill>
                <a:latin typeface="Times New Roman"/>
                <a:ea typeface="Times New Roman"/>
                <a:cs typeface="Times New Roman"/>
                <a:sym typeface="Times New Roman"/>
              </a:rPr>
              <a:t>ed. Trans.  William F. Arndt and F. Wilbur Gingrich. Chicago: University of Chicago Press, 1975. Print.</a:t>
            </a:r>
            <a:endParaRPr sz="1200">
              <a:solidFill>
                <a:srgbClr val="FF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Barker, K. L.  and Kohlenberger III, J. R. 1994. </a:t>
            </a:r>
            <a:r>
              <a:rPr i="1" lang="en-GB" sz="1200">
                <a:solidFill>
                  <a:srgbClr val="000000"/>
                </a:solidFill>
                <a:latin typeface="Times New Roman"/>
                <a:ea typeface="Times New Roman"/>
                <a:cs typeface="Times New Roman"/>
                <a:sym typeface="Times New Roman"/>
              </a:rPr>
              <a:t>The Expositor’s Bible </a:t>
            </a:r>
            <a:r>
              <a:rPr lang="en-GB" sz="1200">
                <a:solidFill>
                  <a:srgbClr val="000000"/>
                </a:solidFill>
                <a:latin typeface="Times New Roman"/>
                <a:ea typeface="Times New Roman"/>
                <a:cs typeface="Times New Roman"/>
                <a:sym typeface="Times New Roman"/>
              </a:rPr>
              <a:t>Commentary – A</a:t>
            </a:r>
            <a:r>
              <a:rPr i="1" lang="en-GB" sz="1200">
                <a:solidFill>
                  <a:srgbClr val="000000"/>
                </a:solidFill>
                <a:latin typeface="Times New Roman"/>
                <a:ea typeface="Times New Roman"/>
                <a:cs typeface="Times New Roman"/>
                <a:sym typeface="Times New Roman"/>
              </a:rPr>
              <a:t>bridge Edition: New Testament</a:t>
            </a:r>
            <a:r>
              <a:rPr lang="en-GB" sz="1200">
                <a:solidFill>
                  <a:srgbClr val="000000"/>
                </a:solidFill>
                <a:latin typeface="Times New Roman"/>
                <a:ea typeface="Times New Roman"/>
                <a:cs typeface="Times New Roman"/>
                <a:sym typeface="Times New Roman"/>
              </a:rPr>
              <a:t>. Grand Rapids: Zondervan Corporation, 1994. Print.</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Bock, D. L. Luke, </a:t>
            </a:r>
            <a:r>
              <a:rPr i="1" lang="en-GB" sz="1200">
                <a:solidFill>
                  <a:srgbClr val="000000"/>
                </a:solidFill>
                <a:latin typeface="Times New Roman"/>
                <a:ea typeface="Times New Roman"/>
                <a:cs typeface="Times New Roman"/>
                <a:sym typeface="Times New Roman"/>
              </a:rPr>
              <a:t>Baker Exegetical Commentary on the New Testament</a:t>
            </a:r>
            <a:r>
              <a:rPr lang="en-GB" sz="1200">
                <a:solidFill>
                  <a:srgbClr val="000000"/>
                </a:solidFill>
                <a:latin typeface="Times New Roman"/>
                <a:ea typeface="Times New Roman"/>
                <a:cs typeface="Times New Roman"/>
                <a:sym typeface="Times New Roman"/>
              </a:rPr>
              <a:t>. Grand Rapids: Baker Books, 1994.</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Brown, R. J. </a:t>
            </a:r>
            <a:r>
              <a:rPr i="1" lang="en-GB" sz="1200">
                <a:solidFill>
                  <a:srgbClr val="000000"/>
                </a:solidFill>
                <a:latin typeface="Times New Roman"/>
                <a:ea typeface="Times New Roman"/>
                <a:cs typeface="Times New Roman"/>
                <a:sym typeface="Times New Roman"/>
              </a:rPr>
              <a:t>The Birth of the Messiah</a:t>
            </a:r>
            <a:r>
              <a:rPr lang="en-GB" sz="1200">
                <a:solidFill>
                  <a:srgbClr val="000000"/>
                </a:solidFill>
                <a:latin typeface="Times New Roman"/>
                <a:ea typeface="Times New Roman"/>
                <a:cs typeface="Times New Roman"/>
                <a:sym typeface="Times New Roman"/>
              </a:rPr>
              <a:t>. Grand Rapids: Zondervan Publishing House, 1984. Print.</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GB" sz="1200">
                <a:solidFill>
                  <a:srgbClr val="000000"/>
                </a:solidFill>
                <a:latin typeface="Times New Roman"/>
                <a:ea typeface="Times New Roman"/>
                <a:cs typeface="Times New Roman"/>
                <a:sym typeface="Times New Roman"/>
              </a:rPr>
              <a:t>Bruce, A. B.  </a:t>
            </a:r>
            <a:r>
              <a:rPr i="1" lang="en-GB" sz="1200">
                <a:solidFill>
                  <a:srgbClr val="000000"/>
                </a:solidFill>
                <a:latin typeface="Times New Roman"/>
                <a:ea typeface="Times New Roman"/>
                <a:cs typeface="Times New Roman"/>
                <a:sym typeface="Times New Roman"/>
              </a:rPr>
              <a:t>The Expositor’s Greek Testament</a:t>
            </a:r>
            <a:r>
              <a:rPr lang="en-GB" sz="1200">
                <a:solidFill>
                  <a:srgbClr val="000000"/>
                </a:solidFill>
                <a:latin typeface="Times New Roman"/>
                <a:ea typeface="Times New Roman"/>
                <a:cs typeface="Times New Roman"/>
                <a:sym typeface="Times New Roman"/>
              </a:rPr>
              <a:t> Vol. 1. Grand Rapids: Eerdmans, 1990.Print.</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GB" sz="1200">
                <a:solidFill>
                  <a:srgbClr val="000000"/>
                </a:solidFill>
                <a:latin typeface="Times New Roman"/>
                <a:ea typeface="Times New Roman"/>
                <a:cs typeface="Times New Roman"/>
                <a:sym typeface="Times New Roman"/>
              </a:rPr>
              <a:t>Buttrick, G. A.  (ed.). </a:t>
            </a:r>
            <a:r>
              <a:rPr i="1" lang="en-GB" sz="1200">
                <a:solidFill>
                  <a:srgbClr val="000000"/>
                </a:solidFill>
                <a:latin typeface="Times New Roman"/>
                <a:ea typeface="Times New Roman"/>
                <a:cs typeface="Times New Roman"/>
                <a:sym typeface="Times New Roman"/>
              </a:rPr>
              <a:t>The Interpreter’s Bible</a:t>
            </a:r>
            <a:r>
              <a:rPr lang="en-GB" sz="1200">
                <a:solidFill>
                  <a:srgbClr val="000000"/>
                </a:solidFill>
                <a:latin typeface="Times New Roman"/>
                <a:ea typeface="Times New Roman"/>
                <a:cs typeface="Times New Roman"/>
                <a:sym typeface="Times New Roman"/>
              </a:rPr>
              <a:t> Vol. 3. Nashville: Abingdon Press, 1980. Print.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1200">
                <a:solidFill>
                  <a:srgbClr val="000000"/>
                </a:solidFill>
                <a:latin typeface="Times New Roman"/>
                <a:ea typeface="Times New Roman"/>
                <a:cs typeface="Times New Roman"/>
                <a:sym typeface="Times New Roman"/>
              </a:rPr>
              <a:t>Constable, T. L. </a:t>
            </a:r>
            <a:r>
              <a:rPr i="1" lang="en-GB" sz="1200">
                <a:solidFill>
                  <a:srgbClr val="000000"/>
                </a:solidFill>
                <a:latin typeface="Times New Roman"/>
                <a:ea typeface="Times New Roman"/>
                <a:cs typeface="Times New Roman"/>
                <a:sym typeface="Times New Roman"/>
              </a:rPr>
              <a:t>Expository Note of Dr. Thomas Constable: Luke 1</a:t>
            </a:r>
            <a:r>
              <a:rPr lang="en-GB" sz="1200">
                <a:solidFill>
                  <a:srgbClr val="000000"/>
                </a:solidFill>
                <a:latin typeface="Times New Roman"/>
                <a:ea typeface="Times New Roman"/>
                <a:cs typeface="Times New Roman"/>
                <a:sym typeface="Times New Roman"/>
              </a:rPr>
              <a:t>. </a:t>
            </a:r>
            <a:r>
              <a:rPr lang="en-GB" sz="1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https://www.studylight.org/commentaries/dcc/luke-1.html</a:t>
            </a:r>
            <a:r>
              <a:rPr lang="en-GB" sz="1200">
                <a:solidFill>
                  <a:srgbClr val="000000"/>
                </a:solidFill>
                <a:latin typeface="Times New Roman"/>
                <a:ea typeface="Times New Roman"/>
                <a:cs typeface="Times New Roman"/>
                <a:sym typeface="Times New Roman"/>
              </a:rPr>
              <a:t>. 1 August 2017.</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Carson, D. A. France, R. T. Motyer, J.A. and Wenham, G. J.  (eds.). 1994. </a:t>
            </a:r>
            <a:r>
              <a:rPr i="1" lang="en-GB" sz="1200">
                <a:solidFill>
                  <a:srgbClr val="000000"/>
                </a:solidFill>
                <a:latin typeface="Times New Roman"/>
                <a:ea typeface="Times New Roman"/>
                <a:cs typeface="Times New Roman"/>
                <a:sym typeface="Times New Roman"/>
              </a:rPr>
              <a:t>New Bible Commentary</a:t>
            </a:r>
            <a:r>
              <a:rPr lang="en-GB" sz="1200">
                <a:solidFill>
                  <a:srgbClr val="000000"/>
                </a:solidFill>
                <a:latin typeface="Times New Roman"/>
                <a:ea typeface="Times New Roman"/>
                <a:cs typeface="Times New Roman"/>
                <a:sym typeface="Times New Roman"/>
              </a:rPr>
              <a:t>. Leicester: Intervarsity Press, 1994. Print.</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73" name="Google Shape;273;p37"/>
          <p:cNvSpPr txBox="1"/>
          <p:nvPr>
            <p:ph idx="1" type="body"/>
          </p:nvPr>
        </p:nvSpPr>
        <p:spPr>
          <a:xfrm>
            <a:off x="307675" y="262775"/>
            <a:ext cx="8345100" cy="4560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Deffinbaugh, R. L. B. 2004. The Silence is Shattered (Luke 1:1-38). Retrieved August 8, 2016, </a:t>
            </a:r>
            <a:r>
              <a:rPr lang="en-GB" sz="1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http://bible.org/thesilenceisshattered</a:t>
            </a:r>
            <a:r>
              <a:rPr lang="en-GB" sz="1200">
                <a:solidFill>
                  <a:srgbClr val="000000"/>
                </a:solidFill>
                <a:latin typeface="Times New Roman"/>
                <a:ea typeface="Times New Roman"/>
                <a:cs typeface="Times New Roman"/>
                <a:sym typeface="Times New Roman"/>
              </a:rPr>
              <a:t>. 8 August 2016.</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Dillon, R. J. </a:t>
            </a:r>
            <a:r>
              <a:rPr i="1" lang="en-GB" sz="1200">
                <a:solidFill>
                  <a:srgbClr val="000000"/>
                </a:solidFill>
                <a:latin typeface="Times New Roman"/>
                <a:ea typeface="Times New Roman"/>
                <a:cs typeface="Times New Roman"/>
                <a:sym typeface="Times New Roman"/>
              </a:rPr>
              <a:t>The Hymns of Saint Luke: Lyricism and Narrative Strategy in Luke 1-2</a:t>
            </a:r>
            <a:r>
              <a:rPr lang="en-GB" sz="1200">
                <a:solidFill>
                  <a:srgbClr val="000000"/>
                </a:solidFill>
                <a:latin typeface="Times New Roman"/>
                <a:ea typeface="Times New Roman"/>
                <a:cs typeface="Times New Roman"/>
                <a:sym typeface="Times New Roman"/>
              </a:rPr>
              <a:t>. Washington, D.C.: Catholic Biblical Association, 2013. Print.</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Dockery, D. S.  (ed.). </a:t>
            </a:r>
            <a:r>
              <a:rPr i="1" lang="en-GB" sz="1200">
                <a:solidFill>
                  <a:srgbClr val="000000"/>
                </a:solidFill>
                <a:latin typeface="Times New Roman"/>
                <a:ea typeface="Times New Roman"/>
                <a:cs typeface="Times New Roman"/>
                <a:sym typeface="Times New Roman"/>
              </a:rPr>
              <a:t>The New American Commentary: An Exegetical and Theological Exposition of Holy Scripture</a:t>
            </a:r>
            <a:r>
              <a:rPr lang="en-GB" sz="1200">
                <a:solidFill>
                  <a:srgbClr val="000000"/>
                </a:solidFill>
                <a:latin typeface="Times New Roman"/>
                <a:ea typeface="Times New Roman"/>
                <a:cs typeface="Times New Roman"/>
                <a:sym typeface="Times New Roman"/>
              </a:rPr>
              <a:t>.Broadman and Holman Publishers, 1992. Print.</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Fitzmyer, J.A.</a:t>
            </a:r>
            <a:r>
              <a:rPr i="1" lang="en-GB" sz="1200">
                <a:solidFill>
                  <a:srgbClr val="000000"/>
                </a:solidFill>
                <a:latin typeface="Times New Roman"/>
                <a:ea typeface="Times New Roman"/>
                <a:cs typeface="Times New Roman"/>
                <a:sym typeface="Times New Roman"/>
              </a:rPr>
              <a:t>The Gospel According to Luke</a:t>
            </a:r>
            <a:r>
              <a:rPr lang="en-GB" sz="1200">
                <a:solidFill>
                  <a:srgbClr val="000000"/>
                </a:solidFill>
                <a:latin typeface="Times New Roman"/>
                <a:ea typeface="Times New Roman"/>
                <a:cs typeface="Times New Roman"/>
                <a:sym typeface="Times New Roman"/>
              </a:rPr>
              <a:t>, Grand Rapids: Zondervan Publishing House, 1981.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200">
                <a:solidFill>
                  <a:srgbClr val="000000"/>
                </a:solidFill>
                <a:latin typeface="Times New Roman"/>
                <a:ea typeface="Times New Roman"/>
                <a:cs typeface="Times New Roman"/>
                <a:sym typeface="Times New Roman"/>
              </a:rPr>
              <a:t>Green, J. B. 1992. The Social Status of Mary in Luke 1, 5-2, 52: A Plea for Methodological Integration, </a:t>
            </a:r>
            <a:r>
              <a:rPr i="1" lang="en-GB" sz="1200">
                <a:solidFill>
                  <a:srgbClr val="000000"/>
                </a:solidFill>
                <a:latin typeface="Times New Roman"/>
                <a:ea typeface="Times New Roman"/>
                <a:cs typeface="Times New Roman"/>
                <a:sym typeface="Times New Roman"/>
              </a:rPr>
              <a:t>Biblica</a:t>
            </a:r>
            <a:r>
              <a:rPr lang="en-GB" sz="1200">
                <a:solidFill>
                  <a:srgbClr val="000000"/>
                </a:solidFill>
                <a:latin typeface="Times New Roman"/>
                <a:ea typeface="Times New Roman"/>
                <a:cs typeface="Times New Roman"/>
                <a:sym typeface="Times New Roman"/>
              </a:rPr>
              <a:t> 73.4 (1992): 461-464. </a:t>
            </a:r>
            <a:r>
              <a:rPr lang="en-GB" sz="12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http://www.jstor.org/stable/42611283</a:t>
            </a:r>
            <a:r>
              <a:rPr lang="en-GB" sz="1200">
                <a:solidFill>
                  <a:srgbClr val="000000"/>
                </a:solidFill>
                <a:latin typeface="Times New Roman"/>
                <a:ea typeface="Times New Roman"/>
                <a:cs typeface="Times New Roman"/>
                <a:sym typeface="Times New Roman"/>
              </a:rPr>
              <a:t>. 13 Oct. 2016.</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Geldenhuys, N.</a:t>
            </a:r>
            <a:r>
              <a:rPr i="1" lang="en-GB" sz="1200">
                <a:solidFill>
                  <a:srgbClr val="000000"/>
                </a:solidFill>
                <a:latin typeface="Times New Roman"/>
                <a:ea typeface="Times New Roman"/>
                <a:cs typeface="Times New Roman"/>
                <a:sym typeface="Times New Roman"/>
              </a:rPr>
              <a:t>Commentary on the Gospel of Luke</a:t>
            </a:r>
            <a:r>
              <a:rPr lang="en-GB" sz="1200">
                <a:solidFill>
                  <a:srgbClr val="000000"/>
                </a:solidFill>
                <a:latin typeface="Times New Roman"/>
                <a:ea typeface="Times New Roman"/>
                <a:cs typeface="Times New Roman"/>
                <a:sym typeface="Times New Roman"/>
              </a:rPr>
              <a:t>.Grand Rapids: Wm. B. Eerdmans,1951. Print.</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Hamm, D. “The Tamid Service in Luke-Acts: The cultic background behind Luke’s theology of worship (Luke 1:5-25; 18:9-14; 24:50-53; Acts 3:1; 10:3, 30).” </a:t>
            </a:r>
            <a:r>
              <a:rPr i="1" lang="en-GB" sz="1200">
                <a:solidFill>
                  <a:srgbClr val="000000"/>
                </a:solidFill>
                <a:latin typeface="Times New Roman"/>
                <a:ea typeface="Times New Roman"/>
                <a:cs typeface="Times New Roman"/>
                <a:sym typeface="Times New Roman"/>
              </a:rPr>
              <a:t>The Catholic Biblical Quarterly</a:t>
            </a:r>
            <a:r>
              <a:rPr lang="en-GB" sz="1200">
                <a:solidFill>
                  <a:srgbClr val="000000"/>
                </a:solidFill>
                <a:latin typeface="Times New Roman"/>
                <a:ea typeface="Times New Roman"/>
                <a:cs typeface="Times New Roman"/>
                <a:sym typeface="Times New Roman"/>
              </a:rPr>
              <a:t> 65.2 (2003): 220-221. </a:t>
            </a:r>
            <a:r>
              <a:rPr lang="en-GB" sz="12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http://www.jstor.org/stable/43724949</a:t>
            </a:r>
            <a:r>
              <a:rPr lang="en-GB" sz="1200">
                <a:solidFill>
                  <a:srgbClr val="000000"/>
                </a:solidFill>
                <a:latin typeface="Times New Roman"/>
                <a:ea typeface="Times New Roman"/>
                <a:cs typeface="Times New Roman"/>
                <a:sym typeface="Times New Roman"/>
              </a:rPr>
              <a:t>. 13 Oct. 2016.</a:t>
            </a:r>
            <a:endParaRPr sz="1200">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Hendriksen, W.</a:t>
            </a:r>
            <a:r>
              <a:rPr i="1" lang="en-GB" sz="1200">
                <a:solidFill>
                  <a:srgbClr val="000000"/>
                </a:solidFill>
                <a:latin typeface="Times New Roman"/>
                <a:ea typeface="Times New Roman"/>
                <a:cs typeface="Times New Roman"/>
                <a:sym typeface="Times New Roman"/>
              </a:rPr>
              <a:t>New Testament Commentary: the Gospel of Luke</a:t>
            </a:r>
            <a:r>
              <a:rPr lang="en-GB" sz="1200">
                <a:solidFill>
                  <a:srgbClr val="000000"/>
                </a:solidFill>
                <a:latin typeface="Times New Roman"/>
                <a:ea typeface="Times New Roman"/>
                <a:cs typeface="Times New Roman"/>
                <a:sym typeface="Times New Roman"/>
              </a:rPr>
              <a:t>. Edinburg: Banner of Truth, 1980. Print.</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200">
                <a:solidFill>
                  <a:srgbClr val="000000"/>
                </a:solidFill>
                <a:latin typeface="Times New Roman"/>
                <a:ea typeface="Times New Roman"/>
                <a:cs typeface="Times New Roman"/>
                <a:sym typeface="Times New Roman"/>
              </a:rPr>
              <a:t>Henry, M. </a:t>
            </a:r>
            <a:r>
              <a:rPr i="1" lang="en-GB" sz="1200">
                <a:solidFill>
                  <a:srgbClr val="000000"/>
                </a:solidFill>
                <a:latin typeface="Times New Roman"/>
                <a:ea typeface="Times New Roman"/>
                <a:cs typeface="Times New Roman"/>
                <a:sym typeface="Times New Roman"/>
              </a:rPr>
              <a:t>Matthew Henry Commentary on the Whole Bible: Complete and Unabridged in One Volume</a:t>
            </a:r>
            <a:r>
              <a:rPr lang="en-GB" sz="1200">
                <a:solidFill>
                  <a:srgbClr val="000000"/>
                </a:solidFill>
                <a:latin typeface="Times New Roman"/>
                <a:ea typeface="Times New Roman"/>
                <a:cs typeface="Times New Roman"/>
                <a:sym typeface="Times New Roman"/>
              </a:rPr>
              <a:t>. Hendrickson Publishers, Inc., 1991. Print.</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279" name="Google Shape;279;p38"/>
          <p:cNvSpPr txBox="1"/>
          <p:nvPr>
            <p:ph idx="1" type="body"/>
          </p:nvPr>
        </p:nvSpPr>
        <p:spPr>
          <a:xfrm>
            <a:off x="307675" y="297750"/>
            <a:ext cx="8345100" cy="4623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150">
                <a:solidFill>
                  <a:srgbClr val="000000"/>
                </a:solidFill>
                <a:latin typeface="Times New Roman"/>
                <a:ea typeface="Times New Roman"/>
                <a:cs typeface="Times New Roman"/>
                <a:sym typeface="Times New Roman"/>
              </a:rPr>
              <a:t>Karris, R. J.</a:t>
            </a:r>
            <a:r>
              <a:rPr i="1" lang="en-GB" sz="1150">
                <a:solidFill>
                  <a:srgbClr val="000000"/>
                </a:solidFill>
                <a:latin typeface="Times New Roman"/>
                <a:ea typeface="Times New Roman"/>
                <a:cs typeface="Times New Roman"/>
                <a:sym typeface="Times New Roman"/>
              </a:rPr>
              <a:t>The Jerome Biblical Commentary: the Gospel According to Luke</a:t>
            </a:r>
            <a:r>
              <a:rPr lang="en-GB" sz="1150">
                <a:solidFill>
                  <a:srgbClr val="000000"/>
                </a:solidFill>
                <a:latin typeface="Times New Roman"/>
                <a:ea typeface="Times New Roman"/>
                <a:cs typeface="Times New Roman"/>
                <a:sym typeface="Times New Roman"/>
              </a:rPr>
              <a:t>. New Jersey: Prentice Hall, 1990. Print.</a:t>
            </a:r>
            <a:endParaRPr sz="1150">
              <a:solidFill>
                <a:srgbClr val="000000"/>
              </a:solidFill>
              <a:latin typeface="Times New Roman"/>
              <a:ea typeface="Times New Roman"/>
              <a:cs typeface="Times New Roman"/>
              <a:sym typeface="Times New Roman"/>
            </a:endParaRPr>
          </a:p>
          <a:p>
            <a:pPr indent="457200" lvl="0" marL="0" rtl="0" algn="just">
              <a:lnSpc>
                <a:spcPct val="100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150">
                <a:solidFill>
                  <a:srgbClr val="000000"/>
                </a:solidFill>
                <a:latin typeface="Times New Roman"/>
                <a:ea typeface="Times New Roman"/>
                <a:cs typeface="Times New Roman"/>
                <a:sym typeface="Times New Roman"/>
              </a:rPr>
              <a:t>Keener, C. S.  </a:t>
            </a:r>
            <a:r>
              <a:rPr i="1" lang="en-GB" sz="1150">
                <a:solidFill>
                  <a:srgbClr val="000000"/>
                </a:solidFill>
                <a:latin typeface="Times New Roman"/>
                <a:ea typeface="Times New Roman"/>
                <a:cs typeface="Times New Roman"/>
                <a:sym typeface="Times New Roman"/>
              </a:rPr>
              <a:t>The IVP Bible Background Commentary: New Testament</a:t>
            </a:r>
            <a:r>
              <a:rPr lang="en-GB" sz="1150">
                <a:solidFill>
                  <a:srgbClr val="000000"/>
                </a:solidFill>
                <a:latin typeface="Times New Roman"/>
                <a:ea typeface="Times New Roman"/>
                <a:cs typeface="Times New Roman"/>
                <a:sym typeface="Times New Roman"/>
              </a:rPr>
              <a:t>, Illinois: Intervarsity Press, 1993. Print.</a:t>
            </a:r>
            <a:endParaRPr sz="115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150">
                <a:solidFill>
                  <a:srgbClr val="000000"/>
                </a:solidFill>
                <a:latin typeface="Times New Roman"/>
                <a:ea typeface="Times New Roman"/>
                <a:cs typeface="Times New Roman"/>
                <a:sym typeface="Times New Roman"/>
              </a:rPr>
              <a:t>Kittel, G. and Friedrich, G. (eds.). “δίκαιος.”</a:t>
            </a:r>
            <a:r>
              <a:rPr i="1" lang="en-GB" sz="1150">
                <a:solidFill>
                  <a:srgbClr val="000000"/>
                </a:solidFill>
                <a:latin typeface="Times New Roman"/>
                <a:ea typeface="Times New Roman"/>
                <a:cs typeface="Times New Roman"/>
                <a:sym typeface="Times New Roman"/>
              </a:rPr>
              <a:t>Theological Dictionary of the New Testament (TDNT)</a:t>
            </a:r>
            <a:r>
              <a:rPr lang="en-GB" sz="1150">
                <a:solidFill>
                  <a:srgbClr val="000000"/>
                </a:solidFill>
                <a:latin typeface="Times New Roman"/>
                <a:ea typeface="Times New Roman"/>
                <a:cs typeface="Times New Roman"/>
                <a:sym typeface="Times New Roman"/>
              </a:rPr>
              <a:t>, 1 vol. Trans. Geoffrey W. Bromiley. Grand Rapids: William B. Eerdmand Publication, 1989. Electronic version.</a:t>
            </a:r>
            <a:endParaRPr sz="115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50">
                <a:solidFill>
                  <a:srgbClr val="000000"/>
                </a:solidFill>
                <a:latin typeface="Times New Roman"/>
                <a:ea typeface="Times New Roman"/>
                <a:cs typeface="Times New Roman"/>
                <a:sym typeface="Times New Roman"/>
              </a:rPr>
              <a:t>Laurin, R.B. “John the Baptist,” </a:t>
            </a:r>
            <a:r>
              <a:rPr i="1" lang="en-GB" sz="1150">
                <a:solidFill>
                  <a:srgbClr val="000000"/>
                </a:solidFill>
                <a:latin typeface="Times New Roman"/>
                <a:ea typeface="Times New Roman"/>
                <a:cs typeface="Times New Roman"/>
                <a:sym typeface="Times New Roman"/>
              </a:rPr>
              <a:t>Evangelical Dictionary of Theology</a:t>
            </a:r>
            <a:r>
              <a:rPr lang="en-GB" sz="1150">
                <a:solidFill>
                  <a:srgbClr val="000000"/>
                </a:solidFill>
                <a:latin typeface="Times New Roman"/>
                <a:ea typeface="Times New Roman"/>
                <a:cs typeface="Times New Roman"/>
                <a:sym typeface="Times New Roman"/>
              </a:rPr>
              <a:t>. Ed. W.A. Elwell.Grand Rapids: Baker Book House Co., 1984. Print.</a:t>
            </a:r>
            <a:endParaRPr sz="115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150">
                <a:solidFill>
                  <a:srgbClr val="000000"/>
                </a:solidFill>
                <a:latin typeface="Times New Roman"/>
                <a:ea typeface="Times New Roman"/>
                <a:cs typeface="Times New Roman"/>
                <a:sym typeface="Times New Roman"/>
              </a:rPr>
              <a:t>Luck, G. C.</a:t>
            </a:r>
            <a:r>
              <a:rPr i="1" lang="en-GB" sz="1150">
                <a:solidFill>
                  <a:srgbClr val="000000"/>
                </a:solidFill>
                <a:latin typeface="Times New Roman"/>
                <a:ea typeface="Times New Roman"/>
                <a:cs typeface="Times New Roman"/>
                <a:sym typeface="Times New Roman"/>
              </a:rPr>
              <a:t>Luke: The Gospel of Man</a:t>
            </a:r>
            <a:r>
              <a:rPr lang="en-GB" sz="1150">
                <a:solidFill>
                  <a:srgbClr val="000000"/>
                </a:solidFill>
                <a:latin typeface="Times New Roman"/>
                <a:ea typeface="Times New Roman"/>
                <a:cs typeface="Times New Roman"/>
                <a:sym typeface="Times New Roman"/>
              </a:rPr>
              <a:t>. Revised ed. Chicago: Moody Press, 1970. Print.</a:t>
            </a:r>
            <a:endParaRPr sz="115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150">
                <a:solidFill>
                  <a:srgbClr val="000000"/>
                </a:solidFill>
                <a:latin typeface="Times New Roman"/>
                <a:ea typeface="Times New Roman"/>
                <a:cs typeface="Times New Roman"/>
                <a:sym typeface="Times New Roman"/>
              </a:rPr>
              <a:t>Marshall, I. H. </a:t>
            </a:r>
            <a:r>
              <a:rPr i="1" lang="en-GB" sz="1150">
                <a:solidFill>
                  <a:srgbClr val="000000"/>
                </a:solidFill>
                <a:latin typeface="Times New Roman"/>
                <a:ea typeface="Times New Roman"/>
                <a:cs typeface="Times New Roman"/>
                <a:sym typeface="Times New Roman"/>
              </a:rPr>
              <a:t>The Gospel of Luke: A Commentary on the Greek Text</a:t>
            </a:r>
            <a:r>
              <a:rPr lang="en-GB" sz="1150">
                <a:solidFill>
                  <a:srgbClr val="000000"/>
                </a:solidFill>
                <a:latin typeface="Times New Roman"/>
                <a:ea typeface="Times New Roman"/>
                <a:cs typeface="Times New Roman"/>
                <a:sym typeface="Times New Roman"/>
              </a:rPr>
              <a:t>, Grand Rapids: Wm. B. Eerdmans, 1978. Print.</a:t>
            </a:r>
            <a:endParaRPr sz="115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50">
                <a:solidFill>
                  <a:srgbClr val="000000"/>
                </a:solidFill>
                <a:latin typeface="Times New Roman"/>
                <a:ea typeface="Times New Roman"/>
                <a:cs typeface="Times New Roman"/>
                <a:sym typeface="Times New Roman"/>
              </a:rPr>
              <a:t>McNeal, T. R.  Luke, Gospel of, </a:t>
            </a:r>
            <a:r>
              <a:rPr i="1" lang="en-GB" sz="1150">
                <a:solidFill>
                  <a:srgbClr val="000000"/>
                </a:solidFill>
                <a:latin typeface="Times New Roman"/>
                <a:ea typeface="Times New Roman"/>
                <a:cs typeface="Times New Roman"/>
                <a:sym typeface="Times New Roman"/>
              </a:rPr>
              <a:t>Holman Illustrated Bible Dictionary</a:t>
            </a:r>
            <a:r>
              <a:rPr lang="en-GB" sz="1150">
                <a:solidFill>
                  <a:srgbClr val="000000"/>
                </a:solidFill>
                <a:latin typeface="Times New Roman"/>
                <a:ea typeface="Times New Roman"/>
                <a:cs typeface="Times New Roman"/>
                <a:sym typeface="Times New Roman"/>
              </a:rPr>
              <a:t>. Eds. C. Brand, C. Draper and A. England. Nashville: Holman Bible Publishers, 2003. Print.</a:t>
            </a:r>
            <a:endParaRPr sz="115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150">
                <a:solidFill>
                  <a:srgbClr val="000000"/>
                </a:solidFill>
                <a:latin typeface="Times New Roman"/>
                <a:ea typeface="Times New Roman"/>
                <a:cs typeface="Times New Roman"/>
                <a:sym typeface="Times New Roman"/>
              </a:rPr>
              <a:t>Morris, L. </a:t>
            </a:r>
            <a:r>
              <a:rPr i="1" lang="en-GB" sz="1150">
                <a:solidFill>
                  <a:srgbClr val="000000"/>
                </a:solidFill>
                <a:latin typeface="Times New Roman"/>
                <a:ea typeface="Times New Roman"/>
                <a:cs typeface="Times New Roman"/>
                <a:sym typeface="Times New Roman"/>
              </a:rPr>
              <a:t>The Tyndale New Testament Commentaries: Gospel according to St. Luke</a:t>
            </a:r>
            <a:r>
              <a:rPr lang="en-GB" sz="1150">
                <a:solidFill>
                  <a:srgbClr val="000000"/>
                </a:solidFill>
                <a:latin typeface="Times New Roman"/>
                <a:ea typeface="Times New Roman"/>
                <a:cs typeface="Times New Roman"/>
                <a:sym typeface="Times New Roman"/>
              </a:rPr>
              <a:t>. Ed. R. V. G. Tasker. Leicester: Inter-varsity Press, 1976. Print.</a:t>
            </a:r>
            <a:endParaRPr sz="1150">
              <a:solidFill>
                <a:srgbClr val="000000"/>
              </a:solidFill>
              <a:latin typeface="Times New Roman"/>
              <a:ea typeface="Times New Roman"/>
              <a:cs typeface="Times New Roman"/>
              <a:sym typeface="Times New Roman"/>
            </a:endParaRPr>
          </a:p>
          <a:p>
            <a:pPr indent="457200" lvl="0" marL="0" rtl="0" algn="just">
              <a:lnSpc>
                <a:spcPct val="100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150">
                <a:solidFill>
                  <a:srgbClr val="000000"/>
                </a:solidFill>
                <a:latin typeface="Times New Roman"/>
                <a:ea typeface="Times New Roman"/>
                <a:cs typeface="Times New Roman"/>
                <a:sym typeface="Times New Roman"/>
              </a:rPr>
              <a:t>Pao, D. W.  and Schnabel, E. J.</a:t>
            </a:r>
            <a:r>
              <a:rPr i="1" lang="en-GB" sz="1150">
                <a:solidFill>
                  <a:srgbClr val="000000"/>
                </a:solidFill>
                <a:latin typeface="Times New Roman"/>
                <a:ea typeface="Times New Roman"/>
                <a:cs typeface="Times New Roman"/>
                <a:sym typeface="Times New Roman"/>
              </a:rPr>
              <a:t>Commentary on the New Testament Use of the Old Testament</a:t>
            </a:r>
            <a:r>
              <a:rPr lang="en-GB" sz="1150">
                <a:solidFill>
                  <a:srgbClr val="000000"/>
                </a:solidFill>
                <a:latin typeface="Times New Roman"/>
                <a:ea typeface="Times New Roman"/>
                <a:cs typeface="Times New Roman"/>
                <a:sym typeface="Times New Roman"/>
              </a:rPr>
              <a:t>. Eds. G. K. Beale and D. A. Carson. Grand Rapids: Baker Academic, 2007.Print.</a:t>
            </a:r>
            <a:endParaRPr sz="115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GB" sz="1150">
                <a:solidFill>
                  <a:srgbClr val="000000"/>
                </a:solidFill>
                <a:latin typeface="Times New Roman"/>
                <a:ea typeface="Times New Roman"/>
                <a:cs typeface="Times New Roman"/>
                <a:sym typeface="Times New Roman"/>
              </a:rPr>
              <a:t>Trilling, W. “ἡμέρα.”</a:t>
            </a:r>
            <a:r>
              <a:rPr i="1" lang="en-GB" sz="1150">
                <a:solidFill>
                  <a:srgbClr val="000000"/>
                </a:solidFill>
                <a:latin typeface="Times New Roman"/>
                <a:ea typeface="Times New Roman"/>
                <a:cs typeface="Times New Roman"/>
                <a:sym typeface="Times New Roman"/>
              </a:rPr>
              <a:t>Exegetical Dictionary of the New Testament</a:t>
            </a:r>
            <a:r>
              <a:rPr lang="en-GB" sz="1150">
                <a:solidFill>
                  <a:srgbClr val="000000"/>
                </a:solidFill>
                <a:latin typeface="Times New Roman"/>
                <a:ea typeface="Times New Roman"/>
                <a:cs typeface="Times New Roman"/>
                <a:sym typeface="Times New Roman"/>
              </a:rPr>
              <a:t>. Eds. H. Balz and G. Schneider. Grand Rapids: WB. Eerdmans Publishing Company, 1990. Electronic version.</a:t>
            </a:r>
            <a:endParaRPr sz="115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5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48500" y="250750"/>
            <a:ext cx="7964700" cy="57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dk2"/>
                </a:solidFill>
                <a:latin typeface="Times New Roman"/>
                <a:ea typeface="Times New Roman"/>
                <a:cs typeface="Times New Roman"/>
                <a:sym typeface="Times New Roman"/>
              </a:rPr>
              <a:t>ABSTRACT</a:t>
            </a:r>
            <a:endParaRPr b="1">
              <a:solidFill>
                <a:schemeClr val="dk2"/>
              </a:solidFill>
              <a:latin typeface="Times New Roman"/>
              <a:ea typeface="Times New Roman"/>
              <a:cs typeface="Times New Roman"/>
              <a:sym typeface="Times New Roman"/>
            </a:endParaRPr>
          </a:p>
        </p:txBody>
      </p:sp>
      <p:sp>
        <p:nvSpPr>
          <p:cNvPr id="141" name="Google Shape;141;p15"/>
          <p:cNvSpPr txBox="1"/>
          <p:nvPr>
            <p:ph idx="1" type="body"/>
          </p:nvPr>
        </p:nvSpPr>
        <p:spPr>
          <a:xfrm>
            <a:off x="307675" y="770125"/>
            <a:ext cx="8345100" cy="33477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Righteous lifestyle is the bedrock of the marital stability of Zachariah and Elizabeth in the midst of their barrenness challenges as detailed in Luke 1:6. Existing studies on this text have focused mainly on righteousness as a connection and continuation of salvation history between the Old and New Testaments periods and its liturgical implications, with little attention paid to its relevance to the marital stability of Zachariah and Elizabeth when barrenness threatened their marriage. This study, therefore, examines the place of righteousness in the text with a view to determining its relevance to marital stability amidst barrenness challenges. Data are sourced mainly from the Greek text of Luke 1:6. The grammatico-historical approach is used to exegete the biblical text. Data are subjected to exegetical analysis. The study revealed that righteous lifestyle and is depicted by godly moral acts serves as a mechanism towards marital stability. Godly moral acts (Luke 1:6) – absolute faith in God – enabled Zechariah and Elizabeth to adhere strictly to the Torah. Consequently, they did not compromise their faith in God and did not allow the challenge of barrenness to destabilise their marriage, even till both of them were above childbearing age. This study affirms that righteous lifestyle is central to marital stability and recommends that African Christian society should display the same virtue in their marital relationships as it is enshrined in Luke 1:6.</a:t>
            </a:r>
            <a:endParaRPr>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1000"/>
              </a:spcAft>
              <a:buNone/>
            </a:pPr>
            <a:r>
              <a:rPr b="1" lang="en-GB">
                <a:solidFill>
                  <a:srgbClr val="000000"/>
                </a:solidFill>
                <a:latin typeface="Times New Roman"/>
                <a:ea typeface="Times New Roman"/>
                <a:cs typeface="Times New Roman"/>
                <a:sym typeface="Times New Roman"/>
              </a:rPr>
              <a:t>Keywords: </a:t>
            </a:r>
            <a:r>
              <a:rPr lang="en-GB">
                <a:solidFill>
                  <a:srgbClr val="000000"/>
                </a:solidFill>
                <a:latin typeface="Times New Roman"/>
                <a:ea typeface="Times New Roman"/>
                <a:cs typeface="Times New Roman"/>
                <a:sym typeface="Times New Roman"/>
              </a:rPr>
              <a:t>Righteous lifestyle, Luke 1:6, marital stability, Zachariah and Elizabeth, barrenness challenges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65975" y="163275"/>
            <a:ext cx="7964700" cy="57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2"/>
                </a:solidFill>
                <a:latin typeface="Times New Roman"/>
                <a:ea typeface="Times New Roman"/>
                <a:cs typeface="Times New Roman"/>
                <a:sym typeface="Times New Roman"/>
              </a:rPr>
              <a:t>INTRODUCTION</a:t>
            </a:r>
            <a:endParaRPr>
              <a:solidFill>
                <a:schemeClr val="dk2"/>
              </a:solidFill>
              <a:latin typeface="Times New Roman"/>
              <a:ea typeface="Times New Roman"/>
              <a:cs typeface="Times New Roman"/>
              <a:sym typeface="Times New Roman"/>
            </a:endParaRPr>
          </a:p>
        </p:txBody>
      </p:sp>
      <p:sp>
        <p:nvSpPr>
          <p:cNvPr id="147" name="Google Shape;147;p16"/>
          <p:cNvSpPr txBox="1"/>
          <p:nvPr>
            <p:ph idx="1" type="body"/>
          </p:nvPr>
        </p:nvSpPr>
        <p:spPr>
          <a:xfrm>
            <a:off x="307675" y="705975"/>
            <a:ext cx="8345100" cy="3347700"/>
          </a:xfrm>
          <a:prstGeom prst="rect">
            <a:avLst/>
          </a:prstGeom>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The alarming rate of marital instability is a vital issue that necessitates marital stability in the contemporary society. As Ambakederemo and Ganagana rightly note, “</a:t>
            </a:r>
            <a:r>
              <a:rPr lang="en-GB">
                <a:solidFill>
                  <a:srgbClr val="000000"/>
                </a:solidFill>
                <a:highlight>
                  <a:srgbClr val="FFFFFF"/>
                </a:highlight>
                <a:latin typeface="Times New Roman"/>
                <a:ea typeface="Times New Roman"/>
                <a:cs typeface="Times New Roman"/>
                <a:sym typeface="Times New Roman"/>
              </a:rPr>
              <a:t>Over the years marriage instability has affected the growth and development of many Nigerian homes and children.</a:t>
            </a:r>
            <a:r>
              <a:rPr lang="en-GB">
                <a:solidFill>
                  <a:srgbClr val="000000"/>
                </a:solidFill>
                <a:latin typeface="Times New Roman"/>
                <a:ea typeface="Times New Roman"/>
                <a:cs typeface="Times New Roman"/>
                <a:sym typeface="Times New Roman"/>
              </a:rPr>
              <a:t>” They further traced the causes of this menace to </a:t>
            </a:r>
            <a:r>
              <a:rPr lang="en-GB">
                <a:solidFill>
                  <a:srgbClr val="000000"/>
                </a:solidFill>
                <a:highlight>
                  <a:srgbClr val="FFFFFF"/>
                </a:highlight>
                <a:latin typeface="Times New Roman"/>
                <a:ea typeface="Times New Roman"/>
                <a:cs typeface="Times New Roman"/>
                <a:sym typeface="Times New Roman"/>
              </a:rPr>
              <a:t>absence of love and trust, anti-social vices, economic, socio-cultural and sex-related conditions (14-24).</a:t>
            </a:r>
            <a:r>
              <a:rPr lang="en-GB">
                <a:solidFill>
                  <a:srgbClr val="000000"/>
                </a:solidFill>
                <a:latin typeface="Times New Roman"/>
                <a:ea typeface="Times New Roman"/>
                <a:cs typeface="Times New Roman"/>
                <a:sym typeface="Times New Roman"/>
              </a:rPr>
              <a:t> Marital instability may also be traceable to marital challenges such as childlessness, disagreement, divorce, conflict, hatred, uncontrolled anger, and abuse. Many couples lack the mechanism to resolve marital challenges in the contemporary society. To this effect, there is a need to seek means of marital stability, especially amidst barrenness challenges. </a:t>
            </a:r>
            <a:endParaRPr>
              <a:solidFill>
                <a:srgbClr val="000000"/>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Righteous lifestyle is the bedrock of the marital stability of Zachariah and Elizabeth in the midst of their barrenness challenges as detailed in Luke 1:6. Existing studies on this text have focused mainly on righteousness as a connection and continuation of salvation history between the Old and New Testaments periods (Barker and Kohlenberger III 208-211; Pao and Schnabel 254-255; Karris 679; Bock 77) and on its liturgical implications (Dillon1-181; Hamm 220-221), with little attention paid to its relevance to the marital stability of Zachariah and Elizabeth when barrenness threatened their marriage. This study, therefore, examines the place of righteousness in the text with a view to determining its relevance to marital stability amidst barrenness challenges.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153" name="Google Shape;153;p17"/>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GB">
                <a:latin typeface="Times New Roman"/>
                <a:ea typeface="Times New Roman"/>
                <a:cs typeface="Times New Roman"/>
                <a:sym typeface="Times New Roman"/>
              </a:rPr>
              <a:t>In Luke 1:6, which is the focus of this study, Luke depicts the place of righteous lifestyle towards marital stability in the midst of barrenness challenges.  The text reveals that despite barrenness that threatened the stability of the marital life of Zechariah and Elizabeth, they were both righteous and blameless in God’s evaluation. As a result of their righteous lifestyle, the couple lived together in peace and happiness, and that thorough agreement existed between them (cf. Luke 1:60, 63) (Hendriksen 66). The place of δικαιος as detailed in this text calls the attention of Christians towards marital stability in the midst of infertility challenges. This is because their marital life emphasised and exemplified more on other purposes and benefits of marriage such as companionship, mutual support and mutual pleasure rather than erroneously over-emphasised the value of having children at the detriment of other benefits of marriage.  Thus, some pertinent questions arising from the study include what was the place of righteous lifestyle towards marital stability of Zechariah and Elizabeth? To what degree is righteous lifestyle in the marital relationship of Zachariah and Elizabeth help to maintain marital stability in African societies, especially in African Christian society? This study aims at providing answers to these questions</a:t>
            </a:r>
            <a:endParaRPr>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GB">
                <a:latin typeface="Times New Roman"/>
                <a:ea typeface="Times New Roman"/>
                <a:cs typeface="Times New Roman"/>
                <a:sym typeface="Times New Roman"/>
              </a:rPr>
              <a:t>Data are sourced mainly from the Greek text of Luke 1:6 with reference to other biblical texts when necessary. The grammatico-historical approach is used to exegete the biblical text. Data are subjected to exegetical analysis. </a:t>
            </a:r>
            <a:endParaRPr>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159" name="Google Shape;159;p18"/>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000"/>
              </a:spcAft>
              <a:buNone/>
            </a:pPr>
            <a:r>
              <a:rPr lang="en-GB">
                <a:solidFill>
                  <a:srgbClr val="000000"/>
                </a:solidFill>
                <a:latin typeface="Times New Roman"/>
                <a:ea typeface="Times New Roman"/>
                <a:cs typeface="Times New Roman"/>
                <a:sym typeface="Times New Roman"/>
              </a:rPr>
              <a:t>The grammatico-historical approach posits that in order to understand the meaning of Scripture from original author’s intention, the text of the Scripture should be understood according to its grammar, its syntax, and according to the historical context (Fuller n. p.).Using grammatico-historical approach, this study aims at examining the place of δικαιος in Luke 1:6 with a view to establishing its relevance to marital stability in the midst of barrenness challenges.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54325" y="332400"/>
            <a:ext cx="7964700" cy="577800"/>
          </a:xfrm>
          <a:prstGeom prst="rect">
            <a:avLst/>
          </a:prstGeom>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b="1" lang="en-GB" sz="2700">
                <a:solidFill>
                  <a:srgbClr val="000000"/>
                </a:solidFill>
                <a:latin typeface="Times New Roman"/>
                <a:ea typeface="Times New Roman"/>
                <a:cs typeface="Times New Roman"/>
                <a:sym typeface="Times New Roman"/>
              </a:rPr>
              <a:t>The Context of Luke 1:6</a:t>
            </a:r>
            <a:endParaRPr sz="2700">
              <a:solidFill>
                <a:schemeClr val="dk2"/>
              </a:solidFill>
              <a:latin typeface="Times New Roman"/>
              <a:ea typeface="Times New Roman"/>
              <a:cs typeface="Times New Roman"/>
              <a:sym typeface="Times New Roman"/>
            </a:endParaRPr>
          </a:p>
        </p:txBody>
      </p:sp>
      <p:sp>
        <p:nvSpPr>
          <p:cNvPr id="165" name="Google Shape;165;p19"/>
          <p:cNvSpPr txBox="1"/>
          <p:nvPr>
            <p:ph idx="1" type="body"/>
          </p:nvPr>
        </p:nvSpPr>
        <p:spPr>
          <a:xfrm>
            <a:off x="307675" y="910200"/>
            <a:ext cx="8345100" cy="3207600"/>
          </a:xfrm>
          <a:prstGeom prst="rect">
            <a:avLst/>
          </a:prstGeom>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In Luke 1:5-25, which is the pericope where Luke 1:6 belongs, it is pertinent to note that Luke intention as a writer “was to present a historical work in order” (Luke 1:3). The largest parts of his stories are presented in the sequential orders. He frequently shows time indications (Luke 1:5, 26, 56, 59; 2:42; 3:23; 9:28). Above the remaining Gospel writers, Luke linked his narrative with the larger Jewish and Roman world (McNeal 1058). In the whole of this pericopè, Luke depicts divine presence and involvement in this history. This reflects at the individual and national levels. While the personal level concerns the resolved barrenness of Zechariah and Elizabeth, the national level deals with the redemptive work of God among his people Israel. Similarly, Marshall as quoted by Karris affirms that this occurrence (Luke 1:5-25) was seen in the light of similar events in the OT (Karris 678). Brown also buttresses this view by saying that Luke 1:13-17 is possibly derived from the improvement that Luke made on the traditions as regard to John the Baptist as he has it in Luke 3:1-20 and 7:18-35. So this does not come from a distinct Baptist source (Brown 272-279). By this means, Luke wrote his account about how John was born in a similar way to the OT birth declaration (Brown 270).</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171" name="Google Shape;171;p20"/>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I</a:t>
            </a:r>
            <a:r>
              <a:rPr lang="en-GB">
                <a:solidFill>
                  <a:srgbClr val="000000"/>
                </a:solidFill>
                <a:latin typeface="Times New Roman"/>
                <a:ea typeface="Times New Roman"/>
                <a:cs typeface="Times New Roman"/>
                <a:sym typeface="Times New Roman"/>
              </a:rPr>
              <a:t>n Luke 1:5, Luke introduces his reader to the historical context of the family of Zechariah. The author presents Zechariah as a priest who comes from priestly family that belongs to the division of Abia or Abijah. Elizabeth his wife also comes from the priestly family that belongs to Aaron. In addition, he places the events of the birth of John in the context of Palestinean history. Luke reveals that the events in Luke 1:5-25 occurred when Herod was the King of Judea between 37 and 4 B.C (Barker and Kohlenberger 211). Herod in this context is no other person than Herod 1, the Great who reigned over Judea until 4 B.C. (Luke 2:1) (William, Arndt and Gingrich 87; Carson, France, Motyer and Wenham 987).This event suggests that Luke relates the births of Jesus’ harbinger and Jesus to the period when Herod reigned over Judea (Luke 1:5; Matt 2:1) (Triling n. p.). However, scholars like Karris (679) and Butttrick (30) argue that the time indication is vague. This is because they assume that these events took place before this date (37-4 B.C.). Nevertheless, Morris rightly confirms that what Luke describes takes place somewhere near the end of that reign (Morris 68). This suggests that Luke begins his story by locating it in a real historical setting.</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Herod was noted for two things. The first one was his building project, while the second one was cruelty. Firstly, Herod did a great deal of building up nations because of the commission that he received from Mark Anthony in 40 B. C. So it was nearly the end of Herod’s reign in 4 B.C. that Zechariah and Elizabeth’s righteous lifestyle took place (Bock 48).</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9265075" y="2805025"/>
            <a:ext cx="880500" cy="57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dk2"/>
              </a:solidFill>
            </a:endParaRPr>
          </a:p>
        </p:txBody>
      </p:sp>
      <p:sp>
        <p:nvSpPr>
          <p:cNvPr id="177" name="Google Shape;177;p21"/>
          <p:cNvSpPr txBox="1"/>
          <p:nvPr>
            <p:ph idx="1" type="body"/>
          </p:nvPr>
        </p:nvSpPr>
        <p:spPr>
          <a:xfrm>
            <a:off x="307675" y="385225"/>
            <a:ext cx="8345100" cy="44379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Secondly, Herod was able, crafty, unkind and one of the most evil people of his age with no standard of judgment higher than his own relentless will for power. To show the level of Herod’s cruelty and craving for the monopoly of power – the king of the Jews, he ordered all the babies boys of Bethlehem and its surroundings to be murdered (Hendriksen 65; Buttrick 30). Hence these days of Herod refer to a gloomy, threatening and catastrophic era in the historical record of the Jewish nation.  It was at this depressed setting that the event in Luke 1:5-25 took place (Geldenhuys 61). Despite this gloomy background, corruption and decadence in Herod’s days, Zechariah and Elizabeth were both righteous and blameless before the Lord (Luke 1:6). This suggests that in the days of this diabolical monster there lived (Ἐγένετο) a man who, together with his wife, exhibited the very opposite traits of character (Hendriksen 65). </a:t>
            </a:r>
            <a:endParaRPr>
              <a:solidFill>
                <a:srgbClr val="000000"/>
              </a:solidFill>
              <a:latin typeface="Times New Roman"/>
              <a:ea typeface="Times New Roman"/>
              <a:cs typeface="Times New Roman"/>
              <a:sym typeface="Times New Roman"/>
            </a:endParaRPr>
          </a:p>
          <a:p>
            <a:pPr indent="457200" lvl="0" marL="0" marR="0" rtl="0" algn="just">
              <a:lnSpc>
                <a:spcPct val="150000"/>
              </a:lnSpc>
              <a:spcBef>
                <a:spcPts val="0"/>
              </a:spcBef>
              <a:spcAft>
                <a:spcPts val="0"/>
              </a:spcAft>
              <a:buNone/>
            </a:pPr>
            <a:r>
              <a:rPr lang="en-GB">
                <a:solidFill>
                  <a:srgbClr val="000000"/>
                </a:solidFill>
                <a:latin typeface="Times New Roman"/>
                <a:ea typeface="Times New Roman"/>
                <a:cs typeface="Times New Roman"/>
                <a:sym typeface="Times New Roman"/>
              </a:rPr>
              <a:t>The atmosphere of Luke 1:5-25 and the rest part of Luke infancy narratives (Luke 1:26-52) indicates that Luke is connecting the OT and NT period (Barker and Kohlenberger III 208-211). A comparative study of Malachi 4:5-6 and Luke 1:11-17 proves this reality by indicating that the silence that lasted for 400 years was put to an end through announcement of angel Gabriel to Zechariah that her barren wife will give birth to a prophet, who will be the harbinger of the anticipated Messiah (Luke 1:11-17) (Deffinbaugh n. p.). Hence for Luke God’s visit to Zechariah signifies the start of the messianic era, that is, the commencement of God’s fulfillment of His promise in the midst of his chosen people (Dockery 72-73).</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