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305" r:id="rId2"/>
    <p:sldId id="526" r:id="rId3"/>
    <p:sldId id="543" r:id="rId4"/>
    <p:sldId id="542" r:id="rId5"/>
    <p:sldId id="535" r:id="rId6"/>
    <p:sldId id="544" r:id="rId7"/>
    <p:sldId id="538" r:id="rId8"/>
    <p:sldId id="549" r:id="rId9"/>
    <p:sldId id="547" r:id="rId10"/>
    <p:sldId id="537" r:id="rId11"/>
    <p:sldId id="539" r:id="rId12"/>
    <p:sldId id="534" r:id="rId13"/>
    <p:sldId id="545" r:id="rId14"/>
    <p:sldId id="548" r:id="rId15"/>
    <p:sldId id="540" r:id="rId16"/>
    <p:sldId id="536" r:id="rId17"/>
    <p:sldId id="546" r:id="rId18"/>
    <p:sldId id="54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8F200"/>
    <a:srgbClr val="00FF00"/>
    <a:srgbClr val="D0C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748" autoAdjust="0"/>
  </p:normalViewPr>
  <p:slideViewPr>
    <p:cSldViewPr>
      <p:cViewPr varScale="1">
        <p:scale>
          <a:sx n="83" d="100"/>
          <a:sy n="83" d="100"/>
        </p:scale>
        <p:origin x="-1325" y="-67"/>
      </p:cViewPr>
      <p:guideLst>
        <p:guide orient="horz" pos="3974"/>
        <p:guide orient="horz" pos="346"/>
        <p:guide pos="2880"/>
        <p:guide pos="385"/>
        <p:guide pos="53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fld id="{4762C306-CA61-459E-92ED-0E3AE579F76A}" type="datetimeFigureOut">
              <a:rPr lang="ko-KR" altLang="en-US" smtClean="0"/>
              <a:pPr/>
              <a:t>2018-06-25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fld id="{DCB4F9C5-ACDA-4CB2-BFCB-6D8E346EEA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76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CJK KR DemiLight" pitchFamily="34" charset="-127"/>
        <a:ea typeface="Noto Sans CJK KR DemiLight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CJK KR DemiLight" pitchFamily="34" charset="-127"/>
        <a:ea typeface="Noto Sans CJK KR DemiLight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CJK KR DemiLight" pitchFamily="34" charset="-127"/>
        <a:ea typeface="Noto Sans CJK KR DemiLight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CJK KR DemiLight" pitchFamily="34" charset="-127"/>
        <a:ea typeface="Noto Sans CJK KR DemiLight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CJK KR DemiLight" pitchFamily="34" charset="-127"/>
        <a:ea typeface="Noto Sans CJK KR DemiLight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cheatengine.org/viewforum.php?f=1&amp;topicdays=0&amp;start=1420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게임핵과</a:t>
            </a:r>
            <a:r>
              <a:rPr lang="ko-KR" altLang="en-US" dirty="0" smtClean="0"/>
              <a:t> 보안솔루션의 전쟁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어디까지 왔나 요기까지 왔지 발표시간 </a:t>
            </a:r>
            <a:r>
              <a:rPr lang="en-US" altLang="ko-KR" baseline="0" dirty="0" smtClean="0"/>
              <a:t>40</a:t>
            </a:r>
            <a:r>
              <a:rPr lang="ko-KR" altLang="en-US" baseline="0" dirty="0" smtClean="0"/>
              <a:t>분 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시 </a:t>
            </a:r>
            <a:r>
              <a:rPr lang="en-US" altLang="ko-KR" baseline="0" dirty="0" smtClean="0"/>
              <a:t>~ 6</a:t>
            </a:r>
            <a:r>
              <a:rPr lang="ko-KR" altLang="en-US" baseline="0" dirty="0" smtClean="0"/>
              <a:t>시</a:t>
            </a:r>
            <a:r>
              <a:rPr lang="en-US" altLang="ko-KR" baseline="0" dirty="0" smtClean="0"/>
              <a:t>40</a:t>
            </a:r>
            <a:r>
              <a:rPr lang="ko-KR" altLang="en-US" baseline="0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온라인게임 해킹이라는 주제로 발표를 하게 된 </a:t>
            </a:r>
            <a:r>
              <a:rPr lang="ko-KR" altLang="en-US" baseline="0" dirty="0" err="1" smtClean="0"/>
              <a:t>강민수라고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무척 이 주제로 많은 사람에게 떠들고 싶었고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저는 지금 그럴 수 있게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페이지에는 제 메일이 있으니 발표가 끝나고도 미처 생각나지 않은 질문은 메일로 주시면 </a:t>
            </a:r>
            <a:r>
              <a:rPr lang="ko-KR" altLang="en-US" baseline="0" dirty="0" err="1" smtClean="0"/>
              <a:t>될것같습니다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그럼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2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헬퍼에</a:t>
            </a:r>
            <a:r>
              <a:rPr lang="ko-KR" altLang="en-US" dirty="0" smtClean="0"/>
              <a:t> 있던 특이점은 사용자가 스크립트를 작성할 수 </a:t>
            </a:r>
            <a:r>
              <a:rPr lang="ko-KR" altLang="en-US" dirty="0" err="1" smtClean="0"/>
              <a:t>있었다는것입니다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롤은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여개가</a:t>
            </a:r>
            <a:r>
              <a:rPr lang="ko-KR" altLang="en-US" dirty="0" smtClean="0"/>
              <a:t> 넘는 </a:t>
            </a:r>
            <a:r>
              <a:rPr lang="ko-KR" altLang="en-US" dirty="0" err="1" smtClean="0"/>
              <a:t>챔프가</a:t>
            </a:r>
            <a:r>
              <a:rPr lang="ko-KR" altLang="en-US" dirty="0" smtClean="0"/>
              <a:t> 존재하고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챔프별로</a:t>
            </a:r>
            <a:r>
              <a:rPr lang="ko-KR" altLang="en-US" dirty="0" smtClean="0"/>
              <a:t> 스크립트를 작성할 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스크립트를 판매할 수 있었죠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스크립트는 개발자와 친숙했던 </a:t>
            </a:r>
            <a:r>
              <a:rPr lang="en-US" altLang="ko-KR" dirty="0" smtClean="0"/>
              <a:t>LUA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스크립트였기에 스크립트시장이 활성화가 많이 되었습니다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9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당시에 녹화해두었던 영상입니다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위에서 발표했었던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헬퍼와</a:t>
            </a:r>
            <a:r>
              <a:rPr lang="ko-KR" altLang="en-US" dirty="0" smtClean="0"/>
              <a:t> 완전히 같은 구조로 동작하는 </a:t>
            </a:r>
            <a:r>
              <a:rPr lang="ko-KR" altLang="en-US" dirty="0" err="1" smtClean="0"/>
              <a:t>바람의나라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유저들이 </a:t>
            </a:r>
            <a:r>
              <a:rPr lang="ko-KR" altLang="en-US" dirty="0" err="1" smtClean="0"/>
              <a:t>조작하는것과</a:t>
            </a:r>
            <a:r>
              <a:rPr lang="ko-KR" altLang="en-US" dirty="0" smtClean="0"/>
              <a:t> 차이가 없는데요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보고나서</a:t>
            </a:r>
            <a:r>
              <a:rPr lang="ko-KR" altLang="en-US" dirty="0" smtClean="0"/>
              <a:t> 이어서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.(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보여주며 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이는 특히 </a:t>
            </a:r>
            <a:r>
              <a:rPr lang="en-US" altLang="ko-KR" baseline="0" dirty="0" smtClean="0"/>
              <a:t>RPG</a:t>
            </a:r>
            <a:r>
              <a:rPr lang="ko-KR" altLang="en-US" baseline="0" dirty="0" smtClean="0"/>
              <a:t> 게임에 위험한 영향을 끼치는 이유는 </a:t>
            </a:r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시간 동작하며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사람이 노력하지 않고도 생산적인 활동을 하며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모든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잠식할 수 있기 때문입니다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3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프로그램은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년 후반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선린인터넷고등학교에 재학중인 학생이 만들었던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인터넷 카페를 시끄럽게 했던 프로그램인데요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프로그램을 이용하면 </a:t>
            </a:r>
            <a:r>
              <a:rPr lang="ko-KR" altLang="en-US" baseline="0" dirty="0" err="1" smtClean="0"/>
              <a:t>치트엔진같은</a:t>
            </a:r>
            <a:r>
              <a:rPr lang="ko-KR" altLang="en-US" baseline="0" dirty="0" smtClean="0"/>
              <a:t> 프로세스를 게임보안솔루션에 탐지되지 않을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커널을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이용했었기때문인데요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오늘날에는 </a:t>
            </a:r>
            <a:r>
              <a:rPr lang="en-US" altLang="ko-KR" baseline="0" dirty="0" smtClean="0"/>
              <a:t>64</a:t>
            </a:r>
            <a:r>
              <a:rPr lang="ko-KR" altLang="en-US" baseline="0" dirty="0" smtClean="0"/>
              <a:t>비트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에서는 서명이 된 드라이버만이 로드 될 수 있게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배틀그라운드나</a:t>
            </a:r>
            <a:r>
              <a:rPr lang="ko-KR" altLang="en-US" baseline="0" dirty="0" smtClean="0"/>
              <a:t> 요즘 </a:t>
            </a:r>
            <a:r>
              <a:rPr lang="ko-KR" altLang="en-US" baseline="0" dirty="0" err="1" smtClean="0"/>
              <a:t>핫한</a:t>
            </a:r>
            <a:r>
              <a:rPr lang="ko-KR" altLang="en-US" baseline="0" dirty="0" smtClean="0"/>
              <a:t> 게임은 </a:t>
            </a:r>
            <a:r>
              <a:rPr lang="en-US" altLang="ko-KR" baseline="0" dirty="0" smtClean="0"/>
              <a:t>64</a:t>
            </a:r>
            <a:r>
              <a:rPr lang="ko-KR" altLang="en-US" baseline="0" dirty="0" smtClean="0"/>
              <a:t>비트에서만 실행할 수 있습니다</a:t>
            </a:r>
            <a:r>
              <a:rPr lang="en-US" altLang="ko-KR" baseline="0" dirty="0" smtClean="0"/>
              <a:t>...</a:t>
            </a:r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dirty="0" smtClean="0"/>
              <a:t> 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9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9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위는 인지도가 있었던  게임 보안 솔루션들입니다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중에는 사업을 접은 솔루션도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어디선가 주워듣기로는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서로 가격 경쟁을 하다가 시장이 초토화되었다는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말을 들었는데요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하지만 그래도 살아남았고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앞으로도 게임은 보안솔루션과 함께 핵과의 전쟁을 해 나갈 </a:t>
            </a:r>
            <a:r>
              <a:rPr lang="ko-KR" altLang="en-US" baseline="0" dirty="0" smtClean="0"/>
              <a:t>것이라 생각합니다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게임 보안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완벽해지는것은</a:t>
            </a:r>
            <a:r>
              <a:rPr lang="ko-KR" altLang="en-US" baseline="0" dirty="0" smtClean="0"/>
              <a:t> 불가능할지 모르지만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최선을 다한다면 먼저 공격하는 입장에서 지치지 않을까요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최선을 다하려면 그 만큼의 가치를 부여시켜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주어야한다고</a:t>
            </a:r>
            <a:r>
              <a:rPr lang="ko-KR" altLang="en-US" baseline="0" dirty="0" smtClean="0"/>
              <a:t> 생각합니다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게임보안이 </a:t>
            </a:r>
            <a:r>
              <a:rPr lang="ko-KR" altLang="en-US" baseline="0" dirty="0" err="1" smtClean="0"/>
              <a:t>게임핵보다</a:t>
            </a:r>
            <a:r>
              <a:rPr lang="ko-KR" altLang="en-US" baseline="0" dirty="0" smtClean="0"/>
              <a:t> 많이 버는 세상이 오는 순간이 왔으면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1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드리고 싶은 말씀이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이번 발표를</a:t>
            </a:r>
            <a:r>
              <a:rPr lang="ko-KR" altLang="en-US" baseline="0" dirty="0" smtClean="0"/>
              <a:t> 못하는</a:t>
            </a:r>
            <a:r>
              <a:rPr lang="ko-KR" altLang="en-US" dirty="0" smtClean="0"/>
              <a:t> 줄 알았습니다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과거에 핵을 판매했던 적이 있기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실제로 월에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만원씩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정도에게 판매했던 적이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초 게임</a:t>
            </a:r>
            <a:r>
              <a:rPr lang="ko-KR" altLang="en-US" baseline="0" dirty="0" smtClean="0"/>
              <a:t>사의 문의 게시판을 통해 관련된 자료를 모두 전달하였고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현재는 하고 있지 않습니다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보안을 위해 애쓰시는 여러분께 죄송합니다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그럼에도 제가 알고 있는 것들을 조금이나마 나누고 싶어 이렇게 발표를 </a:t>
            </a:r>
            <a:r>
              <a:rPr lang="ko-KR" altLang="en-US" baseline="0" dirty="0" err="1" smtClean="0"/>
              <a:t>하게되었습니다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들어주셔서 감사합니다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8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혹시 궁금하셨던 부분이 있으시다면 질문해주세요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그리고 지금이 아니더라도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개인적으로 이메일을 주셔도 답변이 가능합니다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8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핵이란</a:t>
            </a:r>
            <a:r>
              <a:rPr lang="ko-KR" altLang="en-US" baseline="0" dirty="0" smtClean="0"/>
              <a:t> 단어는 게임을 플레이 하는 게이머들에게는 낯설지가 않은 말입니다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하루에도 몇 번씩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아 저 새끼 핵이네</a:t>
            </a:r>
            <a:r>
              <a:rPr lang="en-US" altLang="ko-KR" baseline="0" dirty="0" smtClean="0"/>
              <a:t>” </a:t>
            </a:r>
            <a:r>
              <a:rPr lang="ko-KR" altLang="en-US" baseline="0" dirty="0" smtClean="0"/>
              <a:t>라고  말을 하는 사람들도 심심찮게 있을 정도로 부정한 방법으로 게임을 즐기는 사람이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많습니다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그  사람은 핵일 아닐 수 도 있겠죠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핵이 많아진 지금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일단 의심하고 보는 것 </a:t>
            </a:r>
            <a:r>
              <a:rPr lang="ko-KR" altLang="en-US" baseline="0" dirty="0" err="1" smtClean="0"/>
              <a:t>같긴합니다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제가 생각하는 게임 핵의 정의는 게임에서 인가하지 않은 방법으로 메모리나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위변조하여</a:t>
            </a:r>
            <a:r>
              <a:rPr lang="ko-KR" altLang="en-US" baseline="0" dirty="0" smtClean="0"/>
              <a:t> 플레이 하는 행위라고 생각합니다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물론 다른 행위도 해당될 수 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 발표주제가 게임 핵과 보안솔루션의 전쟁입니다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 과거에는 핵이 별로 없었고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발전해 있지도 않았습니다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청동기시대에는 철이 없이 전쟁을 한 것 처럼요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초기의 </a:t>
            </a:r>
            <a:r>
              <a:rPr lang="ko-KR" altLang="en-US" dirty="0" err="1" smtClean="0"/>
              <a:t>게임핵에</a:t>
            </a:r>
            <a:r>
              <a:rPr lang="ko-KR" altLang="en-US" dirty="0" smtClean="0"/>
              <a:t> 대한 문화는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카페와 함께 발전해왔습니다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때는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핵을 </a:t>
            </a:r>
            <a:r>
              <a:rPr lang="ko-KR" altLang="en-US" baseline="0" dirty="0" err="1" smtClean="0"/>
              <a:t>많은사람이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조건없이</a:t>
            </a:r>
            <a:r>
              <a:rPr lang="ko-KR" altLang="en-US" baseline="0" dirty="0" smtClean="0"/>
              <a:t> 공유를 했었고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제가 생각했을 때</a:t>
            </a:r>
            <a:r>
              <a:rPr lang="en-US" altLang="ko-KR" baseline="0" dirty="0" smtClean="0"/>
              <a:t>,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 출시한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보다 </a:t>
            </a:r>
            <a:r>
              <a:rPr lang="ko-KR" altLang="en-US" baseline="0" dirty="0" smtClean="0"/>
              <a:t>앞선 우리나라의 공유정신을 볼 수 있었다고 생각합니다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아랫줄도</a:t>
            </a:r>
            <a:r>
              <a:rPr lang="en-US" altLang="ko-KR" baseline="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측은 핵 카페에 대한 제제를 지속적으로 했으나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카페는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만 조금씩 바꾸며 계속해서 생겨났습니다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당시 활성화가 </a:t>
            </a:r>
            <a:r>
              <a:rPr lang="ko-KR" altLang="en-US" baseline="0" dirty="0" err="1" smtClean="0"/>
              <a:t>잘되있던</a:t>
            </a:r>
            <a:r>
              <a:rPr lang="ko-KR" altLang="en-US" baseline="0" dirty="0" smtClean="0"/>
              <a:t> 카페가 새로 개설되면 보통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일이면 </a:t>
            </a:r>
            <a:r>
              <a:rPr lang="en-US" altLang="ko-KR" baseline="0" dirty="0" smtClean="0"/>
              <a:t>4000</a:t>
            </a:r>
            <a:r>
              <a:rPr lang="ko-KR" altLang="en-US" baseline="0" dirty="0" smtClean="0"/>
              <a:t>명 이상 가입하는 기염을 토하기도 했습니다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그때 당시에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카페에서 나누던 자료는 대부분이 </a:t>
            </a:r>
            <a:r>
              <a:rPr lang="en-US" altLang="ko-KR" dirty="0" smtClean="0"/>
              <a:t>UCE</a:t>
            </a:r>
            <a:r>
              <a:rPr lang="ko-KR" altLang="en-US" dirty="0" smtClean="0"/>
              <a:t>라 불렀던 </a:t>
            </a:r>
            <a:r>
              <a:rPr lang="ko-KR" altLang="en-US" dirty="0" err="1" smtClean="0"/>
              <a:t>치트엔진입니다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치트엔진은</a:t>
            </a:r>
            <a:r>
              <a:rPr lang="ko-KR" altLang="en-US" dirty="0" smtClean="0"/>
              <a:t> 네덜란드의 한 개발자에 의해 만들어진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드라이버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DLL , EXE </a:t>
            </a:r>
            <a:r>
              <a:rPr lang="ko-KR" altLang="en-US" baseline="0" dirty="0" smtClean="0"/>
              <a:t>파일로 구성되어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치트엔진은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용도로 사용할 수 있지만 주 목적은 프로세스의 메모리 </a:t>
            </a:r>
            <a:r>
              <a:rPr lang="ko-KR" altLang="en-US" dirty="0" err="1" smtClean="0"/>
              <a:t>조작일것입니다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한번 사용하는 모습만 보여드리도록 하겠습니다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치트엔진은</a:t>
            </a:r>
            <a:r>
              <a:rPr lang="ko-KR" altLang="en-US" baseline="0" dirty="0" smtClean="0"/>
              <a:t>  </a:t>
            </a:r>
            <a:r>
              <a:rPr lang="ko-KR" altLang="en-US" baseline="0" dirty="0" err="1" smtClean="0"/>
              <a:t>치트엔진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시연ㄱㄱ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아랫줄도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https://forum.cheatengine.org/viewforum.php?f=1&amp;topicdays=0&amp;start=14200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네이버의 트렌드검색을 이용해 단어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게임핵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리버싱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의 검색 빈도를 나타내 본 결과입니다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정확하진 않아도 </a:t>
            </a:r>
            <a:r>
              <a:rPr lang="ko-KR" altLang="en-US" baseline="0" dirty="0" err="1" smtClean="0"/>
              <a:t>코인판</a:t>
            </a:r>
            <a:r>
              <a:rPr lang="ko-KR" altLang="en-US" baseline="0" dirty="0" smtClean="0"/>
              <a:t> 보다는 그럴듯한 차트입니다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 생각에도 </a:t>
            </a:r>
            <a:r>
              <a:rPr lang="ko-KR" altLang="en-US" baseline="0" dirty="0" err="1" smtClean="0"/>
              <a:t>리버싱과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게임핵은</a:t>
            </a:r>
            <a:r>
              <a:rPr lang="ko-KR" altLang="en-US" baseline="0" dirty="0" smtClean="0"/>
              <a:t> 가까운 관계에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게임의 구조를 분석해야 그 게임을 주무를 수 있으니까요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최근에 다시 </a:t>
            </a:r>
            <a:r>
              <a:rPr lang="ko-KR" altLang="en-US" baseline="0" dirty="0" err="1" smtClean="0"/>
              <a:t>트렌드</a:t>
            </a:r>
            <a:r>
              <a:rPr lang="ko-KR" altLang="en-US" baseline="0" dirty="0" smtClean="0"/>
              <a:t> 검색을 이용해봤는데 전체적으로 해당 키워드에 대한 </a:t>
            </a:r>
            <a:r>
              <a:rPr lang="ko-KR" altLang="en-US" baseline="0" dirty="0" err="1" smtClean="0"/>
              <a:t>검색률은</a:t>
            </a:r>
            <a:r>
              <a:rPr lang="ko-KR" altLang="en-US" baseline="0" dirty="0" smtClean="0"/>
              <a:t> 감소한 모습을 확인할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더 이상 조건 없는 공유 정신을 찾아 볼 수 없기에 나타난 결과로 보입니다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후퇴한 대한민국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2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</a:t>
            </a:r>
            <a:r>
              <a:rPr lang="ko-KR" altLang="en-US" baseline="0" dirty="0" smtClean="0"/>
              <a:t> 페이지에서는 </a:t>
            </a:r>
            <a:r>
              <a:rPr lang="en-US" altLang="ko-KR" baseline="0" dirty="0" smtClean="0"/>
              <a:t>DLL Injection</a:t>
            </a:r>
            <a:r>
              <a:rPr lang="ko-KR" altLang="en-US" baseline="0" dirty="0" smtClean="0"/>
              <a:t>에 대해 설명하고자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치트엔진의</a:t>
            </a:r>
            <a:r>
              <a:rPr lang="ko-KR" altLang="en-US" dirty="0" smtClean="0"/>
              <a:t> 제제가 심해지고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공격을 위한 개발 속도에 비해 보안솔루션에서 대응하는 속도가 빨라지자 등장한 기법이 </a:t>
            </a:r>
            <a:r>
              <a:rPr lang="en-US" altLang="ko-KR" baseline="0" dirty="0" smtClean="0"/>
              <a:t>DLL Injection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DLL</a:t>
            </a:r>
            <a:r>
              <a:rPr lang="ko-KR" altLang="en-US" baseline="0" dirty="0" smtClean="0"/>
              <a:t>은 게임 프로세스 내부에서 동작해 외부 프로세스 탐지만을 위해 만들어진 보안솔루션이 빠른 대응을 하지 못해 문제가 </a:t>
            </a:r>
            <a:r>
              <a:rPr lang="ko-KR" altLang="en-US" baseline="0" dirty="0" err="1" smtClean="0"/>
              <a:t>됬었습니다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DLL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방법으로 많이 이용이 </a:t>
            </a:r>
            <a:r>
              <a:rPr lang="ko-KR" altLang="en-US" dirty="0" err="1" smtClean="0"/>
              <a:t>됬었습니다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메모리 스캔기능을 만들어 프로세스 내부에서 메모리를 </a:t>
            </a:r>
            <a:r>
              <a:rPr lang="ko-KR" altLang="en-US" dirty="0" err="1" smtClean="0"/>
              <a:t>조작한다던지</a:t>
            </a:r>
            <a:r>
              <a:rPr lang="en-US" altLang="ko-KR" dirty="0" smtClean="0"/>
              <a:t>, API </a:t>
            </a:r>
            <a:r>
              <a:rPr lang="ko-KR" altLang="en-US" dirty="0" err="1" smtClean="0"/>
              <a:t>후킹과</a:t>
            </a:r>
            <a:r>
              <a:rPr lang="ko-KR" altLang="en-US" dirty="0" smtClean="0"/>
              <a:t> 같은</a:t>
            </a:r>
            <a:endParaRPr lang="en-US" altLang="ko-KR" dirty="0" smtClean="0"/>
          </a:p>
          <a:p>
            <a:r>
              <a:rPr lang="ko-KR" altLang="en-US" dirty="0" smtClean="0"/>
              <a:t>동작을 했죠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오늘날은 </a:t>
            </a:r>
            <a:r>
              <a:rPr lang="en-US" altLang="ko-KR" baseline="0" dirty="0" smtClean="0"/>
              <a:t>DLL</a:t>
            </a:r>
            <a:r>
              <a:rPr lang="ko-KR" altLang="en-US" baseline="0" dirty="0" smtClean="0"/>
              <a:t>은 많이 사용되지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기본적으로 탐지를 매우 잘하고 있기 때문에요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페이지는 동영상을 보고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동영상을 미리 보여주고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헬퍼라는</a:t>
            </a:r>
            <a:r>
              <a:rPr lang="ko-KR" altLang="en-US" dirty="0" smtClean="0"/>
              <a:t> 이름으로 널리 알려졌던 게임 핵입니다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헬퍼는</a:t>
            </a:r>
            <a:r>
              <a:rPr lang="ko-KR" altLang="en-US" dirty="0" smtClean="0"/>
              <a:t> 서버와 클라이언트 중간에 위치하며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선수와 인터넷 방송을 하는 </a:t>
            </a:r>
            <a:r>
              <a:rPr lang="en-US" altLang="ko-KR" dirty="0" smtClean="0"/>
              <a:t>BJ</a:t>
            </a:r>
            <a:r>
              <a:rPr lang="ko-KR" altLang="en-US" dirty="0" smtClean="0"/>
              <a:t>들 사이에서도 사용한다는 소문이 퍼지게 되었고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사건 이후로 게임사인 </a:t>
            </a:r>
            <a:r>
              <a:rPr lang="ko-KR" altLang="en-US" baseline="0" dirty="0" err="1" smtClean="0"/>
              <a:t>라이엇측에서는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게임보안솔루션을 </a:t>
            </a:r>
            <a:r>
              <a:rPr lang="ko-KR" altLang="en-US" baseline="0" dirty="0" err="1" smtClean="0"/>
              <a:t>도입하게된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계기가되었습니다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저는 </a:t>
            </a:r>
            <a:r>
              <a:rPr lang="ko-KR" altLang="en-US" baseline="0" dirty="0" err="1" smtClean="0"/>
              <a:t>이런건</a:t>
            </a:r>
            <a:r>
              <a:rPr lang="ko-KR" altLang="en-US" baseline="0" dirty="0" smtClean="0"/>
              <a:t> 어떻게 하는지 </a:t>
            </a:r>
            <a:r>
              <a:rPr lang="ko-KR" altLang="en-US" baseline="0" dirty="0" err="1" smtClean="0"/>
              <a:t>궁금했었던게</a:t>
            </a:r>
            <a:r>
              <a:rPr lang="ko-KR" altLang="en-US" baseline="0" dirty="0" smtClean="0"/>
              <a:t> 생생히 기억나네요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4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페이지는 동영상을 보고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동영상을 미리 보여주고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헬퍼라는</a:t>
            </a:r>
            <a:r>
              <a:rPr lang="ko-KR" altLang="en-US" dirty="0" smtClean="0"/>
              <a:t> 이름으로 널리 알려졌던 게임 핵입니다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다음페이지로 넘기며 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헬퍼는</a:t>
            </a:r>
            <a:r>
              <a:rPr lang="ko-KR" altLang="en-US" dirty="0" smtClean="0"/>
              <a:t> 서버와 클라이언트 중간에 위치하며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위변조를</a:t>
            </a:r>
            <a:r>
              <a:rPr lang="ko-KR" altLang="en-US" baseline="0" dirty="0" smtClean="0"/>
              <a:t> 하는 프로그램인데요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서버측은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패킷만</a:t>
            </a:r>
            <a:r>
              <a:rPr lang="ko-KR" altLang="en-US" baseline="0" dirty="0" smtClean="0"/>
              <a:t> 가지고서는 핵인지 판단할 수가 없습니다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실제 게임 클라이언트가 만들어내는 </a:t>
            </a:r>
            <a:r>
              <a:rPr lang="ko-KR" altLang="en-US" baseline="0" dirty="0" err="1" smtClean="0"/>
              <a:t>패킷과</a:t>
            </a:r>
            <a:r>
              <a:rPr lang="ko-KR" altLang="en-US" baseline="0" dirty="0" smtClean="0"/>
              <a:t> 똑같은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보내기 때문이죠</a:t>
            </a:r>
            <a:r>
              <a:rPr lang="en-US" altLang="ko-KR" baseline="0" dirty="0" smtClean="0"/>
              <a:t>.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이런 </a:t>
            </a:r>
            <a:r>
              <a:rPr lang="ko-KR" altLang="en-US" baseline="0" dirty="0" err="1" smtClean="0"/>
              <a:t>헬퍼가</a:t>
            </a:r>
            <a:r>
              <a:rPr lang="ko-KR" altLang="en-US" baseline="0" dirty="0" smtClean="0"/>
              <a:t> 하나 둘 사용하는 이용자가 급증했고</a:t>
            </a:r>
            <a:r>
              <a:rPr lang="en-US" altLang="ko-KR" baseline="0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선수와 인터넷 방송을 하는 </a:t>
            </a:r>
            <a:r>
              <a:rPr lang="en-US" altLang="ko-KR" dirty="0" smtClean="0"/>
              <a:t>BJ</a:t>
            </a:r>
            <a:r>
              <a:rPr lang="ko-KR" altLang="en-US" dirty="0" smtClean="0"/>
              <a:t>들 사이에서도 사용한다는 소문이 퍼지게 되었습니다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이로인해</a:t>
            </a:r>
            <a:r>
              <a:rPr lang="ko-KR" altLang="en-US" baseline="0" dirty="0" smtClean="0"/>
              <a:t> 건전한 게이머가 많이 떠나가는 사태가 일어났고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이후로는 게임사인 </a:t>
            </a:r>
            <a:r>
              <a:rPr lang="ko-KR" altLang="en-US" baseline="0" dirty="0" err="1" smtClean="0"/>
              <a:t>라이엇측에서는</a:t>
            </a:r>
            <a:r>
              <a:rPr lang="ko-KR" altLang="en-US" baseline="0" dirty="0" smtClean="0"/>
              <a:t> 게임보안솔루션을 </a:t>
            </a:r>
            <a:r>
              <a:rPr lang="ko-KR" altLang="en-US" baseline="0" dirty="0" err="1" smtClean="0"/>
              <a:t>도입하게된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계기가되었습니다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페이지는 동영상을 보고 </a:t>
            </a:r>
            <a:r>
              <a:rPr lang="ko-KR" altLang="en-US" dirty="0" err="1" smtClean="0"/>
              <a:t>말씀드리겠습니다</a:t>
            </a:r>
            <a:r>
              <a:rPr lang="en-US" altLang="ko-KR" dirty="0" smtClean="0"/>
              <a:t>!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동영상을 미리 보여주고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헬퍼라는</a:t>
            </a:r>
            <a:r>
              <a:rPr lang="ko-KR" altLang="en-US" dirty="0" smtClean="0"/>
              <a:t> 이름으로 널리 알려졌던 게임 핵입니다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다음페이지로 넘기며 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헬퍼는</a:t>
            </a:r>
            <a:r>
              <a:rPr lang="ko-KR" altLang="en-US" dirty="0" smtClean="0"/>
              <a:t> 서버와 클라이언트 중간에 위치하며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위변조를</a:t>
            </a:r>
            <a:r>
              <a:rPr lang="ko-KR" altLang="en-US" baseline="0" dirty="0" smtClean="0"/>
              <a:t> 하는 프로그램인데요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서버측은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패킷만</a:t>
            </a:r>
            <a:r>
              <a:rPr lang="ko-KR" altLang="en-US" baseline="0" dirty="0" smtClean="0"/>
              <a:t> 가지고서는 핵인지 판단할 수가 없습니다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실제 게임 클라이언트가 만들어내는 </a:t>
            </a:r>
            <a:r>
              <a:rPr lang="ko-KR" altLang="en-US" baseline="0" dirty="0" err="1" smtClean="0"/>
              <a:t>패킷과</a:t>
            </a:r>
            <a:r>
              <a:rPr lang="ko-KR" altLang="en-US" baseline="0" dirty="0" smtClean="0"/>
              <a:t> 똑같은 </a:t>
            </a:r>
            <a:r>
              <a:rPr lang="ko-KR" altLang="en-US" baseline="0" dirty="0" err="1" smtClean="0"/>
              <a:t>패킷을</a:t>
            </a:r>
            <a:r>
              <a:rPr lang="ko-KR" altLang="en-US" baseline="0" dirty="0" smtClean="0"/>
              <a:t> 보내기 때문이죠</a:t>
            </a:r>
            <a:r>
              <a:rPr lang="en-US" altLang="ko-KR" baseline="0" dirty="0" smtClean="0"/>
              <a:t>. 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이런 </a:t>
            </a:r>
            <a:r>
              <a:rPr lang="ko-KR" altLang="en-US" baseline="0" dirty="0" err="1" smtClean="0"/>
              <a:t>헬퍼가</a:t>
            </a:r>
            <a:r>
              <a:rPr lang="ko-KR" altLang="en-US" baseline="0" dirty="0" smtClean="0"/>
              <a:t> 하나 둘 사용하는 이용자가 급증했고</a:t>
            </a:r>
            <a:r>
              <a:rPr lang="en-US" altLang="ko-KR" baseline="0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선수와 인터넷 방송을 하는 </a:t>
            </a:r>
            <a:r>
              <a:rPr lang="en-US" altLang="ko-KR" dirty="0" smtClean="0"/>
              <a:t>BJ</a:t>
            </a:r>
            <a:r>
              <a:rPr lang="ko-KR" altLang="en-US" dirty="0" smtClean="0"/>
              <a:t>들 사이에서도 사용한다는 소문이 퍼지게 되었습니다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이로인해</a:t>
            </a:r>
            <a:r>
              <a:rPr lang="ko-KR" altLang="en-US" baseline="0" dirty="0" smtClean="0"/>
              <a:t> 건전한 게이머가 많이 떠나가는 사태가 일어났고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이후로는 게임사인 </a:t>
            </a:r>
            <a:r>
              <a:rPr lang="ko-KR" altLang="en-US" baseline="0" dirty="0" err="1" smtClean="0"/>
              <a:t>라이엇측에서는</a:t>
            </a:r>
            <a:r>
              <a:rPr lang="ko-KR" altLang="en-US" baseline="0" dirty="0" smtClean="0"/>
              <a:t> 게임보안솔루션을 </a:t>
            </a:r>
            <a:r>
              <a:rPr lang="ko-KR" altLang="en-US" baseline="0" dirty="0" err="1" smtClean="0"/>
              <a:t>도입하게된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계기가되었습니다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F9C5-ACDA-4CB2-BFCB-6D8E346EEAA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2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BF72-CF35-4212-BBDE-80F14D2F1DD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77C7-7D02-4E82-997F-C1D86DC6116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4-7C73-4B2B-9A42-C632691923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067128" cy="53092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4B56-AFD3-4850-85AA-DFB3118E1B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6F42-7120-434D-A549-D131043ABE5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33CE-656A-4AFB-B15D-7CF1ECE09D8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686-60BA-4D1D-8FAA-4689EB4C919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8B77-A3CD-4B3B-8C96-1329B9F2F0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625E-0FDD-4B9C-9540-746F31B6E1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EB0-4468-4468-A2AB-E2E282D8A9C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33A7-4442-48E0-A435-6BD5B1BAF6B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defTabSz="914259"/>
            <a:fld id="{1F33C20A-0269-43D7-833B-DC34291A128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2018-06-25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defTabSz="914259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defTabSz="914259"/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59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25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oto Sans CJK KR DemiLight" pitchFamily="34" charset="-127"/>
          <a:ea typeface="Noto Sans CJK KR DemiLight" pitchFamily="34" charset="-127"/>
          <a:cs typeface="+mj-cs"/>
        </a:defRPr>
      </a:lvl1pPr>
    </p:titleStyle>
    <p:bodyStyle>
      <a:lvl1pPr marL="342848" indent="-342848" algn="l" defTabSz="91425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oto Sans CJK KR DemiLight" pitchFamily="34" charset="-127"/>
          <a:ea typeface="Noto Sans CJK KR DemiLight" pitchFamily="34" charset="-127"/>
          <a:cs typeface="+mn-cs"/>
        </a:defRPr>
      </a:lvl1pPr>
      <a:lvl2pPr marL="742836" indent="-285707" algn="l" defTabSz="91425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oto Sans CJK KR DemiLight" pitchFamily="34" charset="-127"/>
          <a:ea typeface="Noto Sans CJK KR DemiLight" pitchFamily="34" charset="-127"/>
          <a:cs typeface="+mn-cs"/>
        </a:defRPr>
      </a:lvl2pPr>
      <a:lvl3pPr marL="114282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oto Sans CJK KR DemiLight" pitchFamily="34" charset="-127"/>
          <a:ea typeface="Noto Sans CJK KR DemiLight" pitchFamily="34" charset="-127"/>
          <a:cs typeface="+mn-cs"/>
        </a:defRPr>
      </a:lvl3pPr>
      <a:lvl4pPr marL="1599954" indent="-228564" algn="l" defTabSz="91425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oto Sans CJK KR DemiLight" pitchFamily="34" charset="-127"/>
          <a:ea typeface="Noto Sans CJK KR DemiLight" pitchFamily="34" charset="-127"/>
          <a:cs typeface="+mn-cs"/>
        </a:defRPr>
      </a:lvl4pPr>
      <a:lvl5pPr marL="2057085" indent="-228564" algn="l" defTabSz="91425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oto Sans CJK KR DemiLight" pitchFamily="34" charset="-127"/>
          <a:ea typeface="Noto Sans CJK KR DemiLight" pitchFamily="34" charset="-127"/>
          <a:cs typeface="+mn-cs"/>
        </a:defRPr>
      </a:lvl5pPr>
      <a:lvl6pPr marL="251421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youtu.be/E2WGvnNv5fo" TargetMode="External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mzyJ3giegYg&amp;t=157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194" y="5430404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Noto Sans CJK KR DemiLight" pitchFamily="34" charset="-127"/>
                <a:ea typeface="Noto Sans CJK KR DemiLight" pitchFamily="34" charset="-127"/>
              </a:rPr>
              <a:t>강민수</a:t>
            </a:r>
            <a:r>
              <a:rPr lang="en-US" altLang="ko-KR" sz="2000" dirty="0" smtClean="0">
                <a:latin typeface="Noto Sans CJK KR DemiLight" pitchFamily="34" charset="-127"/>
                <a:ea typeface="Noto Sans CJK KR DemiLight" pitchFamily="34" charset="-127"/>
              </a:rPr>
              <a:t>(</a:t>
            </a:r>
            <a:r>
              <a:rPr lang="ko-KR" altLang="en-US" sz="2000" dirty="0" err="1" smtClean="0">
                <a:latin typeface="Noto Sans CJK KR DemiLight" pitchFamily="34" charset="-127"/>
                <a:ea typeface="Noto Sans CJK KR DemiLight" pitchFamily="34" charset="-127"/>
              </a:rPr>
              <a:t>강명석</a:t>
            </a:r>
            <a:r>
              <a:rPr lang="en-US" altLang="ko-KR" sz="2000" dirty="0" smtClean="0">
                <a:latin typeface="Noto Sans CJK KR DemiLight" pitchFamily="34" charset="-127"/>
                <a:ea typeface="Noto Sans CJK KR DemiLight" pitchFamily="34" charset="-127"/>
              </a:rPr>
              <a:t>)</a:t>
            </a:r>
          </a:p>
          <a:p>
            <a:r>
              <a:rPr lang="en-US" altLang="ko-KR" sz="2000" dirty="0" smtClean="0">
                <a:latin typeface="Noto Sans CJK KR DemiLight" pitchFamily="34" charset="-127"/>
                <a:ea typeface="Noto Sans CJK KR DemiLight" pitchFamily="34" charset="-127"/>
              </a:rPr>
              <a:t>Email : admin@hack.kr</a:t>
            </a:r>
            <a:endParaRPr lang="ko-KR" altLang="en-US" sz="2000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5780" y="764704"/>
            <a:ext cx="6732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Pixel" panose="00000400000000000000" pitchFamily="2" charset="0"/>
                <a:ea typeface="Noto Sans CJK KR DemiLight" pitchFamily="34" charset="-127"/>
              </a:rPr>
              <a:t>ONLINE GAME HACKING</a:t>
            </a:r>
            <a:endParaRPr lang="en-US" altLang="ko-KR" sz="4000" b="1" dirty="0" smtClean="0">
              <a:latin typeface="Pixel" panose="00000400000000000000" pitchFamily="2" charset="0"/>
              <a:ea typeface="Noto Sans CJK KR DemiLight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47281"/>
            <a:ext cx="2353003" cy="2610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99888"/>
            <a:ext cx="1905000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72208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  <a:latin typeface="Noto Sans CJK KR DemiLight" pitchFamily="34" charset="-127"/>
                <a:ea typeface="Noto Sans CJK KR DemiLight" pitchFamily="34" charset="-127"/>
              </a:rPr>
              <a:t>Script</a:t>
            </a:r>
            <a:endParaRPr lang="ko-KR" altLang="en-US" sz="4000" b="1" dirty="0">
              <a:solidFill>
                <a:srgbClr val="00FF0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Picture 2" descr="C:\Users\Kang\Desktop\MySpec\발표\CodeEngn\2018-05-07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988" b="47933"/>
          <a:stretch/>
        </p:blipFill>
        <p:spPr bwMode="auto">
          <a:xfrm>
            <a:off x="2102174" y="1429966"/>
            <a:ext cx="4939652" cy="244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ng\Desktop\MySpec\발표\CodeEngn\2018-05-07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914029"/>
            <a:ext cx="5256584" cy="18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  <a:latin typeface="Noto Sans CJK KR DemiLight" pitchFamily="34" charset="-127"/>
                <a:ea typeface="Noto Sans CJK KR DemiLight" pitchFamily="34" charset="-127"/>
              </a:rPr>
              <a:t>Packet</a:t>
            </a:r>
            <a:endParaRPr lang="ko-KR" altLang="en-US" sz="4000" b="1" dirty="0">
              <a:solidFill>
                <a:srgbClr val="7030A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4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C5B1B6BF-C2AC-41D0-8176-F88E66B4E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62" y="2132856"/>
            <a:ext cx="1320681" cy="1760909"/>
          </a:xfrm>
          <a:prstGeom prst="rect">
            <a:avLst/>
          </a:prstGeom>
        </p:spPr>
      </p:pic>
      <p:pic>
        <p:nvPicPr>
          <p:cNvPr id="6" name="그림 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353" y="1969192"/>
            <a:ext cx="3518900" cy="2808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9502" y="1261306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Demo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47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  <a:latin typeface="Noto Sans CJK KR DemiLight" pitchFamily="34" charset="-127"/>
                <a:ea typeface="Noto Sans CJK KR DemiLight" pitchFamily="34" charset="-127"/>
              </a:rPr>
              <a:t>Driver</a:t>
            </a:r>
            <a:endParaRPr lang="ko-KR" altLang="en-US" sz="4000" b="1" dirty="0">
              <a:solidFill>
                <a:srgbClr val="7030A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026" name="Picture 2" descr="C:\Users\Kang\Desktop\MySpec\발표\CodeEngn\2018-06-15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2132856"/>
            <a:ext cx="382905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  <a:latin typeface="Noto Sans CJK KR DemiLight" pitchFamily="34" charset="-127"/>
                <a:ea typeface="Noto Sans CJK KR DemiLight" pitchFamily="34" charset="-127"/>
              </a:rPr>
              <a:t>Driver</a:t>
            </a:r>
            <a:endParaRPr lang="ko-KR" altLang="en-US" sz="4000" b="1" dirty="0">
              <a:solidFill>
                <a:srgbClr val="7030A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026" name="Picture 2" descr="C:\Users\Kang\Desktop\MySpec\발표\CodeEngn\2018-06-15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4" y="2132856"/>
            <a:ext cx="382905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57" y="2080069"/>
            <a:ext cx="5348286" cy="376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2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C:\Users\Kang\Desktop\사진\hack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96" y="1860603"/>
            <a:ext cx="2967263" cy="19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Kang\Desktop\사진\main-imag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" y="4304130"/>
            <a:ext cx="3639237" cy="16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Kang\Desktop\사진\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3096"/>
            <a:ext cx="3921687" cy="14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6152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030A0"/>
                </a:solidFill>
                <a:latin typeface="Noto Sans CJK KR DemiLight" pitchFamily="34" charset="-127"/>
                <a:ea typeface="Noto Sans CJK KR DemiLight" pitchFamily="34" charset="-127"/>
              </a:rPr>
              <a:t>Security</a:t>
            </a:r>
            <a:endParaRPr lang="ko-KR" altLang="en-US" sz="4000" b="1" dirty="0">
              <a:solidFill>
                <a:srgbClr val="7030A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050" name="Picture 2" descr="C:\Users\Kang\Desktop\MySpec\발표\CodeEngn\xigncode_c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94280"/>
            <a:ext cx="2352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1700" y="264300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끝으로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..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1700" y="264300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QnA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4C7A-29FD-4288-9FD2-42EFB19E22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844824"/>
            <a:ext cx="4830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어떻게 진화했고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?</a:t>
            </a:r>
          </a:p>
          <a:p>
            <a:r>
              <a:rPr lang="en-US" altLang="ko-KR" dirty="0" err="1" smtClean="0">
                <a:latin typeface="Noto Sans CJK KR DemiLight" pitchFamily="34" charset="-127"/>
                <a:ea typeface="Noto Sans CJK KR DemiLight" pitchFamily="34" charset="-127"/>
              </a:rPr>
              <a:t>Dll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메모리조작</a:t>
            </a:r>
            <a:endParaRPr lang="en-US" altLang="ko-KR" dirty="0" smtClean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커널을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 이용하면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?</a:t>
            </a:r>
          </a:p>
          <a:p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매크로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en-US" altLang="ko-KR" dirty="0" err="1" smtClean="0">
                <a:latin typeface="Noto Sans CJK KR DemiLight" pitchFamily="34" charset="-127"/>
                <a:ea typeface="Noto Sans CJK KR DemiLight" pitchFamily="34" charset="-127"/>
              </a:rPr>
              <a:t>lua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로 작성한다고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?</a:t>
            </a:r>
          </a:p>
          <a:p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후킹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,</a:t>
            </a:r>
            <a:r>
              <a:rPr lang="ko-KR" altLang="en-US" dirty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월핵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소켓</a:t>
            </a:r>
            <a:endParaRPr lang="en-US" altLang="ko-KR" dirty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리버싱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게임핵의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 관심</a:t>
            </a:r>
            <a:endParaRPr lang="en-US" altLang="ko-KR" dirty="0" smtClean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다음시장은 </a:t>
            </a:r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모바일인가</a:t>
            </a:r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? -&gt; </a:t>
            </a:r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안드로이드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리퍼블릭</a:t>
            </a:r>
            <a:endParaRPr lang="en-US" altLang="ko-KR" dirty="0" smtClean="0"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8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C000"/>
                </a:solidFill>
                <a:latin typeface="Pixel" panose="00000400000000000000" pitchFamily="2" charset="0"/>
                <a:ea typeface="Noto Sans CJK KR DemiLight" pitchFamily="34" charset="-127"/>
              </a:rPr>
              <a:t>GAME HACK</a:t>
            </a:r>
            <a:endParaRPr lang="en-US" altLang="ko-KR" sz="4000" b="1" dirty="0" smtClean="0">
              <a:solidFill>
                <a:srgbClr val="FFC000"/>
              </a:solidFill>
              <a:latin typeface="Pixel" panose="00000400000000000000" pitchFamily="2" charset="0"/>
              <a:ea typeface="Noto Sans CJK KR DemiLight" pitchFamily="34" charset="-127"/>
            </a:endParaRPr>
          </a:p>
        </p:txBody>
      </p:sp>
      <p:pic>
        <p:nvPicPr>
          <p:cNvPr id="2050" name="Picture 2" descr="C:\Users\Kang\Desktop\MySpec\발표\CodeEngn\2018-06-16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20" y="2204864"/>
            <a:ext cx="4781551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C000"/>
                </a:solidFill>
                <a:latin typeface="Pixel" panose="00000400000000000000" pitchFamily="2" charset="0"/>
                <a:ea typeface="Noto Sans CJK KR DemiLight" pitchFamily="34" charset="-127"/>
              </a:rPr>
              <a:t>CULTURE</a:t>
            </a:r>
            <a:endParaRPr lang="ko-KR" altLang="en-US" sz="4000" b="1" dirty="0">
              <a:solidFill>
                <a:srgbClr val="FFC000"/>
              </a:solidFill>
              <a:latin typeface="Pixel" panose="00000400000000000000" pitchFamily="2" charset="0"/>
              <a:ea typeface="Noto Sans CJK KR DemiLight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06896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치트엔진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1026" name="Picture 2" descr="C:\Users\Kang\Desktop\발표\CodeEngn\2018-05-15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9676"/>
            <a:ext cx="7645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19675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C000"/>
                </a:solidFill>
                <a:latin typeface="Pixel" panose="00000400000000000000" pitchFamily="2" charset="0"/>
                <a:ea typeface="Noto Sans CJK KR DemiLight" pitchFamily="34" charset="-127"/>
              </a:rPr>
              <a:t>CHEAT ENGINE</a:t>
            </a:r>
            <a:endParaRPr lang="ko-KR" altLang="en-US" sz="4000" b="1" dirty="0">
              <a:solidFill>
                <a:srgbClr val="FFC000"/>
              </a:solidFill>
              <a:latin typeface="Pixel" panose="00000400000000000000" pitchFamily="2" charset="0"/>
              <a:ea typeface="Noto Sans CJK KR DemiLight" pitchFamily="34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204864"/>
            <a:ext cx="9001000" cy="31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폭발 1 1"/>
          <p:cNvSpPr/>
          <p:nvPr/>
        </p:nvSpPr>
        <p:spPr>
          <a:xfrm>
            <a:off x="611560" y="1943110"/>
            <a:ext cx="4464496" cy="178132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038" y="2603376"/>
            <a:ext cx="406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2003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년부터 시작된 </a:t>
            </a:r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치트엔진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1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5760639" cy="3908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189" y="1143998"/>
            <a:ext cx="792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8F200"/>
                </a:solidFill>
                <a:latin typeface="Pixel" panose="00000400000000000000" pitchFamily="2" charset="0"/>
                <a:ea typeface="Noto Sans CJK KR DemiLight" pitchFamily="34" charset="-127"/>
              </a:rPr>
              <a:t>REVERSING == HACK</a:t>
            </a:r>
            <a:endParaRPr lang="ko-KR" altLang="en-US" sz="4000" b="1" dirty="0">
              <a:solidFill>
                <a:srgbClr val="F8F200"/>
              </a:solidFill>
              <a:latin typeface="Pixel" panose="00000400000000000000" pitchFamily="2" charset="0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105508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FF00"/>
                </a:solidFill>
                <a:latin typeface="Pixel" panose="00000400000000000000" pitchFamily="2" charset="0"/>
                <a:ea typeface="Noto Sans CJK KR DemiLight" pitchFamily="34" charset="-127"/>
              </a:rPr>
              <a:t>DLL </a:t>
            </a:r>
            <a:r>
              <a:rPr lang="en-US" altLang="ko-KR" sz="4000" b="1" dirty="0" smtClean="0">
                <a:solidFill>
                  <a:srgbClr val="00FF00"/>
                </a:solidFill>
                <a:latin typeface="Pixel" panose="00000400000000000000" pitchFamily="2" charset="0"/>
                <a:ea typeface="Noto Sans CJK KR DemiLight" pitchFamily="34" charset="-127"/>
              </a:rPr>
              <a:t>INJECTION</a:t>
            </a:r>
            <a:endParaRPr lang="ko-KR" altLang="en-US" sz="4000" b="1" dirty="0">
              <a:solidFill>
                <a:srgbClr val="00FF00"/>
              </a:solidFill>
              <a:latin typeface="Pixel" panose="00000400000000000000" pitchFamily="2" charset="0"/>
              <a:ea typeface="Noto Sans CJK KR DemiLight" pitchFamily="34" charset="-127"/>
            </a:endParaRPr>
          </a:p>
        </p:txBody>
      </p:sp>
      <p:pic>
        <p:nvPicPr>
          <p:cNvPr id="1026" name="Picture 2" descr="C:\Users\Kang\Desktop\MySpec\발표\CodeEngn\2018-05-20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6" y="1997921"/>
            <a:ext cx="8291828" cy="44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4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pic>
        <p:nvPicPr>
          <p:cNvPr id="2050" name="Picture 2" descr="C:\Users\Kang\Desktop\MySpec\발표\CodeEngn\2018-05-21-3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0" y="1742824"/>
            <a:ext cx="8191399" cy="416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1700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  <a:latin typeface="Pixel" panose="00000400000000000000" pitchFamily="2" charset="0"/>
                <a:ea typeface="Noto Sans CJK KR DemiLight" pitchFamily="34" charset="-127"/>
              </a:rPr>
              <a:t>HOOKING</a:t>
            </a:r>
            <a:endParaRPr lang="ko-KR" altLang="en-US" sz="4000" b="1" dirty="0">
              <a:solidFill>
                <a:srgbClr val="0070C0"/>
              </a:solidFill>
              <a:latin typeface="Pixel" panose="00000400000000000000" pitchFamily="2" charset="0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ng\Desktop\MySpec\발표\CodeEngn\2018-06-24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88614"/>
            <a:ext cx="21717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813487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  <a:latin typeface="Pixel" panose="00000400000000000000" pitchFamily="2" charset="0"/>
                <a:ea typeface="Noto Sans CJK KR DemiLight" pitchFamily="34" charset="-127"/>
              </a:rPr>
              <a:t>HOOKING</a:t>
            </a:r>
            <a:endParaRPr lang="ko-KR" altLang="en-US" sz="4000" b="1" dirty="0">
              <a:solidFill>
                <a:srgbClr val="0070C0"/>
              </a:solidFill>
              <a:latin typeface="Pixel" panose="00000400000000000000" pitchFamily="2" charset="0"/>
              <a:ea typeface="Noto Sans CJK KR DemiLight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1126" y="1988840"/>
            <a:ext cx="76617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Noto Sans CJK KR DemiLight" pitchFamily="34" charset="-127"/>
                <a:ea typeface="Noto Sans CJK KR DemiLight" pitchFamily="34" charset="-127"/>
              </a:rPr>
              <a:t>1) </a:t>
            </a:r>
            <a:r>
              <a:rPr lang="en-US" altLang="ko-KR" sz="2800" dirty="0">
                <a:latin typeface="Noto Sans CJK KR DemiLight" pitchFamily="34" charset="-127"/>
                <a:ea typeface="Noto Sans CJK KR DemiLight" pitchFamily="34" charset="-127"/>
              </a:rPr>
              <a:t>Connect 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함수를 </a:t>
            </a:r>
            <a:r>
              <a:rPr lang="ko-KR" altLang="en-US" sz="2800" dirty="0" err="1" smtClean="0">
                <a:latin typeface="Noto Sans CJK KR DemiLight" pitchFamily="34" charset="-127"/>
                <a:ea typeface="Noto Sans CJK KR DemiLight" pitchFamily="34" charset="-127"/>
              </a:rPr>
              <a:t>후킹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 </a:t>
            </a:r>
          </a:p>
          <a:p>
            <a:r>
              <a:rPr lang="en-US" altLang="ko-KR" sz="2800" dirty="0" smtClean="0">
                <a:latin typeface="Noto Sans CJK KR DemiLight" pitchFamily="34" charset="-127"/>
                <a:ea typeface="Noto Sans CJK KR DemiLight" pitchFamily="34" charset="-127"/>
              </a:rPr>
              <a:t>2) 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내가 만든 </a:t>
            </a:r>
            <a:r>
              <a:rPr lang="en-US" altLang="ko-KR" sz="2800" dirty="0" smtClean="0">
                <a:latin typeface="Noto Sans CJK KR DemiLight" pitchFamily="34" charset="-127"/>
                <a:ea typeface="Noto Sans CJK KR DemiLight" pitchFamily="34" charset="-127"/>
              </a:rPr>
              <a:t>DLL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에서 소켓을 </a:t>
            </a:r>
            <a:r>
              <a:rPr lang="ko-KR" altLang="en-US" sz="2800" dirty="0">
                <a:latin typeface="Noto Sans CJK KR DemiLight" pitchFamily="34" charset="-127"/>
                <a:ea typeface="Noto Sans CJK KR DemiLight" pitchFamily="34" charset="-127"/>
              </a:rPr>
              <a:t>생성하여 내 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소켓으로 연결</a:t>
            </a:r>
            <a:endParaRPr lang="ko-KR" altLang="en-US" sz="2800" dirty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2800" dirty="0" smtClean="0">
                <a:latin typeface="Noto Sans CJK KR DemiLight" pitchFamily="34" charset="-127"/>
                <a:ea typeface="Noto Sans CJK KR DemiLight" pitchFamily="34" charset="-127"/>
              </a:rPr>
              <a:t>3) 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나</a:t>
            </a:r>
            <a:r>
              <a:rPr lang="ko-KR" altLang="en-US" sz="2800" dirty="0">
                <a:latin typeface="Noto Sans CJK KR DemiLight" pitchFamily="34" charset="-127"/>
                <a:ea typeface="Noto Sans CJK KR DemiLight" pitchFamily="34" charset="-127"/>
              </a:rPr>
              <a:t>의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2800" dirty="0" smtClean="0">
                <a:latin typeface="Noto Sans CJK KR DemiLight" pitchFamily="34" charset="-127"/>
                <a:ea typeface="Noto Sans CJK KR DemiLight" pitchFamily="34" charset="-127"/>
              </a:rPr>
              <a:t>DLL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에서 </a:t>
            </a:r>
            <a:r>
              <a:rPr lang="ko-KR" altLang="en-US" sz="2800" dirty="0" err="1" smtClean="0">
                <a:latin typeface="Noto Sans CJK KR DemiLight" pitchFamily="34" charset="-127"/>
                <a:ea typeface="Noto Sans CJK KR DemiLight" pitchFamily="34" charset="-127"/>
              </a:rPr>
              <a:t>패킷을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2800" dirty="0" err="1" smtClean="0">
                <a:latin typeface="Noto Sans CJK KR DemiLight" pitchFamily="34" charset="-127"/>
                <a:ea typeface="Noto Sans CJK KR DemiLight" pitchFamily="34" charset="-127"/>
              </a:rPr>
              <a:t>복호화하고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 원하는 대로 </a:t>
            </a:r>
            <a:r>
              <a:rPr lang="ko-KR" altLang="en-US" sz="2800" dirty="0" err="1" smtClean="0">
                <a:latin typeface="Noto Sans CJK KR DemiLight" pitchFamily="34" charset="-127"/>
                <a:ea typeface="Noto Sans CJK KR DemiLight" pitchFamily="34" charset="-127"/>
              </a:rPr>
              <a:t>패킷을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 변조</a:t>
            </a:r>
            <a:endParaRPr lang="ko-KR" altLang="en-US" sz="2800" dirty="0">
              <a:latin typeface="Noto Sans CJK KR DemiLight" pitchFamily="34" charset="-127"/>
              <a:ea typeface="Noto Sans CJK KR DemiLight" pitchFamily="34" charset="-127"/>
            </a:endParaRPr>
          </a:p>
          <a:p>
            <a:r>
              <a:rPr lang="en-US" altLang="ko-KR" sz="2800" dirty="0" smtClean="0">
                <a:latin typeface="Noto Sans CJK KR DemiLight" pitchFamily="34" charset="-127"/>
                <a:ea typeface="Noto Sans CJK KR DemiLight" pitchFamily="34" charset="-127"/>
              </a:rPr>
              <a:t>4) </a:t>
            </a:r>
            <a:r>
              <a:rPr lang="ko-KR" altLang="en-US" sz="2800" dirty="0">
                <a:latin typeface="Noto Sans CJK KR DemiLight" pitchFamily="34" charset="-127"/>
                <a:ea typeface="Noto Sans CJK KR DemiLight" pitchFamily="34" charset="-127"/>
              </a:rPr>
              <a:t>다시 암호화 하여 원래 목적지로 </a:t>
            </a:r>
            <a:r>
              <a:rPr lang="ko-KR" altLang="en-US" sz="2800" dirty="0" smtClean="0">
                <a:latin typeface="Noto Sans CJK KR DemiLight" pitchFamily="34" charset="-127"/>
                <a:ea typeface="Noto Sans CJK KR DemiLight" pitchFamily="34" charset="-127"/>
              </a:rPr>
              <a:t>전송</a:t>
            </a:r>
            <a:endParaRPr lang="ko-KR" altLang="en-US" sz="2800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84" y="5921414"/>
            <a:ext cx="2146032" cy="495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1700" y="98072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  <a:latin typeface="Noto Sans CJK KR DemiLight" pitchFamily="34" charset="-127"/>
                <a:ea typeface="Noto Sans CJK KR DemiLight" pitchFamily="34" charset="-127"/>
              </a:rPr>
              <a:t>Hooking</a:t>
            </a:r>
            <a:endParaRPr lang="ko-KR" altLang="en-US" sz="4000" b="1" dirty="0">
              <a:solidFill>
                <a:srgbClr val="0070C0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356992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00460" y="3356992"/>
            <a:ext cx="223224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3671900" y="1772816"/>
            <a:ext cx="1800200" cy="138034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576" y="378968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게임 클라이언트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7425" y="374839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게임 서버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2541" y="227832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롤</a:t>
            </a:r>
            <a:r>
              <a:rPr lang="ko-KR" altLang="en-US" dirty="0" smtClean="0"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dirty="0" err="1" smtClean="0">
                <a:latin typeface="Noto Sans CJK KR DemiLight" pitchFamily="34" charset="-127"/>
                <a:ea typeface="Noto Sans CJK KR DemiLight" pitchFamily="34" charset="-127"/>
              </a:rPr>
              <a:t>헬퍼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987824" y="2780928"/>
            <a:ext cx="50405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231468" y="2996952"/>
            <a:ext cx="440432" cy="424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674314" y="2810774"/>
            <a:ext cx="524970" cy="402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5364088" y="2996952"/>
            <a:ext cx="548444" cy="4243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35003" y="264765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Send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154" y="3236594"/>
            <a:ext cx="69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Noto Sans CJK KR DemiLight" pitchFamily="34" charset="-127"/>
                <a:ea typeface="Noto Sans CJK KR DemiLight" pitchFamily="34" charset="-127"/>
              </a:rPr>
              <a:t>Recv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46463" y="264254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ans CJK KR DemiLight" pitchFamily="34" charset="-127"/>
                <a:ea typeface="Noto Sans CJK KR DemiLight" pitchFamily="34" charset="-127"/>
              </a:rPr>
              <a:t>Send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2394" y="3236594"/>
            <a:ext cx="69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Noto Sans CJK KR DemiLight" pitchFamily="34" charset="-127"/>
                <a:ea typeface="Noto Sans CJK KR DemiLight" pitchFamily="34" charset="-127"/>
              </a:rPr>
              <a:t>Recv</a:t>
            </a:r>
            <a:endParaRPr lang="ko-KR" altLang="en-US" dirty="0"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3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1016</Words>
  <Application>Microsoft Office PowerPoint</Application>
  <PresentationFormat>화면 슬라이드 쇼(4:3)</PresentationFormat>
  <Paragraphs>140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Kang</cp:lastModifiedBy>
  <cp:revision>1351</cp:revision>
  <dcterms:created xsi:type="dcterms:W3CDTF">2014-04-29T01:07:39Z</dcterms:created>
  <dcterms:modified xsi:type="dcterms:W3CDTF">2018-06-25T06:28:24Z</dcterms:modified>
</cp:coreProperties>
</file>