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sldIdLst>
    <p:sldId id="256" r:id="rId2"/>
    <p:sldId id="257" r:id="rId3"/>
    <p:sldId id="258" r:id="rId4"/>
    <p:sldId id="259" r:id="rId5"/>
    <p:sldId id="261" r:id="rId6"/>
    <p:sldId id="260" r:id="rId7"/>
    <p:sldId id="262" r:id="rId8"/>
    <p:sldId id="263" r:id="rId9"/>
    <p:sldId id="264" r:id="rId10"/>
    <p:sldId id="265" r:id="rId11"/>
    <p:sldId id="269" r:id="rId12"/>
    <p:sldId id="266" r:id="rId13"/>
    <p:sldId id="270" r:id="rId14"/>
    <p:sldId id="267" r:id="rId15"/>
    <p:sldId id="268" r:id="rId16"/>
    <p:sldId id="271" r:id="rId17"/>
    <p:sldId id="272" r:id="rId18"/>
    <p:sldId id="298" r:id="rId19"/>
    <p:sldId id="299" r:id="rId20"/>
    <p:sldId id="291" r:id="rId21"/>
    <p:sldId id="292" r:id="rId22"/>
    <p:sldId id="293" r:id="rId23"/>
    <p:sldId id="294"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7" r:id="rId43"/>
    <p:sldId id="295" r:id="rId44"/>
    <p:sldId id="296"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82"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48" y="92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626EAA-F9B3-4BC8-90B3-6E362969DF1B}" type="datetimeFigureOut">
              <a:rPr lang="en-US" smtClean="0"/>
              <a:pPr/>
              <a:t>3/13/2020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FAE37-DC10-4E00-A050-B8FF01A3576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86FAE37-DC10-4E00-A050-B8FF01A3576B}"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76D8E50-8068-4070-BFEB-8F26DBE42A4B}" type="datetimeFigureOut">
              <a:rPr lang="en-US" smtClean="0"/>
              <a:pPr/>
              <a:t>3/13/2020</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7713CDBB-9CCB-4390-BD9E-2B973EAD8F7E}"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6D8E50-8068-4070-BFEB-8F26DBE42A4B}" type="datetimeFigureOut">
              <a:rPr lang="en-US" smtClean="0"/>
              <a:pPr/>
              <a:t>3/13/2020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13CDBB-9CCB-4390-BD9E-2B973EAD8F7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6D8E50-8068-4070-BFEB-8F26DBE42A4B}" type="datetimeFigureOut">
              <a:rPr lang="en-US" smtClean="0"/>
              <a:pPr/>
              <a:t>3/13/2020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13CDBB-9CCB-4390-BD9E-2B973EAD8F7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6D8E50-8068-4070-BFEB-8F26DBE42A4B}" type="datetimeFigureOut">
              <a:rPr lang="en-US" smtClean="0"/>
              <a:pPr/>
              <a:t>3/13/2020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13CDBB-9CCB-4390-BD9E-2B973EAD8F7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76D8E50-8068-4070-BFEB-8F26DBE42A4B}" type="datetimeFigureOut">
              <a:rPr lang="en-US" smtClean="0"/>
              <a:pPr/>
              <a:t>3/13/2020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13CDBB-9CCB-4390-BD9E-2B973EAD8F7E}"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6D8E50-8068-4070-BFEB-8F26DBE42A4B}" type="datetimeFigureOut">
              <a:rPr lang="en-US" smtClean="0"/>
              <a:pPr/>
              <a:t>3/13/2020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713CDBB-9CCB-4390-BD9E-2B973EAD8F7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6D8E50-8068-4070-BFEB-8F26DBE42A4B}" type="datetimeFigureOut">
              <a:rPr lang="en-US" smtClean="0"/>
              <a:pPr/>
              <a:t>3/13/2020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713CDBB-9CCB-4390-BD9E-2B973EAD8F7E}"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76D8E50-8068-4070-BFEB-8F26DBE42A4B}" type="datetimeFigureOut">
              <a:rPr lang="en-US" smtClean="0"/>
              <a:pPr/>
              <a:t>3/13/2020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713CDBB-9CCB-4390-BD9E-2B973EAD8F7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76D8E50-8068-4070-BFEB-8F26DBE42A4B}" type="datetimeFigureOut">
              <a:rPr lang="en-US" smtClean="0"/>
              <a:pPr/>
              <a:t>3/13/2020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713CDBB-9CCB-4390-BD9E-2B973EAD8F7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6D8E50-8068-4070-BFEB-8F26DBE42A4B}" type="datetimeFigureOut">
              <a:rPr lang="en-US" smtClean="0"/>
              <a:pPr/>
              <a:t>3/13/2020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713CDBB-9CCB-4390-BD9E-2B973EAD8F7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876D8E50-8068-4070-BFEB-8F26DBE42A4B}" type="datetimeFigureOut">
              <a:rPr lang="en-US" smtClean="0"/>
              <a:pPr/>
              <a:t>3/13/2020</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7713CDBB-9CCB-4390-BD9E-2B973EAD8F7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76D8E50-8068-4070-BFEB-8F26DBE42A4B}" type="datetimeFigureOut">
              <a:rPr lang="en-US" smtClean="0"/>
              <a:pPr/>
              <a:t>3/13/2020</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713CDBB-9CCB-4390-BD9E-2B973EAD8F7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ERP System</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Customer Relationship Management (CRM) module:</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dirty="0" smtClean="0"/>
              <a:t>CRM department is helping to boost the sales performance through better customer service &amp; establishing a healthy relationship with customers. All the stored details of the customer are available in the CRM module.</a:t>
            </a:r>
          </a:p>
          <a:p>
            <a:pPr fontAlgn="base"/>
            <a:r>
              <a:rPr lang="en-IN" dirty="0" smtClean="0"/>
              <a:t>CRM module helps to manage &amp; track detailed information of the customer like communication history, calls, meetings, details of purchases made by the customer, contract duration etc. CRM module can be integrated with the Sales module to enhance sales opportunities.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643182"/>
            <a:ext cx="7772400" cy="914400"/>
          </a:xfrm>
        </p:spPr>
        <p:txBody>
          <a:bodyPr/>
          <a:lstStyle/>
          <a:p>
            <a:pPr algn="ctr"/>
            <a:r>
              <a:rPr lang="en-IN" dirty="0" smtClean="0"/>
              <a:t>Inventory.</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785794"/>
            <a:ext cx="7772400" cy="5572164"/>
          </a:xfrm>
        </p:spPr>
        <p:txBody>
          <a:bodyPr>
            <a:normAutofit fontScale="92500" lnSpcReduction="10000"/>
          </a:bodyPr>
          <a:lstStyle/>
          <a:p>
            <a:r>
              <a:rPr lang="en-US" dirty="0" smtClean="0"/>
              <a:t>Supplier</a:t>
            </a:r>
          </a:p>
          <a:p>
            <a:r>
              <a:rPr lang="en-US" dirty="0" smtClean="0"/>
              <a:t>Customer</a:t>
            </a:r>
          </a:p>
          <a:p>
            <a:r>
              <a:rPr lang="en-US" dirty="0" smtClean="0"/>
              <a:t>Sales(sales , return)</a:t>
            </a:r>
          </a:p>
          <a:p>
            <a:r>
              <a:rPr lang="en-US" dirty="0" smtClean="0"/>
              <a:t>Purchase(Purchase , return)</a:t>
            </a:r>
          </a:p>
          <a:p>
            <a:pPr>
              <a:buNone/>
            </a:pPr>
            <a:r>
              <a:rPr lang="en-US" dirty="0" smtClean="0"/>
              <a:t>		 </a:t>
            </a:r>
            <a:r>
              <a:rPr lang="en-US" sz="3400" b="1" dirty="0" smtClean="0"/>
              <a:t>item</a:t>
            </a:r>
          </a:p>
          <a:p>
            <a:r>
              <a:rPr lang="en-US" dirty="0" smtClean="0"/>
              <a:t>Categeroy1,2,3 (brand etc)</a:t>
            </a:r>
          </a:p>
          <a:p>
            <a:r>
              <a:rPr lang="en-US" dirty="0" smtClean="0"/>
              <a:t>Tax (5%,12%,etc) will set automatically while selecting region And we can also add tax(</a:t>
            </a:r>
            <a:r>
              <a:rPr lang="en-US" dirty="0" err="1" smtClean="0"/>
              <a:t>eg</a:t>
            </a:r>
            <a:r>
              <a:rPr lang="en-US" dirty="0" smtClean="0"/>
              <a:t>  : add </a:t>
            </a:r>
            <a:r>
              <a:rPr lang="en-US" dirty="0" err="1" smtClean="0"/>
              <a:t>Cess</a:t>
            </a:r>
            <a:r>
              <a:rPr lang="en-US" dirty="0" smtClean="0"/>
              <a:t> etc)</a:t>
            </a:r>
          </a:p>
          <a:p>
            <a:r>
              <a:rPr lang="en-US" dirty="0" smtClean="0"/>
              <a:t>Rack</a:t>
            </a:r>
          </a:p>
          <a:p>
            <a:r>
              <a:rPr lang="en-US" dirty="0" smtClean="0"/>
              <a:t>Price (purchase Rate , MOP , OP , MRP)</a:t>
            </a:r>
          </a:p>
          <a:p>
            <a:r>
              <a:rPr lang="en-US" dirty="0" smtClean="0"/>
              <a:t>stock</a:t>
            </a:r>
          </a:p>
          <a:p>
            <a:endParaRPr lang="en-US"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928934"/>
            <a:ext cx="7772400" cy="914400"/>
          </a:xfrm>
        </p:spPr>
        <p:txBody>
          <a:bodyPr/>
          <a:lstStyle/>
          <a:p>
            <a:pPr algn="ctr"/>
            <a:r>
              <a:rPr lang="en-US" dirty="0" smtClean="0"/>
              <a:t>Accounts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b="1" dirty="0" smtClean="0"/>
              <a:t>Cash Accounts</a:t>
            </a:r>
          </a:p>
          <a:p>
            <a:r>
              <a:rPr lang="en-IN" b="1" dirty="0" smtClean="0"/>
              <a:t>Bank Accounts</a:t>
            </a:r>
          </a:p>
          <a:p>
            <a:r>
              <a:rPr lang="en-IN" b="1" dirty="0" smtClean="0"/>
              <a:t>Income Accounts</a:t>
            </a:r>
          </a:p>
          <a:p>
            <a:r>
              <a:rPr lang="en-IN" b="1" dirty="0" smtClean="0"/>
              <a:t>Expense Accounts</a:t>
            </a:r>
          </a:p>
          <a:p>
            <a:r>
              <a:rPr lang="en-IN" b="1" dirty="0" smtClean="0"/>
              <a:t>Assets</a:t>
            </a:r>
          </a:p>
          <a:p>
            <a:r>
              <a:rPr lang="en-IN" b="1" dirty="0" smtClean="0"/>
              <a:t>Liabilities</a:t>
            </a:r>
          </a:p>
          <a:p>
            <a:r>
              <a:rPr lang="en-IN" b="1" dirty="0" smtClean="0"/>
              <a:t>Equity</a:t>
            </a:r>
          </a:p>
          <a:p>
            <a:r>
              <a:rPr lang="en-IN" b="1" dirty="0" smtClean="0"/>
              <a:t>Accounts Payable</a:t>
            </a:r>
          </a:p>
          <a:p>
            <a:r>
              <a:rPr lang="en-IN" b="1" dirty="0" smtClean="0"/>
              <a:t>Accounts Receivable</a:t>
            </a:r>
          </a:p>
          <a:p>
            <a:r>
              <a:rPr lang="en-IN" b="1" dirty="0" smtClean="0"/>
              <a:t>Cost of Goods Sold</a:t>
            </a:r>
          </a:p>
          <a:p>
            <a:r>
              <a:rPr lang="en-US" b="1" dirty="0" smtClean="0"/>
              <a:t>Chart of Account</a:t>
            </a:r>
            <a:endParaRPr lang="en-IN" b="1"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transactions </a:t>
            </a:r>
            <a:endParaRPr lang="en-IN" dirty="0"/>
          </a:p>
        </p:txBody>
      </p:sp>
      <p:sp>
        <p:nvSpPr>
          <p:cNvPr id="3" name="Content Placeholder 2"/>
          <p:cNvSpPr>
            <a:spLocks noGrp="1"/>
          </p:cNvSpPr>
          <p:nvPr>
            <p:ph idx="1"/>
          </p:nvPr>
        </p:nvSpPr>
        <p:spPr/>
        <p:txBody>
          <a:bodyPr>
            <a:normAutofit fontScale="92500"/>
          </a:bodyPr>
          <a:lstStyle/>
          <a:p>
            <a:r>
              <a:rPr lang="en-US" dirty="0" smtClean="0"/>
              <a:t>Commonly we can use  ______ in every transaction in ERP system</a:t>
            </a:r>
            <a:r>
              <a:rPr lang="en-IN" dirty="0" smtClean="0"/>
              <a:t>,we can simplify this using multiple sub entry</a:t>
            </a:r>
          </a:p>
          <a:p>
            <a:pPr>
              <a:buNone/>
            </a:pPr>
            <a:r>
              <a:rPr lang="en-IN" dirty="0" smtClean="0"/>
              <a:t>		Entry's are</a:t>
            </a:r>
          </a:p>
          <a:p>
            <a:r>
              <a:rPr lang="en-IN" dirty="0" smtClean="0"/>
              <a:t>Cash payment / receipt</a:t>
            </a:r>
          </a:p>
          <a:p>
            <a:r>
              <a:rPr lang="en-IN" dirty="0" smtClean="0"/>
              <a:t>Card payment / receipt</a:t>
            </a:r>
          </a:p>
          <a:p>
            <a:r>
              <a:rPr lang="en-IN" dirty="0" smtClean="0"/>
              <a:t>Cyber payment / receipt</a:t>
            </a:r>
          </a:p>
          <a:p>
            <a:r>
              <a:rPr lang="en-IN" dirty="0" smtClean="0"/>
              <a:t>In every </a:t>
            </a:r>
            <a:r>
              <a:rPr lang="en-IN" dirty="0" err="1" smtClean="0"/>
              <a:t>dr</a:t>
            </a:r>
            <a:r>
              <a:rPr lang="en-IN" dirty="0" smtClean="0"/>
              <a:t>/</a:t>
            </a:r>
            <a:r>
              <a:rPr lang="en-IN" dirty="0" err="1" smtClean="0"/>
              <a:t>cr</a:t>
            </a:r>
            <a:r>
              <a:rPr lang="en-IN" dirty="0" smtClean="0"/>
              <a:t> transaction we can automatically generate </a:t>
            </a:r>
            <a:r>
              <a:rPr lang="en-IN" dirty="0" err="1" smtClean="0"/>
              <a:t>cr</a:t>
            </a:r>
            <a:r>
              <a:rPr lang="en-IN" dirty="0" smtClean="0"/>
              <a:t>/</a:t>
            </a:r>
            <a:r>
              <a:rPr lang="en-IN" dirty="0" err="1" smtClean="0"/>
              <a:t>dr</a:t>
            </a:r>
            <a:r>
              <a:rPr lang="en-IN" dirty="0" smtClean="0"/>
              <a:t> corresponding to the transaction </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286124"/>
            <a:ext cx="7772400" cy="914400"/>
          </a:xfrm>
        </p:spPr>
        <p:txBody>
          <a:bodyPr/>
          <a:lstStyle/>
          <a:p>
            <a:pPr algn="ctr"/>
            <a:r>
              <a:rPr lang="en-US" dirty="0" smtClean="0"/>
              <a:t>Reports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Every report contains graphical representation will help us to understand easily</a:t>
            </a:r>
          </a:p>
          <a:p>
            <a:r>
              <a:rPr lang="en-US" dirty="0" smtClean="0"/>
              <a:t>Ledger (stock , account , personal)</a:t>
            </a:r>
          </a:p>
          <a:p>
            <a:r>
              <a:rPr lang="en-US" dirty="0" smtClean="0"/>
              <a:t>Price list , stock list</a:t>
            </a:r>
          </a:p>
          <a:p>
            <a:r>
              <a:rPr lang="en-US" dirty="0" smtClean="0"/>
              <a:t>Taxation report   (upload format and with diff tax % </a:t>
            </a:r>
            <a:r>
              <a:rPr lang="en-US" dirty="0" err="1" smtClean="0"/>
              <a:t>eg</a:t>
            </a:r>
            <a:r>
              <a:rPr lang="en-US" dirty="0" smtClean="0"/>
              <a:t>.: 5% 12%)</a:t>
            </a:r>
          </a:p>
          <a:p>
            <a:r>
              <a:rPr lang="en-US" dirty="0" smtClean="0"/>
              <a:t>Sales and purchase include return</a:t>
            </a:r>
          </a:p>
          <a:p>
            <a:r>
              <a:rPr lang="en-US" dirty="0" smtClean="0"/>
              <a:t>Receivable and payable (supplier , customer)</a:t>
            </a:r>
          </a:p>
          <a:p>
            <a:r>
              <a:rPr lang="en-US" dirty="0" smtClean="0"/>
              <a:t>Profit and Lose</a:t>
            </a:r>
          </a:p>
          <a:p>
            <a:r>
              <a:rPr lang="en-US" dirty="0" smtClean="0"/>
              <a:t>Trial balance</a:t>
            </a:r>
          </a:p>
          <a:p>
            <a:r>
              <a:rPr lang="en-US" dirty="0" smtClean="0"/>
              <a:t>Balance sheet</a:t>
            </a:r>
          </a:p>
          <a:p>
            <a:endParaRPr lang="en-US" dirty="0" smtClean="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And Branch</a:t>
            </a:r>
            <a:endParaRPr lang="en-IN" dirty="0"/>
          </a:p>
        </p:txBody>
      </p:sp>
      <p:sp>
        <p:nvSpPr>
          <p:cNvPr id="3" name="Content Placeholder 2"/>
          <p:cNvSpPr>
            <a:spLocks noGrp="1"/>
          </p:cNvSpPr>
          <p:nvPr>
            <p:ph idx="1"/>
          </p:nvPr>
        </p:nvSpPr>
        <p:spPr/>
        <p:txBody>
          <a:bodyPr/>
          <a:lstStyle/>
          <a:p>
            <a:r>
              <a:rPr lang="en-US" dirty="0" smtClean="0"/>
              <a:t>May the company have Different Branches and every branch has several Stores</a:t>
            </a:r>
          </a:p>
          <a:p>
            <a:r>
              <a:rPr lang="en-US" dirty="0" smtClean="0"/>
              <a:t>Mother warehouse supplies stock to each and every stores</a:t>
            </a:r>
          </a:p>
          <a:p>
            <a:r>
              <a:rPr lang="en-US" dirty="0" smtClean="0"/>
              <a:t>So we must include stock transfer (stock in , stock out) </a:t>
            </a:r>
          </a:p>
          <a:p>
            <a:r>
              <a:rPr lang="en-US" dirty="0" smtClean="0"/>
              <a:t>And branch transfer (in and out)</a:t>
            </a:r>
          </a:p>
          <a:p>
            <a:r>
              <a:rPr lang="en-US" dirty="0" smtClean="0"/>
              <a:t>We can also include the vehicle registration like </a:t>
            </a:r>
            <a:r>
              <a:rPr lang="en-US" b="1" dirty="0" smtClean="0"/>
              <a:t>e-way</a:t>
            </a:r>
            <a:r>
              <a:rPr lang="en-US" dirty="0" smtClean="0"/>
              <a:t> bill while transferring goods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Taxation Report</a:t>
            </a:r>
            <a:endParaRPr lang="en-IN" dirty="0"/>
          </a:p>
        </p:txBody>
      </p:sp>
      <p:sp>
        <p:nvSpPr>
          <p:cNvPr id="3" name="Content Placeholder 2"/>
          <p:cNvSpPr>
            <a:spLocks noGrp="1"/>
          </p:cNvSpPr>
          <p:nvPr>
            <p:ph idx="1"/>
          </p:nvPr>
        </p:nvSpPr>
        <p:spPr/>
        <p:txBody>
          <a:bodyPr/>
          <a:lstStyle/>
          <a:p>
            <a:r>
              <a:rPr lang="en-US" dirty="0" smtClean="0"/>
              <a:t>We can provide different type of tax reports that related to (tax rule , rule format etc)</a:t>
            </a:r>
          </a:p>
          <a:p>
            <a:r>
              <a:rPr lang="en-US" dirty="0" smtClean="0"/>
              <a:t>If we provide a report that helps to file tax return will help to manage tax issues easily</a:t>
            </a:r>
          </a:p>
          <a:p>
            <a:r>
              <a:rPr lang="en-US" dirty="0" smtClean="0"/>
              <a:t>We can schedule and give a alert to end user when the tax file date is over or near</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Basic Modules of ERP System</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Inventory.</a:t>
            </a:r>
          </a:p>
          <a:p>
            <a:r>
              <a:rPr lang="en-IN" dirty="0" smtClean="0"/>
              <a:t>Human </a:t>
            </a:r>
            <a:r>
              <a:rPr lang="en-IN" dirty="0"/>
              <a:t>Resource.</a:t>
            </a:r>
          </a:p>
          <a:p>
            <a:r>
              <a:rPr lang="en-IN" dirty="0" smtClean="0"/>
              <a:t>Sales </a:t>
            </a:r>
            <a:r>
              <a:rPr lang="en-IN" dirty="0"/>
              <a:t>&amp; Marketing.</a:t>
            </a:r>
          </a:p>
          <a:p>
            <a:r>
              <a:rPr lang="en-IN" dirty="0"/>
              <a:t>Purchase.</a:t>
            </a:r>
          </a:p>
          <a:p>
            <a:r>
              <a:rPr lang="en-IN" b="1" dirty="0"/>
              <a:t>Finance</a:t>
            </a:r>
            <a:r>
              <a:rPr lang="en-IN" dirty="0"/>
              <a:t> &amp; Accounting.</a:t>
            </a:r>
          </a:p>
          <a:p>
            <a:r>
              <a:rPr lang="en-IN" dirty="0"/>
              <a:t>Customer Relationship Management(</a:t>
            </a:r>
            <a:r>
              <a:rPr lang="en-IN" b="1" dirty="0"/>
              <a:t>CRM</a:t>
            </a:r>
            <a:r>
              <a:rPr lang="en-IN" dirty="0"/>
              <a:t>)</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3857628"/>
            <a:ext cx="7772400" cy="914400"/>
          </a:xfrm>
        </p:spPr>
        <p:txBody>
          <a:bodyPr/>
          <a:lstStyle/>
          <a:p>
            <a:pPr algn="ctr"/>
            <a:r>
              <a:rPr lang="en-US" dirty="0" smtClean="0"/>
              <a:t>SALES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57166"/>
            <a:ext cx="7772400" cy="5998394"/>
          </a:xfrm>
        </p:spPr>
        <p:txBody>
          <a:bodyPr>
            <a:normAutofit fontScale="92500" lnSpcReduction="20000"/>
          </a:bodyPr>
          <a:lstStyle/>
          <a:p>
            <a:r>
              <a:rPr lang="en-US" dirty="0" smtClean="0"/>
              <a:t>Create a sales order (SO)</a:t>
            </a:r>
          </a:p>
          <a:p>
            <a:r>
              <a:rPr lang="en-US" dirty="0" smtClean="0"/>
              <a:t>Call the so to sales</a:t>
            </a:r>
          </a:p>
          <a:p>
            <a:r>
              <a:rPr lang="en-US" dirty="0" smtClean="0"/>
              <a:t>Select the payment type(cash/card/credit/cyber or multi tender)</a:t>
            </a:r>
          </a:p>
          <a:p>
            <a:r>
              <a:rPr lang="en-US" dirty="0" smtClean="0"/>
              <a:t>If stock is ‘0’ then create a purchase order Atomically (PO)</a:t>
            </a:r>
          </a:p>
          <a:p>
            <a:r>
              <a:rPr lang="en-US" dirty="0" smtClean="0"/>
              <a:t>Negative stock or zero stock will never allowed to enter in sales(SL)</a:t>
            </a:r>
          </a:p>
          <a:p>
            <a:r>
              <a:rPr lang="en-US" dirty="0" smtClean="0"/>
              <a:t>Update the </a:t>
            </a:r>
            <a:r>
              <a:rPr lang="en-US" dirty="0" err="1" smtClean="0"/>
              <a:t>Stocklist</a:t>
            </a:r>
            <a:r>
              <a:rPr lang="en-US" dirty="0" smtClean="0"/>
              <a:t> and Pricelist</a:t>
            </a:r>
          </a:p>
          <a:p>
            <a:r>
              <a:rPr lang="en-US" dirty="0" smtClean="0"/>
              <a:t>Diff Discount And Diff Rate for Each Or Group of Customers</a:t>
            </a:r>
          </a:p>
          <a:p>
            <a:r>
              <a:rPr lang="en-US" dirty="0" smtClean="0"/>
              <a:t>2 types of tax (include and exclude tax must consider)</a:t>
            </a:r>
          </a:p>
          <a:p>
            <a:r>
              <a:rPr lang="en-US" dirty="0" smtClean="0"/>
              <a:t>Tax after discount and before discount</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3357562"/>
            <a:ext cx="7772400" cy="914400"/>
          </a:xfrm>
        </p:spPr>
        <p:txBody>
          <a:bodyPr/>
          <a:lstStyle/>
          <a:p>
            <a:pPr algn="ctr"/>
            <a:r>
              <a:rPr lang="en-US" dirty="0" smtClean="0"/>
              <a:t>PURCHASE</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28604"/>
            <a:ext cx="7872442" cy="5926956"/>
          </a:xfrm>
        </p:spPr>
        <p:txBody>
          <a:bodyPr/>
          <a:lstStyle/>
          <a:p>
            <a:r>
              <a:rPr lang="en-US" dirty="0" smtClean="0"/>
              <a:t>Create a Purchase order(PO) is optional</a:t>
            </a:r>
          </a:p>
          <a:p>
            <a:r>
              <a:rPr lang="en-US" dirty="0" smtClean="0"/>
              <a:t>We can call all the unprocessed PO to Purchase</a:t>
            </a:r>
          </a:p>
          <a:p>
            <a:r>
              <a:rPr lang="en-US" dirty="0" smtClean="0"/>
              <a:t>The purchasing rate will </a:t>
            </a:r>
            <a:r>
              <a:rPr lang="en-US" dirty="0" smtClean="0"/>
              <a:t>be updated </a:t>
            </a:r>
            <a:r>
              <a:rPr lang="en-US" dirty="0" smtClean="0"/>
              <a:t>in pricelist as a rate of that product</a:t>
            </a:r>
          </a:p>
          <a:p>
            <a:r>
              <a:rPr lang="en-US" dirty="0" smtClean="0"/>
              <a:t>Select the supplier and make the payment</a:t>
            </a:r>
          </a:p>
          <a:p>
            <a:r>
              <a:rPr lang="en-US" dirty="0" smtClean="0"/>
              <a:t>Select the payment type(cash/card/credit/cyber or multi tender)</a:t>
            </a:r>
          </a:p>
          <a:p>
            <a:r>
              <a:rPr lang="en-US" dirty="0" smtClean="0"/>
              <a:t>Update the Stock list and Pricelist</a:t>
            </a:r>
          </a:p>
          <a:p>
            <a:endParaRPr lang="en-US" dirty="0" smtClean="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714620"/>
            <a:ext cx="7772400" cy="914400"/>
          </a:xfrm>
        </p:spPr>
        <p:txBody>
          <a:bodyPr/>
          <a:lstStyle/>
          <a:p>
            <a:pPr algn="ctr"/>
            <a:r>
              <a:rPr lang="en-IN" dirty="0" smtClean="0"/>
              <a:t>Human Resource Management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57166"/>
            <a:ext cx="7772400" cy="5998394"/>
          </a:xfrm>
        </p:spPr>
        <p:txBody>
          <a:bodyPr>
            <a:normAutofit fontScale="77500" lnSpcReduction="20000"/>
          </a:bodyPr>
          <a:lstStyle/>
          <a:p>
            <a:r>
              <a:rPr lang="en-IN" dirty="0" smtClean="0"/>
              <a:t>Human resource management is an essential factor of any successful business. </a:t>
            </a:r>
          </a:p>
          <a:p>
            <a:r>
              <a:rPr lang="en-IN" dirty="0" smtClean="0"/>
              <a:t> The various subsystems under HR module are: </a:t>
            </a:r>
          </a:p>
          <a:p>
            <a:r>
              <a:rPr lang="en-IN" dirty="0" smtClean="0"/>
              <a:t>Personnel management: (HR master data, Personnel administration, information systems, recruitment, travel management, benefits administration, salary administration) </a:t>
            </a:r>
          </a:p>
          <a:p>
            <a:r>
              <a:rPr lang="en-IN" dirty="0" smtClean="0"/>
              <a:t>Organizational management: (Organizational structure, staffing, schedules, job descriptions, planning scenarios, personnel cost planning) </a:t>
            </a:r>
          </a:p>
          <a:p>
            <a:r>
              <a:rPr lang="en-IN" dirty="0" smtClean="0"/>
              <a:t>Payroll Accounting: (Gross/net accounting, history function dialogue capability, multi currency capability, international solutions) </a:t>
            </a:r>
          </a:p>
          <a:p>
            <a:r>
              <a:rPr lang="en-IN" dirty="0" smtClean="0"/>
              <a:t> Time management: (Shift planning, work schedules, time recording, absence determination) </a:t>
            </a:r>
          </a:p>
          <a:p>
            <a:r>
              <a:rPr lang="en-IN" dirty="0" smtClean="0"/>
              <a:t>Personnel development: Career and succession planning, profile comparisons, qualifications assessments, additional training determination. Training and event management.)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1357298"/>
            <a:ext cx="7772400" cy="4572000"/>
          </a:xfrm>
        </p:spPr>
        <p:txBody>
          <a:bodyPr/>
          <a:lstStyle/>
          <a:p>
            <a:pPr>
              <a:buNone/>
            </a:pPr>
            <a:r>
              <a:rPr lang="en-IN" dirty="0" smtClean="0"/>
              <a:t>		</a:t>
            </a:r>
            <a:r>
              <a:rPr lang="en-IN" b="1" dirty="0" smtClean="0"/>
              <a:t>PERSONNEL MANAGEMENT </a:t>
            </a:r>
          </a:p>
          <a:p>
            <a:pPr>
              <a:buNone/>
            </a:pPr>
            <a:endParaRPr lang="en-IN" b="1" dirty="0" smtClean="0"/>
          </a:p>
          <a:p>
            <a:pPr>
              <a:buNone/>
            </a:pPr>
            <a:r>
              <a:rPr lang="en-IN" dirty="0" smtClean="0"/>
              <a:t>    Personnel management includes numerous software components, which allow you to deal with human resources tasks more quickly, accurately and efficiently. You can use these components not only as part of the company wide ERP solution but also as stand alone systems.</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928670"/>
            <a:ext cx="7772400" cy="4786346"/>
          </a:xfrm>
        </p:spPr>
        <p:txBody>
          <a:bodyPr>
            <a:normAutofit fontScale="55000" lnSpcReduction="20000"/>
          </a:bodyPr>
          <a:lstStyle/>
          <a:p>
            <a:pPr lvl="1">
              <a:buNone/>
            </a:pPr>
            <a:r>
              <a:rPr lang="en-IN" sz="4200" b="1" dirty="0" err="1" smtClean="0"/>
              <a:t>i</a:t>
            </a:r>
            <a:r>
              <a:rPr lang="en-IN" sz="4200" b="1" dirty="0" smtClean="0"/>
              <a:t>. Personnel Administration </a:t>
            </a:r>
          </a:p>
          <a:p>
            <a:r>
              <a:rPr lang="en-IN" dirty="0" smtClean="0"/>
              <a:t> Information is no longer owned by specific departments, but is shared by multiple entities across an organization. This eliminates duplicate entries reduces the chance for error and improves data accuracy.</a:t>
            </a:r>
          </a:p>
          <a:p>
            <a:pPr lvl="1">
              <a:buNone/>
            </a:pPr>
            <a:r>
              <a:rPr lang="en-IN" sz="4200" b="1" dirty="0" smtClean="0"/>
              <a:t>ii. Employee Master Data </a:t>
            </a:r>
          </a:p>
          <a:p>
            <a:r>
              <a:rPr lang="en-IN" dirty="0" smtClean="0"/>
              <a:t>Human resource module has a centralized database with integration to multiple components for processing employee information. </a:t>
            </a:r>
          </a:p>
          <a:p>
            <a:r>
              <a:rPr lang="en-IN" dirty="0" smtClean="0"/>
              <a:t>The system provides tools to save time and help you tailor the system to fit your needs. </a:t>
            </a:r>
          </a:p>
          <a:p>
            <a:r>
              <a:rPr lang="en-IN" dirty="0" smtClean="0"/>
              <a:t> The HR module contains features for storing any desired information about your employees. </a:t>
            </a:r>
          </a:p>
          <a:p>
            <a:r>
              <a:rPr lang="en-IN" dirty="0" smtClean="0"/>
              <a:t> Most systems have the facility to scan the original documents for optical Storage. </a:t>
            </a:r>
          </a:p>
          <a:p>
            <a:r>
              <a:rPr lang="en-IN" dirty="0" smtClean="0"/>
              <a:t> The HR Information system displays graphical information such as organization charts or employee data. </a:t>
            </a:r>
          </a:p>
          <a:p>
            <a:r>
              <a:rPr lang="en-IN" dirty="0" smtClean="0"/>
              <a:t>The system can produce charts and reports-both standard and customer defined. </a:t>
            </a:r>
          </a:p>
          <a:p>
            <a:pPr>
              <a:lnSpc>
                <a:spcPct val="80000"/>
              </a:lnSpc>
              <a:buNone/>
            </a:pPr>
            <a:endParaRPr lang="en-IN" sz="17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428604"/>
            <a:ext cx="8072494" cy="6143668"/>
          </a:xfrm>
        </p:spPr>
        <p:txBody>
          <a:bodyPr>
            <a:normAutofit/>
          </a:bodyPr>
          <a:lstStyle/>
          <a:p>
            <a:pPr marL="411480" lvl="1" indent="-342900">
              <a:lnSpc>
                <a:spcPct val="80000"/>
              </a:lnSpc>
              <a:spcBef>
                <a:spcPts val="700"/>
              </a:spcBef>
              <a:buClr>
                <a:schemeClr val="tx2"/>
              </a:buClr>
              <a:buSzPct val="95000"/>
              <a:buNone/>
            </a:pPr>
            <a:r>
              <a:rPr lang="en-IN" sz="2300" b="1" dirty="0" smtClean="0"/>
              <a:t>iii. Recruitment management </a:t>
            </a:r>
          </a:p>
          <a:p>
            <a:r>
              <a:rPr lang="en-IN" sz="2200" dirty="0" smtClean="0"/>
              <a:t> This function helps in hiring the right people with the right skills. </a:t>
            </a:r>
          </a:p>
          <a:p>
            <a:r>
              <a:rPr lang="en-IN" sz="2200" dirty="0" smtClean="0"/>
              <a:t> Reducing the cost of recruiting and hiring new employees is a challenge for the HR professional, who is responsible for placing people in the right job, at the right time, and with the right skills and education. </a:t>
            </a:r>
          </a:p>
          <a:p>
            <a:r>
              <a:rPr lang="en-IN" sz="2200" dirty="0" smtClean="0"/>
              <a:t> These requirements are fulfilled only through effective automation of the entire recruitment process. </a:t>
            </a:r>
          </a:p>
          <a:p>
            <a:r>
              <a:rPr lang="en-IN" sz="2200" dirty="0" smtClean="0"/>
              <a:t> The recruitment component is designed to help meet every facet of this challenge like managing open positions/requisitions, applicant screening, selection and hiring, correspondence, reporting and cost analysis.</a:t>
            </a:r>
            <a:endParaRPr lang="en-IN"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28604"/>
            <a:ext cx="7772400" cy="5926956"/>
          </a:xfrm>
        </p:spPr>
        <p:txBody>
          <a:bodyPr>
            <a:normAutofit/>
          </a:bodyPr>
          <a:lstStyle/>
          <a:p>
            <a:pPr>
              <a:buNone/>
            </a:pPr>
            <a:r>
              <a:rPr lang="en-IN" sz="2300" b="1" dirty="0" smtClean="0"/>
              <a:t>iv. Travel Management </a:t>
            </a:r>
            <a:endParaRPr lang="en-IN" b="1" dirty="0" smtClean="0"/>
          </a:p>
          <a:p>
            <a:r>
              <a:rPr lang="en-IN" sz="2200" dirty="0" smtClean="0"/>
              <a:t>This module helps you in processing the travel expenses effortlessly, in several currencies and formants. </a:t>
            </a:r>
          </a:p>
          <a:p>
            <a:r>
              <a:rPr lang="en-IN" sz="2200" dirty="0" smtClean="0"/>
              <a:t>HR Travel management allows you to process a business trip from start to finish-from the initial travel request right through to posting in financial accounting and controlling.</a:t>
            </a:r>
          </a:p>
          <a:p>
            <a:r>
              <a:rPr lang="en-IN" sz="2200" dirty="0" smtClean="0"/>
              <a:t> This includes any subsequent corrections and all retroactive accounting requirements.</a:t>
            </a:r>
          </a:p>
          <a:p>
            <a:r>
              <a:rPr lang="en-IN" sz="2200" dirty="0" smtClean="0"/>
              <a:t> Travel management automatically calculates the tax. </a:t>
            </a:r>
          </a:p>
          <a:p>
            <a:r>
              <a:rPr lang="en-IN" sz="2200" dirty="0" smtClean="0"/>
              <a:t> It automatically processes credit card transactions for a particular trip. </a:t>
            </a:r>
          </a:p>
          <a:p>
            <a:r>
              <a:rPr lang="en-IN" sz="2200" dirty="0" smtClean="0"/>
              <a:t> In addition, Travel management provides multiple report formats. </a:t>
            </a:r>
          </a:p>
          <a:p>
            <a:r>
              <a:rPr lang="en-IN" sz="2200" dirty="0" smtClean="0"/>
              <a:t> You can enter receipts in any currency and then print reports in your native currency.</a:t>
            </a:r>
            <a:endParaRPr lang="en-IN"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Enterprise Resource Planning System(ERP)</a:t>
            </a:r>
            <a:endParaRPr lang="en-IN" dirty="0"/>
          </a:p>
        </p:txBody>
      </p:sp>
      <p:sp>
        <p:nvSpPr>
          <p:cNvPr id="3" name="Content Placeholder 2"/>
          <p:cNvSpPr>
            <a:spLocks noGrp="1"/>
          </p:cNvSpPr>
          <p:nvPr>
            <p:ph idx="1"/>
          </p:nvPr>
        </p:nvSpPr>
        <p:spPr>
          <a:xfrm>
            <a:off x="914400" y="1783560"/>
            <a:ext cx="7801004" cy="4860150"/>
          </a:xfrm>
        </p:spPr>
        <p:txBody>
          <a:bodyPr>
            <a:normAutofit/>
          </a:bodyPr>
          <a:lstStyle/>
          <a:p>
            <a:r>
              <a:rPr lang="en-IN" dirty="0" smtClean="0"/>
              <a:t>just by considering name we can simply define ERP as  System or software that used to manage all the resources of the whole enterprise. Right from employee payments to a single screw coming into the enterprise, everything can be managed &amp; tracked by using ERP Systems. ERP is a cross-functional software that supports all the business processes within the organization.</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4080"/>
          </a:xfrm>
        </p:spPr>
        <p:txBody>
          <a:bodyPr>
            <a:normAutofit fontScale="77500" lnSpcReduction="20000"/>
          </a:bodyPr>
          <a:lstStyle/>
          <a:p>
            <a:pPr>
              <a:buNone/>
            </a:pPr>
            <a:r>
              <a:rPr lang="en-IN" dirty="0" smtClean="0"/>
              <a:t>			</a:t>
            </a:r>
            <a:r>
              <a:rPr lang="en-IN" b="1" dirty="0" smtClean="0"/>
              <a:t>Salary Administration </a:t>
            </a:r>
          </a:p>
          <a:p>
            <a:pPr>
              <a:buNone/>
            </a:pPr>
            <a:endParaRPr lang="en-IN" b="1" dirty="0" smtClean="0"/>
          </a:p>
          <a:p>
            <a:r>
              <a:rPr lang="en-IN" dirty="0" smtClean="0"/>
              <a:t> This function helps you in simplifying the process of rewarding your employees. </a:t>
            </a:r>
          </a:p>
          <a:p>
            <a:r>
              <a:rPr lang="en-IN" dirty="0" smtClean="0"/>
              <a:t> Administration of salaries is an ongoing process within your human resource department. </a:t>
            </a:r>
          </a:p>
          <a:p>
            <a:r>
              <a:rPr lang="en-IN" dirty="0" smtClean="0"/>
              <a:t> It is particularly important during the review processes, when your goal is to justify reward good performance. </a:t>
            </a:r>
          </a:p>
          <a:p>
            <a:r>
              <a:rPr lang="en-IN" dirty="0" smtClean="0"/>
              <a:t> The salary administration module assists you in the salary review process by taking into account standard salary changes within the company as well as individual competition exceptions </a:t>
            </a:r>
          </a:p>
          <a:p>
            <a:r>
              <a:rPr lang="en-IN" dirty="0" smtClean="0"/>
              <a:t> Benefits Administration Using the benefits administration component, we can define eligibility groups and rules based on a wide range of factors. We can determine the variables, rules and costs formulas for each benefits plan.</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28604"/>
            <a:ext cx="7772400" cy="5926956"/>
          </a:xfrm>
        </p:spPr>
        <p:txBody>
          <a:bodyPr/>
          <a:lstStyle/>
          <a:p>
            <a:pPr>
              <a:buNone/>
            </a:pPr>
            <a:r>
              <a:rPr lang="en-IN" dirty="0" smtClean="0"/>
              <a:t>		</a:t>
            </a:r>
            <a:r>
              <a:rPr lang="en-IN" b="1" dirty="0" smtClean="0"/>
              <a:t>ORGANIZATIONAL MANAGEMENT </a:t>
            </a:r>
          </a:p>
          <a:p>
            <a:pPr>
              <a:buNone/>
            </a:pPr>
            <a:endParaRPr lang="en-IN" b="1" dirty="0" smtClean="0"/>
          </a:p>
          <a:p>
            <a:r>
              <a:rPr lang="en-IN" dirty="0" smtClean="0"/>
              <a:t> This module will assist you in maintaining an accurate picture of your organizations structure, no matter how fast it changes. In many cases, graphical environments make it easy to review any moves, additions, or changes in employee positions.</a:t>
            </a:r>
          </a:p>
          <a:p>
            <a:r>
              <a:rPr lang="en-US" dirty="0" smtClean="0"/>
              <a:t>Data can predict next move</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4080"/>
          </a:xfrm>
        </p:spPr>
        <p:txBody>
          <a:bodyPr>
            <a:normAutofit fontScale="70000" lnSpcReduction="20000"/>
          </a:bodyPr>
          <a:lstStyle/>
          <a:p>
            <a:pPr>
              <a:buNone/>
            </a:pPr>
            <a:r>
              <a:rPr lang="en-IN" dirty="0" smtClean="0"/>
              <a:t>		 	</a:t>
            </a:r>
            <a:r>
              <a:rPr lang="en-IN" b="1" dirty="0" smtClean="0"/>
              <a:t>PAYROLL ACCOUNTING </a:t>
            </a:r>
          </a:p>
          <a:p>
            <a:pPr>
              <a:buNone/>
            </a:pPr>
            <a:endParaRPr lang="en-IN" b="1" dirty="0" smtClean="0"/>
          </a:p>
          <a:p>
            <a:r>
              <a:rPr lang="en-IN" dirty="0" smtClean="0"/>
              <a:t> The payroll accounting system can fulfil the payroll requirements and provide you with the flexibility to respond to your changing needs. </a:t>
            </a:r>
          </a:p>
          <a:p>
            <a:r>
              <a:rPr lang="en-IN" dirty="0" smtClean="0"/>
              <a:t>Payroll accounting should address payroll functions from a global point of view. </a:t>
            </a:r>
          </a:p>
          <a:p>
            <a:r>
              <a:rPr lang="en-IN" dirty="0" smtClean="0"/>
              <a:t>You should be able to centralize your payroll processing, or decentralize the data based on country or legal entities. </a:t>
            </a:r>
          </a:p>
          <a:p>
            <a:r>
              <a:rPr lang="en-IN" dirty="0" smtClean="0"/>
              <a:t>Most payroll accounting systems give you the options and capabilities to establish business rules without modifying the existing payroll. </a:t>
            </a:r>
          </a:p>
          <a:p>
            <a:r>
              <a:rPr lang="en-IN" dirty="0" smtClean="0"/>
              <a:t>Many systems have the features to remind you when transactions are due for processing. </a:t>
            </a:r>
          </a:p>
          <a:p>
            <a:r>
              <a:rPr lang="en-IN" dirty="0" smtClean="0"/>
              <a:t> With payroll accounting, you have the ability to tailor the system to your organization requirement. </a:t>
            </a:r>
          </a:p>
          <a:p>
            <a:r>
              <a:rPr lang="en-IN" dirty="0" smtClean="0"/>
              <a:t> With country specific versions of payroll accounting, you can fulfil language, currency and regulatory requirements.</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42918"/>
            <a:ext cx="7772400" cy="5712642"/>
          </a:xfrm>
        </p:spPr>
        <p:txBody>
          <a:bodyPr/>
          <a:lstStyle/>
          <a:p>
            <a:pPr>
              <a:buNone/>
            </a:pPr>
            <a:r>
              <a:rPr lang="en-IN" dirty="0" smtClean="0"/>
              <a:t>			</a:t>
            </a:r>
            <a:r>
              <a:rPr lang="en-IN" b="1" dirty="0" smtClean="0"/>
              <a:t>TIME MANAGEMENT </a:t>
            </a:r>
          </a:p>
          <a:p>
            <a:pPr>
              <a:buNone/>
            </a:pPr>
            <a:endParaRPr lang="en-IN" b="1" dirty="0" smtClean="0"/>
          </a:p>
          <a:p>
            <a:r>
              <a:rPr lang="en-IN" dirty="0" smtClean="0"/>
              <a:t> It is a flexible tool designed to handle complicated evaluation rules to fulfil regulatory requirements and determine overtime and other time related data. </a:t>
            </a:r>
          </a:p>
          <a:p>
            <a:r>
              <a:rPr lang="en-IN" dirty="0" smtClean="0"/>
              <a:t>The time evaluation component stores your organizations business rules and automatically validates hours worked and wage types.</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57166"/>
            <a:ext cx="7772400" cy="5998394"/>
          </a:xfrm>
        </p:spPr>
        <p:txBody>
          <a:bodyPr>
            <a:normAutofit fontScale="92500" lnSpcReduction="20000"/>
          </a:bodyPr>
          <a:lstStyle/>
          <a:p>
            <a:pPr>
              <a:buNone/>
            </a:pPr>
            <a:r>
              <a:rPr lang="en-IN" dirty="0" smtClean="0"/>
              <a:t>			</a:t>
            </a:r>
            <a:r>
              <a:rPr lang="en-IN" b="1" dirty="0" smtClean="0"/>
              <a:t>Shift Planning  </a:t>
            </a:r>
          </a:p>
          <a:p>
            <a:pPr>
              <a:buNone/>
            </a:pPr>
            <a:endParaRPr lang="en-IN" b="1" dirty="0" smtClean="0"/>
          </a:p>
          <a:p>
            <a:r>
              <a:rPr lang="en-IN" dirty="0" smtClean="0"/>
              <a:t>Shift planning module helps you to plan your workforce requirements quickly and accurately.</a:t>
            </a:r>
          </a:p>
          <a:p>
            <a:r>
              <a:rPr lang="en-IN" dirty="0" smtClean="0"/>
              <a:t> You can plan your shifts according to your requirements taking into consideration all criteria, including absences due to leave or sickness, and employee requests for time off. </a:t>
            </a:r>
          </a:p>
          <a:p>
            <a:r>
              <a:rPr lang="en-IN" dirty="0" smtClean="0"/>
              <a:t> Shift planning keeps you informed at all times of any staff excess or deficit. </a:t>
            </a:r>
          </a:p>
          <a:p>
            <a:r>
              <a:rPr lang="en-IN" dirty="0" smtClean="0"/>
              <a:t>Another advantage of shift planning is that it enables you to temporarily assign an employee or employees to another organizational unit where they are needed, allowing for a temporary change of cost centre.</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57166"/>
            <a:ext cx="7772400" cy="5998394"/>
          </a:xfrm>
        </p:spPr>
        <p:txBody>
          <a:bodyPr>
            <a:normAutofit fontScale="92500" lnSpcReduction="20000"/>
          </a:bodyPr>
          <a:lstStyle/>
          <a:p>
            <a:pPr>
              <a:buNone/>
            </a:pPr>
            <a:r>
              <a:rPr lang="en-IN" dirty="0" smtClean="0"/>
              <a:t>		</a:t>
            </a:r>
            <a:r>
              <a:rPr lang="en-IN" b="1" dirty="0" smtClean="0"/>
              <a:t>PERSONNEL DEVELOPMENT</a:t>
            </a:r>
          </a:p>
          <a:p>
            <a:pPr>
              <a:buNone/>
            </a:pPr>
            <a:r>
              <a:rPr lang="en-IN" b="1" dirty="0" smtClean="0"/>
              <a:t> </a:t>
            </a:r>
          </a:p>
          <a:p>
            <a:r>
              <a:rPr lang="en-IN" dirty="0" smtClean="0"/>
              <a:t>Effective personnel development planning ensures that the goals of the organization and the goals of the employee are in harmony. The benefits of such planning include improvements in employee performance, employee potential, staff quality, working climate and employee morale. </a:t>
            </a:r>
            <a:r>
              <a:rPr lang="en-IN" dirty="0" err="1" smtClean="0"/>
              <a:t>ie</a:t>
            </a:r>
            <a:r>
              <a:rPr lang="en-IN" dirty="0" smtClean="0"/>
              <a:t>. Training and Event Management </a:t>
            </a:r>
          </a:p>
          <a:p>
            <a:r>
              <a:rPr lang="en-IN" dirty="0" smtClean="0"/>
              <a:t> A good HR system will have scheduled seminars, training courses and business events. </a:t>
            </a:r>
          </a:p>
          <a:p>
            <a:r>
              <a:rPr lang="en-IN" dirty="0" smtClean="0"/>
              <a:t> On completion of a training course, appraisal forms can be automatically issued. </a:t>
            </a:r>
          </a:p>
          <a:p>
            <a:r>
              <a:rPr lang="en-IN" dirty="0" smtClean="0"/>
              <a:t> Appraisals can be carried out for instructors, attendees, business events and training courses</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85728"/>
            <a:ext cx="7772400" cy="6069832"/>
          </a:xfrm>
        </p:spPr>
        <p:txBody>
          <a:bodyPr>
            <a:normAutofit fontScale="55000" lnSpcReduction="20000"/>
          </a:bodyPr>
          <a:lstStyle/>
          <a:p>
            <a:pPr>
              <a:buNone/>
            </a:pPr>
            <a:r>
              <a:rPr lang="en-IN" dirty="0" smtClean="0"/>
              <a:t>			</a:t>
            </a:r>
            <a:r>
              <a:rPr lang="en-IN" b="1" dirty="0" smtClean="0"/>
              <a:t>PLANT MAINTAINENCE MODULE  </a:t>
            </a:r>
          </a:p>
          <a:p>
            <a:pPr>
              <a:buNone/>
            </a:pPr>
            <a:endParaRPr lang="en-IN" b="1" dirty="0" smtClean="0"/>
          </a:p>
          <a:p>
            <a:r>
              <a:rPr lang="en-IN" dirty="0" smtClean="0"/>
              <a:t>The achievement of world class performance demands delivery of quality products expeditiously and economically. </a:t>
            </a:r>
          </a:p>
          <a:p>
            <a:r>
              <a:rPr lang="en-IN" dirty="0" smtClean="0"/>
              <a:t>Organizations simply cannot achieve excellence with unreliable equipment. </a:t>
            </a:r>
          </a:p>
          <a:p>
            <a:r>
              <a:rPr lang="en-IN" dirty="0" smtClean="0"/>
              <a:t> Machine breakdown and idle time for repair was once an accepted practice. Times have changed. </a:t>
            </a:r>
          </a:p>
          <a:p>
            <a:r>
              <a:rPr lang="en-IN" dirty="0" smtClean="0"/>
              <a:t> Today when a machine breaks down, it can shut down the production line and the customer's entire plant. </a:t>
            </a:r>
          </a:p>
          <a:p>
            <a:r>
              <a:rPr lang="en-IN" dirty="0" smtClean="0"/>
              <a:t> The Preventive Maintenance module provides an integrated solution for supporting the operational needs of an enterprise wide system. </a:t>
            </a:r>
          </a:p>
          <a:p>
            <a:r>
              <a:rPr lang="en-IN" dirty="0" smtClean="0"/>
              <a:t>The Plant maintenance module includes an entire family of product covering all aspects of plant/ equipment maintenance and becomes, integral to the achievement of process improvement. </a:t>
            </a:r>
          </a:p>
          <a:p>
            <a:r>
              <a:rPr lang="en-IN" dirty="0" smtClean="0"/>
              <a:t>The major subsystems of a maintenance module are : </a:t>
            </a:r>
          </a:p>
          <a:p>
            <a:pPr>
              <a:buNone/>
            </a:pPr>
            <a:r>
              <a:rPr lang="en-IN" dirty="0" smtClean="0"/>
              <a:t>		Preventive Maintenance Control. </a:t>
            </a:r>
          </a:p>
          <a:p>
            <a:pPr>
              <a:buNone/>
            </a:pPr>
            <a:r>
              <a:rPr lang="en-IN" dirty="0" smtClean="0"/>
              <a:t>		Equipment Tracking. </a:t>
            </a:r>
          </a:p>
          <a:p>
            <a:pPr>
              <a:buNone/>
            </a:pPr>
            <a:r>
              <a:rPr lang="en-IN" dirty="0" smtClean="0"/>
              <a:t>		Component Tracking. </a:t>
            </a:r>
          </a:p>
          <a:p>
            <a:pPr>
              <a:buNone/>
            </a:pPr>
            <a:r>
              <a:rPr lang="en-IN" dirty="0" smtClean="0"/>
              <a:t>		Plant Maintenance Calibration Tracking. </a:t>
            </a:r>
          </a:p>
          <a:p>
            <a:pPr>
              <a:buNone/>
            </a:pPr>
            <a:r>
              <a:rPr lang="en-IN" dirty="0" smtClean="0"/>
              <a:t>		Plant Maintenance Warranty Claims Tracking</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85728"/>
            <a:ext cx="7772400" cy="6069832"/>
          </a:xfrm>
        </p:spPr>
        <p:txBody>
          <a:bodyPr>
            <a:normAutofit fontScale="85000" lnSpcReduction="20000"/>
          </a:bodyPr>
          <a:lstStyle/>
          <a:p>
            <a:pPr>
              <a:buNone/>
            </a:pPr>
            <a:r>
              <a:rPr lang="en-IN" dirty="0" smtClean="0"/>
              <a:t>		</a:t>
            </a:r>
            <a:r>
              <a:rPr lang="en-IN" b="1" dirty="0" smtClean="0"/>
              <a:t>QUALITY MANAGEMENT MODULE  </a:t>
            </a:r>
          </a:p>
          <a:p>
            <a:pPr>
              <a:buNone/>
            </a:pPr>
            <a:endParaRPr lang="en-IN" b="1" dirty="0" smtClean="0"/>
          </a:p>
          <a:p>
            <a:r>
              <a:rPr lang="en-IN" dirty="0" smtClean="0"/>
              <a:t>The quality management module supports the essential elements of a system. </a:t>
            </a:r>
          </a:p>
          <a:p>
            <a:r>
              <a:rPr lang="en-IN" dirty="0" smtClean="0"/>
              <a:t> It penetrates all processes within an organization. </a:t>
            </a:r>
          </a:p>
          <a:p>
            <a:r>
              <a:rPr lang="en-IN" dirty="0" smtClean="0"/>
              <a:t> The task priorities, according to the quality loop, shift from production (implementation phase) to production planning </a:t>
            </a:r>
          </a:p>
          <a:p>
            <a:r>
              <a:rPr lang="en-IN" dirty="0" smtClean="0"/>
              <a:t> and product development (planning phase), to procurement and sales and distribution, as well as through the entire usage phase. </a:t>
            </a:r>
          </a:p>
          <a:p>
            <a:r>
              <a:rPr lang="en-IN" dirty="0" smtClean="0"/>
              <a:t> It handles the traditional tasks of quality planning, quality inspection and quality control. </a:t>
            </a:r>
          </a:p>
          <a:p>
            <a:r>
              <a:rPr lang="en-IN" dirty="0" smtClean="0"/>
              <a:t> The quality management module’s internal functions do not directly interact with the data or processes of other modules.</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8643998" cy="5926956"/>
          </a:xfrm>
        </p:spPr>
        <p:txBody>
          <a:bodyPr>
            <a:normAutofit fontScale="92500" lnSpcReduction="10000"/>
          </a:bodyPr>
          <a:lstStyle/>
          <a:p>
            <a:pPr>
              <a:buNone/>
            </a:pPr>
            <a:r>
              <a:rPr lang="en-IN" dirty="0" smtClean="0"/>
              <a:t>	</a:t>
            </a:r>
            <a:r>
              <a:rPr lang="en-IN" b="1" dirty="0" smtClean="0"/>
              <a:t>QUALITY MANAGEMENT MODULE FUNCTIONS</a:t>
            </a:r>
          </a:p>
          <a:p>
            <a:pPr>
              <a:buNone/>
            </a:pPr>
            <a:endParaRPr lang="en-IN" b="1" dirty="0" smtClean="0"/>
          </a:p>
          <a:p>
            <a:r>
              <a:rPr lang="en-IN" dirty="0" smtClean="0"/>
              <a:t> The quality management module fulfils the following functions:</a:t>
            </a:r>
          </a:p>
          <a:p>
            <a:r>
              <a:rPr lang="en-IN" dirty="0" smtClean="0"/>
              <a:t> QUALITY PLANNING: Management of basic data for quality planning and inspection planning, material specifications, etc. </a:t>
            </a:r>
          </a:p>
          <a:p>
            <a:r>
              <a:rPr lang="en-IN" dirty="0" smtClean="0"/>
              <a:t> QUALITY INSPECTION : Trigger inspections, inspection processing with inspection plan selection and sample calculation etc. </a:t>
            </a:r>
          </a:p>
          <a:p>
            <a:r>
              <a:rPr lang="en-IN" dirty="0" smtClean="0"/>
              <a:t> QUALITY CONTROL: Dynamic sample determination on the basis of the quality level history, quality management information system for inspections and inspection results and quality notifications, etc.</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85728"/>
            <a:ext cx="7772400" cy="6286544"/>
          </a:xfrm>
        </p:spPr>
        <p:txBody>
          <a:bodyPr>
            <a:normAutofit fontScale="92500"/>
          </a:bodyPr>
          <a:lstStyle/>
          <a:p>
            <a:pPr>
              <a:buNone/>
            </a:pPr>
            <a:r>
              <a:rPr lang="en-IN" dirty="0" smtClean="0"/>
              <a:t>	</a:t>
            </a:r>
            <a:r>
              <a:rPr lang="en-IN" b="1" dirty="0" smtClean="0"/>
              <a:t>MATERIAL MANAGEMENT MODULE</a:t>
            </a:r>
            <a:r>
              <a:rPr lang="en-IN" dirty="0" smtClean="0"/>
              <a:t> </a:t>
            </a:r>
          </a:p>
          <a:p>
            <a:r>
              <a:rPr lang="en-IN" dirty="0" smtClean="0"/>
              <a:t> The material management module optimizes all purchasing processes with workflow-driven processing functions.</a:t>
            </a:r>
          </a:p>
          <a:p>
            <a:r>
              <a:rPr lang="en-IN" dirty="0" smtClean="0"/>
              <a:t> Enables automated supplier evaluation, lowers procurement and warehousing costs with accurate inventory and warehouse management and integrates invoice verification. </a:t>
            </a:r>
          </a:p>
          <a:p>
            <a:r>
              <a:rPr lang="en-IN" dirty="0" smtClean="0"/>
              <a:t>The main module of material management are as follows: </a:t>
            </a:r>
          </a:p>
          <a:p>
            <a:pPr>
              <a:buNone/>
            </a:pPr>
            <a:r>
              <a:rPr lang="en-IN" dirty="0" smtClean="0"/>
              <a:t>     </a:t>
            </a:r>
            <a:r>
              <a:rPr lang="en-IN" dirty="0" err="1" smtClean="0"/>
              <a:t>i</a:t>
            </a:r>
            <a:r>
              <a:rPr lang="en-IN" dirty="0" smtClean="0"/>
              <a:t>. Pre- Purchasing Activity. ii. Purchasing. iii. Vendor Evaluation. iv. Inventory management. v. Invoice verification and material inspection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rp_modules.jpg"/>
          <p:cNvPicPr>
            <a:picLocks noGrp="1" noChangeAspect="1"/>
          </p:cNvPicPr>
          <p:nvPr>
            <p:ph idx="1"/>
          </p:nvPr>
        </p:nvPicPr>
        <p:blipFill>
          <a:blip r:embed="rId2"/>
          <a:stretch>
            <a:fillRect/>
          </a:stretch>
        </p:blipFill>
        <p:spPr>
          <a:xfrm>
            <a:off x="1367064" y="1784350"/>
            <a:ext cx="6867071" cy="4572000"/>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85728"/>
            <a:ext cx="7772400" cy="6069832"/>
          </a:xfrm>
        </p:spPr>
        <p:txBody>
          <a:bodyPr>
            <a:normAutofit fontScale="77500" lnSpcReduction="20000"/>
          </a:bodyPr>
          <a:lstStyle/>
          <a:p>
            <a:pPr>
              <a:buNone/>
            </a:pPr>
            <a:r>
              <a:rPr lang="en-IN" dirty="0" smtClean="0"/>
              <a:t>		</a:t>
            </a:r>
            <a:r>
              <a:rPr lang="en-IN" b="1" dirty="0" smtClean="0"/>
              <a:t>MANUFACTURING MODULE</a:t>
            </a:r>
          </a:p>
          <a:p>
            <a:pPr>
              <a:buNone/>
            </a:pPr>
            <a:endParaRPr lang="en-IN" b="1" dirty="0" smtClean="0"/>
          </a:p>
          <a:p>
            <a:r>
              <a:rPr lang="en-IN" dirty="0" smtClean="0"/>
              <a:t> A good manufacturing system should provide for multi mode manufacturing applications that encompass full integration of resource management. </a:t>
            </a:r>
          </a:p>
          <a:p>
            <a:r>
              <a:rPr lang="en-IN" dirty="0" smtClean="0"/>
              <a:t> These manufacturing applications should allow an easier exchange of information throughout the entire global enterprise, or at a single site within a company. </a:t>
            </a:r>
          </a:p>
          <a:p>
            <a:r>
              <a:rPr lang="en-IN" dirty="0" smtClean="0"/>
              <a:t> The manufacturing module should enable an enterprise to combine technology with business processes to create an integrated solution. </a:t>
            </a:r>
          </a:p>
          <a:p>
            <a:r>
              <a:rPr lang="en-IN" dirty="0" smtClean="0"/>
              <a:t> It must provide the information based upon which the entire operation should be run. </a:t>
            </a:r>
          </a:p>
          <a:p>
            <a:r>
              <a:rPr lang="en-IN" dirty="0" smtClean="0"/>
              <a:t> It should contain the necessary business rules to manage the entire supply chain process whether within a facility, between facilities or across the entire supply chain</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715404" cy="4572000"/>
          </a:xfrm>
        </p:spPr>
        <p:txBody>
          <a:bodyPr>
            <a:normAutofit fontScale="77500" lnSpcReduction="20000"/>
          </a:bodyPr>
          <a:lstStyle/>
          <a:p>
            <a:pPr>
              <a:buNone/>
            </a:pPr>
            <a:r>
              <a:rPr lang="en-IN" dirty="0" smtClean="0"/>
              <a:t>		</a:t>
            </a:r>
            <a:r>
              <a:rPr lang="en-IN" sz="3300" b="1" dirty="0" smtClean="0"/>
              <a:t>Major subsystem of the manufacturing module</a:t>
            </a:r>
          </a:p>
          <a:p>
            <a:pPr>
              <a:buNone/>
            </a:pPr>
            <a:r>
              <a:rPr lang="en-IN" sz="3300" b="1" dirty="0" smtClean="0"/>
              <a:t> </a:t>
            </a:r>
          </a:p>
          <a:p>
            <a:r>
              <a:rPr lang="en-IN" dirty="0" smtClean="0"/>
              <a:t> Materials and capacity planning </a:t>
            </a:r>
          </a:p>
          <a:p>
            <a:r>
              <a:rPr lang="en-IN" dirty="0" smtClean="0"/>
              <a:t> Shop floor control </a:t>
            </a:r>
          </a:p>
          <a:p>
            <a:r>
              <a:rPr lang="en-IN" dirty="0" smtClean="0"/>
              <a:t> Quality management </a:t>
            </a:r>
          </a:p>
          <a:p>
            <a:r>
              <a:rPr lang="en-IN" dirty="0" smtClean="0"/>
              <a:t> JIT/repetitive manufacturing </a:t>
            </a:r>
          </a:p>
          <a:p>
            <a:r>
              <a:rPr lang="en-IN" dirty="0" smtClean="0"/>
              <a:t> Cost management </a:t>
            </a:r>
          </a:p>
          <a:p>
            <a:r>
              <a:rPr lang="en-IN" dirty="0" smtClean="0"/>
              <a:t> Engineering change control </a:t>
            </a:r>
          </a:p>
          <a:p>
            <a:r>
              <a:rPr lang="en-IN" dirty="0" smtClean="0"/>
              <a:t> Engineering data management </a:t>
            </a:r>
          </a:p>
          <a:p>
            <a:r>
              <a:rPr lang="en-IN" dirty="0" smtClean="0"/>
              <a:t> Configuration management </a:t>
            </a:r>
          </a:p>
          <a:p>
            <a:r>
              <a:rPr lang="en-IN" dirty="0" smtClean="0"/>
              <a:t> Tooling </a:t>
            </a:r>
          </a:p>
          <a:p>
            <a:r>
              <a:rPr lang="en-IN" dirty="0" smtClean="0"/>
              <a:t> Serialization/lot control</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357562"/>
            <a:ext cx="7772400" cy="914400"/>
          </a:xfrm>
        </p:spPr>
        <p:txBody>
          <a:bodyPr/>
          <a:lstStyle/>
          <a:p>
            <a:r>
              <a:rPr lang="en-US" dirty="0" smtClean="0"/>
              <a:t>About the system</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785794"/>
            <a:ext cx="7772400" cy="5786478"/>
          </a:xfrm>
        </p:spPr>
        <p:txBody>
          <a:bodyPr>
            <a:normAutofit fontScale="92500"/>
          </a:bodyPr>
          <a:lstStyle/>
          <a:p>
            <a:r>
              <a:rPr lang="en-US" dirty="0" smtClean="0"/>
              <a:t>The system will expire after one month demo</a:t>
            </a:r>
          </a:p>
          <a:p>
            <a:r>
              <a:rPr lang="en-US" dirty="0" smtClean="0"/>
              <a:t>Currency and tax will automatically set while registering company (while selecting region)</a:t>
            </a:r>
          </a:p>
          <a:p>
            <a:r>
              <a:rPr lang="en-US" dirty="0" smtClean="0"/>
              <a:t>Must mange currency management  &amp; Unit Converter(</a:t>
            </a:r>
            <a:r>
              <a:rPr lang="en-US" dirty="0" err="1" smtClean="0"/>
              <a:t>eg</a:t>
            </a:r>
            <a:r>
              <a:rPr lang="en-US" dirty="0" smtClean="0"/>
              <a:t>: purchase in kg and sales in PCS)</a:t>
            </a:r>
          </a:p>
          <a:p>
            <a:r>
              <a:rPr lang="en-US" dirty="0" smtClean="0"/>
              <a:t>We can keep database details outside the code (locally or cloud)</a:t>
            </a:r>
          </a:p>
          <a:p>
            <a:r>
              <a:rPr lang="en-US" dirty="0" smtClean="0"/>
              <a:t>We can provide an Automatic Backup  tool and store the backup in cloud (North American servers  etc)</a:t>
            </a:r>
          </a:p>
          <a:p>
            <a:r>
              <a:rPr lang="en-US" dirty="0" smtClean="0"/>
              <a:t>We can develop  a Encryption method and save every sophisticated data in encrypted format</a:t>
            </a:r>
          </a:p>
          <a:p>
            <a:endParaRPr lang="en-US" dirty="0" smtClean="0"/>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gile-and-waterfall-methodology.png"/>
          <p:cNvPicPr>
            <a:picLocks noGrp="1" noChangeAspect="1"/>
          </p:cNvPicPr>
          <p:nvPr>
            <p:ph idx="1"/>
          </p:nvPr>
        </p:nvPicPr>
        <p:blipFill>
          <a:blip r:embed="rId2"/>
          <a:stretch>
            <a:fillRect/>
          </a:stretch>
        </p:blipFill>
        <p:spPr>
          <a:xfrm>
            <a:off x="1705361" y="952016"/>
            <a:ext cx="6190477" cy="4952381"/>
          </a:xfrm>
        </p:spPr>
      </p:pic>
      <p:sp>
        <p:nvSpPr>
          <p:cNvPr id="5" name="TextBox 4"/>
          <p:cNvSpPr txBox="1"/>
          <p:nvPr/>
        </p:nvSpPr>
        <p:spPr>
          <a:xfrm>
            <a:off x="1714480" y="6000768"/>
            <a:ext cx="6715172" cy="646331"/>
          </a:xfrm>
          <a:prstGeom prst="rect">
            <a:avLst/>
          </a:prstGeom>
          <a:noFill/>
        </p:spPr>
        <p:txBody>
          <a:bodyPr wrap="square" rtlCol="0">
            <a:spAutoFit/>
          </a:bodyPr>
          <a:lstStyle/>
          <a:p>
            <a:r>
              <a:rPr lang="en-US" dirty="0" smtClean="0"/>
              <a:t>We can use </a:t>
            </a:r>
            <a:r>
              <a:rPr lang="en-US" dirty="0" smtClean="0">
                <a:solidFill>
                  <a:srgbClr val="FF0000"/>
                </a:solidFill>
              </a:rPr>
              <a:t>AGILE</a:t>
            </a:r>
            <a:r>
              <a:rPr lang="en-US" dirty="0" smtClean="0"/>
              <a:t> method to develop this  system which helps to  reduce risk and will not take much time </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714620"/>
            <a:ext cx="7772400" cy="914400"/>
          </a:xfrm>
        </p:spPr>
        <p:txBody>
          <a:bodyPr/>
          <a:lstStyle/>
          <a:p>
            <a:r>
              <a:rPr lang="en-US" dirty="0" smtClean="0"/>
              <a:t>About Development</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1071546"/>
            <a:ext cx="7772400" cy="4572000"/>
          </a:xfrm>
        </p:spPr>
        <p:txBody>
          <a:bodyPr>
            <a:normAutofit fontScale="92500" lnSpcReduction="20000"/>
          </a:bodyPr>
          <a:lstStyle/>
          <a:p>
            <a:r>
              <a:rPr lang="en-US" dirty="0" smtClean="0"/>
              <a:t>We can divide Whole system into two</a:t>
            </a:r>
          </a:p>
          <a:p>
            <a:pPr lvl="2">
              <a:buNone/>
            </a:pPr>
            <a:r>
              <a:rPr lang="en-US" dirty="0" smtClean="0"/>
              <a:t>Inventory &amp; CRM Module</a:t>
            </a:r>
          </a:p>
          <a:p>
            <a:pPr lvl="2">
              <a:buNone/>
            </a:pPr>
            <a:r>
              <a:rPr lang="en-US" dirty="0" smtClean="0"/>
              <a:t>AND</a:t>
            </a:r>
          </a:p>
          <a:p>
            <a:pPr lvl="2">
              <a:buNone/>
            </a:pPr>
            <a:r>
              <a:rPr lang="en-US" dirty="0" smtClean="0"/>
              <a:t>HR  Module</a:t>
            </a:r>
          </a:p>
          <a:p>
            <a:pPr marL="411480" lvl="2" indent="-342900">
              <a:spcBef>
                <a:spcPts val="700"/>
              </a:spcBef>
              <a:buClr>
                <a:schemeClr val="tx2"/>
              </a:buClr>
              <a:buSzPct val="95000"/>
              <a:buFont typeface="Wingdings"/>
              <a:buChar char=""/>
            </a:pPr>
            <a:r>
              <a:rPr lang="en-US" sz="3000" dirty="0" smtClean="0"/>
              <a:t>Inventory &amp; CRM Module</a:t>
            </a:r>
          </a:p>
          <a:p>
            <a:pPr marL="411480" lvl="2" indent="-342900">
              <a:spcBef>
                <a:spcPts val="700"/>
              </a:spcBef>
              <a:buClr>
                <a:schemeClr val="tx2"/>
              </a:buClr>
              <a:buSzPct val="95000"/>
              <a:buNone/>
            </a:pPr>
            <a:r>
              <a:rPr lang="en-US" sz="3000" dirty="0" smtClean="0"/>
              <a:t>		we want to complete this module with minimum of time ,the development of HR module and Testing of Inventory Module will be done simultaneously.</a:t>
            </a:r>
          </a:p>
          <a:p>
            <a:pPr marL="411480" lvl="2" indent="-342900">
              <a:spcBef>
                <a:spcPts val="700"/>
              </a:spcBef>
              <a:buClr>
                <a:schemeClr val="tx2"/>
              </a:buClr>
              <a:buSzPct val="95000"/>
              <a:buNone/>
            </a:pPr>
            <a:r>
              <a:rPr lang="en-US" sz="3000" dirty="0" smtClean="0"/>
              <a:t>		</a:t>
            </a:r>
          </a:p>
          <a:p>
            <a:pPr marL="411480" lvl="2" indent="-342900">
              <a:spcBef>
                <a:spcPts val="700"/>
              </a:spcBef>
              <a:buClr>
                <a:schemeClr val="tx2"/>
              </a:buClr>
              <a:buSzPct val="95000"/>
              <a:buNone/>
            </a:pPr>
            <a:r>
              <a:rPr lang="en-US" sz="3000" dirty="0" smtClean="0"/>
              <a:t>		</a:t>
            </a:r>
            <a:endParaRPr lang="en-US" dirty="0" smtClean="0"/>
          </a:p>
          <a:p>
            <a:pPr marL="411480" lvl="2" indent="-342900">
              <a:spcBef>
                <a:spcPts val="700"/>
              </a:spcBef>
              <a:buClr>
                <a:schemeClr val="tx2"/>
              </a:buClr>
              <a:buSzPct val="95000"/>
              <a:buNone/>
            </a:pPr>
            <a:endParaRPr lang="en-US" sz="3000"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Inventory Module:</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dirty="0" smtClean="0"/>
              <a:t>Inventory module can be used to track the stock of items. Items can be identified by unique serial numbers. Using that unique numbers inventory system can keep track of item and trace its current location in the organization.</a:t>
            </a:r>
          </a:p>
          <a:p>
            <a:pPr fontAlgn="base"/>
            <a:r>
              <a:rPr lang="en-IN" dirty="0" smtClean="0"/>
              <a:t>e.g. you have purchased 100 hard disks, so using inventory system you can track how many hard disks are installed, where they are installed, how many hard disks are remaining etc.</a:t>
            </a:r>
          </a:p>
          <a:p>
            <a:pPr fontAlgn="base"/>
            <a:r>
              <a:rPr lang="en-IN" dirty="0" smtClean="0"/>
              <a:t>Inventory module includes functionalities like inventory control, master units, stock utilization reporting etc.</a:t>
            </a:r>
          </a:p>
          <a:p>
            <a:pPr fontAlgn="base"/>
            <a:r>
              <a:rPr lang="en-IN" dirty="0" smtClean="0"/>
              <a:t>There may be an integration of the inventory module with the purchase module of ERP.</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Human Resource Module(HR)</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dirty="0" smtClean="0"/>
              <a:t>Human Resource module helps to HR team for efficient management of human resources. HR </a:t>
            </a:r>
            <a:r>
              <a:rPr lang="en-IN" smtClean="0"/>
              <a:t>modsule</a:t>
            </a:r>
            <a:r>
              <a:rPr lang="en-IN" dirty="0" smtClean="0"/>
              <a:t> helps to manage employee information, track employee records like performance reviews, designations, job descriptions, skill matrix, time &amp; attendance tracking. One of the important sub modules in the HR module is Payroll System which helps to manage salaries, payment reports etc. It can also include Travel Expenses &amp; Reimbursement tracking. Employee Training tracking can also be managed by ERP.</a:t>
            </a:r>
          </a:p>
          <a:p>
            <a:pPr fontAlgn="base"/>
            <a:r>
              <a:rPr lang="en-US" dirty="0" smtClean="0"/>
              <a:t>And We can also implement  A ticketing system which help to record employees job and performance </a:t>
            </a: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Sales Module</a:t>
            </a: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fontAlgn="base"/>
            <a:r>
              <a:rPr lang="en-IN" dirty="0" smtClean="0"/>
              <a:t>Typical sales process includes processes like Sales queries &amp; inquiry analysis &amp; handling, quotation drafting, accepting sales orders, drafting sales invoices with proper taxation, dispatch/Shipment of material or service, tracking pending sales order. All these sales transactions are managed by the sales module of ERP. CRM module can take the help of the Sales module for future opportunity creation &amp; lead generation.</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Purchase Module</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smtClean="0"/>
              <a:t>As the name indicates, purchase modules take care of all the processes that are part of the procurement of items or raw materials that are required for the organization.  Purchase module consists of functionalities like supplier/vendor listing, supplier &amp; item linking, sending quotation request to vendors, receiving &amp; recording quotations, analysis of quotations, preparing purchase orders, tracking the purchase items, preparing GRNs(Good Receipt Notes) &amp; updating stocks &amp; various reports. Purchase module is integrated with Inventory module &amp;  Engineering/production module for updating of stocks.</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Finance &amp; Accounting module</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a:bodyPr>
          <a:lstStyle/>
          <a:p>
            <a:pPr fontAlgn="base"/>
            <a:r>
              <a:rPr lang="en-IN" dirty="0" smtClean="0"/>
              <a:t>Whole inflow &amp; outflow of money/capital is managed by the finance module. This module keeps track of all account-related transactions like expenditures, Balance sheet, account ledgers, budgeting, bank statements, payment receipts, tax management etc. Financial reporting is an easy task for this module of ERP. Any Financial data that is required for running the business is available on one click in Finance module.</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2222</TotalTime>
  <Words>1498</Words>
  <Application>Microsoft Office PowerPoint</Application>
  <PresentationFormat>On-screen Show (4:3)</PresentationFormat>
  <Paragraphs>233</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Metro</vt:lpstr>
      <vt:lpstr>ERP System</vt:lpstr>
      <vt:lpstr>Basic Modules of ERP System </vt:lpstr>
      <vt:lpstr>Enterprise Resource Planning System(ERP)</vt:lpstr>
      <vt:lpstr>Slide 4</vt:lpstr>
      <vt:lpstr>Inventory Module: </vt:lpstr>
      <vt:lpstr>Human Resource Module(HR) </vt:lpstr>
      <vt:lpstr>Sales Module </vt:lpstr>
      <vt:lpstr> Purchase Module </vt:lpstr>
      <vt:lpstr>Finance &amp; Accounting module </vt:lpstr>
      <vt:lpstr>Customer Relationship Management (CRM) module: </vt:lpstr>
      <vt:lpstr>Inventory.</vt:lpstr>
      <vt:lpstr>Slide 12</vt:lpstr>
      <vt:lpstr>Accounts</vt:lpstr>
      <vt:lpstr>Slide 14</vt:lpstr>
      <vt:lpstr>Account transactions </vt:lpstr>
      <vt:lpstr>Reports</vt:lpstr>
      <vt:lpstr>Slide 17</vt:lpstr>
      <vt:lpstr>Store And Branch</vt:lpstr>
      <vt:lpstr>Taxation Report</vt:lpstr>
      <vt:lpstr>SALES</vt:lpstr>
      <vt:lpstr>Slide 21</vt:lpstr>
      <vt:lpstr>PURCHASE</vt:lpstr>
      <vt:lpstr>Slide 23</vt:lpstr>
      <vt:lpstr>Human Resource Management</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About the system</vt:lpstr>
      <vt:lpstr>Slide 43</vt:lpstr>
      <vt:lpstr>Slide 44</vt:lpstr>
      <vt:lpstr>About Development</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System</dc:title>
  <dc:creator>user</dc:creator>
  <cp:lastModifiedBy>user</cp:lastModifiedBy>
  <cp:revision>199</cp:revision>
  <dcterms:created xsi:type="dcterms:W3CDTF">2020-02-03T11:37:31Z</dcterms:created>
  <dcterms:modified xsi:type="dcterms:W3CDTF">2020-03-13T12:57:07Z</dcterms:modified>
</cp:coreProperties>
</file>