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Instrument Sans Medium" panose="020B0604020202020204" charset="0"/>
      <p:regular r:id="rId15"/>
    </p:embeddedFont>
    <p:embeddedFont>
      <p:font typeface="Inte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F3FC2-88CE-43AA-8A0B-7A1147D5E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A2062-BC7E-64B4-479B-FC206A971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98C57-4C30-3642-AEDC-F086D32B9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0777-A0B7-894D-2764-D89A0CB3B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DF83-A6D3-FB37-BF84-3CFE46B4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12D35-C997-9481-2386-2A5BE97BA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5627F-DD96-FAB3-7D1E-809707FED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9B97A-487A-B7CF-9BFD-6227BAE0D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64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 Task Management System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201324" y="437931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Presented by:</a:t>
            </a:r>
          </a:p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Rohit R. Moharir-[92387]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Rutik P. Shelke-[92401]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Prathmesh S. Bastawade-[92409]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Vedprakash B. Umare-[92415]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C7CDD6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</a:p>
        </p:txBody>
      </p:sp>
      <p:sp>
        <p:nvSpPr>
          <p:cNvPr id="5" name="Text 2"/>
          <p:cNvSpPr/>
          <p:nvPr/>
        </p:nvSpPr>
        <p:spPr>
          <a:xfrm>
            <a:off x="3930530" y="622866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(Batch: KD-1)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5799"/>
            <a:ext cx="7020878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 Functional Requirements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54757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represent the execution layer, interacting with the system to understand their responsibilities, communicate progress,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and deliver results: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303770" y="2011085"/>
            <a:ext cx="22860" cy="5079206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5" name="Shape 3"/>
          <p:cNvSpPr/>
          <p:nvPr/>
        </p:nvSpPr>
        <p:spPr>
          <a:xfrm>
            <a:off x="6636425" y="2190988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6" name="Shape 4"/>
          <p:cNvSpPr/>
          <p:nvPr/>
        </p:nvSpPr>
        <p:spPr>
          <a:xfrm>
            <a:off x="7123867" y="2011085"/>
            <a:ext cx="382667" cy="382667"/>
          </a:xfrm>
          <a:prstGeom prst="roundRect">
            <a:avLst>
              <a:gd name="adj" fmla="val 6669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7187625" y="2042934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532584" y="2069544"/>
            <a:ext cx="2932033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Registration &amp; Authentication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2437328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Secure account creation and login procedures with credential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483673" y="3211592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11" name="Shape 9"/>
          <p:cNvSpPr/>
          <p:nvPr/>
        </p:nvSpPr>
        <p:spPr>
          <a:xfrm>
            <a:off x="7123867" y="3031688"/>
            <a:ext cx="382667" cy="382667"/>
          </a:xfrm>
          <a:prstGeom prst="roundRect">
            <a:avLst>
              <a:gd name="adj" fmla="val 6669"/>
            </a:avLst>
          </a:prstGeom>
          <a:solidFill>
            <a:srgbClr val="434348"/>
          </a:solidFill>
          <a:ln/>
        </p:spPr>
      </p:sp>
      <p:sp>
        <p:nvSpPr>
          <p:cNvPr id="12" name="Text 10"/>
          <p:cNvSpPr/>
          <p:nvPr/>
        </p:nvSpPr>
        <p:spPr>
          <a:xfrm>
            <a:off x="7187625" y="3063538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65783" y="309014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Task Visibility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165783" y="3457932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View complete list of assigned tasks with priorities, descriptions, and deadlines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6636425" y="4091345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16" name="Shape 14"/>
          <p:cNvSpPr/>
          <p:nvPr/>
        </p:nvSpPr>
        <p:spPr>
          <a:xfrm>
            <a:off x="7123867" y="3911441"/>
            <a:ext cx="382667" cy="382667"/>
          </a:xfrm>
          <a:prstGeom prst="roundRect">
            <a:avLst>
              <a:gd name="adj" fmla="val 6669"/>
            </a:avLst>
          </a:prstGeom>
          <a:solidFill>
            <a:srgbClr val="434348"/>
          </a:solidFill>
          <a:ln/>
        </p:spPr>
      </p:sp>
      <p:sp>
        <p:nvSpPr>
          <p:cNvPr id="17" name="Text 15"/>
          <p:cNvSpPr/>
          <p:nvPr/>
        </p:nvSpPr>
        <p:spPr>
          <a:xfrm>
            <a:off x="7187625" y="394329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4338161" y="396990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Status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93790" y="4337685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Update task progress through defined workflow: </a:t>
            </a:r>
            <a:r>
              <a:rPr lang="en-US" sz="2000" b="1" dirty="0">
                <a:solidFill>
                  <a:srgbClr val="FDC4C4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Pending → In Progress → Completed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483673" y="4971098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21" name="Shape 19"/>
          <p:cNvSpPr/>
          <p:nvPr/>
        </p:nvSpPr>
        <p:spPr>
          <a:xfrm>
            <a:off x="7123867" y="4791194"/>
            <a:ext cx="382667" cy="382667"/>
          </a:xfrm>
          <a:prstGeom prst="roundRect">
            <a:avLst>
              <a:gd name="adj" fmla="val 6669"/>
            </a:avLst>
          </a:prstGeom>
          <a:solidFill>
            <a:srgbClr val="434348"/>
          </a:solidFill>
          <a:ln/>
        </p:spPr>
      </p:sp>
      <p:sp>
        <p:nvSpPr>
          <p:cNvPr id="22" name="Text 20"/>
          <p:cNvSpPr/>
          <p:nvPr/>
        </p:nvSpPr>
        <p:spPr>
          <a:xfrm>
            <a:off x="7187625" y="4823043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8165783" y="4849654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Communication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8165783" y="5217438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Submit comments, upload queries, and request clarification on task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6636425" y="5850850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26" name="Shape 24"/>
          <p:cNvSpPr/>
          <p:nvPr/>
        </p:nvSpPr>
        <p:spPr>
          <a:xfrm>
            <a:off x="7123867" y="5670947"/>
            <a:ext cx="382667" cy="382667"/>
          </a:xfrm>
          <a:prstGeom prst="roundRect">
            <a:avLst>
              <a:gd name="adj" fmla="val 6669"/>
            </a:avLst>
          </a:prstGeom>
          <a:solidFill>
            <a:srgbClr val="434348"/>
          </a:solidFill>
          <a:ln/>
        </p:spPr>
      </p:sp>
      <p:sp>
        <p:nvSpPr>
          <p:cNvPr id="27" name="Text 25"/>
          <p:cNvSpPr/>
          <p:nvPr/>
        </p:nvSpPr>
        <p:spPr>
          <a:xfrm>
            <a:off x="7187625" y="570279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4338161" y="572940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Profile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793790" y="6097191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Maintain and update personal information, contact details, and professional credentials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793790" y="728162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These capabilities empower employees to take ownership of their work while maintaining transparency and accountability throughout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task lifecycle.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421272-AA17-C9D3-3DD3-60B2535DCDFE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B4B1-B10B-FB48-DF9A-CBAB35C8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A1B4A4B-DEE8-247F-C0F7-474C2F5F4F66}"/>
              </a:ext>
            </a:extLst>
          </p:cNvPr>
          <p:cNvSpPr/>
          <p:nvPr/>
        </p:nvSpPr>
        <p:spPr>
          <a:xfrm>
            <a:off x="793790" y="711398"/>
            <a:ext cx="5565100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 Use-Case Diagram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1AD6EE5-2111-2ADA-9154-49088889F99B}"/>
              </a:ext>
            </a:extLst>
          </p:cNvPr>
          <p:cNvSpPr/>
          <p:nvPr/>
        </p:nvSpPr>
        <p:spPr>
          <a:xfrm>
            <a:off x="8203168" y="166818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  Interactions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05B3A72-307D-CED6-DD25-813103C7E76D}"/>
              </a:ext>
            </a:extLst>
          </p:cNvPr>
          <p:cNvSpPr/>
          <p:nvPr/>
        </p:nvSpPr>
        <p:spPr>
          <a:xfrm>
            <a:off x="8203168" y="2157055"/>
            <a:ext cx="5640943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use-case diagram illustrates the Employee operational scope within the system, highlighting their pivotal role in translating projects into actionable tasks.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83EE81C4-46DF-7ACE-E407-439F25E3D8ED}"/>
              </a:ext>
            </a:extLst>
          </p:cNvPr>
          <p:cNvSpPr/>
          <p:nvPr/>
        </p:nvSpPr>
        <p:spPr>
          <a:xfrm>
            <a:off x="8203168" y="3164919"/>
            <a:ext cx="5640943" cy="1539240"/>
          </a:xfrm>
          <a:prstGeom prst="roundRect">
            <a:avLst>
              <a:gd name="adj" fmla="val 1658"/>
            </a:avLst>
          </a:prstGeom>
          <a:solidFill>
            <a:srgbClr val="4A0303"/>
          </a:solidFill>
          <a:ln/>
        </p:spPr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6A27B5A-9B3D-93FC-33A4-F37F8553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89" y="3426738"/>
            <a:ext cx="212646" cy="170021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11C682B2-8BF4-067A-2F78-F80F9A49602B}"/>
              </a:ext>
            </a:extLst>
          </p:cNvPr>
          <p:cNvSpPr/>
          <p:nvPr/>
        </p:nvSpPr>
        <p:spPr>
          <a:xfrm>
            <a:off x="8755856" y="3377446"/>
            <a:ext cx="491823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Capabilities: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Employee needs to login , view assigned tasks, Update Task Status, Upload Queries and Manage Profiles—all essential for effective project delivery.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9B6CB7A-7EA2-A373-5E30-DDC34887C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" y="1719064"/>
            <a:ext cx="5942925" cy="62666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28AC33-13D5-A070-3826-6BC15BA5213B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8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5925E-34AC-C480-F2AD-D8BE3384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A166EA1-B8ED-6174-665A-67CE3D626A08}"/>
              </a:ext>
            </a:extLst>
          </p:cNvPr>
          <p:cNvSpPr/>
          <p:nvPr/>
        </p:nvSpPr>
        <p:spPr>
          <a:xfrm>
            <a:off x="793790" y="711398"/>
            <a:ext cx="8309570" cy="1787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endParaRPr lang="en-US" sz="8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D5239-1496-0B5A-B6A5-BCACBEDBAE18}"/>
              </a:ext>
            </a:extLst>
          </p:cNvPr>
          <p:cNvSpPr txBox="1"/>
          <p:nvPr/>
        </p:nvSpPr>
        <p:spPr>
          <a:xfrm>
            <a:off x="3657600" y="3623287"/>
            <a:ext cx="7315200" cy="763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80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THANK YOU !!</a:t>
            </a:r>
            <a:endParaRPr lang="en-US" sz="8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AC394F-3C1D-15F2-6B1A-602516E4923D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B1429-4841-A63D-DB57-EDC4D066B1F6}"/>
              </a:ext>
            </a:extLst>
          </p:cNvPr>
          <p:cNvSpPr txBox="1"/>
          <p:nvPr/>
        </p:nvSpPr>
        <p:spPr>
          <a:xfrm>
            <a:off x="12773378" y="7717556"/>
            <a:ext cx="170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</a:p>
        </p:txBody>
      </p:sp>
    </p:spTree>
    <p:extLst>
      <p:ext uri="{BB962C8B-B14F-4D97-AF65-F5344CB8AC3E}">
        <p14:creationId xmlns:p14="http://schemas.microsoft.com/office/powerpoint/2010/main" val="314838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838" y="479108"/>
            <a:ext cx="3977759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Project Overview &amp; Objectives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09838" y="1115973"/>
            <a:ext cx="1698784" cy="212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What We're Building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09838" y="1441490"/>
            <a:ext cx="5882878" cy="3621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DC4C4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 Task Management System</a:t>
            </a: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is a comprehensive Java-based web application designed to revolutionize how organizations manage their workforce and projects.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09838" y="3199488"/>
            <a:ext cx="5882878" cy="1798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centralized platform automates the entire lifecycle of task assignment, tracking, and monitoring, enabling supervisors to efficiently oversee employees across multiple concurrent projects while ensuring accountability and timely delivery.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668" y="190084"/>
            <a:ext cx="4713446" cy="4713446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411599" y="5592685"/>
            <a:ext cx="6648688" cy="1105257"/>
          </a:xfrm>
          <a:prstGeom prst="roundRect">
            <a:avLst>
              <a:gd name="adj" fmla="val 1537"/>
            </a:avLst>
          </a:prstGeom>
          <a:solidFill>
            <a:srgbClr val="434348"/>
          </a:solidFill>
          <a:ln/>
        </p:spPr>
      </p:sp>
      <p:sp>
        <p:nvSpPr>
          <p:cNvPr id="8" name="Shape 5"/>
          <p:cNvSpPr/>
          <p:nvPr/>
        </p:nvSpPr>
        <p:spPr>
          <a:xfrm>
            <a:off x="686276" y="5633155"/>
            <a:ext cx="339685" cy="339685"/>
          </a:xfrm>
          <a:prstGeom prst="roundRect">
            <a:avLst>
              <a:gd name="adj" fmla="val 26916365"/>
            </a:avLst>
          </a:prstGeom>
          <a:solidFill>
            <a:srgbClr val="FDC4C4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57" y="5687920"/>
            <a:ext cx="152876" cy="19109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119306" y="5714533"/>
            <a:ext cx="1570077" cy="176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Automate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057760" y="6066672"/>
            <a:ext cx="6422231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Leverage Java technology to streamline project and</a:t>
            </a:r>
          </a:p>
          <a:p>
            <a:pPr marL="0" indent="0" algn="l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task workflows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7208436" y="5581303"/>
            <a:ext cx="6648807" cy="1105257"/>
          </a:xfrm>
          <a:prstGeom prst="roundRect">
            <a:avLst>
              <a:gd name="adj" fmla="val 1537"/>
            </a:avLst>
          </a:prstGeom>
          <a:solidFill>
            <a:srgbClr val="434348"/>
          </a:solidFill>
          <a:ln/>
        </p:spPr>
      </p:sp>
      <p:sp>
        <p:nvSpPr>
          <p:cNvPr id="13" name="Shape 9"/>
          <p:cNvSpPr/>
          <p:nvPr/>
        </p:nvSpPr>
        <p:spPr>
          <a:xfrm>
            <a:off x="7400390" y="5657231"/>
            <a:ext cx="339685" cy="339685"/>
          </a:xfrm>
          <a:prstGeom prst="roundRect">
            <a:avLst>
              <a:gd name="adj" fmla="val 26916365"/>
            </a:avLst>
          </a:prstGeom>
          <a:solidFill>
            <a:srgbClr val="FDC4C4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823" y="5729276"/>
            <a:ext cx="152876" cy="19109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846508" y="5767532"/>
            <a:ext cx="1415653" cy="176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Efficient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321664" y="6301191"/>
            <a:ext cx="6422350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Help supervisors assign and track employee tasks with precision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496610" y="6951761"/>
            <a:ext cx="6648688" cy="1105257"/>
          </a:xfrm>
          <a:prstGeom prst="roundRect">
            <a:avLst>
              <a:gd name="adj" fmla="val 1537"/>
            </a:avLst>
          </a:prstGeom>
          <a:solidFill>
            <a:srgbClr val="434348"/>
          </a:solidFill>
          <a:ln/>
        </p:spPr>
      </p:sp>
      <p:sp>
        <p:nvSpPr>
          <p:cNvPr id="18" name="Shape 13"/>
          <p:cNvSpPr/>
          <p:nvPr/>
        </p:nvSpPr>
        <p:spPr>
          <a:xfrm>
            <a:off x="609839" y="7064989"/>
            <a:ext cx="339685" cy="339685"/>
          </a:xfrm>
          <a:prstGeom prst="roundRect">
            <a:avLst>
              <a:gd name="adj" fmla="val 26916365"/>
            </a:avLst>
          </a:prstGeom>
          <a:solidFill>
            <a:srgbClr val="FDC4C4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18" y="7134857"/>
            <a:ext cx="152876" cy="19109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143597" y="7176096"/>
            <a:ext cx="1415653" cy="176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Real-Time Tracking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1034534" y="7628022"/>
            <a:ext cx="6422231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Provide live project progress visibility across all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6"/>
          <p:cNvSpPr/>
          <p:nvPr/>
        </p:nvSpPr>
        <p:spPr>
          <a:xfrm>
            <a:off x="7352444" y="6923553"/>
            <a:ext cx="6648807" cy="1105257"/>
          </a:xfrm>
          <a:prstGeom prst="roundRect">
            <a:avLst>
              <a:gd name="adj" fmla="val 1537"/>
            </a:avLst>
          </a:prstGeom>
          <a:solidFill>
            <a:srgbClr val="434348"/>
          </a:solidFill>
          <a:ln/>
        </p:spPr>
      </p:sp>
      <p:sp>
        <p:nvSpPr>
          <p:cNvPr id="23" name="Shape 17"/>
          <p:cNvSpPr/>
          <p:nvPr/>
        </p:nvSpPr>
        <p:spPr>
          <a:xfrm>
            <a:off x="7456765" y="7048163"/>
            <a:ext cx="339685" cy="339685"/>
          </a:xfrm>
          <a:prstGeom prst="roundRect">
            <a:avLst>
              <a:gd name="adj" fmla="val 26916365"/>
            </a:avLst>
          </a:prstGeom>
          <a:solidFill>
            <a:srgbClr val="FDC4C4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0110" y="7122458"/>
            <a:ext cx="152876" cy="19109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8022308" y="7129541"/>
            <a:ext cx="1415653" cy="176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Timely Delivery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9"/>
          <p:cNvSpPr/>
          <p:nvPr/>
        </p:nvSpPr>
        <p:spPr>
          <a:xfrm>
            <a:off x="8022308" y="7514045"/>
            <a:ext cx="6422350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Ensure projects complete on schedule through proactive</a:t>
            </a:r>
          </a:p>
          <a:p>
            <a:pPr marL="0" indent="0" algn="l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monitoring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623E644-58E8-72C6-E7F7-8A86E9183CE9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0918"/>
            <a:ext cx="528792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Functional Requirements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610797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Our system encompasses five core functional domains that work together to create a seamless task management experience: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05144"/>
            <a:ext cx="907256" cy="108870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82497" y="2286595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User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882497" y="2678906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Comprehensive authentication, authorization, and profile administration for all system users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193852"/>
            <a:ext cx="907256" cy="108870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882497" y="3375303"/>
            <a:ext cx="296858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Project &amp; Task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882497" y="3767614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Creation, assignment, and organization of projects with granular task breakdowns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282559"/>
            <a:ext cx="907256" cy="108870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882497" y="4464010"/>
            <a:ext cx="286166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Task Tracking &amp; Monitoring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882497" y="4856321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Real-time progress updates, status changes, and milestone tracking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71267"/>
            <a:ext cx="907256" cy="108870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882497" y="555271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 Interaction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882497" y="5945029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Collaborative features including comments, queries, and task-related communication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459974"/>
            <a:ext cx="907256" cy="108870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882497" y="6641425"/>
            <a:ext cx="247554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Reporting &amp; Dashboard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1"/>
          <p:cNvSpPr/>
          <p:nvPr/>
        </p:nvSpPr>
        <p:spPr>
          <a:xfrm>
            <a:off x="1882497" y="7033736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Comprehensive analytics, performance metrics, and visual progress dashboards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00777B-0CBD-CDDF-0423-3A03A840BAF6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1635"/>
            <a:ext cx="530209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User Roles &amp; Permissions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631513"/>
            <a:ext cx="13042821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system implements a hierarchical role-based access control model with three distinct user types, each with specific responsibilities and system privileges: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416135"/>
            <a:ext cx="2152055" cy="104548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00" y="2908935"/>
            <a:ext cx="255151" cy="31896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11854" y="2597587"/>
            <a:ext cx="177629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Admin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311854" y="2989898"/>
            <a:ext cx="177629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System-wide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5175766" y="3474720"/>
            <a:ext cx="8615482" cy="11430"/>
          </a:xfrm>
          <a:prstGeom prst="roundRect">
            <a:avLst>
              <a:gd name="adj" fmla="val 238139"/>
            </a:avLst>
          </a:prstGeom>
          <a:solidFill>
            <a:srgbClr val="5C5C61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506986"/>
            <a:ext cx="4304109" cy="104548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800" y="3870246"/>
            <a:ext cx="255151" cy="3189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387941" y="368843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387941" y="4080748"/>
            <a:ext cx="297394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Project oversight &amp; task delegation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6251853" y="4565571"/>
            <a:ext cx="7539395" cy="11430"/>
          </a:xfrm>
          <a:prstGeom prst="roundRect">
            <a:avLst>
              <a:gd name="adj" fmla="val 238139"/>
            </a:avLst>
          </a:prstGeom>
          <a:solidFill>
            <a:srgbClr val="5C5C61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4597837"/>
            <a:ext cx="6456164" cy="1045488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6681" y="4961096"/>
            <a:ext cx="255151" cy="318968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463909" y="477928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9"/>
          <p:cNvSpPr/>
          <p:nvPr/>
        </p:nvSpPr>
        <p:spPr>
          <a:xfrm>
            <a:off x="7463909" y="5171599"/>
            <a:ext cx="30025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Task execution &amp; progress updates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793790" y="6028849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8C7FF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Admin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1"/>
          <p:cNvSpPr/>
          <p:nvPr/>
        </p:nvSpPr>
        <p:spPr>
          <a:xfrm>
            <a:off x="793790" y="6493788"/>
            <a:ext cx="4007525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Full system administration including user management, project creation, and organizational oversight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5251609" y="6028849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8C7FF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5251609" y="6493788"/>
            <a:ext cx="4007525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Project-level control with task assignment, tracking, and team performance monitoring capabilities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4"/>
          <p:cNvSpPr/>
          <p:nvPr/>
        </p:nvSpPr>
        <p:spPr>
          <a:xfrm>
            <a:off x="9709428" y="6028849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8C7FF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Employee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5"/>
          <p:cNvSpPr/>
          <p:nvPr/>
        </p:nvSpPr>
        <p:spPr>
          <a:xfrm>
            <a:off x="9709428" y="6493788"/>
            <a:ext cx="4142303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Task-focused interface for viewing assignments, updating progress, and communicating with managers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730991-A389-1D61-9AF9-8A9901C11708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94750" y="627896"/>
            <a:ext cx="70504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0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System Use-Case Diagram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315201" y="2409323"/>
            <a:ext cx="693137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comprehensive use-case diagram below illustrates the complete interaction model between all user roles and system functionalities, providing a holistic view of system capabilities: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315200" y="3864524"/>
            <a:ext cx="693137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diagram demonstrates the relationships between actors (Admin, Manager, Employee) and the various use cases they can initiate, including authentication flows, task management operations, and reporting functions.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E2172D7-7109-4835-79D9-B7B26BB12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2132856"/>
            <a:ext cx="6583680" cy="54668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7F7275-5457-7CB5-464C-B1CC3DFE86C6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813" y="619244"/>
            <a:ext cx="5052060" cy="631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Admin Capabilities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85813" y="1654731"/>
            <a:ext cx="13058775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Admin role serves as the </a:t>
            </a:r>
            <a:r>
              <a:rPr lang="en-US" sz="2000" b="1" dirty="0">
                <a:solidFill>
                  <a:srgbClr val="FDC4C4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backbone of system administration</a:t>
            </a: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wielding comprehensive control over organizational structure, user management, and project initialization: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85813" y="2831544"/>
            <a:ext cx="4218146" cy="2460069"/>
          </a:xfrm>
          <a:prstGeom prst="roundRect">
            <a:avLst>
              <a:gd name="adj" fmla="val 4460"/>
            </a:avLst>
          </a:prstGeom>
          <a:solidFill>
            <a:srgbClr val="242429"/>
          </a:solidFill>
          <a:ln/>
        </p:spPr>
      </p:sp>
      <p:sp>
        <p:nvSpPr>
          <p:cNvPr id="5" name="Shape 3"/>
          <p:cNvSpPr/>
          <p:nvPr/>
        </p:nvSpPr>
        <p:spPr>
          <a:xfrm>
            <a:off x="785813" y="2808684"/>
            <a:ext cx="4218146" cy="91440"/>
          </a:xfrm>
          <a:prstGeom prst="roundRect">
            <a:avLst>
              <a:gd name="adj" fmla="val 33151"/>
            </a:avLst>
          </a:prstGeom>
          <a:solidFill>
            <a:srgbClr val="FDC4C4"/>
          </a:solidFill>
          <a:ln/>
        </p:spPr>
      </p:sp>
      <p:sp>
        <p:nvSpPr>
          <p:cNvPr id="6" name="Shape 4"/>
          <p:cNvSpPr/>
          <p:nvPr/>
        </p:nvSpPr>
        <p:spPr>
          <a:xfrm>
            <a:off x="2591812" y="2528530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FDC4C4"/>
          </a:solidFill>
          <a:ln/>
        </p:spPr>
      </p:sp>
      <p:sp>
        <p:nvSpPr>
          <p:cNvPr id="7" name="Text 5"/>
          <p:cNvSpPr/>
          <p:nvPr/>
        </p:nvSpPr>
        <p:spPr>
          <a:xfrm>
            <a:off x="2773620" y="2680097"/>
            <a:ext cx="24241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10722" y="3336727"/>
            <a:ext cx="321861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User Account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10722" y="3773686"/>
            <a:ext cx="3768328" cy="969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Create, modify, and remove employee and manager accounts with full profile control and permission settings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06008" y="2831544"/>
            <a:ext cx="4218265" cy="2460069"/>
          </a:xfrm>
          <a:prstGeom prst="roundRect">
            <a:avLst>
              <a:gd name="adj" fmla="val 4460"/>
            </a:avLst>
          </a:prstGeom>
          <a:solidFill>
            <a:srgbClr val="242429"/>
          </a:solidFill>
          <a:ln/>
        </p:spPr>
      </p:sp>
      <p:sp>
        <p:nvSpPr>
          <p:cNvPr id="11" name="Shape 9"/>
          <p:cNvSpPr/>
          <p:nvPr/>
        </p:nvSpPr>
        <p:spPr>
          <a:xfrm>
            <a:off x="5206008" y="2808684"/>
            <a:ext cx="4218265" cy="91440"/>
          </a:xfrm>
          <a:prstGeom prst="roundRect">
            <a:avLst>
              <a:gd name="adj" fmla="val 33151"/>
            </a:avLst>
          </a:prstGeom>
          <a:solidFill>
            <a:srgbClr val="FDC4C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12007" y="2528530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FDC4C4"/>
          </a:solidFill>
          <a:ln/>
        </p:spPr>
      </p:sp>
      <p:sp>
        <p:nvSpPr>
          <p:cNvPr id="13" name="Text 11"/>
          <p:cNvSpPr/>
          <p:nvPr/>
        </p:nvSpPr>
        <p:spPr>
          <a:xfrm>
            <a:off x="7193816" y="2680097"/>
            <a:ext cx="24241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430917" y="3336727"/>
            <a:ext cx="265842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Project Administration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5430917" y="3773686"/>
            <a:ext cx="3768447" cy="1293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Initialize new projects, define project parameters, set deadlines, and manage project lifecycles from conception to completion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626322" y="2831544"/>
            <a:ext cx="4218265" cy="2460069"/>
          </a:xfrm>
          <a:prstGeom prst="roundRect">
            <a:avLst>
              <a:gd name="adj" fmla="val 4460"/>
            </a:avLst>
          </a:prstGeom>
          <a:solidFill>
            <a:srgbClr val="242429"/>
          </a:solidFill>
          <a:ln/>
        </p:spPr>
      </p:sp>
      <p:sp>
        <p:nvSpPr>
          <p:cNvPr id="17" name="Shape 15"/>
          <p:cNvSpPr/>
          <p:nvPr/>
        </p:nvSpPr>
        <p:spPr>
          <a:xfrm>
            <a:off x="9626322" y="2808684"/>
            <a:ext cx="4218265" cy="91440"/>
          </a:xfrm>
          <a:prstGeom prst="roundRect">
            <a:avLst>
              <a:gd name="adj" fmla="val 33151"/>
            </a:avLst>
          </a:prstGeom>
          <a:solidFill>
            <a:srgbClr val="FDC4C4"/>
          </a:solidFill>
          <a:ln/>
        </p:spPr>
      </p:sp>
      <p:sp>
        <p:nvSpPr>
          <p:cNvPr id="18" name="Shape 16"/>
          <p:cNvSpPr/>
          <p:nvPr/>
        </p:nvSpPr>
        <p:spPr>
          <a:xfrm>
            <a:off x="11432322" y="2528530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FDC4C4"/>
          </a:solidFill>
          <a:ln/>
        </p:spPr>
      </p:sp>
      <p:sp>
        <p:nvSpPr>
          <p:cNvPr id="19" name="Text 17"/>
          <p:cNvSpPr/>
          <p:nvPr/>
        </p:nvSpPr>
        <p:spPr>
          <a:xfrm>
            <a:off x="11614130" y="2680097"/>
            <a:ext cx="24241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851231" y="3336727"/>
            <a:ext cx="3094792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Comprehensive Reporting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9851231" y="3773686"/>
            <a:ext cx="3768447" cy="1293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Generate system-wide reports including user activity, project status, resource allocation, and performance analytics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785813" y="5796677"/>
            <a:ext cx="6428303" cy="1813560"/>
          </a:xfrm>
          <a:prstGeom prst="roundRect">
            <a:avLst>
              <a:gd name="adj" fmla="val 6050"/>
            </a:avLst>
          </a:prstGeom>
          <a:solidFill>
            <a:srgbClr val="242429"/>
          </a:solidFill>
          <a:ln/>
        </p:spPr>
      </p:sp>
      <p:sp>
        <p:nvSpPr>
          <p:cNvPr id="23" name="Shape 21"/>
          <p:cNvSpPr/>
          <p:nvPr/>
        </p:nvSpPr>
        <p:spPr>
          <a:xfrm>
            <a:off x="785813" y="5773817"/>
            <a:ext cx="6428303" cy="91440"/>
          </a:xfrm>
          <a:prstGeom prst="roundRect">
            <a:avLst>
              <a:gd name="adj" fmla="val 33151"/>
            </a:avLst>
          </a:prstGeom>
          <a:solidFill>
            <a:srgbClr val="FDC4C4"/>
          </a:solidFill>
          <a:ln/>
        </p:spPr>
      </p:sp>
      <p:sp>
        <p:nvSpPr>
          <p:cNvPr id="24" name="Shape 22"/>
          <p:cNvSpPr/>
          <p:nvPr/>
        </p:nvSpPr>
        <p:spPr>
          <a:xfrm>
            <a:off x="3696831" y="5493663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FDC4C4"/>
          </a:solidFill>
          <a:ln/>
        </p:spPr>
      </p:sp>
      <p:sp>
        <p:nvSpPr>
          <p:cNvPr id="25" name="Text 23"/>
          <p:cNvSpPr/>
          <p:nvPr/>
        </p:nvSpPr>
        <p:spPr>
          <a:xfrm>
            <a:off x="3878640" y="5645229"/>
            <a:ext cx="24241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1010722" y="6301859"/>
            <a:ext cx="2526030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Manager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1010722" y="6738818"/>
            <a:ext cx="5978485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Strategically assign managers to projects based on expertise, availability, and organizational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26"/>
          <p:cNvSpPr/>
          <p:nvPr/>
        </p:nvSpPr>
        <p:spPr>
          <a:xfrm>
            <a:off x="7416165" y="5796677"/>
            <a:ext cx="6428423" cy="1813560"/>
          </a:xfrm>
          <a:prstGeom prst="roundRect">
            <a:avLst>
              <a:gd name="adj" fmla="val 6050"/>
            </a:avLst>
          </a:prstGeom>
          <a:solidFill>
            <a:srgbClr val="242429"/>
          </a:solidFill>
          <a:ln/>
        </p:spPr>
      </p:sp>
      <p:sp>
        <p:nvSpPr>
          <p:cNvPr id="29" name="Shape 27"/>
          <p:cNvSpPr/>
          <p:nvPr/>
        </p:nvSpPr>
        <p:spPr>
          <a:xfrm>
            <a:off x="7416165" y="5773817"/>
            <a:ext cx="6428423" cy="91440"/>
          </a:xfrm>
          <a:prstGeom prst="roundRect">
            <a:avLst>
              <a:gd name="adj" fmla="val 33151"/>
            </a:avLst>
          </a:prstGeom>
          <a:solidFill>
            <a:srgbClr val="FDC4C4"/>
          </a:solidFill>
          <a:ln/>
        </p:spPr>
      </p:sp>
      <p:sp>
        <p:nvSpPr>
          <p:cNvPr id="30" name="Shape 28"/>
          <p:cNvSpPr/>
          <p:nvPr/>
        </p:nvSpPr>
        <p:spPr>
          <a:xfrm>
            <a:off x="10327303" y="5493663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FDC4C4"/>
          </a:solidFill>
          <a:ln/>
        </p:spPr>
      </p:sp>
      <p:sp>
        <p:nvSpPr>
          <p:cNvPr id="31" name="Text 29"/>
          <p:cNvSpPr/>
          <p:nvPr/>
        </p:nvSpPr>
        <p:spPr>
          <a:xfrm>
            <a:off x="10509111" y="5645229"/>
            <a:ext cx="24241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7641074" y="6301859"/>
            <a:ext cx="26049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Security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7641074" y="6738818"/>
            <a:ext cx="5978604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Reset user passwords, manage access credentials, and maintain system security protocols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7FBC58-E67A-2DA3-C005-C638630E540F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5564"/>
            <a:ext cx="5118735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Admin Use-Case Diagram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662351"/>
            <a:ext cx="306907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Administrative Workflows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151221"/>
            <a:ext cx="6313884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Admin use-case diagram details the specific system interactions available to administrators, emphasizing their central role in system configuration and oversight.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120747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interactions include: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545919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User lifecycle management (creation, updates, deletion)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3877628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Project initialization and configuration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209336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Manager-to-project assignments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4541044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System-wide reporting and analytics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4872752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Security and access control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7AEFDE-438F-D8BC-EFBA-485719CD2C43}"/>
              </a:ext>
            </a:extLst>
          </p:cNvPr>
          <p:cNvSpPr/>
          <p:nvPr/>
        </p:nvSpPr>
        <p:spPr>
          <a:xfrm>
            <a:off x="12801600" y="7727245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A7D167-B9D1-264E-52EF-B084FBE6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17" y="927087"/>
            <a:ext cx="5315642" cy="6564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6166"/>
            <a:ext cx="8169950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Manager Functional Requirements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02368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Managers occupy the critical middle tier, bridging organizational strategy with tactical execution through comprehensive project oversight and team coordination: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685336"/>
            <a:ext cx="4211479" cy="182951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5" name="Text 3"/>
          <p:cNvSpPr/>
          <p:nvPr/>
        </p:nvSpPr>
        <p:spPr>
          <a:xfrm>
            <a:off x="997863" y="288940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Project Visibility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997863" y="3330654"/>
            <a:ext cx="380333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Access and review all assigned projects with complete task breakdowns and team compositions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09342" y="2685336"/>
            <a:ext cx="4211598" cy="182951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8" name="Text 6"/>
          <p:cNvSpPr/>
          <p:nvPr/>
        </p:nvSpPr>
        <p:spPr>
          <a:xfrm>
            <a:off x="5413415" y="288940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Task Delegation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413415" y="3330654"/>
            <a:ext cx="3803452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Assign specific tasks to employees based on skills, availability, and workload balancing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9625013" y="2685336"/>
            <a:ext cx="4211598" cy="182951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1" name="Text 9"/>
          <p:cNvSpPr/>
          <p:nvPr/>
        </p:nvSpPr>
        <p:spPr>
          <a:xfrm>
            <a:off x="9829086" y="288940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Progress Tracking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829086" y="3330654"/>
            <a:ext cx="3803452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Monitor real-time task status, identify bottlenecks, and ensure continuous forward momentum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744403"/>
            <a:ext cx="204073" cy="255151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793790" y="5068372"/>
            <a:ext cx="4211479" cy="22860"/>
          </a:xfrm>
          <a:prstGeom prst="rect">
            <a:avLst/>
          </a:prstGeom>
          <a:solidFill>
            <a:srgbClr val="FDC4C4"/>
          </a:solidFill>
          <a:ln/>
        </p:spPr>
      </p:sp>
      <p:sp>
        <p:nvSpPr>
          <p:cNvPr id="15" name="Text 12"/>
          <p:cNvSpPr/>
          <p:nvPr/>
        </p:nvSpPr>
        <p:spPr>
          <a:xfrm>
            <a:off x="793790" y="5216128"/>
            <a:ext cx="4211479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View assigned projects and understand scope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42" y="4744403"/>
            <a:ext cx="204073" cy="255151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5209342" y="5068372"/>
            <a:ext cx="4211598" cy="22860"/>
          </a:xfrm>
          <a:prstGeom prst="rect">
            <a:avLst/>
          </a:prstGeom>
          <a:solidFill>
            <a:srgbClr val="FDC4C4"/>
          </a:solidFill>
          <a:ln/>
        </p:spPr>
      </p:sp>
      <p:sp>
        <p:nvSpPr>
          <p:cNvPr id="18" name="Text 14"/>
          <p:cNvSpPr/>
          <p:nvPr/>
        </p:nvSpPr>
        <p:spPr>
          <a:xfrm>
            <a:off x="5209342" y="5216128"/>
            <a:ext cx="4211598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Assign and distribute employee tasks strategically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013" y="4744403"/>
            <a:ext cx="204073" cy="255151"/>
          </a:xfrm>
          <a:prstGeom prst="rect">
            <a:avLst/>
          </a:prstGeom>
        </p:spPr>
      </p:pic>
      <p:sp>
        <p:nvSpPr>
          <p:cNvPr id="20" name="Shape 15"/>
          <p:cNvSpPr/>
          <p:nvPr/>
        </p:nvSpPr>
        <p:spPr>
          <a:xfrm>
            <a:off x="9625013" y="5068372"/>
            <a:ext cx="4211598" cy="22860"/>
          </a:xfrm>
          <a:prstGeom prst="rect">
            <a:avLst/>
          </a:prstGeom>
          <a:solidFill>
            <a:srgbClr val="FDC4C4"/>
          </a:solidFill>
          <a:ln/>
        </p:spPr>
      </p:sp>
      <p:sp>
        <p:nvSpPr>
          <p:cNvPr id="21" name="Text 16"/>
          <p:cNvSpPr/>
          <p:nvPr/>
        </p:nvSpPr>
        <p:spPr>
          <a:xfrm>
            <a:off x="9625013" y="5216128"/>
            <a:ext cx="4211598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Update task details, priorities, and deadlines dynamically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210895"/>
            <a:ext cx="204073" cy="255151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793790" y="6534864"/>
            <a:ext cx="6419374" cy="22860"/>
          </a:xfrm>
          <a:prstGeom prst="rect">
            <a:avLst/>
          </a:prstGeom>
          <a:solidFill>
            <a:srgbClr val="FDC4C4"/>
          </a:solidFill>
          <a:ln/>
        </p:spPr>
      </p:sp>
      <p:sp>
        <p:nvSpPr>
          <p:cNvPr id="24" name="Text 18"/>
          <p:cNvSpPr/>
          <p:nvPr/>
        </p:nvSpPr>
        <p:spPr>
          <a:xfrm>
            <a:off x="793790" y="6682621"/>
            <a:ext cx="502896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Track task progress with visual dashboards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7237" y="6210895"/>
            <a:ext cx="204073" cy="255151"/>
          </a:xfrm>
          <a:prstGeom prst="rect">
            <a:avLst/>
          </a:prstGeom>
        </p:spPr>
      </p:pic>
      <p:sp>
        <p:nvSpPr>
          <p:cNvPr id="26" name="Shape 19"/>
          <p:cNvSpPr/>
          <p:nvPr/>
        </p:nvSpPr>
        <p:spPr>
          <a:xfrm>
            <a:off x="7417237" y="6534864"/>
            <a:ext cx="6419374" cy="22860"/>
          </a:xfrm>
          <a:prstGeom prst="rect">
            <a:avLst/>
          </a:prstGeom>
          <a:solidFill>
            <a:srgbClr val="FDC4C4"/>
          </a:solidFill>
          <a:ln/>
        </p:spPr>
      </p:sp>
      <p:sp>
        <p:nvSpPr>
          <p:cNvPr id="27" name="Text 20"/>
          <p:cNvSpPr/>
          <p:nvPr/>
        </p:nvSpPr>
        <p:spPr>
          <a:xfrm>
            <a:off x="7417237" y="6682621"/>
            <a:ext cx="641937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Generate detailed project and task performance reports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30E1814-129A-C3E3-6B92-0D6052F92C58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1398"/>
            <a:ext cx="5565100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2600" b="1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Manager Use-Case Diagram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89497"/>
            <a:ext cx="5239941" cy="563737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03168" y="166818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FD5FA"/>
                </a:solidFill>
                <a:latin typeface="Times New Roman" panose="02020603050405020304" pitchFamily="18" charset="0"/>
                <a:ea typeface="Instrument Sans Medium" pitchFamily="34" charset="-122"/>
                <a:cs typeface="Times New Roman" panose="02020603050405020304" pitchFamily="18" charset="0"/>
              </a:rPr>
              <a:t>Manager Interactions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203168" y="2157055"/>
            <a:ext cx="5640943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use-case diagram illustrates the Manager's operational scope within the system, highlighting their pivotal role in translating projects into actionable tasks.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203168" y="3164919"/>
            <a:ext cx="5640943" cy="1539240"/>
          </a:xfrm>
          <a:prstGeom prst="roundRect">
            <a:avLst>
              <a:gd name="adj" fmla="val 1658"/>
            </a:avLst>
          </a:prstGeom>
          <a:solidFill>
            <a:srgbClr val="4A0303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189" y="3291270"/>
            <a:ext cx="212646" cy="1700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585835" y="3253268"/>
            <a:ext cx="491823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Capabilities: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Managers can view project portfolios, create and modify task assignments, monitor employee progress, adjust deadlines, and generate performance reports—all essential for effective project delivery.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4E973C-6CB6-0B19-D7F4-A932D3551720}"/>
              </a:ext>
            </a:extLst>
          </p:cNvPr>
          <p:cNvSpPr/>
          <p:nvPr/>
        </p:nvSpPr>
        <p:spPr>
          <a:xfrm>
            <a:off x="12711289" y="7665156"/>
            <a:ext cx="1828800" cy="474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Batch:KD-1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953</Words>
  <Application>Microsoft Office PowerPoint</Application>
  <PresentationFormat>Custom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Instrument Sans Medium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VEDPRAKASH</dc:creator>
  <cp:lastModifiedBy>VEDPRAKASH UMARE</cp:lastModifiedBy>
  <cp:revision>4</cp:revision>
  <dcterms:created xsi:type="dcterms:W3CDTF">2025-10-06T19:51:33Z</dcterms:created>
  <dcterms:modified xsi:type="dcterms:W3CDTF">2025-10-07T09:00:46Z</dcterms:modified>
</cp:coreProperties>
</file>