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i5I1fCncuTAGMZcnXO0xkFnC0A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eb449b315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eb449b315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eb449b315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eb449b315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eb449b315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eb449b315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eb25b9f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eb25b9f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eb25b9f3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eb25b9f3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eb25b9f3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eb25b9f3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eb25b9f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eb25b9f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eb449b315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eb449b315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eb25b9f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eb25b9f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eb25b9f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eb25b9f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ebc9594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ebc9594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eb25b9f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eb25b9f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ebc95947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ebc95947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4"/>
          <p:cNvGrpSpPr/>
          <p:nvPr/>
        </p:nvGrpSpPr>
        <p:grpSpPr>
          <a:xfrm>
            <a:off x="830392" y="1191256"/>
            <a:ext cx="745763" cy="45826"/>
            <a:chOff x="4580561" y="2589004"/>
            <a:chExt cx="1064464" cy="25200"/>
          </a:xfrm>
        </p:grpSpPr>
        <p:sp>
          <p:nvSpPr>
            <p:cNvPr id="12" name="Google Shape;12;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3"/>
          <p:cNvGrpSpPr/>
          <p:nvPr/>
        </p:nvGrpSpPr>
        <p:grpSpPr>
          <a:xfrm>
            <a:off x="830392" y="4169130"/>
            <a:ext cx="745763" cy="45826"/>
            <a:chOff x="4580561" y="2589004"/>
            <a:chExt cx="1064464" cy="25200"/>
          </a:xfrm>
        </p:grpSpPr>
        <p:sp>
          <p:nvSpPr>
            <p:cNvPr id="75" name="Google Shape;75;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5"/>
          <p:cNvGrpSpPr/>
          <p:nvPr/>
        </p:nvGrpSpPr>
        <p:grpSpPr>
          <a:xfrm>
            <a:off x="830392" y="1191256"/>
            <a:ext cx="745763" cy="45826"/>
            <a:chOff x="4580561" y="2589004"/>
            <a:chExt cx="1064464" cy="25200"/>
          </a:xfrm>
        </p:grpSpPr>
        <p:sp>
          <p:nvSpPr>
            <p:cNvPr id="20" name="Google Shape;20;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6"/>
          <p:cNvGrpSpPr/>
          <p:nvPr/>
        </p:nvGrpSpPr>
        <p:grpSpPr>
          <a:xfrm>
            <a:off x="830392" y="1191256"/>
            <a:ext cx="745763" cy="45826"/>
            <a:chOff x="4580561" y="2589004"/>
            <a:chExt cx="1064464" cy="25200"/>
          </a:xfrm>
        </p:grpSpPr>
        <p:sp>
          <p:nvSpPr>
            <p:cNvPr id="27" name="Google Shape;27;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7"/>
          <p:cNvGrpSpPr/>
          <p:nvPr/>
        </p:nvGrpSpPr>
        <p:grpSpPr>
          <a:xfrm>
            <a:off x="830392" y="1191256"/>
            <a:ext cx="745763" cy="45826"/>
            <a:chOff x="4580561" y="2589004"/>
            <a:chExt cx="1064464" cy="25200"/>
          </a:xfrm>
        </p:grpSpPr>
        <p:sp>
          <p:nvSpPr>
            <p:cNvPr id="34" name="Google Shape;34;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8"/>
          <p:cNvGrpSpPr/>
          <p:nvPr/>
        </p:nvGrpSpPr>
        <p:grpSpPr>
          <a:xfrm>
            <a:off x="830392" y="1191256"/>
            <a:ext cx="745763" cy="45826"/>
            <a:chOff x="4580561" y="2589004"/>
            <a:chExt cx="1064464" cy="25200"/>
          </a:xfrm>
        </p:grpSpPr>
        <p:sp>
          <p:nvSpPr>
            <p:cNvPr id="43" name="Google Shape;43;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9"/>
          <p:cNvGrpSpPr/>
          <p:nvPr/>
        </p:nvGrpSpPr>
        <p:grpSpPr>
          <a:xfrm>
            <a:off x="830392" y="1191256"/>
            <a:ext cx="745763" cy="45826"/>
            <a:chOff x="4580561" y="2589004"/>
            <a:chExt cx="1064464" cy="25200"/>
          </a:xfrm>
        </p:grpSpPr>
        <p:sp>
          <p:nvSpPr>
            <p:cNvPr id="50" name="Google Shape;50;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0"/>
          <p:cNvGrpSpPr/>
          <p:nvPr/>
        </p:nvGrpSpPr>
        <p:grpSpPr>
          <a:xfrm>
            <a:off x="830392" y="4169130"/>
            <a:ext cx="745763" cy="45826"/>
            <a:chOff x="4580561" y="2589004"/>
            <a:chExt cx="1064464" cy="25200"/>
          </a:xfrm>
        </p:grpSpPr>
        <p:sp>
          <p:nvSpPr>
            <p:cNvPr id="57" name="Google Shape;57;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1"/>
          <p:cNvGrpSpPr/>
          <p:nvPr/>
        </p:nvGrpSpPr>
        <p:grpSpPr>
          <a:xfrm>
            <a:off x="830392" y="1191256"/>
            <a:ext cx="745763" cy="45826"/>
            <a:chOff x="4580561" y="2589004"/>
            <a:chExt cx="1064464" cy="25200"/>
          </a:xfrm>
        </p:grpSpPr>
        <p:sp>
          <p:nvSpPr>
            <p:cNvPr id="64" name="Google Shape;64;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2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3333"/>
              <a:buNone/>
            </a:pPr>
            <a:r>
              <a:rPr lang="en-GB" sz="4500"/>
              <a:t>Analy</a:t>
            </a:r>
            <a:r>
              <a:rPr lang="en-GB" sz="4500"/>
              <a:t>sis</a:t>
            </a:r>
            <a:r>
              <a:rPr lang="en-GB" sz="4500"/>
              <a:t> and predicti</a:t>
            </a:r>
            <a:r>
              <a:rPr lang="en-GB" sz="4500"/>
              <a:t>on of</a:t>
            </a:r>
            <a:r>
              <a:rPr lang="en-GB" sz="4500"/>
              <a:t> California housing prices</a:t>
            </a:r>
            <a:endParaRPr sz="4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4eb449b315_4_7"/>
          <p:cNvSpPr txBox="1"/>
          <p:nvPr>
            <p:ph type="ctrTitle"/>
          </p:nvPr>
        </p:nvSpPr>
        <p:spPr>
          <a:xfrm>
            <a:off x="729450" y="1322450"/>
            <a:ext cx="7688100" cy="8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Flexible non‐linear models</a:t>
            </a:r>
            <a:endParaRPr/>
          </a:p>
        </p:txBody>
      </p:sp>
      <p:sp>
        <p:nvSpPr>
          <p:cNvPr id="146" name="Google Shape;146;g24eb449b315_4_7"/>
          <p:cNvSpPr txBox="1"/>
          <p:nvPr>
            <p:ph idx="1" type="subTitle"/>
          </p:nvPr>
        </p:nvSpPr>
        <p:spPr>
          <a:xfrm>
            <a:off x="727950" y="2241300"/>
            <a:ext cx="7688100" cy="275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491">
                <a:solidFill>
                  <a:schemeClr val="dk1"/>
                </a:solidFill>
              </a:rPr>
              <a:t>What is boosting?</a:t>
            </a:r>
            <a:endParaRPr sz="1491">
              <a:solidFill>
                <a:schemeClr val="dk1"/>
              </a:solidFill>
            </a:endParaRPr>
          </a:p>
          <a:p>
            <a:pPr indent="0" lvl="0" marL="0" rtl="0" algn="l">
              <a:spcBef>
                <a:spcPts val="0"/>
              </a:spcBef>
              <a:spcAft>
                <a:spcPts val="0"/>
              </a:spcAft>
              <a:buNone/>
            </a:pPr>
            <a:r>
              <a:t/>
            </a:r>
            <a:endParaRPr sz="1491">
              <a:solidFill>
                <a:schemeClr val="dk1"/>
              </a:solidFill>
            </a:endParaRPr>
          </a:p>
          <a:p>
            <a:pPr indent="0" lvl="0" marL="0" rtl="0" algn="l">
              <a:spcBef>
                <a:spcPts val="0"/>
              </a:spcBef>
              <a:spcAft>
                <a:spcPts val="0"/>
              </a:spcAft>
              <a:buNone/>
            </a:pPr>
            <a:r>
              <a:rPr lang="en-GB" sz="1491">
                <a:solidFill>
                  <a:schemeClr val="dk1"/>
                </a:solidFill>
              </a:rPr>
              <a:t>Sometimes referred to as an ‘ensemble method.’ Boosting is a method of converting a set of weak learners into strong learners. Sometimes you use performance enhancing methods like boosting and bagging that strongly improves out‐of‐sample performance.</a:t>
            </a:r>
            <a:endParaRPr sz="1491">
              <a:solidFill>
                <a:schemeClr val="dk1"/>
              </a:solidFill>
            </a:endParaRPr>
          </a:p>
          <a:p>
            <a:pPr indent="0" lvl="0" marL="0" rtl="0" algn="l">
              <a:spcBef>
                <a:spcPts val="0"/>
              </a:spcBef>
              <a:spcAft>
                <a:spcPts val="0"/>
              </a:spcAft>
              <a:buNone/>
            </a:pPr>
            <a:r>
              <a:rPr lang="en-GB" sz="1491">
                <a:solidFill>
                  <a:schemeClr val="dk1"/>
                </a:solidFill>
              </a:rPr>
              <a:t>Boosting fits smaller trees and instead learns slowly by sequentially adding small trees fit to the prediction errors of the existing ‘ensemble’ of trees.</a:t>
            </a:r>
            <a:endParaRPr sz="1491">
              <a:solidFill>
                <a:schemeClr val="dk1"/>
              </a:solidFill>
            </a:endParaRPr>
          </a:p>
          <a:p>
            <a:pPr indent="0" lvl="0" marL="0" rtl="0" algn="l">
              <a:spcBef>
                <a:spcPts val="0"/>
              </a:spcBef>
              <a:spcAft>
                <a:spcPts val="0"/>
              </a:spcAft>
              <a:buNone/>
            </a:pPr>
            <a:r>
              <a:rPr lang="en-GB" sz="1491">
                <a:solidFill>
                  <a:schemeClr val="dk1"/>
                </a:solidFill>
              </a:rPr>
              <a:t>The different types of boosting algorithms are:</a:t>
            </a:r>
            <a:endParaRPr sz="1491">
              <a:solidFill>
                <a:schemeClr val="dk1"/>
              </a:solidFill>
            </a:endParaRPr>
          </a:p>
          <a:p>
            <a:pPr indent="-323335" lvl="0" marL="457200" rtl="0" algn="l">
              <a:spcBef>
                <a:spcPts val="0"/>
              </a:spcBef>
              <a:spcAft>
                <a:spcPts val="0"/>
              </a:spcAft>
              <a:buClr>
                <a:schemeClr val="dk1"/>
              </a:buClr>
              <a:buSzPts val="1492"/>
              <a:buChar char="●"/>
            </a:pPr>
            <a:r>
              <a:rPr lang="en-GB" sz="1491">
                <a:solidFill>
                  <a:schemeClr val="dk1"/>
                </a:solidFill>
              </a:rPr>
              <a:t>AdaBoost</a:t>
            </a:r>
            <a:endParaRPr sz="1491">
              <a:solidFill>
                <a:schemeClr val="dk1"/>
              </a:solidFill>
            </a:endParaRPr>
          </a:p>
          <a:p>
            <a:pPr indent="-323335" lvl="0" marL="457200" rtl="0" algn="l">
              <a:spcBef>
                <a:spcPts val="0"/>
              </a:spcBef>
              <a:spcAft>
                <a:spcPts val="0"/>
              </a:spcAft>
              <a:buClr>
                <a:schemeClr val="dk1"/>
              </a:buClr>
              <a:buSzPts val="1492"/>
              <a:buChar char="●"/>
            </a:pPr>
            <a:r>
              <a:rPr lang="en-GB" sz="1491">
                <a:solidFill>
                  <a:schemeClr val="dk1"/>
                </a:solidFill>
              </a:rPr>
              <a:t>Gradient Boosting</a:t>
            </a:r>
            <a:endParaRPr sz="1491">
              <a:solidFill>
                <a:schemeClr val="dk1"/>
              </a:solidFill>
            </a:endParaRPr>
          </a:p>
          <a:p>
            <a:pPr indent="-323335" lvl="0" marL="457200" rtl="0" algn="l">
              <a:spcBef>
                <a:spcPts val="0"/>
              </a:spcBef>
              <a:spcAft>
                <a:spcPts val="0"/>
              </a:spcAft>
              <a:buClr>
                <a:schemeClr val="dk1"/>
              </a:buClr>
              <a:buSzPts val="1492"/>
              <a:buChar char="●"/>
            </a:pPr>
            <a:r>
              <a:rPr lang="en-GB" sz="1491">
                <a:solidFill>
                  <a:schemeClr val="dk1"/>
                </a:solidFill>
              </a:rPr>
              <a:t>XGBoost</a:t>
            </a:r>
            <a:endParaRPr sz="1491">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4eb449b315_4_28"/>
          <p:cNvSpPr txBox="1"/>
          <p:nvPr>
            <p:ph type="ctrTitle"/>
          </p:nvPr>
        </p:nvSpPr>
        <p:spPr>
          <a:xfrm>
            <a:off x="729450" y="1322450"/>
            <a:ext cx="7688100" cy="8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Boosting</a:t>
            </a:r>
            <a:endParaRPr/>
          </a:p>
        </p:txBody>
      </p:sp>
      <p:sp>
        <p:nvSpPr>
          <p:cNvPr id="152" name="Google Shape;152;g24eb449b315_4_28"/>
          <p:cNvSpPr txBox="1"/>
          <p:nvPr>
            <p:ph idx="1" type="subTitle"/>
          </p:nvPr>
        </p:nvSpPr>
        <p:spPr>
          <a:xfrm>
            <a:off x="727950" y="2241300"/>
            <a:ext cx="7688100" cy="275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491">
                <a:solidFill>
                  <a:schemeClr val="dk1"/>
                </a:solidFill>
              </a:rPr>
              <a:t>AdaBoost</a:t>
            </a:r>
            <a:r>
              <a:rPr lang="en-GB" sz="1491">
                <a:solidFill>
                  <a:schemeClr val="dk1"/>
                </a:solidFill>
              </a:rPr>
              <a:t> works on improving the areas where the base learner fails. The base learner is a machine learning algorithm which is a weak learner and upon which the boosting method is applied to turn it into a strong learner. Any machine learning algorithm that accept weights on training data can be used as a base learner. </a:t>
            </a:r>
            <a:endParaRPr sz="1491">
              <a:solidFill>
                <a:schemeClr val="dk1"/>
              </a:solidFill>
            </a:endParaRPr>
          </a:p>
          <a:p>
            <a:pPr indent="0" lvl="0" marL="0" rtl="0" algn="l">
              <a:spcBef>
                <a:spcPts val="0"/>
              </a:spcBef>
              <a:spcAft>
                <a:spcPts val="0"/>
              </a:spcAft>
              <a:buNone/>
            </a:pPr>
            <a:r>
              <a:rPr b="1" lang="en-GB" sz="1491">
                <a:solidFill>
                  <a:schemeClr val="dk1"/>
                </a:solidFill>
              </a:rPr>
              <a:t>Gradient Boosting</a:t>
            </a:r>
            <a:r>
              <a:rPr lang="en-GB" sz="1491">
                <a:solidFill>
                  <a:schemeClr val="dk1"/>
                </a:solidFill>
              </a:rPr>
              <a:t>. In this method we try to visualise the boosting problem as an optimisation problem, i.e we take up a loss function and try to optimise it.</a:t>
            </a:r>
            <a:endParaRPr sz="1491">
              <a:solidFill>
                <a:schemeClr val="dk1"/>
              </a:solidFill>
            </a:endParaRPr>
          </a:p>
          <a:p>
            <a:pPr indent="0" lvl="0" marL="0" rtl="0" algn="l">
              <a:lnSpc>
                <a:spcPct val="115000"/>
              </a:lnSpc>
              <a:spcBef>
                <a:spcPts val="0"/>
              </a:spcBef>
              <a:spcAft>
                <a:spcPts val="0"/>
              </a:spcAft>
              <a:buNone/>
            </a:pPr>
            <a:r>
              <a:rPr b="1" lang="en-GB" sz="1491">
                <a:solidFill>
                  <a:schemeClr val="dk1"/>
                </a:solidFill>
              </a:rPr>
              <a:t>Features of XGBoost are:</a:t>
            </a:r>
            <a:endParaRPr sz="1491">
              <a:solidFill>
                <a:schemeClr val="dk1"/>
              </a:solidFill>
            </a:endParaRPr>
          </a:p>
          <a:p>
            <a:pPr indent="-323335" lvl="0" marL="457200" rtl="0" algn="l">
              <a:lnSpc>
                <a:spcPct val="115000"/>
              </a:lnSpc>
              <a:spcBef>
                <a:spcPts val="0"/>
              </a:spcBef>
              <a:spcAft>
                <a:spcPts val="0"/>
              </a:spcAft>
              <a:buClr>
                <a:schemeClr val="dk1"/>
              </a:buClr>
              <a:buSzPts val="1492"/>
              <a:buChar char="●"/>
            </a:pPr>
            <a:r>
              <a:rPr lang="en-GB" sz="1491">
                <a:solidFill>
                  <a:schemeClr val="dk1"/>
                </a:solidFill>
              </a:rPr>
              <a:t>Clever Penalisation of Trees</a:t>
            </a:r>
            <a:endParaRPr sz="1491">
              <a:solidFill>
                <a:schemeClr val="dk1"/>
              </a:solidFill>
            </a:endParaRPr>
          </a:p>
          <a:p>
            <a:pPr indent="-323335" lvl="0" marL="457200" rtl="0" algn="l">
              <a:lnSpc>
                <a:spcPct val="115000"/>
              </a:lnSpc>
              <a:spcBef>
                <a:spcPts val="0"/>
              </a:spcBef>
              <a:spcAft>
                <a:spcPts val="0"/>
              </a:spcAft>
              <a:buClr>
                <a:schemeClr val="dk1"/>
              </a:buClr>
              <a:buSzPts val="1492"/>
              <a:buChar char="●"/>
            </a:pPr>
            <a:r>
              <a:rPr lang="en-GB" sz="1491">
                <a:solidFill>
                  <a:schemeClr val="dk1"/>
                </a:solidFill>
              </a:rPr>
              <a:t>A Proportional shrinking of leaf nodes</a:t>
            </a:r>
            <a:endParaRPr sz="1491">
              <a:solidFill>
                <a:schemeClr val="dk1"/>
              </a:solidFill>
            </a:endParaRPr>
          </a:p>
          <a:p>
            <a:pPr indent="-323335" lvl="0" marL="457200" rtl="0" algn="l">
              <a:lnSpc>
                <a:spcPct val="115000"/>
              </a:lnSpc>
              <a:spcBef>
                <a:spcPts val="0"/>
              </a:spcBef>
              <a:spcAft>
                <a:spcPts val="0"/>
              </a:spcAft>
              <a:buClr>
                <a:schemeClr val="dk1"/>
              </a:buClr>
              <a:buSzPts val="1492"/>
              <a:buChar char="●"/>
            </a:pPr>
            <a:r>
              <a:rPr lang="en-GB" sz="1491">
                <a:solidFill>
                  <a:schemeClr val="dk1"/>
                </a:solidFill>
              </a:rPr>
              <a:t>Newton Boosting</a:t>
            </a:r>
            <a:endParaRPr sz="1491">
              <a:solidFill>
                <a:schemeClr val="dk1"/>
              </a:solidFill>
            </a:endParaRPr>
          </a:p>
          <a:p>
            <a:pPr indent="-323335" lvl="0" marL="457200" rtl="0" algn="l">
              <a:lnSpc>
                <a:spcPct val="115000"/>
              </a:lnSpc>
              <a:spcBef>
                <a:spcPts val="0"/>
              </a:spcBef>
              <a:spcAft>
                <a:spcPts val="0"/>
              </a:spcAft>
              <a:buClr>
                <a:schemeClr val="dk1"/>
              </a:buClr>
              <a:buSzPts val="1492"/>
              <a:buChar char="●"/>
            </a:pPr>
            <a:r>
              <a:rPr lang="en-GB" sz="1491">
                <a:solidFill>
                  <a:schemeClr val="dk1"/>
                </a:solidFill>
              </a:rPr>
              <a:t>Extra Randomisation Parameter</a:t>
            </a:r>
            <a:endParaRPr sz="1491">
              <a:solidFill>
                <a:schemeClr val="dk1"/>
              </a:solidFill>
            </a:endParaRPr>
          </a:p>
          <a:p>
            <a:pPr indent="0" lvl="0" marL="0" rtl="0" algn="l">
              <a:spcBef>
                <a:spcPts val="0"/>
              </a:spcBef>
              <a:spcAft>
                <a:spcPts val="0"/>
              </a:spcAft>
              <a:buNone/>
            </a:pPr>
            <a:r>
              <a:rPr lang="en-GB" sz="1491">
                <a:solidFill>
                  <a:schemeClr val="dk1"/>
                </a:solidFill>
              </a:rPr>
              <a:t>In XGBoost the trees can have a varying number of terminal nodes and left weights of the trees that are calculated with less evidence is shrunk more heavily.</a:t>
            </a:r>
            <a:endParaRPr sz="149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4eb449b315_4_39"/>
          <p:cNvSpPr txBox="1"/>
          <p:nvPr>
            <p:ph type="ctrTitle"/>
          </p:nvPr>
        </p:nvSpPr>
        <p:spPr>
          <a:xfrm>
            <a:off x="729450" y="1322450"/>
            <a:ext cx="7688100" cy="8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Boosting</a:t>
            </a:r>
            <a:endParaRPr/>
          </a:p>
        </p:txBody>
      </p:sp>
      <p:sp>
        <p:nvSpPr>
          <p:cNvPr id="158" name="Google Shape;158;g24eb449b315_4_39"/>
          <p:cNvSpPr txBox="1"/>
          <p:nvPr>
            <p:ph idx="1" type="subTitle"/>
          </p:nvPr>
        </p:nvSpPr>
        <p:spPr>
          <a:xfrm>
            <a:off x="727950" y="2241300"/>
            <a:ext cx="7688100" cy="275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91">
                <a:solidFill>
                  <a:schemeClr val="dk1"/>
                </a:solidFill>
              </a:rPr>
              <a:t>AdaBoost works on improving the areas where the base learner fails. The base learner is a machine learning algorithm which is a weak learner and upon which the boosting method is applied to turn it into a strong learner. Any machine learning algorithm that accept weights on training data can be used as a base learner. </a:t>
            </a:r>
            <a:endParaRPr sz="1491">
              <a:solidFill>
                <a:schemeClr val="dk1"/>
              </a:solidFill>
            </a:endParaRPr>
          </a:p>
          <a:p>
            <a:pPr indent="0" lvl="0" marL="0" rtl="0" algn="l">
              <a:spcBef>
                <a:spcPts val="0"/>
              </a:spcBef>
              <a:spcAft>
                <a:spcPts val="0"/>
              </a:spcAft>
              <a:buNone/>
            </a:pPr>
            <a:r>
              <a:t/>
            </a:r>
            <a:endParaRPr sz="1491">
              <a:solidFill>
                <a:schemeClr val="dk1"/>
              </a:solidFill>
            </a:endParaRPr>
          </a:p>
          <a:p>
            <a:pPr indent="0" lvl="0" marL="0" rtl="0" algn="l">
              <a:spcBef>
                <a:spcPts val="0"/>
              </a:spcBef>
              <a:spcAft>
                <a:spcPts val="0"/>
              </a:spcAft>
              <a:buNone/>
            </a:pPr>
            <a:r>
              <a:rPr lang="en-GB" sz="1491">
                <a:solidFill>
                  <a:schemeClr val="dk1"/>
                </a:solidFill>
              </a:rPr>
              <a:t>Three tuning parameters</a:t>
            </a:r>
            <a:endParaRPr sz="1491">
              <a:solidFill>
                <a:schemeClr val="dk1"/>
              </a:solidFill>
            </a:endParaRPr>
          </a:p>
          <a:p>
            <a:pPr indent="-323335" lvl="0" marL="457200" rtl="0" algn="l">
              <a:spcBef>
                <a:spcPts val="0"/>
              </a:spcBef>
              <a:spcAft>
                <a:spcPts val="0"/>
              </a:spcAft>
              <a:buClr>
                <a:schemeClr val="dk1"/>
              </a:buClr>
              <a:buSzPts val="1492"/>
              <a:buAutoNum type="arabicPeriod"/>
            </a:pPr>
            <a:r>
              <a:rPr lang="en-GB" sz="1491">
                <a:solidFill>
                  <a:schemeClr val="dk1"/>
                </a:solidFill>
              </a:rPr>
              <a:t>The number of trees, B (or ). If very large can over‐fit</a:t>
            </a:r>
            <a:endParaRPr sz="1491">
              <a:solidFill>
                <a:schemeClr val="dk1"/>
              </a:solidFill>
            </a:endParaRPr>
          </a:p>
          <a:p>
            <a:pPr indent="-323335" lvl="0" marL="457200" rtl="0" algn="l">
              <a:spcBef>
                <a:spcPts val="0"/>
              </a:spcBef>
              <a:spcAft>
                <a:spcPts val="0"/>
              </a:spcAft>
              <a:buClr>
                <a:schemeClr val="dk1"/>
              </a:buClr>
              <a:buSzPts val="1492"/>
              <a:buAutoNum type="arabicPeriod"/>
            </a:pPr>
            <a:r>
              <a:rPr lang="en-GB" sz="1491">
                <a:solidFill>
                  <a:schemeClr val="dk1"/>
                </a:solidFill>
              </a:rPr>
              <a:t>Shrinkage parameter, , determines the rate at which we are learning (adding</a:t>
            </a:r>
            <a:endParaRPr sz="1491">
              <a:solidFill>
                <a:schemeClr val="dk1"/>
              </a:solidFill>
            </a:endParaRPr>
          </a:p>
          <a:p>
            <a:pPr indent="0" lvl="0" marL="457200" rtl="0" algn="l">
              <a:spcBef>
                <a:spcPts val="0"/>
              </a:spcBef>
              <a:spcAft>
                <a:spcPts val="0"/>
              </a:spcAft>
              <a:buNone/>
            </a:pPr>
            <a:r>
              <a:rPr lang="en-GB" sz="1491">
                <a:solidFill>
                  <a:schemeClr val="dk1"/>
                </a:solidFill>
              </a:rPr>
              <a:t>new trees). Small  can mean large B is needed to fit data well</a:t>
            </a:r>
            <a:endParaRPr sz="1491">
              <a:solidFill>
                <a:schemeClr val="dk1"/>
              </a:solidFill>
            </a:endParaRPr>
          </a:p>
          <a:p>
            <a:pPr indent="-323335" lvl="0" marL="457200" rtl="0" algn="l">
              <a:spcBef>
                <a:spcPts val="0"/>
              </a:spcBef>
              <a:spcAft>
                <a:spcPts val="0"/>
              </a:spcAft>
              <a:buClr>
                <a:schemeClr val="dk1"/>
              </a:buClr>
              <a:buSzPts val="1492"/>
              <a:buAutoNum type="arabicPeriod"/>
            </a:pPr>
            <a:r>
              <a:rPr lang="en-GB" sz="1491">
                <a:solidFill>
                  <a:schemeClr val="dk1"/>
                </a:solidFill>
              </a:rPr>
              <a:t>The number of splits in each tree, d – interaction depth. If d = 1 we are fitting</a:t>
            </a:r>
            <a:endParaRPr sz="1491">
              <a:solidFill>
                <a:schemeClr val="dk1"/>
              </a:solidFill>
            </a:endParaRPr>
          </a:p>
          <a:p>
            <a:pPr indent="0" lvl="0" marL="457200" rtl="0" algn="l">
              <a:spcBef>
                <a:spcPts val="0"/>
              </a:spcBef>
              <a:spcAft>
                <a:spcPts val="0"/>
              </a:spcAft>
              <a:buNone/>
            </a:pPr>
            <a:r>
              <a:rPr lang="en-GB" sz="1491">
                <a:solidFill>
                  <a:schemeClr val="dk1"/>
                </a:solidFill>
              </a:rPr>
              <a:t>an additive model; each tree is just a single split (a stump!)</a:t>
            </a:r>
            <a:endParaRPr sz="1491">
              <a:solidFill>
                <a:schemeClr val="dk1"/>
              </a:solidFill>
            </a:endParaRPr>
          </a:p>
          <a:p>
            <a:pPr indent="0" lvl="0" marL="0" rtl="0" algn="l">
              <a:spcBef>
                <a:spcPts val="0"/>
              </a:spcBef>
              <a:spcAft>
                <a:spcPts val="0"/>
              </a:spcAft>
              <a:buNone/>
            </a:pPr>
            <a:r>
              <a:t/>
            </a:r>
            <a:endParaRPr sz="1491">
              <a:solidFill>
                <a:schemeClr val="dk1"/>
              </a:solidFill>
            </a:endParaRPr>
          </a:p>
          <a:p>
            <a:pPr indent="0" lvl="0" marL="0" rtl="0" algn="l">
              <a:spcBef>
                <a:spcPts val="0"/>
              </a:spcBef>
              <a:spcAft>
                <a:spcPts val="0"/>
              </a:spcAft>
              <a:buNone/>
            </a:pPr>
            <a:r>
              <a:t/>
            </a:r>
            <a:endParaRPr sz="149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4eb25b9f32_0_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700"/>
              <a:t>XGBOOST</a:t>
            </a:r>
            <a:endParaRPr sz="3700"/>
          </a:p>
        </p:txBody>
      </p:sp>
      <p:sp>
        <p:nvSpPr>
          <p:cNvPr id="164" name="Google Shape;164;g24eb25b9f32_0_21"/>
          <p:cNvSpPr txBox="1"/>
          <p:nvPr>
            <p:ph idx="1" type="subTitle"/>
          </p:nvPr>
        </p:nvSpPr>
        <p:spPr>
          <a:xfrm>
            <a:off x="729625" y="1979800"/>
            <a:ext cx="7688100" cy="17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p:txBody>
      </p:sp>
      <p:sp>
        <p:nvSpPr>
          <p:cNvPr id="165" name="Google Shape;165;g24eb25b9f32_0_21"/>
          <p:cNvSpPr txBox="1"/>
          <p:nvPr>
            <p:ph idx="1" type="subTitle"/>
          </p:nvPr>
        </p:nvSpPr>
        <p:spPr>
          <a:xfrm>
            <a:off x="729625" y="2328000"/>
            <a:ext cx="7688100" cy="27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Scores: [44482.9887755,  44798.21949354, 47032.90166137, 44928.59093062,</a:t>
            </a:r>
            <a:endParaRPr>
              <a:solidFill>
                <a:schemeClr val="dk1"/>
              </a:solidFill>
            </a:endParaRPr>
          </a:p>
          <a:p>
            <a:pPr indent="0" lvl="0" marL="0" rtl="0" algn="l">
              <a:spcBef>
                <a:spcPts val="0"/>
              </a:spcBef>
              <a:spcAft>
                <a:spcPts val="0"/>
              </a:spcAft>
              <a:buNone/>
            </a:pPr>
            <a:r>
              <a:rPr lang="en-GB">
                <a:solidFill>
                  <a:schemeClr val="dk1"/>
                </a:solidFill>
              </a:rPr>
              <a:t> 43429.67155493, 43063.08399882, 41734.46891318, 41248.7363088,</a:t>
            </a:r>
            <a:endParaRPr>
              <a:solidFill>
                <a:schemeClr val="dk1"/>
              </a:solidFill>
            </a:endParaRPr>
          </a:p>
          <a:p>
            <a:pPr indent="0" lvl="0" marL="0" rtl="0" algn="l">
              <a:spcBef>
                <a:spcPts val="0"/>
              </a:spcBef>
              <a:spcAft>
                <a:spcPts val="0"/>
              </a:spcAft>
              <a:buNone/>
            </a:pPr>
            <a:r>
              <a:rPr lang="en-GB">
                <a:solidFill>
                  <a:schemeClr val="dk1"/>
                </a:solidFill>
              </a:rPr>
              <a:t> 44528.32146324, 42594.4312484 ]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Mean: 43784.14143484058</a:t>
            </a:r>
            <a:endParaRPr>
              <a:solidFill>
                <a:schemeClr val="dk1"/>
              </a:solidFill>
            </a:endParaRPr>
          </a:p>
          <a:p>
            <a:pPr indent="0" lvl="0" marL="0" rtl="0" algn="l">
              <a:spcBef>
                <a:spcPts val="0"/>
              </a:spcBef>
              <a:spcAft>
                <a:spcPts val="0"/>
              </a:spcAft>
              <a:buNone/>
            </a:pPr>
            <a:r>
              <a:rPr lang="en-GB">
                <a:solidFill>
                  <a:schemeClr val="dk1"/>
                </a:solidFill>
              </a:rPr>
              <a:t>Standard deviation: 1631.7221925305182</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eb25b9f32_0_31"/>
          <p:cNvSpPr txBox="1"/>
          <p:nvPr>
            <p:ph type="title"/>
          </p:nvPr>
        </p:nvSpPr>
        <p:spPr>
          <a:xfrm>
            <a:off x="729450" y="1235300"/>
            <a:ext cx="76884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280"/>
              <a:t>Random Forest Regression</a:t>
            </a:r>
            <a:endParaRPr sz="4280"/>
          </a:p>
        </p:txBody>
      </p:sp>
      <p:sp>
        <p:nvSpPr>
          <p:cNvPr id="171" name="Google Shape;171;g24eb25b9f32_0_31"/>
          <p:cNvSpPr txBox="1"/>
          <p:nvPr>
            <p:ph idx="1" type="body"/>
          </p:nvPr>
        </p:nvSpPr>
        <p:spPr>
          <a:xfrm>
            <a:off x="729325" y="1986600"/>
            <a:ext cx="4096200" cy="270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SzPts val="358"/>
              <a:buNone/>
            </a:pPr>
            <a:r>
              <a:rPr lang="en-GB" sz="1170">
                <a:solidFill>
                  <a:schemeClr val="dk1"/>
                </a:solidFill>
              </a:rPr>
              <a:t>Evaluating the performance of a random forest regression model using K-fold cross-validation and providing an estimate of the RMSE through the following steps:</a:t>
            </a:r>
            <a:endParaRPr sz="1170">
              <a:solidFill>
                <a:schemeClr val="dk1"/>
              </a:solidFill>
            </a:endParaRPr>
          </a:p>
          <a:p>
            <a:pPr indent="-302896" lvl="0" marL="914400" rtl="0" algn="l">
              <a:spcBef>
                <a:spcPts val="0"/>
              </a:spcBef>
              <a:spcAft>
                <a:spcPts val="0"/>
              </a:spcAft>
              <a:buClr>
                <a:schemeClr val="dk1"/>
              </a:buClr>
              <a:buSzPts val="1170"/>
              <a:buChar char="❏"/>
            </a:pPr>
            <a:r>
              <a:rPr lang="en-GB" sz="1170">
                <a:solidFill>
                  <a:schemeClr val="dk1"/>
                </a:solidFill>
              </a:rPr>
              <a:t>Performing K-fold cross-validation into 10 folds and training a random forest regression model on each fold.</a:t>
            </a:r>
            <a:endParaRPr sz="1170">
              <a:solidFill>
                <a:schemeClr val="dk1"/>
              </a:solidFill>
            </a:endParaRPr>
          </a:p>
          <a:p>
            <a:pPr indent="-302896" lvl="0" marL="914400" rtl="0" algn="l">
              <a:spcBef>
                <a:spcPts val="0"/>
              </a:spcBef>
              <a:spcAft>
                <a:spcPts val="0"/>
              </a:spcAft>
              <a:buClr>
                <a:schemeClr val="dk1"/>
              </a:buClr>
              <a:buSzPts val="1170"/>
              <a:buChar char="❏"/>
            </a:pPr>
            <a:r>
              <a:rPr lang="en-GB" sz="1170">
                <a:solidFill>
                  <a:schemeClr val="dk1"/>
                </a:solidFill>
              </a:rPr>
              <a:t>Calculating the negative mean squared error for each fold because cross_val_score expects scores where higher values are better.</a:t>
            </a:r>
            <a:endParaRPr sz="1170">
              <a:solidFill>
                <a:schemeClr val="dk1"/>
              </a:solidFill>
            </a:endParaRPr>
          </a:p>
          <a:p>
            <a:pPr indent="-296546" lvl="0" marL="914400" rtl="0" algn="l">
              <a:spcBef>
                <a:spcPts val="0"/>
              </a:spcBef>
              <a:spcAft>
                <a:spcPts val="0"/>
              </a:spcAft>
              <a:buClr>
                <a:schemeClr val="dk1"/>
              </a:buClr>
              <a:buSzPts val="1070"/>
              <a:buChar char="❏"/>
            </a:pPr>
            <a:r>
              <a:rPr lang="en-GB" sz="1170">
                <a:solidFill>
                  <a:schemeClr val="dk1"/>
                </a:solidFill>
              </a:rPr>
              <a:t>Calculating the RMSE by taking the square root of the negative mean squared errors obtained from cross-validation.</a:t>
            </a:r>
            <a:r>
              <a:rPr lang="en-GB" sz="622">
                <a:solidFill>
                  <a:schemeClr val="dk1"/>
                </a:solidFill>
              </a:rPr>
              <a:t>.</a:t>
            </a:r>
            <a:endParaRPr sz="622">
              <a:solidFill>
                <a:schemeClr val="dk1"/>
              </a:solidFill>
            </a:endParaRPr>
          </a:p>
        </p:txBody>
      </p:sp>
      <p:sp>
        <p:nvSpPr>
          <p:cNvPr id="172" name="Google Shape;172;g24eb25b9f32_0_31"/>
          <p:cNvSpPr txBox="1"/>
          <p:nvPr>
            <p:ph idx="2" type="body"/>
          </p:nvPr>
        </p:nvSpPr>
        <p:spPr>
          <a:xfrm>
            <a:off x="4897875" y="2116625"/>
            <a:ext cx="3519900" cy="25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rPr>
              <a:t>Scores: [46352.36807333 , 47233.03957886, 46093.71196704, 45961.51587084, 44541.68062721, 46485.61292921, 42941.6557986,  44425.94434516, 44940.36667025, 44152.17723606] </a:t>
            </a:r>
            <a:endParaRPr sz="1500">
              <a:solidFill>
                <a:schemeClr val="dk1"/>
              </a:solidFill>
            </a:endParaRPr>
          </a:p>
          <a:p>
            <a:pPr indent="0" lvl="0" marL="0" rtl="0" algn="l">
              <a:spcBef>
                <a:spcPts val="0"/>
              </a:spcBef>
              <a:spcAft>
                <a:spcPts val="0"/>
              </a:spcAft>
              <a:buNone/>
            </a:pPr>
            <a:r>
              <a:rPr lang="en-GB" sz="1500">
                <a:solidFill>
                  <a:schemeClr val="dk1"/>
                </a:solidFill>
              </a:rPr>
              <a:t>Mean: 45312.8073 </a:t>
            </a:r>
            <a:endParaRPr sz="1500">
              <a:solidFill>
                <a:schemeClr val="dk1"/>
              </a:solidFill>
            </a:endParaRPr>
          </a:p>
          <a:p>
            <a:pPr indent="0" lvl="0" marL="0" rtl="0" algn="l">
              <a:spcBef>
                <a:spcPts val="0"/>
              </a:spcBef>
              <a:spcAft>
                <a:spcPts val="0"/>
              </a:spcAft>
              <a:buNone/>
            </a:pPr>
            <a:r>
              <a:rPr lang="en-GB" sz="1500">
                <a:solidFill>
                  <a:schemeClr val="dk1"/>
                </a:solidFill>
              </a:rPr>
              <a:t>Standard deviation: 1251.5343</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4eb25b9f32_0_41"/>
          <p:cNvSpPr txBox="1"/>
          <p:nvPr>
            <p:ph type="ctrTitle"/>
          </p:nvPr>
        </p:nvSpPr>
        <p:spPr>
          <a:xfrm>
            <a:off x="729450" y="1322450"/>
            <a:ext cx="7688100" cy="67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78" name="Google Shape;178;g24eb25b9f32_0_41"/>
          <p:cNvSpPr txBox="1"/>
          <p:nvPr>
            <p:ph idx="1" type="subTitle"/>
          </p:nvPr>
        </p:nvSpPr>
        <p:spPr>
          <a:xfrm>
            <a:off x="727950" y="2001050"/>
            <a:ext cx="7688100" cy="20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GB">
                <a:solidFill>
                  <a:schemeClr val="dk1"/>
                </a:solidFill>
              </a:rPr>
              <a:t>Based on the analysis, two significant correlations were observed. Firstly, there is a strong correlation between house values and proximity to the ocean, as depicted in the geographical visualization. Additionally, the correlation heatmap reveals a high correlation between house values and the median income. </a:t>
            </a:r>
            <a:endParaRPr>
              <a:solidFill>
                <a:schemeClr val="dk1"/>
              </a:solidFill>
            </a:endParaRPr>
          </a:p>
          <a:p>
            <a:pPr indent="0" lvl="0" marL="0" rtl="0" algn="l">
              <a:spcBef>
                <a:spcPts val="0"/>
              </a:spcBef>
              <a:spcAft>
                <a:spcPts val="0"/>
              </a:spcAft>
              <a:buSzPts val="605"/>
              <a:buNone/>
            </a:pPr>
            <a:r>
              <a:t/>
            </a:r>
            <a:endParaRPr>
              <a:solidFill>
                <a:schemeClr val="dk1"/>
              </a:solidFill>
            </a:endParaRPr>
          </a:p>
          <a:p>
            <a:pPr indent="0" lvl="0" marL="0" rtl="0" algn="l">
              <a:spcBef>
                <a:spcPts val="0"/>
              </a:spcBef>
              <a:spcAft>
                <a:spcPts val="0"/>
              </a:spcAft>
              <a:buSzPts val="605"/>
              <a:buNone/>
            </a:pPr>
            <a:r>
              <a:rPr lang="en-GB">
                <a:solidFill>
                  <a:schemeClr val="dk1"/>
                </a:solidFill>
              </a:rPr>
              <a:t>Regarding the predictive models, the XGBoost regressor demonstrated the lowest RMSE among the four models, suggesting it may be the most accurate for predicting house prices in California. However, it's worth considering the standard deviation of the RMSE scores, which indicates the variability or uncertainty in the models' performance. In this regard, the Random Forest Regressor exhibited the most stable performance in predicting house prices in California.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89"/>
              <a:buNone/>
            </a:pPr>
            <a:r>
              <a:rPr lang="en-GB"/>
              <a:t>Introduction</a:t>
            </a:r>
            <a:endParaRPr/>
          </a:p>
        </p:txBody>
      </p:sp>
      <p:sp>
        <p:nvSpPr>
          <p:cNvPr id="92" name="Google Shape;92;p2"/>
          <p:cNvSpPr txBox="1"/>
          <p:nvPr>
            <p:ph idx="1" type="subTitle"/>
          </p:nvPr>
        </p:nvSpPr>
        <p:spPr>
          <a:xfrm>
            <a:off x="729450" y="2275575"/>
            <a:ext cx="4484700" cy="2506800"/>
          </a:xfrm>
          <a:prstGeom prst="rect">
            <a:avLst/>
          </a:prstGeom>
          <a:noFill/>
          <a:ln>
            <a:noFill/>
          </a:ln>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chemeClr val="dk1"/>
              </a:buClr>
              <a:buSzPts val="1600"/>
              <a:buChar char="●"/>
            </a:pPr>
            <a:r>
              <a:rPr lang="en-GB">
                <a:solidFill>
                  <a:schemeClr val="dk1"/>
                </a:solidFill>
              </a:rPr>
              <a:t>California housing prices have experienced significant changes over time, exhibiting both periods of rapid growth and periods of decline.</a:t>
            </a:r>
            <a:endParaRPr sz="1600">
              <a:solidFill>
                <a:schemeClr val="dk1"/>
              </a:solidFill>
            </a:endParaRPr>
          </a:p>
          <a:p>
            <a:pPr indent="-330200" lvl="0" marL="457200" rtl="0" algn="l">
              <a:lnSpc>
                <a:spcPct val="95000"/>
              </a:lnSpc>
              <a:spcBef>
                <a:spcPts val="0"/>
              </a:spcBef>
              <a:spcAft>
                <a:spcPts val="0"/>
              </a:spcAft>
              <a:buClr>
                <a:schemeClr val="dk1"/>
              </a:buClr>
              <a:buSzPts val="1600"/>
              <a:buChar char="●"/>
            </a:pPr>
            <a:r>
              <a:rPr lang="en-GB">
                <a:solidFill>
                  <a:schemeClr val="dk1"/>
                </a:solidFill>
              </a:rPr>
              <a:t>In this project, we will predict California housing prices with predictive machine learning models and the Root Mean Square Error based on features such as the median house value, median income, housing median age, population and total rooms.</a:t>
            </a:r>
            <a:endParaRPr sz="1600">
              <a:solidFill>
                <a:schemeClr val="dk1"/>
              </a:solidFill>
            </a:endParaRPr>
          </a:p>
          <a:p>
            <a:pPr indent="0" lvl="0" marL="457200" rtl="0" algn="l">
              <a:lnSpc>
                <a:spcPct val="95000"/>
              </a:lnSpc>
              <a:spcBef>
                <a:spcPts val="0"/>
              </a:spcBef>
              <a:spcAft>
                <a:spcPts val="0"/>
              </a:spcAft>
              <a:buNone/>
            </a:pPr>
            <a:r>
              <a:t/>
            </a:r>
            <a:endParaRPr sz="1600">
              <a:solidFill>
                <a:schemeClr val="dk1"/>
              </a:solidFill>
            </a:endParaRPr>
          </a:p>
          <a:p>
            <a:pPr indent="0" lvl="0" marL="457200" rtl="0" algn="l">
              <a:lnSpc>
                <a:spcPct val="95000"/>
              </a:lnSpc>
              <a:spcBef>
                <a:spcPts val="1200"/>
              </a:spcBef>
              <a:spcAft>
                <a:spcPts val="1200"/>
              </a:spcAft>
              <a:buSzPts val="1300"/>
              <a:buNone/>
            </a:pPr>
            <a:r>
              <a:t/>
            </a:r>
            <a:endParaRPr sz="1400">
              <a:solidFill>
                <a:schemeClr val="dk1"/>
              </a:solidFill>
            </a:endParaRPr>
          </a:p>
        </p:txBody>
      </p:sp>
      <p:pic>
        <p:nvPicPr>
          <p:cNvPr id="93" name="Google Shape;93;p2"/>
          <p:cNvPicPr preferRelativeResize="0"/>
          <p:nvPr/>
        </p:nvPicPr>
        <p:blipFill>
          <a:blip r:embed="rId3">
            <a:alphaModFix/>
          </a:blip>
          <a:stretch>
            <a:fillRect/>
          </a:stretch>
        </p:blipFill>
        <p:spPr>
          <a:xfrm>
            <a:off x="5448575" y="1865075"/>
            <a:ext cx="3291650" cy="291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4eb25b9f32_0_6"/>
          <p:cNvSpPr txBox="1"/>
          <p:nvPr>
            <p:ph type="ctrTitle"/>
          </p:nvPr>
        </p:nvSpPr>
        <p:spPr>
          <a:xfrm>
            <a:off x="729450" y="1184750"/>
            <a:ext cx="7688100" cy="6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Exploration </a:t>
            </a:r>
            <a:endParaRPr/>
          </a:p>
        </p:txBody>
      </p:sp>
      <p:sp>
        <p:nvSpPr>
          <p:cNvPr id="99" name="Google Shape;99;g24eb25b9f32_0_6"/>
          <p:cNvSpPr txBox="1"/>
          <p:nvPr>
            <p:ph idx="1" type="subTitle"/>
          </p:nvPr>
        </p:nvSpPr>
        <p:spPr>
          <a:xfrm>
            <a:off x="729625" y="1885475"/>
            <a:ext cx="4045500" cy="2925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GB">
                <a:solidFill>
                  <a:schemeClr val="dk1"/>
                </a:solidFill>
              </a:rPr>
              <a:t>The dataset was imported from Kaggle with 20639 observations, 10 attributes columns consisting of longitude, latitude, housingMedianAge, totalRooms, totalBedrooms, population, households, medianIncome , medianHouseValue, oceanProximity. </a:t>
            </a:r>
            <a:endParaRPr>
              <a:solidFill>
                <a:schemeClr val="dk1"/>
              </a:solidFill>
            </a:endParaRPr>
          </a:p>
          <a:p>
            <a:pPr indent="-330200" lvl="0" marL="457200" rtl="0" algn="l">
              <a:spcBef>
                <a:spcPts val="0"/>
              </a:spcBef>
              <a:spcAft>
                <a:spcPts val="0"/>
              </a:spcAft>
              <a:buClr>
                <a:schemeClr val="dk1"/>
              </a:buClr>
              <a:buSzPts val="1600"/>
              <a:buChar char="●"/>
            </a:pPr>
            <a:r>
              <a:rPr lang="en-GB">
                <a:solidFill>
                  <a:schemeClr val="dk1"/>
                </a:solidFill>
              </a:rPr>
              <a:t>Distributions of the variables</a:t>
            </a:r>
            <a:endParaRPr>
              <a:solidFill>
                <a:schemeClr val="dk1"/>
              </a:solidFill>
            </a:endParaRPr>
          </a:p>
        </p:txBody>
      </p:sp>
      <p:pic>
        <p:nvPicPr>
          <p:cNvPr id="100" name="Google Shape;100;g24eb25b9f32_0_6"/>
          <p:cNvPicPr preferRelativeResize="0"/>
          <p:nvPr/>
        </p:nvPicPr>
        <p:blipFill>
          <a:blip r:embed="rId3">
            <a:alphaModFix/>
          </a:blip>
          <a:stretch>
            <a:fillRect/>
          </a:stretch>
        </p:blipFill>
        <p:spPr>
          <a:xfrm>
            <a:off x="4919550" y="1798850"/>
            <a:ext cx="3547025" cy="3012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4eb449b315_4_14"/>
          <p:cNvSpPr txBox="1"/>
          <p:nvPr>
            <p:ph type="ctrTitle"/>
          </p:nvPr>
        </p:nvSpPr>
        <p:spPr>
          <a:xfrm>
            <a:off x="729450" y="1184750"/>
            <a:ext cx="7688100" cy="6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Looking for correlations</a:t>
            </a:r>
            <a:r>
              <a:rPr lang="en-GB"/>
              <a:t> </a:t>
            </a:r>
            <a:endParaRPr/>
          </a:p>
        </p:txBody>
      </p:sp>
      <p:sp>
        <p:nvSpPr>
          <p:cNvPr id="106" name="Google Shape;106;g24eb449b315_4_14"/>
          <p:cNvSpPr txBox="1"/>
          <p:nvPr>
            <p:ph idx="1" type="subTitle"/>
          </p:nvPr>
        </p:nvSpPr>
        <p:spPr>
          <a:xfrm>
            <a:off x="729625" y="1885475"/>
            <a:ext cx="4045500" cy="2925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GB">
                <a:solidFill>
                  <a:schemeClr val="dk1"/>
                </a:solidFill>
              </a:rPr>
              <a:t>Compute the standard correlation</a:t>
            </a:r>
            <a:endParaRPr>
              <a:solidFill>
                <a:schemeClr val="dk1"/>
              </a:solidFill>
            </a:endParaRPr>
          </a:p>
          <a:p>
            <a:pPr indent="0" lvl="0" marL="457200" rtl="0" algn="l">
              <a:spcBef>
                <a:spcPts val="0"/>
              </a:spcBef>
              <a:spcAft>
                <a:spcPts val="0"/>
              </a:spcAft>
              <a:buNone/>
            </a:pPr>
            <a:r>
              <a:rPr lang="en-GB">
                <a:solidFill>
                  <a:schemeClr val="dk1"/>
                </a:solidFill>
              </a:rPr>
              <a:t>coefficient (also called Pearson’s r)between every pair of attributes using the corr() method</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07" name="Google Shape;107;g24eb449b315_4_14"/>
          <p:cNvPicPr preferRelativeResize="0"/>
          <p:nvPr/>
        </p:nvPicPr>
        <p:blipFill>
          <a:blip r:embed="rId3">
            <a:alphaModFix/>
          </a:blip>
          <a:stretch>
            <a:fillRect/>
          </a:stretch>
        </p:blipFill>
        <p:spPr>
          <a:xfrm>
            <a:off x="133638" y="2913950"/>
            <a:ext cx="8879724" cy="219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4eb25b9f32_0_11"/>
          <p:cNvSpPr txBox="1"/>
          <p:nvPr>
            <p:ph type="ctrTitle"/>
          </p:nvPr>
        </p:nvSpPr>
        <p:spPr>
          <a:xfrm>
            <a:off x="0" y="4782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Looking for correlations (2)</a:t>
            </a:r>
            <a:endParaRPr/>
          </a:p>
          <a:p>
            <a:pPr indent="0" lvl="0" marL="0" rtl="0" algn="l">
              <a:spcBef>
                <a:spcPts val="0"/>
              </a:spcBef>
              <a:spcAft>
                <a:spcPts val="0"/>
              </a:spcAft>
              <a:buNone/>
            </a:pPr>
            <a:r>
              <a:t/>
            </a:r>
            <a:endParaRPr/>
          </a:p>
        </p:txBody>
      </p:sp>
      <p:sp>
        <p:nvSpPr>
          <p:cNvPr id="113" name="Google Shape;113;g24eb25b9f32_0_11"/>
          <p:cNvSpPr txBox="1"/>
          <p:nvPr>
            <p:ph idx="1" type="subTitle"/>
          </p:nvPr>
        </p:nvSpPr>
        <p:spPr>
          <a:xfrm>
            <a:off x="4471250" y="1250700"/>
            <a:ext cx="4330500" cy="366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ial"/>
              <a:buChar char="-"/>
            </a:pPr>
            <a:r>
              <a:rPr lang="en-GB" sz="1200">
                <a:solidFill>
                  <a:schemeClr val="dk1"/>
                </a:solidFill>
                <a:latin typeface="Arial"/>
                <a:ea typeface="Arial"/>
                <a:cs typeface="Arial"/>
                <a:sym typeface="Arial"/>
              </a:rPr>
              <a:t>The correlation coefficient between population and house value is 0.011.</a:t>
            </a:r>
            <a:endParaRPr sz="1200">
              <a:solidFill>
                <a:schemeClr val="dk1"/>
              </a:solidFill>
              <a:latin typeface="Arial"/>
              <a:ea typeface="Arial"/>
              <a:cs typeface="Arial"/>
              <a:sym typeface="Arial"/>
            </a:endParaRPr>
          </a:p>
          <a:p>
            <a:pPr indent="0" lvl="0" marL="457200" rtl="0" algn="l">
              <a:spcBef>
                <a:spcPts val="0"/>
              </a:spcBef>
              <a:spcAft>
                <a:spcPts val="0"/>
              </a:spcAft>
              <a:buNone/>
            </a:pPr>
            <a:r>
              <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GB" sz="1200">
                <a:solidFill>
                  <a:schemeClr val="dk1"/>
                </a:solidFill>
                <a:latin typeface="Arial"/>
                <a:ea typeface="Arial"/>
                <a:cs typeface="Arial"/>
                <a:sym typeface="Arial"/>
              </a:rPr>
              <a:t>The correlation coefficient between income and house value is 0.64. This correlation makes intuitive sense as areas with higher-income residents are likely to have more expensive houses.</a:t>
            </a:r>
            <a:endParaRPr sz="1200">
              <a:solidFill>
                <a:schemeClr val="dk1"/>
              </a:solidFill>
              <a:latin typeface="Arial"/>
              <a:ea typeface="Arial"/>
              <a:cs typeface="Arial"/>
              <a:sym typeface="Arial"/>
            </a:endParaRPr>
          </a:p>
          <a:p>
            <a:pPr indent="0" lvl="0" marL="457200" rtl="0" algn="l">
              <a:spcBef>
                <a:spcPts val="0"/>
              </a:spcBef>
              <a:spcAft>
                <a:spcPts val="0"/>
              </a:spcAft>
              <a:buNone/>
            </a:pPr>
            <a:r>
              <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GB" sz="1200">
                <a:solidFill>
                  <a:schemeClr val="dk1"/>
                </a:solidFill>
                <a:latin typeface="Arial"/>
                <a:ea typeface="Arial"/>
                <a:cs typeface="Arial"/>
                <a:sym typeface="Arial"/>
              </a:rPr>
              <a:t>The correlation coefficient between house value and total rooms is 0.14. This suggests that districts with more rooms tend to have slightly higher house value, as big houses have more rooms. This correlation confirmed with income and total rooms.</a:t>
            </a:r>
            <a:endParaRPr sz="1200">
              <a:solidFill>
                <a:schemeClr val="dk1"/>
              </a:solidFill>
              <a:latin typeface="Arial"/>
              <a:ea typeface="Arial"/>
              <a:cs typeface="Arial"/>
              <a:sym typeface="Arial"/>
            </a:endParaRPr>
          </a:p>
          <a:p>
            <a:pPr indent="0" lvl="0" marL="457200" rtl="0" algn="l">
              <a:spcBef>
                <a:spcPts val="0"/>
              </a:spcBef>
              <a:spcAft>
                <a:spcPts val="0"/>
              </a:spcAft>
              <a:buNone/>
            </a:pPr>
            <a:r>
              <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GB" sz="1200">
                <a:solidFill>
                  <a:schemeClr val="dk1"/>
                </a:solidFill>
                <a:latin typeface="Arial"/>
                <a:ea typeface="Arial"/>
                <a:cs typeface="Arial"/>
                <a:sym typeface="Arial"/>
              </a:rPr>
              <a:t>Interesting correlation coefficient, between population and housing age, which is negatively correlated, -0.29. As population increases we tend to build new housing.</a:t>
            </a:r>
            <a:endParaRPr sz="1200">
              <a:solidFill>
                <a:schemeClr val="dk1"/>
              </a:solidFill>
              <a:latin typeface="Arial"/>
              <a:ea typeface="Arial"/>
              <a:cs typeface="Arial"/>
              <a:sym typeface="Arial"/>
            </a:endParaRPr>
          </a:p>
        </p:txBody>
      </p:sp>
      <p:pic>
        <p:nvPicPr>
          <p:cNvPr id="114" name="Google Shape;114;g24eb25b9f32_0_11"/>
          <p:cNvPicPr preferRelativeResize="0"/>
          <p:nvPr/>
        </p:nvPicPr>
        <p:blipFill>
          <a:blip r:embed="rId3">
            <a:alphaModFix/>
          </a:blip>
          <a:stretch>
            <a:fillRect/>
          </a:stretch>
        </p:blipFill>
        <p:spPr>
          <a:xfrm>
            <a:off x="0" y="1250700"/>
            <a:ext cx="4330500" cy="38440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4eb25b9f32_0_26"/>
          <p:cNvSpPr txBox="1"/>
          <p:nvPr>
            <p:ph type="ctrTitle"/>
          </p:nvPr>
        </p:nvSpPr>
        <p:spPr>
          <a:xfrm>
            <a:off x="729625" y="5798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Geographical Representation</a:t>
            </a:r>
            <a:endParaRPr/>
          </a:p>
        </p:txBody>
      </p:sp>
      <p:pic>
        <p:nvPicPr>
          <p:cNvPr id="120" name="Google Shape;120;g24eb25b9f32_0_26"/>
          <p:cNvPicPr preferRelativeResize="0"/>
          <p:nvPr/>
        </p:nvPicPr>
        <p:blipFill>
          <a:blip r:embed="rId3">
            <a:alphaModFix/>
          </a:blip>
          <a:stretch>
            <a:fillRect/>
          </a:stretch>
        </p:blipFill>
        <p:spPr>
          <a:xfrm>
            <a:off x="0" y="1400600"/>
            <a:ext cx="5869900" cy="3604275"/>
          </a:xfrm>
          <a:prstGeom prst="rect">
            <a:avLst/>
          </a:prstGeom>
          <a:noFill/>
          <a:ln>
            <a:noFill/>
          </a:ln>
        </p:spPr>
      </p:pic>
      <p:sp>
        <p:nvSpPr>
          <p:cNvPr id="121" name="Google Shape;121;g24eb25b9f32_0_26"/>
          <p:cNvSpPr txBox="1"/>
          <p:nvPr/>
        </p:nvSpPr>
        <p:spPr>
          <a:xfrm>
            <a:off x="6042450" y="1400600"/>
            <a:ext cx="30174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Housing data is better appreciated with a spatial distribution.</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Here we are plotting the house coordinates. Also, we are attributing the color to the median house value and the size to the population.</a:t>
            </a:r>
            <a:endParaRPr sz="1600">
              <a:solidFill>
                <a:schemeClr val="dk1"/>
              </a:solidFill>
              <a:latin typeface="Lato"/>
              <a:ea typeface="Lato"/>
              <a:cs typeface="Lato"/>
              <a:sym typeface="Lato"/>
            </a:endParaRPr>
          </a:p>
          <a:p>
            <a:pPr indent="-330200" lvl="0" marL="457200" rtl="0" algn="l">
              <a:spcBef>
                <a:spcPts val="0"/>
              </a:spcBef>
              <a:spcAft>
                <a:spcPts val="0"/>
              </a:spcAft>
              <a:buClr>
                <a:schemeClr val="dk1"/>
              </a:buClr>
              <a:buSzPts val="1600"/>
              <a:buFont typeface="Lato"/>
              <a:buChar char="-"/>
            </a:pPr>
            <a:r>
              <a:rPr lang="en-GB" sz="1600">
                <a:solidFill>
                  <a:schemeClr val="dk1"/>
                </a:solidFill>
                <a:latin typeface="Lato"/>
                <a:ea typeface="Lato"/>
                <a:cs typeface="Lato"/>
                <a:sym typeface="Lato"/>
              </a:rPr>
              <a:t>We clearly see that the population and the houses’ values increase near the coast.</a:t>
            </a:r>
            <a:endParaRPr sz="16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4ebc959471_0_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Linear Regression</a:t>
            </a:r>
            <a:endParaRPr/>
          </a:p>
        </p:txBody>
      </p:sp>
      <p:sp>
        <p:nvSpPr>
          <p:cNvPr id="127" name="Google Shape;127;g24ebc959471_0_0"/>
          <p:cNvSpPr txBox="1"/>
          <p:nvPr>
            <p:ph idx="1" type="subTitle"/>
          </p:nvPr>
        </p:nvSpPr>
        <p:spPr>
          <a:xfrm>
            <a:off x="151175" y="2008925"/>
            <a:ext cx="3632100" cy="2736000"/>
          </a:xfrm>
          <a:prstGeom prst="rect">
            <a:avLst/>
          </a:prstGeom>
        </p:spPr>
        <p:txBody>
          <a:bodyPr anchorCtr="0" anchor="t" bIns="91425" lIns="91425" spcFirstLastPara="1" rIns="91425" wrap="square" tIns="91425">
            <a:noAutofit/>
          </a:bodyPr>
          <a:lstStyle/>
          <a:p>
            <a:pPr indent="-307340" lvl="0" marL="457200" rtl="0" algn="l">
              <a:spcBef>
                <a:spcPts val="0"/>
              </a:spcBef>
              <a:spcAft>
                <a:spcPts val="0"/>
              </a:spcAft>
              <a:buClr>
                <a:schemeClr val="dk1"/>
              </a:buClr>
              <a:buSzPts val="1240"/>
              <a:buChar char="-"/>
            </a:pPr>
            <a:r>
              <a:rPr lang="en-GB" sz="1240">
                <a:solidFill>
                  <a:schemeClr val="dk1"/>
                </a:solidFill>
              </a:rPr>
              <a:t>Start by using Linear Regression to fit our response variable house_labels (e.g. median house value)  on the </a:t>
            </a:r>
            <a:r>
              <a:rPr lang="en-GB" sz="1240">
                <a:solidFill>
                  <a:schemeClr val="dk1"/>
                </a:solidFill>
              </a:rPr>
              <a:t>predicted</a:t>
            </a:r>
            <a:r>
              <a:rPr lang="en-GB" sz="1240">
                <a:solidFill>
                  <a:schemeClr val="dk1"/>
                </a:solidFill>
              </a:rPr>
              <a:t> data houseing_repared</a:t>
            </a:r>
            <a:endParaRPr sz="1240">
              <a:solidFill>
                <a:schemeClr val="dk1"/>
              </a:solidFill>
            </a:endParaRPr>
          </a:p>
          <a:p>
            <a:pPr indent="0" lvl="0" marL="0" rtl="0" algn="l">
              <a:spcBef>
                <a:spcPts val="0"/>
              </a:spcBef>
              <a:spcAft>
                <a:spcPts val="0"/>
              </a:spcAft>
              <a:buNone/>
            </a:pPr>
            <a:r>
              <a:t/>
            </a:r>
            <a:endParaRPr sz="1240">
              <a:solidFill>
                <a:schemeClr val="dk1"/>
              </a:solidFill>
            </a:endParaRPr>
          </a:p>
          <a:p>
            <a:pPr indent="-307340" lvl="0" marL="457200" rtl="0" algn="l">
              <a:spcBef>
                <a:spcPts val="0"/>
              </a:spcBef>
              <a:spcAft>
                <a:spcPts val="0"/>
              </a:spcAft>
              <a:buClr>
                <a:schemeClr val="dk1"/>
              </a:buClr>
              <a:buSzPts val="1240"/>
              <a:buChar char="-"/>
            </a:pPr>
            <a:r>
              <a:rPr lang="en-GB" sz="1240">
                <a:solidFill>
                  <a:schemeClr val="dk1"/>
                </a:solidFill>
              </a:rPr>
              <a:t>To evaluate the model we use K-Fold Cross-Validation. This is a robust method for estimating the performance of a model on unseen data.</a:t>
            </a:r>
            <a:endParaRPr sz="1240">
              <a:solidFill>
                <a:schemeClr val="dk1"/>
              </a:solidFill>
            </a:endParaRPr>
          </a:p>
          <a:p>
            <a:pPr indent="0" lvl="0" marL="0" rtl="0" algn="l">
              <a:spcBef>
                <a:spcPts val="0"/>
              </a:spcBef>
              <a:spcAft>
                <a:spcPts val="0"/>
              </a:spcAft>
              <a:buNone/>
            </a:pPr>
            <a:r>
              <a:t/>
            </a:r>
            <a:endParaRPr sz="1240">
              <a:solidFill>
                <a:schemeClr val="dk1"/>
              </a:solidFill>
            </a:endParaRPr>
          </a:p>
          <a:p>
            <a:pPr indent="-307340" lvl="0" marL="457200" rtl="0" algn="l">
              <a:spcBef>
                <a:spcPts val="0"/>
              </a:spcBef>
              <a:spcAft>
                <a:spcPts val="0"/>
              </a:spcAft>
              <a:buClr>
                <a:schemeClr val="dk1"/>
              </a:buClr>
              <a:buSzPts val="1240"/>
              <a:buChar char="-"/>
            </a:pPr>
            <a:r>
              <a:rPr lang="en-GB" sz="1240">
                <a:solidFill>
                  <a:schemeClr val="dk1"/>
                </a:solidFill>
              </a:rPr>
              <a:t>Linear Regression makes multiple assumptions in the data such as linearity, </a:t>
            </a:r>
            <a:r>
              <a:rPr lang="en-GB" sz="1240">
                <a:solidFill>
                  <a:schemeClr val="dk1"/>
                </a:solidFill>
              </a:rPr>
              <a:t>homoskedasticity, independence…</a:t>
            </a:r>
            <a:endParaRPr sz="1240">
              <a:solidFill>
                <a:schemeClr val="dk1"/>
              </a:solidFill>
            </a:endParaRPr>
          </a:p>
        </p:txBody>
      </p:sp>
      <p:pic>
        <p:nvPicPr>
          <p:cNvPr id="128" name="Google Shape;128;g24ebc959471_0_0"/>
          <p:cNvPicPr preferRelativeResize="0"/>
          <p:nvPr/>
        </p:nvPicPr>
        <p:blipFill>
          <a:blip r:embed="rId3">
            <a:alphaModFix/>
          </a:blip>
          <a:stretch>
            <a:fillRect/>
          </a:stretch>
        </p:blipFill>
        <p:spPr>
          <a:xfrm>
            <a:off x="3924700" y="2008922"/>
            <a:ext cx="5219299" cy="2017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4eb25b9f32_0_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Flexible non‐linear 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4ebc959471_2_0"/>
          <p:cNvSpPr txBox="1"/>
          <p:nvPr>
            <p:ph type="ctrTitle"/>
          </p:nvPr>
        </p:nvSpPr>
        <p:spPr>
          <a:xfrm>
            <a:off x="727950" y="4505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Decision Trees</a:t>
            </a:r>
            <a:endParaRPr/>
          </a:p>
        </p:txBody>
      </p:sp>
      <p:sp>
        <p:nvSpPr>
          <p:cNvPr id="139" name="Google Shape;139;g24ebc959471_2_0"/>
          <p:cNvSpPr txBox="1"/>
          <p:nvPr>
            <p:ph idx="1" type="subTitle"/>
          </p:nvPr>
        </p:nvSpPr>
        <p:spPr>
          <a:xfrm>
            <a:off x="727950" y="3193050"/>
            <a:ext cx="8216400" cy="21051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GB" sz="1200">
                <a:solidFill>
                  <a:schemeClr val="dk1"/>
                </a:solidFill>
                <a:latin typeface="Arial"/>
                <a:ea typeface="Arial"/>
                <a:cs typeface="Arial"/>
                <a:sym typeface="Arial"/>
              </a:rPr>
              <a:t>1. Cross-validation with K=10:</a:t>
            </a:r>
            <a:r>
              <a:rPr lang="en-GB" sz="1200">
                <a:solidFill>
                  <a:schemeClr val="dk1"/>
                </a:solidFill>
                <a:latin typeface="Arial"/>
                <a:ea typeface="Arial"/>
                <a:cs typeface="Arial"/>
                <a:sym typeface="Arial"/>
              </a:rPr>
              <a:t> Randomly splitting the training set into 10 distinct subsets (or "folds") of equal size, then making predictions and evaluating them 10 times, each time using a different fold for evaluation and the remaining 9 folds for training.</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GB"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GB" sz="1200">
                <a:solidFill>
                  <a:schemeClr val="dk1"/>
                </a:solidFill>
                <a:latin typeface="Arial"/>
                <a:ea typeface="Arial"/>
                <a:cs typeface="Arial"/>
                <a:sym typeface="Arial"/>
              </a:rPr>
              <a:t>2. Scoring method:</a:t>
            </a:r>
            <a:r>
              <a:rPr lang="en-GB" sz="1200">
                <a:solidFill>
                  <a:schemeClr val="dk1"/>
                </a:solidFill>
                <a:latin typeface="Arial"/>
                <a:ea typeface="Arial"/>
                <a:cs typeface="Arial"/>
                <a:sym typeface="Arial"/>
              </a:rPr>
              <a:t> Define the scoring metric to be negative mean squared error. The MSE is a measure of how close the model's predictions are to the actual values.</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GB"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GB" sz="1200">
                <a:solidFill>
                  <a:schemeClr val="dk1"/>
                </a:solidFill>
                <a:latin typeface="Arial"/>
                <a:ea typeface="Arial"/>
                <a:cs typeface="Arial"/>
                <a:sym typeface="Arial"/>
              </a:rPr>
              <a:t>3. Calculation of RMSE:</a:t>
            </a:r>
            <a:r>
              <a:rPr lang="en-GB" sz="1200">
                <a:solidFill>
                  <a:schemeClr val="dk1"/>
                </a:solidFill>
                <a:latin typeface="Arial"/>
                <a:ea typeface="Arial"/>
                <a:cs typeface="Arial"/>
                <a:sym typeface="Arial"/>
              </a:rPr>
              <a:t> Multiply the resulting scores from the cross-validation by -1, then take the square root of these scores to calculate the RMSE, which is a more interpretable measure of the model's performance.</a:t>
            </a:r>
            <a:endParaRPr>
              <a:solidFill>
                <a:schemeClr val="dk1"/>
              </a:solidFill>
            </a:endParaRPr>
          </a:p>
        </p:txBody>
      </p:sp>
      <p:pic>
        <p:nvPicPr>
          <p:cNvPr id="140" name="Google Shape;140;g24ebc959471_2_0"/>
          <p:cNvPicPr preferRelativeResize="0"/>
          <p:nvPr/>
        </p:nvPicPr>
        <p:blipFill>
          <a:blip r:embed="rId3">
            <a:alphaModFix/>
          </a:blip>
          <a:stretch>
            <a:fillRect/>
          </a:stretch>
        </p:blipFill>
        <p:spPr>
          <a:xfrm>
            <a:off x="855600" y="1322275"/>
            <a:ext cx="4993300" cy="182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