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3"/>
  </p:notesMasterIdLst>
  <p:handoutMasterIdLst>
    <p:handoutMasterId r:id="rId24"/>
  </p:handoutMasterIdLst>
  <p:sldIdLst>
    <p:sldId id="256" r:id="rId6"/>
    <p:sldId id="329" r:id="rId7"/>
    <p:sldId id="299" r:id="rId8"/>
    <p:sldId id="318" r:id="rId9"/>
    <p:sldId id="297" r:id="rId10"/>
    <p:sldId id="288" r:id="rId11"/>
    <p:sldId id="324" r:id="rId12"/>
    <p:sldId id="325" r:id="rId13"/>
    <p:sldId id="277" r:id="rId14"/>
    <p:sldId id="319" r:id="rId15"/>
    <p:sldId id="321" r:id="rId16"/>
    <p:sldId id="323" r:id="rId17"/>
    <p:sldId id="322" r:id="rId18"/>
    <p:sldId id="326" r:id="rId19"/>
    <p:sldId id="327" r:id="rId20"/>
    <p:sldId id="328" r:id="rId21"/>
    <p:sldId id="269" r:id="rId22"/>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3792" autoAdjust="0"/>
  </p:normalViewPr>
  <p:slideViewPr>
    <p:cSldViewPr snapToGrid="0">
      <p:cViewPr varScale="1">
        <p:scale>
          <a:sx n="95" d="100"/>
          <a:sy n="95" d="100"/>
        </p:scale>
        <p:origin x="648"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17</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8/23/2022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60F5C8D-C92D-4FDD-9D3B-5B073836A515}"/>
              </a:ext>
            </a:extLst>
          </p:cNvPr>
          <p:cNvSpPr>
            <a:spLocks noGrp="1"/>
          </p:cNvSpPr>
          <p:nvPr>
            <p:ph type="subTitle" idx="1"/>
          </p:nvPr>
        </p:nvSpPr>
        <p:spPr>
          <a:xfrm>
            <a:off x="1348105" y="2256034"/>
            <a:ext cx="5556738" cy="864537"/>
          </a:xfrm>
        </p:spPr>
        <p:txBody>
          <a:bodyPr/>
          <a:lstStyle/>
          <a:p>
            <a:r>
              <a:rPr lang="en-US" sz="2200" i="1" dirty="0">
                <a:latin typeface="IBM Plex Sans" panose="020B0503050203000203" pitchFamily="34" charset="0"/>
              </a:rPr>
              <a:t>The new generation of internet that is going to create a new generation of the world !!</a:t>
            </a:r>
          </a:p>
        </p:txBody>
      </p:sp>
      <p:sp>
        <p:nvSpPr>
          <p:cNvPr id="4" name="Title 3"/>
          <p:cNvSpPr>
            <a:spLocks noGrp="1"/>
          </p:cNvSpPr>
          <p:nvPr>
            <p:ph type="ctrTitle"/>
          </p:nvPr>
        </p:nvSpPr>
        <p:spPr>
          <a:xfrm>
            <a:off x="1037771" y="1589314"/>
            <a:ext cx="5871958" cy="553998"/>
          </a:xfrm>
        </p:spPr>
        <p:txBody>
          <a:bodyPr/>
          <a:lstStyle/>
          <a:p>
            <a:pPr>
              <a:defRPr/>
            </a:pPr>
            <a:r>
              <a:rPr lang="en-US" sz="2800" dirty="0">
                <a:solidFill>
                  <a:schemeClr val="accent1"/>
                </a:solidFill>
                <a:latin typeface="IBM Plex Sans" panose="020B0503050203000203" pitchFamily="34" charset="0"/>
              </a:rPr>
              <a:t>                 </a:t>
            </a:r>
            <a:r>
              <a:rPr lang="en-US" sz="3600" dirty="0">
                <a:solidFill>
                  <a:schemeClr val="accent1"/>
                </a:solidFill>
                <a:latin typeface="IBM Plex Sans" panose="020B0503050203000203" pitchFamily="34" charset="0"/>
              </a:rPr>
              <a:t>5G Technology</a:t>
            </a:r>
            <a:endParaRPr lang="en-US" sz="3800" dirty="0">
              <a:solidFill>
                <a:schemeClr val="accent1"/>
              </a:solidFill>
              <a:latin typeface="IBM Plex Sans" panose="020B0503050203000203" pitchFamily="34" charset="0"/>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D84A4-49E2-43A2-AB51-A2C35929FDD2}"/>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dirty="0">
                <a:latin typeface="IBM Plex Sans" panose="020B0503050203000203" pitchFamily="34" charset="0"/>
              </a:rPr>
              <a:t>For a parallel computer and similarly super computers, we need to have one billion different processors. </a:t>
            </a:r>
          </a:p>
          <a:p>
            <a:pPr>
              <a:buFont typeface="Arial" panose="020B0604020202020204" pitchFamily="34" charset="0"/>
              <a:buChar char="•"/>
            </a:pPr>
            <a:r>
              <a:rPr lang="en-US" dirty="0">
                <a:latin typeface="IBM Plex Sans" panose="020B0503050203000203" pitchFamily="34" charset="0"/>
              </a:rPr>
              <a:t>In a quantum computer, all </a:t>
            </a:r>
            <a:r>
              <a:rPr lang="en-US" b="1" dirty="0">
                <a:latin typeface="IBM Plex Sans" panose="020B0503050203000203" pitchFamily="34" charset="0"/>
              </a:rPr>
              <a:t>one billion computations will be running on the same hardware at the same time</a:t>
            </a:r>
            <a:r>
              <a:rPr lang="en-US" dirty="0">
                <a:latin typeface="IBM Plex Sans" panose="020B0503050203000203" pitchFamily="34" charset="0"/>
              </a:rPr>
              <a:t>. This is known as </a:t>
            </a:r>
            <a:r>
              <a:rPr lang="en-US" b="1" dirty="0">
                <a:latin typeface="IBM Plex Sans" panose="020B0503050203000203" pitchFamily="34" charset="0"/>
              </a:rPr>
              <a:t>quantum parallelism</a:t>
            </a:r>
            <a:r>
              <a:rPr lang="en-US" dirty="0">
                <a:latin typeface="IBM Plex Sans" panose="020B0503050203000203" pitchFamily="34" charset="0"/>
              </a:rPr>
              <a:t>.</a:t>
            </a:r>
          </a:p>
          <a:p>
            <a:pPr>
              <a:buFont typeface="Arial" panose="020B0604020202020204" pitchFamily="34" charset="0"/>
              <a:buChar char="•"/>
            </a:pPr>
            <a:r>
              <a:rPr lang="en-US" dirty="0">
                <a:latin typeface="IBM Plex Sans" panose="020B0503050203000203" pitchFamily="34" charset="0"/>
              </a:rPr>
              <a:t>Quantum parallelism is used to perform a very large number of computations at the same time, and quantum interference is used to combine their results into something that is both meaningful and can be measured according to the laws of quantum mechanics.</a:t>
            </a:r>
          </a:p>
        </p:txBody>
      </p:sp>
      <p:sp>
        <p:nvSpPr>
          <p:cNvPr id="3" name="Title 2">
            <a:extLst>
              <a:ext uri="{FF2B5EF4-FFF2-40B4-BE49-F238E27FC236}">
                <a16:creationId xmlns:a16="http://schemas.microsoft.com/office/drawing/2014/main" id="{EC78D745-CAE8-4DEE-A916-6A6F03989532}"/>
              </a:ext>
            </a:extLst>
          </p:cNvPr>
          <p:cNvSpPr>
            <a:spLocks noGrp="1"/>
          </p:cNvSpPr>
          <p:nvPr>
            <p:ph type="title"/>
          </p:nvPr>
        </p:nvSpPr>
        <p:spPr/>
        <p:txBody>
          <a:bodyPr/>
          <a:lstStyle/>
          <a:p>
            <a:r>
              <a:rPr lang="en-US" dirty="0"/>
              <a:t>Why is Quantum computer so powerful ?:</a:t>
            </a:r>
          </a:p>
        </p:txBody>
      </p:sp>
      <p:sp>
        <p:nvSpPr>
          <p:cNvPr id="4" name="Content Placeholder 3">
            <a:extLst>
              <a:ext uri="{FF2B5EF4-FFF2-40B4-BE49-F238E27FC236}">
                <a16:creationId xmlns:a16="http://schemas.microsoft.com/office/drawing/2014/main" id="{6E579AD6-7B08-418E-88CE-602AC53D0148}"/>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28172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object&#10;&#10;Description automatically generated">
            <a:extLst>
              <a:ext uri="{FF2B5EF4-FFF2-40B4-BE49-F238E27FC236}">
                <a16:creationId xmlns:a16="http://schemas.microsoft.com/office/drawing/2014/main" id="{FC490008-373E-461F-847D-77EBECF80821}"/>
              </a:ext>
            </a:extLst>
          </p:cNvPr>
          <p:cNvPicPr>
            <a:picLocks noGrp="1" noChangeAspect="1"/>
          </p:cNvPicPr>
          <p:nvPr>
            <p:ph idx="1"/>
          </p:nvPr>
        </p:nvPicPr>
        <p:blipFill>
          <a:blip r:embed="rId2"/>
          <a:stretch>
            <a:fillRect/>
          </a:stretch>
        </p:blipFill>
        <p:spPr>
          <a:xfrm>
            <a:off x="1865320" y="1271864"/>
            <a:ext cx="4920343" cy="2874201"/>
          </a:xfrm>
        </p:spPr>
      </p:pic>
      <p:sp>
        <p:nvSpPr>
          <p:cNvPr id="3" name="Title 2">
            <a:extLst>
              <a:ext uri="{FF2B5EF4-FFF2-40B4-BE49-F238E27FC236}">
                <a16:creationId xmlns:a16="http://schemas.microsoft.com/office/drawing/2014/main" id="{8D0E9BF8-C599-43E4-86E6-42F958929792}"/>
              </a:ext>
            </a:extLst>
          </p:cNvPr>
          <p:cNvSpPr>
            <a:spLocks noGrp="1"/>
          </p:cNvSpPr>
          <p:nvPr>
            <p:ph type="title"/>
          </p:nvPr>
        </p:nvSpPr>
        <p:spPr/>
        <p:txBody>
          <a:bodyPr/>
          <a:lstStyle/>
          <a:p>
            <a:r>
              <a:rPr lang="en-US" dirty="0"/>
              <a:t>Quantum Computers are not Super Computers !!</a:t>
            </a:r>
          </a:p>
        </p:txBody>
      </p:sp>
      <p:sp>
        <p:nvSpPr>
          <p:cNvPr id="4" name="Content Placeholder 3">
            <a:extLst>
              <a:ext uri="{FF2B5EF4-FFF2-40B4-BE49-F238E27FC236}">
                <a16:creationId xmlns:a16="http://schemas.microsoft.com/office/drawing/2014/main" id="{335C39C1-A0B7-4120-BA9A-E4FB34FDC8CB}"/>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08433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A8EA30-0135-45EB-95CF-B4DA87EEBEF6}"/>
              </a:ext>
            </a:extLst>
          </p:cNvPr>
          <p:cNvSpPr>
            <a:spLocks noGrp="1"/>
          </p:cNvSpPr>
          <p:nvPr>
            <p:ph type="title"/>
          </p:nvPr>
        </p:nvSpPr>
        <p:spPr/>
        <p:txBody>
          <a:bodyPr/>
          <a:lstStyle/>
          <a:p>
            <a:r>
              <a:rPr lang="en-US" dirty="0"/>
              <a:t>Performance comparison:</a:t>
            </a:r>
          </a:p>
        </p:txBody>
      </p:sp>
      <p:sp>
        <p:nvSpPr>
          <p:cNvPr id="4" name="Content Placeholder 3">
            <a:extLst>
              <a:ext uri="{FF2B5EF4-FFF2-40B4-BE49-F238E27FC236}">
                <a16:creationId xmlns:a16="http://schemas.microsoft.com/office/drawing/2014/main" id="{3CDEA39D-D3DE-46E1-AD42-06E2BE350D83}"/>
              </a:ext>
            </a:extLst>
          </p:cNvPr>
          <p:cNvSpPr>
            <a:spLocks noGrp="1"/>
          </p:cNvSpPr>
          <p:nvPr>
            <p:ph sz="quarter" idx="10"/>
          </p:nvPr>
        </p:nvSpPr>
        <p:spPr/>
        <p:txBody>
          <a:bodyPr/>
          <a:lstStyle/>
          <a:p>
            <a:endParaRPr lang="en-US"/>
          </a:p>
        </p:txBody>
      </p:sp>
      <p:pic>
        <p:nvPicPr>
          <p:cNvPr id="12" name="Content Placeholder 11" descr="Table&#10;&#10;Description automatically generated">
            <a:extLst>
              <a:ext uri="{FF2B5EF4-FFF2-40B4-BE49-F238E27FC236}">
                <a16:creationId xmlns:a16="http://schemas.microsoft.com/office/drawing/2014/main" id="{7B7AA95A-A360-4DF1-92E3-BBF22C273026}"/>
              </a:ext>
            </a:extLst>
          </p:cNvPr>
          <p:cNvPicPr>
            <a:picLocks noGrp="1" noChangeAspect="1"/>
          </p:cNvPicPr>
          <p:nvPr>
            <p:ph idx="1"/>
          </p:nvPr>
        </p:nvPicPr>
        <p:blipFill>
          <a:blip r:embed="rId2"/>
          <a:stretch>
            <a:fillRect/>
          </a:stretch>
        </p:blipFill>
        <p:spPr>
          <a:xfrm>
            <a:off x="2346506" y="925385"/>
            <a:ext cx="3871026" cy="3725863"/>
          </a:xfrm>
        </p:spPr>
      </p:pic>
    </p:spTree>
    <p:extLst>
      <p:ext uri="{BB962C8B-B14F-4D97-AF65-F5344CB8AC3E}">
        <p14:creationId xmlns:p14="http://schemas.microsoft.com/office/powerpoint/2010/main" val="317289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6FE6FA86-4BA9-437F-9F9A-AB960BA90DDB}"/>
              </a:ext>
            </a:extLst>
          </p:cNvPr>
          <p:cNvPicPr>
            <a:picLocks noGrp="1" noChangeAspect="1"/>
          </p:cNvPicPr>
          <p:nvPr>
            <p:ph idx="1"/>
          </p:nvPr>
        </p:nvPicPr>
        <p:blipFill>
          <a:blip r:embed="rId2"/>
          <a:stretch>
            <a:fillRect/>
          </a:stretch>
        </p:blipFill>
        <p:spPr>
          <a:xfrm>
            <a:off x="395968" y="967212"/>
            <a:ext cx="2293258" cy="3009702"/>
          </a:xfrm>
        </p:spPr>
      </p:pic>
      <p:sp>
        <p:nvSpPr>
          <p:cNvPr id="3" name="Title 2">
            <a:extLst>
              <a:ext uri="{FF2B5EF4-FFF2-40B4-BE49-F238E27FC236}">
                <a16:creationId xmlns:a16="http://schemas.microsoft.com/office/drawing/2014/main" id="{777759DE-1A7F-412B-9DB5-AC87E40E643C}"/>
              </a:ext>
            </a:extLst>
          </p:cNvPr>
          <p:cNvSpPr>
            <a:spLocks noGrp="1"/>
          </p:cNvSpPr>
          <p:nvPr>
            <p:ph type="title"/>
          </p:nvPr>
        </p:nvSpPr>
        <p:spPr/>
        <p:txBody>
          <a:bodyPr/>
          <a:lstStyle/>
          <a:p>
            <a:r>
              <a:rPr lang="en-US" dirty="0"/>
              <a:t>Examples:</a:t>
            </a:r>
          </a:p>
        </p:txBody>
      </p:sp>
      <p:pic>
        <p:nvPicPr>
          <p:cNvPr id="8" name="Content Placeholder 7" descr="A person standing next to a computer&#10;&#10;Description automatically generated with low confidence">
            <a:extLst>
              <a:ext uri="{FF2B5EF4-FFF2-40B4-BE49-F238E27FC236}">
                <a16:creationId xmlns:a16="http://schemas.microsoft.com/office/drawing/2014/main" id="{A1E738C0-9F30-4AC1-980C-8C91EF6790CF}"/>
              </a:ext>
            </a:extLst>
          </p:cNvPr>
          <p:cNvPicPr>
            <a:picLocks noGrp="1" noChangeAspect="1"/>
          </p:cNvPicPr>
          <p:nvPr>
            <p:ph sz="quarter" idx="10"/>
          </p:nvPr>
        </p:nvPicPr>
        <p:blipFill>
          <a:blip r:embed="rId3"/>
          <a:stretch>
            <a:fillRect/>
          </a:stretch>
        </p:blipFill>
        <p:spPr>
          <a:xfrm>
            <a:off x="3287485" y="967212"/>
            <a:ext cx="2293258" cy="3009702"/>
          </a:xfrm>
        </p:spPr>
      </p:pic>
      <p:pic>
        <p:nvPicPr>
          <p:cNvPr id="7" name="Picture 6" descr="A person standing in a warehouse&#10;&#10;Description automatically generated with low confidence">
            <a:extLst>
              <a:ext uri="{FF2B5EF4-FFF2-40B4-BE49-F238E27FC236}">
                <a16:creationId xmlns:a16="http://schemas.microsoft.com/office/drawing/2014/main" id="{476C3730-7E50-42BB-B7F4-807EBA80BBD3}"/>
              </a:ext>
            </a:extLst>
          </p:cNvPr>
          <p:cNvPicPr>
            <a:picLocks noChangeAspect="1"/>
          </p:cNvPicPr>
          <p:nvPr/>
        </p:nvPicPr>
        <p:blipFill>
          <a:blip r:embed="rId4"/>
          <a:stretch>
            <a:fillRect/>
          </a:stretch>
        </p:blipFill>
        <p:spPr>
          <a:xfrm>
            <a:off x="6179003" y="967212"/>
            <a:ext cx="2569029" cy="3009702"/>
          </a:xfrm>
          <a:prstGeom prst="rect">
            <a:avLst/>
          </a:prstGeom>
        </p:spPr>
      </p:pic>
    </p:spTree>
    <p:extLst>
      <p:ext uri="{BB962C8B-B14F-4D97-AF65-F5344CB8AC3E}">
        <p14:creationId xmlns:p14="http://schemas.microsoft.com/office/powerpoint/2010/main" val="285944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FAD8A8-782E-4796-80F6-5E07C537E339}"/>
              </a:ext>
            </a:extLst>
          </p:cNvPr>
          <p:cNvSpPr>
            <a:spLocks noGrp="1"/>
          </p:cNvSpPr>
          <p:nvPr>
            <p:ph idx="1"/>
          </p:nvPr>
        </p:nvSpPr>
        <p:spPr/>
        <p:txBody>
          <a:bodyPr/>
          <a:lstStyle/>
          <a:p>
            <a:pPr>
              <a:buFont typeface="Arial" panose="020B0604020202020204" pitchFamily="34" charset="0"/>
              <a:buChar char="•"/>
            </a:pPr>
            <a:r>
              <a:rPr lang="en-US" b="1" dirty="0">
                <a:latin typeface="IBM Plex Sans" panose="020B0503050203000203" pitchFamily="34" charset="0"/>
              </a:rPr>
              <a:t>Climate and weather</a:t>
            </a:r>
            <a:r>
              <a:rPr lang="en-US" dirty="0">
                <a:latin typeface="IBM Plex Sans" panose="020B0503050203000203" pitchFamily="34" charset="0"/>
              </a:rPr>
              <a:t>:  prediction of bad weather can be done effectively and better climate models and climate-human interaction can be studied.</a:t>
            </a:r>
          </a:p>
          <a:p>
            <a:pPr>
              <a:buFont typeface="Arial" panose="020B0604020202020204" pitchFamily="34" charset="0"/>
              <a:buChar char="•"/>
            </a:pPr>
            <a:r>
              <a:rPr lang="en-US" dirty="0">
                <a:latin typeface="IBM Plex Sans" panose="020B0503050203000203" pitchFamily="34" charset="0"/>
              </a:rPr>
              <a:t>Molecular structure simulation.</a:t>
            </a:r>
          </a:p>
          <a:p>
            <a:pPr>
              <a:buFont typeface="Arial" panose="020B0604020202020204" pitchFamily="34" charset="0"/>
              <a:buChar char="•"/>
            </a:pPr>
            <a:r>
              <a:rPr lang="en-US" dirty="0">
                <a:latin typeface="IBM Plex Sans" panose="020B0503050203000203" pitchFamily="34" charset="0"/>
              </a:rPr>
              <a:t>AI and ML applications.</a:t>
            </a:r>
          </a:p>
          <a:p>
            <a:pPr>
              <a:buFont typeface="Arial" panose="020B0604020202020204" pitchFamily="34" charset="0"/>
              <a:buChar char="•"/>
            </a:pPr>
            <a:r>
              <a:rPr lang="en-US" dirty="0">
                <a:latin typeface="IBM Plex Sans" panose="020B0503050203000203" pitchFamily="34" charset="0"/>
              </a:rPr>
              <a:t>Defense applications like </a:t>
            </a:r>
            <a:r>
              <a:rPr lang="en-US" b="1" dirty="0">
                <a:latin typeface="IBM Plex Sans" panose="020B0503050203000203" pitchFamily="34" charset="0"/>
              </a:rPr>
              <a:t>semi automated military aircrafts</a:t>
            </a:r>
            <a:r>
              <a:rPr lang="en-US" dirty="0">
                <a:latin typeface="IBM Plex Sans" panose="020B0503050203000203" pitchFamily="34" charset="0"/>
              </a:rPr>
              <a:t>.</a:t>
            </a:r>
          </a:p>
          <a:p>
            <a:pPr>
              <a:buFont typeface="Arial" panose="020B0604020202020204" pitchFamily="34" charset="0"/>
              <a:buChar char="•"/>
            </a:pPr>
            <a:r>
              <a:rPr lang="en-US" b="1" dirty="0">
                <a:latin typeface="IBM Plex Sans" panose="020B0503050203000203" pitchFamily="34" charset="0"/>
              </a:rPr>
              <a:t>Cryptography and Cyber security</a:t>
            </a:r>
            <a:r>
              <a:rPr lang="en-US" dirty="0">
                <a:latin typeface="IBM Plex Sans" panose="020B0503050203000203" pitchFamily="34" charset="0"/>
              </a:rPr>
              <a:t>: quantum-based encryption can be designed which cannot be broken by any of the conventional high-end hackers.</a:t>
            </a:r>
          </a:p>
          <a:p>
            <a:pPr>
              <a:buFont typeface="Arial" panose="020B0604020202020204" pitchFamily="34" charset="0"/>
              <a:buChar char="•"/>
            </a:pPr>
            <a:endParaRPr lang="en-US" dirty="0"/>
          </a:p>
          <a:p>
            <a:pPr marL="0" indent="0">
              <a:buNone/>
            </a:pPr>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C4067D42-D783-4A6C-BA85-0FFF4B545308}"/>
              </a:ext>
            </a:extLst>
          </p:cNvPr>
          <p:cNvSpPr>
            <a:spLocks noGrp="1"/>
          </p:cNvSpPr>
          <p:nvPr>
            <p:ph type="title"/>
          </p:nvPr>
        </p:nvSpPr>
        <p:spPr/>
        <p:txBody>
          <a:bodyPr/>
          <a:lstStyle/>
          <a:p>
            <a:r>
              <a:rPr lang="en-US" dirty="0"/>
              <a:t>Applications of Quantum Computing:</a:t>
            </a:r>
          </a:p>
        </p:txBody>
      </p:sp>
      <p:sp>
        <p:nvSpPr>
          <p:cNvPr id="4" name="Content Placeholder 3">
            <a:extLst>
              <a:ext uri="{FF2B5EF4-FFF2-40B4-BE49-F238E27FC236}">
                <a16:creationId xmlns:a16="http://schemas.microsoft.com/office/drawing/2014/main" id="{C059D1A1-D351-44CB-A4C2-4EE05A13C5F0}"/>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52530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85A832-F802-494C-8150-D55548348A3B}"/>
              </a:ext>
            </a:extLst>
          </p:cNvPr>
          <p:cNvSpPr>
            <a:spLocks noGrp="1"/>
          </p:cNvSpPr>
          <p:nvPr>
            <p:ph idx="1"/>
          </p:nvPr>
        </p:nvSpPr>
        <p:spPr>
          <a:xfrm>
            <a:off x="258189" y="869528"/>
            <a:ext cx="8615227" cy="3795778"/>
          </a:xfrm>
        </p:spPr>
        <p:txBody>
          <a:bodyPr/>
          <a:lstStyle/>
          <a:p>
            <a:pPr>
              <a:buFont typeface="Arial" panose="020B0604020202020204" pitchFamily="34" charset="0"/>
              <a:buChar char="•"/>
            </a:pPr>
            <a:r>
              <a:rPr lang="en-US" b="1" dirty="0">
                <a:latin typeface="IBM Plex Sans" panose="020B0503050203000203" pitchFamily="34" charset="0"/>
              </a:rPr>
              <a:t>Drug development:</a:t>
            </a:r>
          </a:p>
          <a:p>
            <a:pPr marL="0" indent="0">
              <a:buNone/>
            </a:pPr>
            <a:r>
              <a:rPr lang="en-US" dirty="0">
                <a:latin typeface="IBM Plex Sans" panose="020B0503050203000203" pitchFamily="34" charset="0"/>
              </a:rPr>
              <a:t>Chemists test tons of different molecular combinations to find one that actually has properties that are effective against a disease. This process can take years and cost millions of dollars. Chemists bring tons of these combinations to later-stage trials and many of them still end up failing.</a:t>
            </a:r>
          </a:p>
          <a:p>
            <a:pPr marL="0" indent="0">
              <a:buNone/>
            </a:pPr>
            <a:r>
              <a:rPr lang="en-US" dirty="0">
                <a:latin typeface="IBM Plex Sans" panose="020B0503050203000203" pitchFamily="34" charset="0"/>
              </a:rPr>
              <a:t>A quantum computer would be able to </a:t>
            </a:r>
            <a:r>
              <a:rPr lang="en-US" b="1" dirty="0">
                <a:latin typeface="IBM Plex Sans" panose="020B0503050203000203" pitchFamily="34" charset="0"/>
              </a:rPr>
              <a:t>map out trillions of molecular combinations </a:t>
            </a:r>
            <a:r>
              <a:rPr lang="en-US" dirty="0">
                <a:latin typeface="IBM Plex Sans" panose="020B0503050203000203" pitchFamily="34" charset="0"/>
              </a:rPr>
              <a:t>and quickly identify the ones that would most likely work, significantly cutting down the cost and the time of drug development.</a:t>
            </a:r>
          </a:p>
          <a:p>
            <a:pPr>
              <a:buFont typeface="Arial" panose="020B0604020202020204" pitchFamily="34" charset="0"/>
              <a:buChar char="•"/>
            </a:pPr>
            <a:r>
              <a:rPr lang="en-US" b="1" dirty="0">
                <a:latin typeface="IBM Plex Sans" panose="020B0503050203000203" pitchFamily="34" charset="0"/>
              </a:rPr>
              <a:t>Genetic studies:</a:t>
            </a:r>
          </a:p>
          <a:p>
            <a:pPr marL="0" indent="0">
              <a:buNone/>
            </a:pPr>
            <a:r>
              <a:rPr lang="en-US" dirty="0">
                <a:latin typeface="IBM Plex Sans" panose="020B0503050203000203" pitchFamily="34" charset="0"/>
              </a:rPr>
              <a:t>Quantum computing could also </a:t>
            </a:r>
            <a:r>
              <a:rPr lang="en-US" b="1" dirty="0">
                <a:latin typeface="IBM Plex Sans" panose="020B0503050203000203" pitchFamily="34" charset="0"/>
              </a:rPr>
              <a:t>sequence and analyze a person's genes </a:t>
            </a:r>
            <a:r>
              <a:rPr lang="en-US" dirty="0">
                <a:latin typeface="IBM Plex Sans" panose="020B0503050203000203" pitchFamily="34" charset="0"/>
              </a:rPr>
              <a:t>much faster than the methods we have now, and that could also help make </a:t>
            </a:r>
            <a:r>
              <a:rPr lang="en-US" b="1" dirty="0">
                <a:latin typeface="IBM Plex Sans" panose="020B0503050203000203" pitchFamily="34" charset="0"/>
              </a:rPr>
              <a:t>personalized drugs and healthcare </a:t>
            </a:r>
            <a:r>
              <a:rPr lang="en-US" dirty="0">
                <a:latin typeface="IBM Plex Sans" panose="020B0503050203000203" pitchFamily="34" charset="0"/>
              </a:rPr>
              <a:t>more available to the masses.</a:t>
            </a:r>
          </a:p>
          <a:p>
            <a:pPr marL="0" indent="0">
              <a:buNone/>
            </a:pPr>
            <a:endParaRPr lang="en-US" dirty="0"/>
          </a:p>
          <a:p>
            <a:endParaRPr lang="en-US" dirty="0"/>
          </a:p>
        </p:txBody>
      </p:sp>
      <p:sp>
        <p:nvSpPr>
          <p:cNvPr id="3" name="Title 2">
            <a:extLst>
              <a:ext uri="{FF2B5EF4-FFF2-40B4-BE49-F238E27FC236}">
                <a16:creationId xmlns:a16="http://schemas.microsoft.com/office/drawing/2014/main" id="{D9596954-2242-4359-9C2F-05CCC8DAF8FD}"/>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4D134F96-4B69-4C5B-A5C7-BEB3B4259B5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05750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85A5E6-9DF5-4CE5-B0F4-BE38690B87F1}"/>
              </a:ext>
            </a:extLst>
          </p:cNvPr>
          <p:cNvSpPr>
            <a:spLocks noGrp="1"/>
          </p:cNvSpPr>
          <p:nvPr>
            <p:ph idx="1"/>
          </p:nvPr>
        </p:nvSpPr>
        <p:spPr>
          <a:xfrm>
            <a:off x="279340" y="1034565"/>
            <a:ext cx="8615227" cy="3725083"/>
          </a:xfrm>
        </p:spPr>
        <p:txBody>
          <a:bodyPr/>
          <a:lstStyle/>
          <a:p>
            <a:pPr>
              <a:buFont typeface="Arial" panose="020B0604020202020204" pitchFamily="34" charset="0"/>
              <a:buChar char="•"/>
            </a:pPr>
            <a:r>
              <a:rPr lang="en-US" b="1" dirty="0">
                <a:latin typeface="IBM Plex Sans" panose="020B0503050203000203" pitchFamily="34" charset="0"/>
              </a:rPr>
              <a:t>Data Analytics:</a:t>
            </a:r>
          </a:p>
          <a:p>
            <a:pPr marL="0" indent="0">
              <a:buNone/>
            </a:pPr>
            <a:r>
              <a:rPr lang="en-US" dirty="0">
                <a:latin typeface="IBM Plex Sans" panose="020B0503050203000203" pitchFamily="34" charset="0"/>
              </a:rPr>
              <a:t>sort through mountain of data much faster than a regular computer or a human could, and it could point us to which images and videos we should take a closer look at and which ones we can just ignore and throw out.</a:t>
            </a:r>
          </a:p>
          <a:p>
            <a:pPr>
              <a:buFont typeface="Arial" panose="020B0604020202020204" pitchFamily="34" charset="0"/>
              <a:buChar char="•"/>
            </a:pPr>
            <a:r>
              <a:rPr lang="en-US" b="1" dirty="0">
                <a:latin typeface="IBM Plex Sans" panose="020B0503050203000203" pitchFamily="34" charset="0"/>
              </a:rPr>
              <a:t>streamline both air traffic and ground-based traffic </a:t>
            </a:r>
            <a:r>
              <a:rPr lang="en-US" dirty="0">
                <a:latin typeface="IBM Plex Sans" panose="020B0503050203000203" pitchFamily="34" charset="0"/>
              </a:rPr>
              <a:t>control because they're so good at quickly calculating the optimal route.</a:t>
            </a:r>
          </a:p>
          <a:p>
            <a:pPr>
              <a:buFont typeface="Arial" panose="020B0604020202020204" pitchFamily="34" charset="0"/>
              <a:buChar char="•"/>
            </a:pPr>
            <a:r>
              <a:rPr lang="en-US" dirty="0">
                <a:latin typeface="IBM Plex Sans" panose="020B0503050203000203" pitchFamily="34" charset="0"/>
              </a:rPr>
              <a:t>A quantum computer could tackle more data in any given telescope view, </a:t>
            </a:r>
            <a:r>
              <a:rPr lang="en-US" b="1" dirty="0">
                <a:latin typeface="IBM Plex Sans" panose="020B0503050203000203" pitchFamily="34" charset="0"/>
              </a:rPr>
              <a:t>spot more exoplanets, </a:t>
            </a:r>
            <a:r>
              <a:rPr lang="en-US" dirty="0">
                <a:latin typeface="IBM Plex Sans" panose="020B0503050203000203" pitchFamily="34" charset="0"/>
              </a:rPr>
              <a:t>and help quickly identify which ones have the most potential to harbor life. It could even uncover exoplanets that Kepler space telescope missed during its first run through older images.</a:t>
            </a:r>
          </a:p>
        </p:txBody>
      </p:sp>
      <p:sp>
        <p:nvSpPr>
          <p:cNvPr id="3" name="Title 2">
            <a:extLst>
              <a:ext uri="{FF2B5EF4-FFF2-40B4-BE49-F238E27FC236}">
                <a16:creationId xmlns:a16="http://schemas.microsoft.com/office/drawing/2014/main" id="{258B871A-3B4A-44AA-B4D2-37496E7623B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FA4CF0F-84C4-4443-8F2D-40ED32C8FD5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99071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C3168B-E8BE-4472-95E6-186BC6C5DF57}"/>
              </a:ext>
            </a:extLst>
          </p:cNvPr>
          <p:cNvSpPr>
            <a:spLocks noGrp="1"/>
          </p:cNvSpPr>
          <p:nvPr>
            <p:ph type="title"/>
          </p:nvPr>
        </p:nvSpPr>
        <p:spPr>
          <a:xfrm>
            <a:off x="269878" y="240427"/>
            <a:ext cx="8594260" cy="384721"/>
          </a:xfrm>
        </p:spPr>
        <p:txBody>
          <a:bodyPr wrap="square" anchor="t">
            <a:normAutofit/>
          </a:bodyPr>
          <a:lstStyle/>
          <a:p>
            <a:r>
              <a:rPr lang="en-US" dirty="0">
                <a:latin typeface="IBM Plex Sans" panose="020B0503050203000203" pitchFamily="34" charset="0"/>
              </a:rPr>
              <a:t>What is 5G technology ?</a:t>
            </a:r>
          </a:p>
        </p:txBody>
      </p:sp>
      <p:sp>
        <p:nvSpPr>
          <p:cNvPr id="13" name="Content Placeholder 2">
            <a:extLst>
              <a:ext uri="{FF2B5EF4-FFF2-40B4-BE49-F238E27FC236}">
                <a16:creationId xmlns:a16="http://schemas.microsoft.com/office/drawing/2014/main" id="{BEDEFB32-D49B-C13A-315D-418ABB24D7A0}"/>
              </a:ext>
            </a:extLst>
          </p:cNvPr>
          <p:cNvSpPr>
            <a:spLocks noGrp="1"/>
          </p:cNvSpPr>
          <p:nvPr>
            <p:ph sz="half" idx="1"/>
          </p:nvPr>
        </p:nvSpPr>
        <p:spPr>
          <a:xfrm>
            <a:off x="140677" y="971550"/>
            <a:ext cx="4290646" cy="3657600"/>
          </a:xfrm>
        </p:spPr>
        <p:txBody>
          <a:bodyPr/>
          <a:lstStyle/>
          <a:p>
            <a:pPr>
              <a:buFont typeface="Arial" panose="020B0604020202020204" pitchFamily="34" charset="0"/>
              <a:buChar char="•"/>
            </a:pPr>
            <a:r>
              <a:rPr lang="en-US" sz="1600" dirty="0">
                <a:latin typeface="IBM Plex Sans" panose="020B0503050203000203" pitchFamily="34" charset="0"/>
              </a:rPr>
              <a:t>It is the </a:t>
            </a:r>
            <a:r>
              <a:rPr lang="en-US" sz="1600" b="1" dirty="0">
                <a:latin typeface="IBM Plex Sans" panose="020B0503050203000203" pitchFamily="34" charset="0"/>
              </a:rPr>
              <a:t>latest iteration </a:t>
            </a:r>
            <a:r>
              <a:rPr lang="en-US" sz="1600" dirty="0">
                <a:latin typeface="IBM Plex Sans" panose="020B0503050203000203" pitchFamily="34" charset="0"/>
              </a:rPr>
              <a:t>and the </a:t>
            </a:r>
            <a:r>
              <a:rPr lang="en-US" sz="1600" b="1" dirty="0">
                <a:latin typeface="IBM Plex Sans" panose="020B0503050203000203" pitchFamily="34" charset="0"/>
              </a:rPr>
              <a:t>fifth generation</a:t>
            </a:r>
            <a:r>
              <a:rPr lang="en-US" sz="1600" dirty="0">
                <a:latin typeface="IBM Plex Sans" panose="020B0503050203000203" pitchFamily="34" charset="0"/>
              </a:rPr>
              <a:t> of cellular internet technologies.</a:t>
            </a:r>
          </a:p>
          <a:p>
            <a:pPr>
              <a:buFont typeface="Arial" panose="020B0604020202020204" pitchFamily="34" charset="0"/>
              <a:buChar char="•"/>
            </a:pPr>
            <a:r>
              <a:rPr lang="en-US" sz="1600" dirty="0">
                <a:latin typeface="IBM Plex Sans" panose="020B0503050203000203" pitchFamily="34" charset="0"/>
              </a:rPr>
              <a:t>It is evolved after </a:t>
            </a:r>
            <a:r>
              <a:rPr lang="en-US" sz="1600" b="1" dirty="0">
                <a:latin typeface="IBM Plex Sans" panose="020B0503050203000203" pitchFamily="34" charset="0"/>
              </a:rPr>
              <a:t>rigorous research </a:t>
            </a:r>
            <a:r>
              <a:rPr lang="en-US" sz="1600" dirty="0">
                <a:latin typeface="IBM Plex Sans" panose="020B0503050203000203" pitchFamily="34" charset="0"/>
              </a:rPr>
              <a:t>and development and high-end innovations.</a:t>
            </a:r>
          </a:p>
          <a:p>
            <a:pPr>
              <a:buFont typeface="Arial" panose="020B0604020202020204" pitchFamily="34" charset="0"/>
              <a:buChar char="•"/>
            </a:pPr>
            <a:r>
              <a:rPr lang="en-US" sz="1600" dirty="0">
                <a:latin typeface="IBM Plex Sans" panose="020B0503050203000203" pitchFamily="34" charset="0"/>
              </a:rPr>
              <a:t>5G is a </a:t>
            </a:r>
            <a:r>
              <a:rPr lang="en-US" sz="1600" b="1" dirty="0">
                <a:latin typeface="IBM Plex Sans" panose="020B0503050203000203" pitchFamily="34" charset="0"/>
              </a:rPr>
              <a:t>new realm </a:t>
            </a:r>
            <a:r>
              <a:rPr lang="en-US" sz="1600" dirty="0">
                <a:latin typeface="IBM Plex Sans" panose="020B0503050203000203" pitchFamily="34" charset="0"/>
              </a:rPr>
              <a:t>on the internet technology and is </a:t>
            </a:r>
            <a:r>
              <a:rPr lang="en-US" sz="1600" b="1" dirty="0">
                <a:latin typeface="IBM Plex Sans" panose="020B0503050203000203" pitchFamily="34" charset="0"/>
              </a:rPr>
              <a:t>several times better </a:t>
            </a:r>
            <a:r>
              <a:rPr lang="en-US" sz="1600" dirty="0">
                <a:latin typeface="IBM Plex Sans" panose="020B0503050203000203" pitchFamily="34" charset="0"/>
              </a:rPr>
              <a:t>than the previous generations, both qualitatively and quantitatively.</a:t>
            </a:r>
          </a:p>
          <a:p>
            <a:endParaRPr lang="en-US" dirty="0"/>
          </a:p>
        </p:txBody>
      </p:sp>
      <p:pic>
        <p:nvPicPr>
          <p:cNvPr id="11" name="Content Placeholder 10" descr="Graphical user interface&#10;&#10;Description automatically generated">
            <a:extLst>
              <a:ext uri="{FF2B5EF4-FFF2-40B4-BE49-F238E27FC236}">
                <a16:creationId xmlns:a16="http://schemas.microsoft.com/office/drawing/2014/main" id="{76216993-8002-6B05-AF79-EAD4697F77CF}"/>
              </a:ext>
            </a:extLst>
          </p:cNvPr>
          <p:cNvPicPr>
            <a:picLocks noGrp="1" noChangeAspect="1"/>
          </p:cNvPicPr>
          <p:nvPr>
            <p:ph sz="half" idx="2"/>
          </p:nvPr>
        </p:nvPicPr>
        <p:blipFill>
          <a:blip r:embed="rId2"/>
          <a:stretch>
            <a:fillRect/>
          </a:stretch>
        </p:blipFill>
        <p:spPr>
          <a:xfrm>
            <a:off x="4712679" y="725631"/>
            <a:ext cx="3883656" cy="3361389"/>
          </a:xfrm>
        </p:spPr>
      </p:pic>
    </p:spTree>
    <p:extLst>
      <p:ext uri="{BB962C8B-B14F-4D97-AF65-F5344CB8AC3E}">
        <p14:creationId xmlns:p14="http://schemas.microsoft.com/office/powerpoint/2010/main" val="52277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1BABF4-8C91-4868-9D38-828DBEBB36A0}"/>
              </a:ext>
            </a:extLst>
          </p:cNvPr>
          <p:cNvSpPr>
            <a:spLocks noGrp="1"/>
          </p:cNvSpPr>
          <p:nvPr>
            <p:ph idx="1"/>
          </p:nvPr>
        </p:nvSpPr>
        <p:spPr>
          <a:xfrm>
            <a:off x="269878" y="810808"/>
            <a:ext cx="8615227" cy="3725083"/>
          </a:xfrm>
        </p:spPr>
        <p:txBody>
          <a:bodyPr/>
          <a:lstStyle/>
          <a:p>
            <a:pPr>
              <a:buFont typeface="Arial" panose="020B0604020202020204" pitchFamily="34" charset="0"/>
              <a:buChar char="•"/>
            </a:pPr>
            <a:r>
              <a:rPr lang="en-US" b="0" i="0" dirty="0">
                <a:solidFill>
                  <a:srgbClr val="161616"/>
                </a:solidFill>
                <a:effectLst/>
                <a:latin typeface="IBM Plex Sans" panose="020B0604020202020204" pitchFamily="34" charset="0"/>
              </a:rPr>
              <a:t>Quantum computing is a rapidly-emerging technology that harnesses </a:t>
            </a:r>
            <a:r>
              <a:rPr lang="en-US" b="1" i="0" dirty="0">
                <a:solidFill>
                  <a:srgbClr val="161616"/>
                </a:solidFill>
                <a:effectLst/>
                <a:latin typeface="IBM Plex Sans" panose="020B0604020202020204" pitchFamily="34" charset="0"/>
              </a:rPr>
              <a:t>the laws of quantum mechanics</a:t>
            </a:r>
            <a:r>
              <a:rPr lang="en-US" b="0" i="0" dirty="0">
                <a:solidFill>
                  <a:srgbClr val="161616"/>
                </a:solidFill>
                <a:effectLst/>
                <a:latin typeface="IBM Plex Sans" panose="020B0604020202020204" pitchFamily="34" charset="0"/>
              </a:rPr>
              <a:t> </a:t>
            </a:r>
            <a:r>
              <a:rPr lang="en-US" dirty="0">
                <a:solidFill>
                  <a:srgbClr val="161616"/>
                </a:solidFill>
                <a:latin typeface="IBM Plex Sans" panose="020B0604020202020204" pitchFamily="34" charset="0"/>
              </a:rPr>
              <a:t>such as superposition, entanglement, interference etc., </a:t>
            </a:r>
            <a:r>
              <a:rPr lang="en-US" b="0" i="0" dirty="0">
                <a:solidFill>
                  <a:srgbClr val="161616"/>
                </a:solidFill>
                <a:effectLst/>
                <a:latin typeface="IBM Plex Sans" panose="020B0604020202020204" pitchFamily="34" charset="0"/>
              </a:rPr>
              <a:t>to solve problems too complex for classical computers. </a:t>
            </a:r>
          </a:p>
          <a:p>
            <a:pPr>
              <a:buFont typeface="Arial" panose="020B0604020202020204" pitchFamily="34" charset="0"/>
              <a:buChar char="•"/>
            </a:pPr>
            <a:r>
              <a:rPr lang="en-US" dirty="0">
                <a:solidFill>
                  <a:schemeClr val="bg1">
                    <a:lumMod val="10000"/>
                  </a:schemeClr>
                </a:solidFill>
                <a:latin typeface="IBM Plex Sans" panose="020B0503050203000203" pitchFamily="34" charset="0"/>
              </a:rPr>
              <a:t>Classical computers works on Binary Bits ( 0s and 1s ) while Quantum computers works on </a:t>
            </a:r>
            <a:r>
              <a:rPr lang="en-US" b="1" dirty="0">
                <a:solidFill>
                  <a:schemeClr val="bg1">
                    <a:lumMod val="10000"/>
                  </a:schemeClr>
                </a:solidFill>
                <a:latin typeface="IBM Plex Sans" panose="020B0503050203000203" pitchFamily="34" charset="0"/>
              </a:rPr>
              <a:t>Quantum Bits </a:t>
            </a:r>
            <a:r>
              <a:rPr lang="en-US" dirty="0">
                <a:solidFill>
                  <a:schemeClr val="bg1">
                    <a:lumMod val="10000"/>
                  </a:schemeClr>
                </a:solidFill>
                <a:latin typeface="IBM Plex Sans" panose="020B0503050203000203" pitchFamily="34" charset="0"/>
              </a:rPr>
              <a:t>also known as </a:t>
            </a:r>
            <a:r>
              <a:rPr lang="en-US" b="1" dirty="0">
                <a:solidFill>
                  <a:schemeClr val="bg1">
                    <a:lumMod val="10000"/>
                  </a:schemeClr>
                </a:solidFill>
                <a:latin typeface="IBM Plex Sans" panose="020B0503050203000203" pitchFamily="34" charset="0"/>
              </a:rPr>
              <a:t>“Qubits”.</a:t>
            </a:r>
          </a:p>
          <a:p>
            <a:pPr>
              <a:buFont typeface="Arial" panose="020B0604020202020204" pitchFamily="34" charset="0"/>
              <a:buChar char="•"/>
            </a:pPr>
            <a:r>
              <a:rPr lang="en-US" dirty="0">
                <a:latin typeface="IBM Plex Sans" panose="020B0503050203000203" pitchFamily="34" charset="0"/>
              </a:rPr>
              <a:t>Qubits </a:t>
            </a:r>
            <a:r>
              <a:rPr lang="en-US" b="1" dirty="0">
                <a:latin typeface="IBM Plex Sans" panose="020B0503050203000203" pitchFamily="34" charset="0"/>
              </a:rPr>
              <a:t>can be 0, 1 as well as both together </a:t>
            </a:r>
            <a:r>
              <a:rPr lang="en-US" dirty="0">
                <a:latin typeface="IBM Plex Sans" panose="020B0503050203000203" pitchFamily="34" charset="0"/>
              </a:rPr>
              <a:t>i.e., a superposition of 0 and 1. A Qubit can be both 0 and 1 at the same time, till the time it is observed !! </a:t>
            </a:r>
          </a:p>
          <a:p>
            <a:pPr>
              <a:buFont typeface="Arial" panose="020B0604020202020204" pitchFamily="34" charset="0"/>
              <a:buChar char="•"/>
            </a:pPr>
            <a:r>
              <a:rPr lang="en-US" dirty="0">
                <a:latin typeface="IBM Plex Sans" panose="020B0503050203000203" pitchFamily="34" charset="0"/>
              </a:rPr>
              <a:t>This property of the Qubit to be in a </a:t>
            </a:r>
            <a:r>
              <a:rPr lang="en-US" b="1" dirty="0">
                <a:latin typeface="IBM Plex Sans" panose="020B0503050203000203" pitchFamily="34" charset="0"/>
              </a:rPr>
              <a:t>superposition of 2 states at the same time </a:t>
            </a:r>
            <a:r>
              <a:rPr lang="en-US" dirty="0">
                <a:latin typeface="IBM Plex Sans" panose="020B0503050203000203" pitchFamily="34" charset="0"/>
              </a:rPr>
              <a:t>is what provides the Quantum Computers with </a:t>
            </a:r>
            <a:r>
              <a:rPr lang="en-US" b="1" dirty="0">
                <a:latin typeface="IBM Plex Sans" panose="020B0503050203000203" pitchFamily="34" charset="0"/>
              </a:rPr>
              <a:t>exponential speedup </a:t>
            </a:r>
            <a:r>
              <a:rPr lang="en-US" dirty="0">
                <a:latin typeface="IBM Plex Sans" panose="020B0503050203000203" pitchFamily="34" charset="0"/>
              </a:rPr>
              <a:t>when compared to Classical Computers.</a:t>
            </a:r>
          </a:p>
          <a:p>
            <a:endParaRPr lang="en-US" dirty="0"/>
          </a:p>
        </p:txBody>
      </p:sp>
      <p:sp>
        <p:nvSpPr>
          <p:cNvPr id="3" name="Title 2">
            <a:extLst>
              <a:ext uri="{FF2B5EF4-FFF2-40B4-BE49-F238E27FC236}">
                <a16:creationId xmlns:a16="http://schemas.microsoft.com/office/drawing/2014/main" id="{897346AC-621A-4A73-8146-84C19DBEFDEA}"/>
              </a:ext>
            </a:extLst>
          </p:cNvPr>
          <p:cNvSpPr>
            <a:spLocks noGrp="1"/>
          </p:cNvSpPr>
          <p:nvPr>
            <p:ph type="title"/>
          </p:nvPr>
        </p:nvSpPr>
        <p:spPr/>
        <p:txBody>
          <a:bodyPr/>
          <a:lstStyle/>
          <a:p>
            <a:r>
              <a:rPr lang="en-US" dirty="0"/>
              <a:t>1G vs 2G vs 3G vs 4G vs 5G:</a:t>
            </a:r>
          </a:p>
        </p:txBody>
      </p:sp>
    </p:spTree>
    <p:extLst>
      <p:ext uri="{BB962C8B-B14F-4D97-AF65-F5344CB8AC3E}">
        <p14:creationId xmlns:p14="http://schemas.microsoft.com/office/powerpoint/2010/main" val="159146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chart&#10;&#10;Description automatically generated">
            <a:extLst>
              <a:ext uri="{FF2B5EF4-FFF2-40B4-BE49-F238E27FC236}">
                <a16:creationId xmlns:a16="http://schemas.microsoft.com/office/drawing/2014/main" id="{66514482-D716-48E8-A378-6BCC0F5D3C17}"/>
              </a:ext>
            </a:extLst>
          </p:cNvPr>
          <p:cNvPicPr>
            <a:picLocks noGrp="1" noChangeAspect="1"/>
          </p:cNvPicPr>
          <p:nvPr>
            <p:ph idx="1"/>
          </p:nvPr>
        </p:nvPicPr>
        <p:blipFill>
          <a:blip r:embed="rId2"/>
          <a:stretch>
            <a:fillRect/>
          </a:stretch>
        </p:blipFill>
        <p:spPr>
          <a:xfrm>
            <a:off x="1585736" y="940222"/>
            <a:ext cx="5960132" cy="3725083"/>
          </a:xfrm>
          <a:noFill/>
        </p:spPr>
      </p:pic>
      <p:sp>
        <p:nvSpPr>
          <p:cNvPr id="5" name="Title 4">
            <a:extLst>
              <a:ext uri="{FF2B5EF4-FFF2-40B4-BE49-F238E27FC236}">
                <a16:creationId xmlns:a16="http://schemas.microsoft.com/office/drawing/2014/main" id="{33048CF9-23BD-455B-B196-CC10CF619B6E}"/>
              </a:ext>
            </a:extLst>
          </p:cNvPr>
          <p:cNvSpPr>
            <a:spLocks noGrp="1"/>
          </p:cNvSpPr>
          <p:nvPr>
            <p:ph type="title"/>
          </p:nvPr>
        </p:nvSpPr>
        <p:spPr>
          <a:xfrm>
            <a:off x="269878" y="240427"/>
            <a:ext cx="8024283" cy="384721"/>
          </a:xfrm>
        </p:spPr>
        <p:txBody>
          <a:bodyPr wrap="square" anchor="t">
            <a:normAutofit/>
          </a:bodyPr>
          <a:lstStyle/>
          <a:p>
            <a:r>
              <a:rPr lang="en-US" dirty="0"/>
              <a:t>  Qubits &amp; Superposition</a:t>
            </a:r>
          </a:p>
        </p:txBody>
      </p:sp>
      <p:sp>
        <p:nvSpPr>
          <p:cNvPr id="14" name="Content Placeholder 3">
            <a:extLst>
              <a:ext uri="{FF2B5EF4-FFF2-40B4-BE49-F238E27FC236}">
                <a16:creationId xmlns:a16="http://schemas.microsoft.com/office/drawing/2014/main" id="{7CE93B0F-15BE-4EF7-8F36-A8932C9C0735}"/>
              </a:ext>
            </a:extLst>
          </p:cNvPr>
          <p:cNvSpPr>
            <a:spLocks noGrp="1"/>
          </p:cNvSpPr>
          <p:nvPr>
            <p:ph sz="quarter" idx="10"/>
          </p:nvPr>
        </p:nvSpPr>
        <p:spPr>
          <a:xfrm>
            <a:off x="343291" y="681005"/>
            <a:ext cx="7964402" cy="188523"/>
          </a:xfrm>
        </p:spPr>
        <p:txBody>
          <a:bodyPr/>
          <a:lstStyle/>
          <a:p>
            <a:endParaRPr lang="en-US" dirty="0"/>
          </a:p>
        </p:txBody>
      </p:sp>
    </p:spTree>
    <p:extLst>
      <p:ext uri="{BB962C8B-B14F-4D97-AF65-F5344CB8AC3E}">
        <p14:creationId xmlns:p14="http://schemas.microsoft.com/office/powerpoint/2010/main" val="22074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2CEDFDFA-3E2D-4FE4-9FAB-5017A6328449}"/>
              </a:ext>
            </a:extLst>
          </p:cNvPr>
          <p:cNvPicPr>
            <a:picLocks noGrp="1" noChangeAspect="1"/>
          </p:cNvPicPr>
          <p:nvPr>
            <p:ph idx="1"/>
          </p:nvPr>
        </p:nvPicPr>
        <p:blipFill>
          <a:blip r:embed="rId2"/>
          <a:stretch>
            <a:fillRect/>
          </a:stretch>
        </p:blipFill>
        <p:spPr>
          <a:xfrm>
            <a:off x="1284434" y="939800"/>
            <a:ext cx="6564020" cy="3725863"/>
          </a:xfrm>
        </p:spPr>
      </p:pic>
      <p:sp>
        <p:nvSpPr>
          <p:cNvPr id="3" name="Title 2">
            <a:extLst>
              <a:ext uri="{FF2B5EF4-FFF2-40B4-BE49-F238E27FC236}">
                <a16:creationId xmlns:a16="http://schemas.microsoft.com/office/drawing/2014/main" id="{6C1E2D6A-7271-4CAE-A807-7D9A74DE40EC}"/>
              </a:ext>
            </a:extLst>
          </p:cNvPr>
          <p:cNvSpPr>
            <a:spLocks noGrp="1"/>
          </p:cNvSpPr>
          <p:nvPr>
            <p:ph type="title"/>
          </p:nvPr>
        </p:nvSpPr>
        <p:spPr/>
        <p:txBody>
          <a:bodyPr/>
          <a:lstStyle/>
          <a:p>
            <a:r>
              <a:rPr lang="en-US" dirty="0"/>
              <a:t> Superposition</a:t>
            </a:r>
          </a:p>
        </p:txBody>
      </p:sp>
    </p:spTree>
    <p:extLst>
      <p:ext uri="{BB962C8B-B14F-4D97-AF65-F5344CB8AC3E}">
        <p14:creationId xmlns:p14="http://schemas.microsoft.com/office/powerpoint/2010/main" val="304374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002982-BF4F-4BEA-9685-4D06997A5A25}"/>
              </a:ext>
            </a:extLst>
          </p:cNvPr>
          <p:cNvSpPr>
            <a:spLocks noGrp="1"/>
          </p:cNvSpPr>
          <p:nvPr>
            <p:ph type="title"/>
          </p:nvPr>
        </p:nvSpPr>
        <p:spPr/>
        <p:txBody>
          <a:bodyPr wrap="square" anchor="t">
            <a:normAutofit/>
          </a:bodyPr>
          <a:lstStyle/>
          <a:p>
            <a:r>
              <a:rPr lang="en-US" dirty="0"/>
              <a:t>Entanglement:</a:t>
            </a:r>
          </a:p>
        </p:txBody>
      </p:sp>
      <p:pic>
        <p:nvPicPr>
          <p:cNvPr id="13" name="Content Placeholder 12" descr="A city lit up at night&#10;&#10;Description automatically generated with low confidence">
            <a:extLst>
              <a:ext uri="{FF2B5EF4-FFF2-40B4-BE49-F238E27FC236}">
                <a16:creationId xmlns:a16="http://schemas.microsoft.com/office/drawing/2014/main" id="{2086BC44-2660-4399-8EAD-780C549F9BAB}"/>
              </a:ext>
            </a:extLst>
          </p:cNvPr>
          <p:cNvPicPr>
            <a:picLocks noGrp="1" noChangeAspect="1"/>
          </p:cNvPicPr>
          <p:nvPr>
            <p:ph sz="quarter" idx="10"/>
          </p:nvPr>
        </p:nvPicPr>
        <p:blipFill>
          <a:blip r:embed="rId2"/>
          <a:stretch>
            <a:fillRect/>
          </a:stretch>
        </p:blipFill>
        <p:spPr>
          <a:xfrm>
            <a:off x="1847248" y="1662056"/>
            <a:ext cx="4869542" cy="2793829"/>
          </a:xfrm>
        </p:spPr>
      </p:pic>
      <p:sp>
        <p:nvSpPr>
          <p:cNvPr id="11" name="Content Placeholder 10">
            <a:extLst>
              <a:ext uri="{FF2B5EF4-FFF2-40B4-BE49-F238E27FC236}">
                <a16:creationId xmlns:a16="http://schemas.microsoft.com/office/drawing/2014/main" id="{2C18889E-6319-439C-8550-0D33F9F87F3F}"/>
              </a:ext>
            </a:extLst>
          </p:cNvPr>
          <p:cNvSpPr>
            <a:spLocks noGrp="1"/>
          </p:cNvSpPr>
          <p:nvPr>
            <p:ph idx="1"/>
          </p:nvPr>
        </p:nvSpPr>
        <p:spPr/>
        <p:txBody>
          <a:bodyPr/>
          <a:lstStyle/>
          <a:p>
            <a:pPr marL="0" indent="0">
              <a:buNone/>
            </a:pPr>
            <a:r>
              <a:rPr lang="en-US" dirty="0">
                <a:latin typeface="IBM Plex Sans" panose="020B0503050203000203" pitchFamily="34" charset="0"/>
              </a:rPr>
              <a:t>It is the property that says that </a:t>
            </a:r>
            <a:r>
              <a:rPr lang="en-US" b="1" dirty="0">
                <a:latin typeface="IBM Plex Sans" panose="020B0503050203000203" pitchFamily="34" charset="0"/>
              </a:rPr>
              <a:t>the states of entangled qubits cannot be described     independently </a:t>
            </a:r>
            <a:r>
              <a:rPr lang="en-US" dirty="0">
                <a:latin typeface="IBM Plex Sans" panose="020B0503050203000203" pitchFamily="34" charset="0"/>
              </a:rPr>
              <a:t>of each other.</a:t>
            </a:r>
          </a:p>
        </p:txBody>
      </p:sp>
    </p:spTree>
    <p:extLst>
      <p:ext uri="{BB962C8B-B14F-4D97-AF65-F5344CB8AC3E}">
        <p14:creationId xmlns:p14="http://schemas.microsoft.com/office/powerpoint/2010/main" val="4799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957E9-5E76-4CA7-A6AD-838C964BC535}"/>
              </a:ext>
            </a:extLst>
          </p:cNvPr>
          <p:cNvSpPr>
            <a:spLocks noGrp="1"/>
          </p:cNvSpPr>
          <p:nvPr>
            <p:ph type="title"/>
          </p:nvPr>
        </p:nvSpPr>
        <p:spPr/>
        <p:txBody>
          <a:bodyPr/>
          <a:lstStyle/>
          <a:p>
            <a:r>
              <a:rPr lang="en-US" dirty="0"/>
              <a:t>Quantum physics is both confusing and mind blowing !!</a:t>
            </a:r>
          </a:p>
        </p:txBody>
      </p:sp>
      <p:sp>
        <p:nvSpPr>
          <p:cNvPr id="4" name="Content Placeholder 3">
            <a:extLst>
              <a:ext uri="{FF2B5EF4-FFF2-40B4-BE49-F238E27FC236}">
                <a16:creationId xmlns:a16="http://schemas.microsoft.com/office/drawing/2014/main" id="{E5F0EF08-D1E5-4FF4-BA4A-B17B57D679A4}"/>
              </a:ext>
            </a:extLst>
          </p:cNvPr>
          <p:cNvSpPr>
            <a:spLocks noGrp="1"/>
          </p:cNvSpPr>
          <p:nvPr>
            <p:ph sz="quarter" idx="10"/>
          </p:nvPr>
        </p:nvSpPr>
        <p:spPr/>
        <p:txBody>
          <a:bodyPr/>
          <a:lstStyle/>
          <a:p>
            <a:endParaRPr lang="en-US" dirty="0"/>
          </a:p>
        </p:txBody>
      </p:sp>
      <p:pic>
        <p:nvPicPr>
          <p:cNvPr id="12" name="Content Placeholder 11">
            <a:extLst>
              <a:ext uri="{FF2B5EF4-FFF2-40B4-BE49-F238E27FC236}">
                <a16:creationId xmlns:a16="http://schemas.microsoft.com/office/drawing/2014/main" id="{7D7455C6-C81D-4ACF-AA20-6E71B1FB3408}"/>
              </a:ext>
            </a:extLst>
          </p:cNvPr>
          <p:cNvPicPr>
            <a:picLocks noGrp="1" noChangeAspect="1"/>
          </p:cNvPicPr>
          <p:nvPr>
            <p:ph idx="1"/>
          </p:nvPr>
        </p:nvPicPr>
        <p:blipFill>
          <a:blip r:embed="rId2"/>
          <a:stretch>
            <a:fillRect/>
          </a:stretch>
        </p:blipFill>
        <p:spPr>
          <a:xfrm>
            <a:off x="2336801" y="925385"/>
            <a:ext cx="4093028" cy="3820107"/>
          </a:xfrm>
        </p:spPr>
      </p:pic>
    </p:spTree>
    <p:extLst>
      <p:ext uri="{BB962C8B-B14F-4D97-AF65-F5344CB8AC3E}">
        <p14:creationId xmlns:p14="http://schemas.microsoft.com/office/powerpoint/2010/main" val="244056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with low confidence">
            <a:extLst>
              <a:ext uri="{FF2B5EF4-FFF2-40B4-BE49-F238E27FC236}">
                <a16:creationId xmlns:a16="http://schemas.microsoft.com/office/drawing/2014/main" id="{88E6AE63-D8F0-4E6D-8F4D-4EBE2F955BEE}"/>
              </a:ext>
            </a:extLst>
          </p:cNvPr>
          <p:cNvPicPr>
            <a:picLocks noGrp="1" noChangeAspect="1"/>
          </p:cNvPicPr>
          <p:nvPr>
            <p:ph idx="1"/>
          </p:nvPr>
        </p:nvPicPr>
        <p:blipFill>
          <a:blip r:embed="rId2"/>
          <a:stretch>
            <a:fillRect/>
          </a:stretch>
        </p:blipFill>
        <p:spPr>
          <a:xfrm>
            <a:off x="560163" y="1059544"/>
            <a:ext cx="3553776" cy="2590801"/>
          </a:xfrm>
        </p:spPr>
      </p:pic>
      <p:sp>
        <p:nvSpPr>
          <p:cNvPr id="3" name="Title 2">
            <a:extLst>
              <a:ext uri="{FF2B5EF4-FFF2-40B4-BE49-F238E27FC236}">
                <a16:creationId xmlns:a16="http://schemas.microsoft.com/office/drawing/2014/main" id="{091A5A08-DDD7-4705-86B0-A807F5302784}"/>
              </a:ext>
            </a:extLst>
          </p:cNvPr>
          <p:cNvSpPr>
            <a:spLocks noGrp="1"/>
          </p:cNvSpPr>
          <p:nvPr>
            <p:ph type="title"/>
          </p:nvPr>
        </p:nvSpPr>
        <p:spPr/>
        <p:txBody>
          <a:bodyPr/>
          <a:lstStyle/>
          <a:p>
            <a:endParaRPr lang="en-US" dirty="0"/>
          </a:p>
        </p:txBody>
      </p:sp>
      <p:pic>
        <p:nvPicPr>
          <p:cNvPr id="8" name="Content Placeholder 7" descr="Graphical user interface&#10;&#10;Description automatically generated with low confidence">
            <a:extLst>
              <a:ext uri="{FF2B5EF4-FFF2-40B4-BE49-F238E27FC236}">
                <a16:creationId xmlns:a16="http://schemas.microsoft.com/office/drawing/2014/main" id="{C12DB49E-967B-49C6-8906-01C702A8300C}"/>
              </a:ext>
            </a:extLst>
          </p:cNvPr>
          <p:cNvPicPr>
            <a:picLocks noGrp="1" noChangeAspect="1"/>
          </p:cNvPicPr>
          <p:nvPr>
            <p:ph sz="quarter" idx="10"/>
          </p:nvPr>
        </p:nvPicPr>
        <p:blipFill>
          <a:blip r:embed="rId3"/>
          <a:stretch>
            <a:fillRect/>
          </a:stretch>
        </p:blipFill>
        <p:spPr>
          <a:xfrm>
            <a:off x="5030061" y="1059545"/>
            <a:ext cx="3553776" cy="2590800"/>
          </a:xfrm>
        </p:spPr>
      </p:pic>
    </p:spTree>
    <p:extLst>
      <p:ext uri="{BB962C8B-B14F-4D97-AF65-F5344CB8AC3E}">
        <p14:creationId xmlns:p14="http://schemas.microsoft.com/office/powerpoint/2010/main" val="367348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36B84F-84AD-4C0F-B950-2643EEBB001B}"/>
              </a:ext>
            </a:extLst>
          </p:cNvPr>
          <p:cNvSpPr>
            <a:spLocks noGrp="1"/>
          </p:cNvSpPr>
          <p:nvPr>
            <p:ph idx="1"/>
          </p:nvPr>
        </p:nvSpPr>
        <p:spPr/>
        <p:txBody>
          <a:bodyPr/>
          <a:lstStyle/>
          <a:p>
            <a:pPr>
              <a:buFont typeface="Arial" panose="020B0604020202020204" pitchFamily="34" charset="0"/>
              <a:buChar char="•"/>
            </a:pPr>
            <a:r>
              <a:rPr lang="en-US" dirty="0">
                <a:solidFill>
                  <a:schemeClr val="bg2">
                    <a:lumMod val="10000"/>
                  </a:schemeClr>
                </a:solidFill>
                <a:latin typeface="IBM Plex Sans" panose="020B0503050203000203" pitchFamily="34" charset="0"/>
              </a:rPr>
              <a:t>To solve highly complex and extremely exponential problems that cannot be solved by classical computers.</a:t>
            </a:r>
          </a:p>
          <a:p>
            <a:pPr>
              <a:buFont typeface="Arial" panose="020B0604020202020204" pitchFamily="34" charset="0"/>
              <a:buChar char="•"/>
            </a:pPr>
            <a:r>
              <a:rPr lang="en-US" dirty="0">
                <a:solidFill>
                  <a:schemeClr val="bg2">
                    <a:lumMod val="10000"/>
                  </a:schemeClr>
                </a:solidFill>
                <a:latin typeface="IBM Plex Sans" panose="020B0503050203000203" pitchFamily="34" charset="0"/>
              </a:rPr>
              <a:t>Problems like </a:t>
            </a:r>
            <a:r>
              <a:rPr lang="en-US" b="1" dirty="0">
                <a:solidFill>
                  <a:schemeClr val="bg2">
                    <a:lumMod val="10000"/>
                  </a:schemeClr>
                </a:solidFill>
                <a:latin typeface="IBM Plex Sans" panose="020B0503050203000203" pitchFamily="34" charset="0"/>
              </a:rPr>
              <a:t>optimization, NP hard problems </a:t>
            </a:r>
            <a:r>
              <a:rPr lang="en-US" dirty="0">
                <a:solidFill>
                  <a:schemeClr val="bg2">
                    <a:lumMod val="10000"/>
                  </a:schemeClr>
                </a:solidFill>
                <a:latin typeface="IBM Plex Sans" panose="020B0503050203000203" pitchFamily="34" charset="0"/>
              </a:rPr>
              <a:t>etc., </a:t>
            </a:r>
          </a:p>
          <a:p>
            <a:pPr>
              <a:buFont typeface="Arial" panose="020B0604020202020204" pitchFamily="34" charset="0"/>
              <a:buChar char="•"/>
            </a:pPr>
            <a:r>
              <a:rPr lang="en-US" dirty="0">
                <a:solidFill>
                  <a:schemeClr val="bg2">
                    <a:lumMod val="10000"/>
                  </a:schemeClr>
                </a:solidFill>
                <a:latin typeface="IBM Plex Sans" panose="020B0503050203000203" pitchFamily="34" charset="0"/>
              </a:rPr>
              <a:t>Simple examples: 10-member round dining table, travelling salesman, finding longest routes, chess board and rice problem etc., ( 2^64 = </a:t>
            </a:r>
            <a:r>
              <a:rPr lang="en-US" i="0" dirty="0">
                <a:solidFill>
                  <a:schemeClr val="bg2">
                    <a:lumMod val="10000"/>
                  </a:schemeClr>
                </a:solidFill>
                <a:effectLst/>
                <a:latin typeface="IBM Plex Sans" panose="020B0503050203000203" pitchFamily="34" charset="0"/>
              </a:rPr>
              <a:t>18,446,744,073,709,551,616)</a:t>
            </a:r>
            <a:endParaRPr lang="en-US" dirty="0">
              <a:solidFill>
                <a:schemeClr val="bg2">
                  <a:lumMod val="10000"/>
                </a:schemeClr>
              </a:solidFill>
              <a:latin typeface="IBM Plex Sans" panose="020B0503050203000203" pitchFamily="34" charset="0"/>
            </a:endParaRPr>
          </a:p>
          <a:p>
            <a:pPr algn="l">
              <a:buFont typeface="Arial" panose="020B0604020202020204" pitchFamily="34" charset="0"/>
              <a:buChar char="•"/>
            </a:pPr>
            <a:r>
              <a:rPr lang="en-US" b="0" i="0" dirty="0">
                <a:solidFill>
                  <a:schemeClr val="bg2">
                    <a:lumMod val="10000"/>
                  </a:schemeClr>
                </a:solidFill>
                <a:effectLst/>
                <a:latin typeface="IBM Plex Sans" panose="020B0503050203000203" pitchFamily="34" charset="0"/>
              </a:rPr>
              <a:t>Sycamore is a quantum processor developed by Google. It has 53 qubits.</a:t>
            </a:r>
          </a:p>
          <a:p>
            <a:pPr algn="l">
              <a:buFont typeface="Arial" panose="020B0604020202020204" pitchFamily="34" charset="0"/>
              <a:buChar char="•"/>
            </a:pPr>
            <a:r>
              <a:rPr lang="en-US" b="0" i="0" dirty="0">
                <a:solidFill>
                  <a:schemeClr val="bg2">
                    <a:lumMod val="10000"/>
                  </a:schemeClr>
                </a:solidFill>
                <a:effectLst/>
                <a:latin typeface="IBM Plex Sans" panose="020B0503050203000203" pitchFamily="34" charset="0"/>
              </a:rPr>
              <a:t>In 2019, </a:t>
            </a:r>
            <a:r>
              <a:rPr lang="en-US" b="1" i="0" dirty="0">
                <a:solidFill>
                  <a:schemeClr val="bg2">
                    <a:lumMod val="10000"/>
                  </a:schemeClr>
                </a:solidFill>
                <a:effectLst/>
                <a:latin typeface="IBM Plex Sans" panose="020B0503050203000203" pitchFamily="34" charset="0"/>
              </a:rPr>
              <a:t>Sycamore</a:t>
            </a:r>
            <a:r>
              <a:rPr lang="en-US" b="0" i="0" dirty="0">
                <a:solidFill>
                  <a:schemeClr val="bg2">
                    <a:lumMod val="10000"/>
                  </a:schemeClr>
                </a:solidFill>
                <a:effectLst/>
                <a:latin typeface="IBM Plex Sans" panose="020B0503050203000203" pitchFamily="34" charset="0"/>
              </a:rPr>
              <a:t> completed a task in </a:t>
            </a:r>
            <a:r>
              <a:rPr lang="en-US" b="1" i="0" dirty="0">
                <a:solidFill>
                  <a:schemeClr val="bg2">
                    <a:lumMod val="10000"/>
                  </a:schemeClr>
                </a:solidFill>
                <a:effectLst/>
                <a:latin typeface="IBM Plex Sans" panose="020B0503050203000203" pitchFamily="34" charset="0"/>
              </a:rPr>
              <a:t>200 seconds </a:t>
            </a:r>
            <a:r>
              <a:rPr lang="en-US" b="0" i="0" dirty="0">
                <a:solidFill>
                  <a:schemeClr val="bg2">
                    <a:lumMod val="10000"/>
                  </a:schemeClr>
                </a:solidFill>
                <a:effectLst/>
                <a:latin typeface="IBM Plex Sans" panose="020B0503050203000203" pitchFamily="34" charset="0"/>
              </a:rPr>
              <a:t>that Google claimed, would take a  supercomputer 10,000 years to finish.</a:t>
            </a:r>
          </a:p>
          <a:p>
            <a:endParaRPr lang="en-US" dirty="0">
              <a:solidFill>
                <a:schemeClr val="accent1"/>
              </a:solidFill>
            </a:endParaRPr>
          </a:p>
          <a:p>
            <a:endParaRPr lang="en-US" dirty="0"/>
          </a:p>
        </p:txBody>
      </p:sp>
      <p:sp>
        <p:nvSpPr>
          <p:cNvPr id="3" name="Title 2">
            <a:extLst>
              <a:ext uri="{FF2B5EF4-FFF2-40B4-BE49-F238E27FC236}">
                <a16:creationId xmlns:a16="http://schemas.microsoft.com/office/drawing/2014/main" id="{EFBE2BAD-8B13-4127-AA77-85F81C5D32E6}"/>
              </a:ext>
            </a:extLst>
          </p:cNvPr>
          <p:cNvSpPr>
            <a:spLocks noGrp="1"/>
          </p:cNvSpPr>
          <p:nvPr>
            <p:ph type="title"/>
          </p:nvPr>
        </p:nvSpPr>
        <p:spPr/>
        <p:txBody>
          <a:bodyPr/>
          <a:lstStyle/>
          <a:p>
            <a:r>
              <a:rPr lang="en-US" dirty="0"/>
              <a:t> Need for Quantum computers:</a:t>
            </a:r>
          </a:p>
        </p:txBody>
      </p:sp>
    </p:spTree>
    <p:extLst>
      <p:ext uri="{BB962C8B-B14F-4D97-AF65-F5344CB8AC3E}">
        <p14:creationId xmlns:p14="http://schemas.microsoft.com/office/powerpoint/2010/main" val="1378341065"/>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cf76f155ced4ddcb4097134ff3c332f xmlns="b3bfd782-6285-48f0-bed7-d434b68afd4e">
      <Terms xmlns="http://schemas.microsoft.com/office/infopath/2007/PartnerControls"/>
    </lcf76f155ced4ddcb4097134ff3c332f>
    <TaxCatchAll xmlns="4cfcd505-5c6d-484f-a753-d39725a36533" xsi:nil="true"/>
    <SharedWithUsers xmlns="4cfcd505-5c6d-484f-a753-d39725a36533">
      <UserInfo>
        <DisplayName>Deekshitha Palan</DisplayName>
        <AccountId>81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D83782EC99C74A8C408B9758A14FAA" ma:contentTypeVersion="15" ma:contentTypeDescription="Create a new document." ma:contentTypeScope="" ma:versionID="8e4022e1dc229df1c9438899fc365424">
  <xsd:schema xmlns:xsd="http://www.w3.org/2001/XMLSchema" xmlns:xs="http://www.w3.org/2001/XMLSchema" xmlns:p="http://schemas.microsoft.com/office/2006/metadata/properties" xmlns:ns2="b3bfd782-6285-48f0-bed7-d434b68afd4e" xmlns:ns3="4cfcd505-5c6d-484f-a753-d39725a36533" targetNamespace="http://schemas.microsoft.com/office/2006/metadata/properties" ma:root="true" ma:fieldsID="8b9f47b1b1f7942c34fcc7e504d0b702" ns2:_="" ns3:_="">
    <xsd:import namespace="b3bfd782-6285-48f0-bed7-d434b68afd4e"/>
    <xsd:import namespace="4cfcd505-5c6d-484f-a753-d39725a3653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bfd782-6285-48f0-bed7-d434b68af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202af83-3786-47a1-bc7c-8d0627c38a5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cfcd505-5c6d-484f-a753-d39725a3653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4930429-2da0-48b4-a784-20704a3ac4cc}" ma:internalName="TaxCatchAll" ma:showField="CatchAllData" ma:web="4cfcd505-5c6d-484f-a753-d39725a365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 ds:uri="b3bfd782-6285-48f0-bed7-d434b68afd4e"/>
    <ds:schemaRef ds:uri="http://schemas.microsoft.com/office/infopath/2007/PartnerControls"/>
    <ds:schemaRef ds:uri="4cfcd505-5c6d-484f-a753-d39725a36533"/>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C04F3ABA-E323-4D04-8DD2-54D60A916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bfd782-6285-48f0-bed7-d434b68afd4e"/>
    <ds:schemaRef ds:uri="4cfcd505-5c6d-484f-a753-d39725a365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25049</TotalTime>
  <Words>765</Words>
  <Application>Microsoft Office PowerPoint</Application>
  <PresentationFormat>On-screen Show (16:9)</PresentationFormat>
  <Paragraphs>48</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 Light</vt:lpstr>
      <vt:lpstr>IBM Plex Sans</vt:lpstr>
      <vt:lpstr>Symbol</vt:lpstr>
      <vt:lpstr>Wingdings</vt:lpstr>
      <vt:lpstr>L&amp;T Infotech</vt:lpstr>
      <vt:lpstr>Custom Design</vt:lpstr>
      <vt:lpstr>                 5G Technology</vt:lpstr>
      <vt:lpstr>What is 5G technology ?</vt:lpstr>
      <vt:lpstr>1G vs 2G vs 3G vs 4G vs 5G:</vt:lpstr>
      <vt:lpstr>  Qubits &amp; Superposition</vt:lpstr>
      <vt:lpstr> Superposition</vt:lpstr>
      <vt:lpstr>Entanglement:</vt:lpstr>
      <vt:lpstr>Quantum physics is both confusing and mind blowing !!</vt:lpstr>
      <vt:lpstr>PowerPoint Presentation</vt:lpstr>
      <vt:lpstr> Need for Quantum computers:</vt:lpstr>
      <vt:lpstr>Why is Quantum computer so powerful ?:</vt:lpstr>
      <vt:lpstr>Quantum Computers are not Super Computers !!</vt:lpstr>
      <vt:lpstr>Performance comparison:</vt:lpstr>
      <vt:lpstr>Examples:</vt:lpstr>
      <vt:lpstr>Applications of Quantum Computing:</vt:lpstr>
      <vt:lpstr>PowerPoint Presentation</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Krishnan Parthasarathy</cp:lastModifiedBy>
  <cp:revision>2125</cp:revision>
  <cp:lastPrinted>2015-11-28T12:28:20Z</cp:lastPrinted>
  <dcterms:created xsi:type="dcterms:W3CDTF">2007-05-25T22:38:05Z</dcterms:created>
  <dcterms:modified xsi:type="dcterms:W3CDTF">2022-08-23T12:21:23Z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0x010100DDD83782EC99C74A8C408B9758A14FAA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