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6" r:id="rId4"/>
    <p:sldId id="286" r:id="rId5"/>
    <p:sldId id="278" r:id="rId6"/>
    <p:sldId id="279" r:id="rId7"/>
    <p:sldId id="274" r:id="rId8"/>
    <p:sldId id="276" r:id="rId9"/>
    <p:sldId id="280" r:id="rId10"/>
    <p:sldId id="284" r:id="rId11"/>
    <p:sldId id="282" r:id="rId12"/>
    <p:sldId id="281" r:id="rId13"/>
    <p:sldId id="283" r:id="rId14"/>
    <p:sldId id="285" r:id="rId15"/>
    <p:sldId id="262"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49" autoAdjust="0"/>
  </p:normalViewPr>
  <p:slideViewPr>
    <p:cSldViewPr snapToGrid="0" snapToObjects="1">
      <p:cViewPr varScale="1">
        <p:scale>
          <a:sx n="67" d="100"/>
          <a:sy n="67" d="100"/>
        </p:scale>
        <p:origin x="-19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8103E-6169-C54C-A2B9-DA532E54BABB}" type="datetimeFigureOut">
              <a:rPr lang="en-US" smtClean="0"/>
              <a:pPr/>
              <a:t>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CF244-0E74-124D-AB66-CB3733AFEC24}" type="slidenum">
              <a:rPr lang="en-US" smtClean="0"/>
              <a:pPr/>
              <a:t>‹#›</a:t>
            </a:fld>
            <a:endParaRPr lang="en-US"/>
          </a:p>
        </p:txBody>
      </p:sp>
    </p:spTree>
    <p:extLst>
      <p:ext uri="{BB962C8B-B14F-4D97-AF65-F5344CB8AC3E}">
        <p14:creationId xmlns:p14="http://schemas.microsoft.com/office/powerpoint/2010/main" val="26483684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2</a:t>
            </a:fld>
            <a:endParaRPr lang="en-US"/>
          </a:p>
        </p:txBody>
      </p:sp>
    </p:spTree>
    <p:extLst>
      <p:ext uri="{BB962C8B-B14F-4D97-AF65-F5344CB8AC3E}">
        <p14:creationId xmlns:p14="http://schemas.microsoft.com/office/powerpoint/2010/main" val="313941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14</a:t>
            </a:fld>
            <a:endParaRPr lang="en-US"/>
          </a:p>
        </p:txBody>
      </p:sp>
    </p:spTree>
    <p:extLst>
      <p:ext uri="{BB962C8B-B14F-4D97-AF65-F5344CB8AC3E}">
        <p14:creationId xmlns:p14="http://schemas.microsoft.com/office/powerpoint/2010/main" val="150669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15</a:t>
            </a:fld>
            <a:endParaRPr lang="en-US"/>
          </a:p>
        </p:txBody>
      </p:sp>
    </p:spTree>
    <p:extLst>
      <p:ext uri="{BB962C8B-B14F-4D97-AF65-F5344CB8AC3E}">
        <p14:creationId xmlns:p14="http://schemas.microsoft.com/office/powerpoint/2010/main" val="4148915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16</a:t>
            </a:fld>
            <a:endParaRPr lang="en-US"/>
          </a:p>
        </p:txBody>
      </p:sp>
    </p:spTree>
    <p:extLst>
      <p:ext uri="{BB962C8B-B14F-4D97-AF65-F5344CB8AC3E}">
        <p14:creationId xmlns:p14="http://schemas.microsoft.com/office/powerpoint/2010/main" val="175834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3</a:t>
            </a:fld>
            <a:endParaRPr lang="en-US"/>
          </a:p>
        </p:txBody>
      </p:sp>
    </p:spTree>
    <p:extLst>
      <p:ext uri="{BB962C8B-B14F-4D97-AF65-F5344CB8AC3E}">
        <p14:creationId xmlns:p14="http://schemas.microsoft.com/office/powerpoint/2010/main" val="251687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4</a:t>
            </a:fld>
            <a:endParaRPr lang="en-US"/>
          </a:p>
        </p:txBody>
      </p:sp>
    </p:spTree>
    <p:extLst>
      <p:ext uri="{BB962C8B-B14F-4D97-AF65-F5344CB8AC3E}">
        <p14:creationId xmlns:p14="http://schemas.microsoft.com/office/powerpoint/2010/main" val="673054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6</a:t>
            </a:fld>
            <a:endParaRPr lang="en-US"/>
          </a:p>
        </p:txBody>
      </p:sp>
    </p:spTree>
    <p:extLst>
      <p:ext uri="{BB962C8B-B14F-4D97-AF65-F5344CB8AC3E}">
        <p14:creationId xmlns:p14="http://schemas.microsoft.com/office/powerpoint/2010/main" val="2519616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7</a:t>
            </a:fld>
            <a:endParaRPr lang="en-US"/>
          </a:p>
        </p:txBody>
      </p:sp>
    </p:spTree>
    <p:extLst>
      <p:ext uri="{BB962C8B-B14F-4D97-AF65-F5344CB8AC3E}">
        <p14:creationId xmlns:p14="http://schemas.microsoft.com/office/powerpoint/2010/main" val="99373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9</a:t>
            </a:fld>
            <a:endParaRPr lang="en-US"/>
          </a:p>
        </p:txBody>
      </p:sp>
    </p:spTree>
    <p:extLst>
      <p:ext uri="{BB962C8B-B14F-4D97-AF65-F5344CB8AC3E}">
        <p14:creationId xmlns:p14="http://schemas.microsoft.com/office/powerpoint/2010/main" val="21798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10</a:t>
            </a:fld>
            <a:endParaRPr lang="en-US"/>
          </a:p>
        </p:txBody>
      </p:sp>
    </p:spTree>
    <p:extLst>
      <p:ext uri="{BB962C8B-B14F-4D97-AF65-F5344CB8AC3E}">
        <p14:creationId xmlns:p14="http://schemas.microsoft.com/office/powerpoint/2010/main" val="12309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11</a:t>
            </a:fld>
            <a:endParaRPr lang="en-US"/>
          </a:p>
        </p:txBody>
      </p:sp>
    </p:spTree>
    <p:extLst>
      <p:ext uri="{BB962C8B-B14F-4D97-AF65-F5344CB8AC3E}">
        <p14:creationId xmlns:p14="http://schemas.microsoft.com/office/powerpoint/2010/main" val="376179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CF244-0E74-124D-AB66-CB3733AFEC24}" type="slidenum">
              <a:rPr lang="en-US" smtClean="0"/>
              <a:pPr/>
              <a:t>12</a:t>
            </a:fld>
            <a:endParaRPr lang="en-US"/>
          </a:p>
        </p:txBody>
      </p:sp>
    </p:spTree>
    <p:extLst>
      <p:ext uri="{BB962C8B-B14F-4D97-AF65-F5344CB8AC3E}">
        <p14:creationId xmlns:p14="http://schemas.microsoft.com/office/powerpoint/2010/main" val="322919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CA7C6E-7A64-0F44-8083-A0EF3AD53C5B}" type="datetimeFigureOut">
              <a:rPr lang="en-US" smtClean="0"/>
              <a:pPr/>
              <a:t>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27379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A7C6E-7A64-0F44-8083-A0EF3AD53C5B}" type="datetimeFigureOut">
              <a:rPr lang="en-US" smtClean="0"/>
              <a:pPr/>
              <a:t>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27186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A7C6E-7A64-0F44-8083-A0EF3AD53C5B}" type="datetimeFigureOut">
              <a:rPr lang="en-US" smtClean="0"/>
              <a:pPr/>
              <a:t>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400441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A7C6E-7A64-0F44-8083-A0EF3AD53C5B}" type="datetimeFigureOut">
              <a:rPr lang="en-US" smtClean="0"/>
              <a:pPr/>
              <a:t>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73275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A7C6E-7A64-0F44-8083-A0EF3AD53C5B}" type="datetimeFigureOut">
              <a:rPr lang="en-US" smtClean="0"/>
              <a:pPr/>
              <a:t>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373325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CA7C6E-7A64-0F44-8083-A0EF3AD53C5B}" type="datetimeFigureOut">
              <a:rPr lang="en-US" smtClean="0"/>
              <a:pPr/>
              <a:t>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4920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CA7C6E-7A64-0F44-8083-A0EF3AD53C5B}" type="datetimeFigureOut">
              <a:rPr lang="en-US" smtClean="0"/>
              <a:pPr/>
              <a:t>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00657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CA7C6E-7A64-0F44-8083-A0EF3AD53C5B}" type="datetimeFigureOut">
              <a:rPr lang="en-US" smtClean="0"/>
              <a:pPr/>
              <a:t>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66957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A7C6E-7A64-0F44-8083-A0EF3AD53C5B}" type="datetimeFigureOut">
              <a:rPr lang="en-US" smtClean="0"/>
              <a:pPr/>
              <a:t>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9945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A7C6E-7A64-0F44-8083-A0EF3AD53C5B}" type="datetimeFigureOut">
              <a:rPr lang="en-US" smtClean="0"/>
              <a:pPr/>
              <a:t>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267010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A7C6E-7A64-0F44-8083-A0EF3AD53C5B}" type="datetimeFigureOut">
              <a:rPr lang="en-US" smtClean="0"/>
              <a:pPr/>
              <a:t>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4F6E0-6C03-974A-8C6B-2B0DF5D4D04D}" type="slidenum">
              <a:rPr lang="en-US" smtClean="0"/>
              <a:pPr/>
              <a:t>‹#›</a:t>
            </a:fld>
            <a:endParaRPr lang="en-US"/>
          </a:p>
        </p:txBody>
      </p:sp>
    </p:spTree>
    <p:extLst>
      <p:ext uri="{BB962C8B-B14F-4D97-AF65-F5344CB8AC3E}">
        <p14:creationId xmlns:p14="http://schemas.microsoft.com/office/powerpoint/2010/main" val="711883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A7C6E-7A64-0F44-8083-A0EF3AD53C5B}" type="datetimeFigureOut">
              <a:rPr lang="en-US" smtClean="0"/>
              <a:pPr/>
              <a:t>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4F6E0-6C03-974A-8C6B-2B0DF5D4D04D}" type="slidenum">
              <a:rPr lang="en-US" smtClean="0"/>
              <a:pPr/>
              <a:t>‹#›</a:t>
            </a:fld>
            <a:endParaRPr lang="en-US"/>
          </a:p>
        </p:txBody>
      </p:sp>
    </p:spTree>
    <p:extLst>
      <p:ext uri="{BB962C8B-B14F-4D97-AF65-F5344CB8AC3E}">
        <p14:creationId xmlns:p14="http://schemas.microsoft.com/office/powerpoint/2010/main" val="406443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smtClean="0"/>
              <a:t/>
            </a:r>
            <a:br>
              <a:rPr lang="en-US" sz="3200" b="1" dirty="0" smtClean="0"/>
            </a:br>
            <a:r>
              <a:rPr lang="en-US" sz="3200" b="1" dirty="0" smtClean="0"/>
              <a:t>An </a:t>
            </a:r>
            <a:r>
              <a:rPr lang="en-US" sz="3200" b="1" dirty="0"/>
              <a:t>Adaptive Learning System to Increase STEM Interest </a:t>
            </a:r>
            <a:r>
              <a:rPr lang="en-US" sz="3200" dirty="0"/>
              <a:t/>
            </a:r>
            <a:br>
              <a:rPr lang="en-US" sz="3200" dirty="0"/>
            </a:br>
            <a:r>
              <a:rPr lang="en-US" sz="3200" dirty="0" smtClean="0"/>
              <a:t/>
            </a:r>
            <a:br>
              <a:rPr lang="en-US" sz="3200" dirty="0" smtClean="0"/>
            </a:br>
            <a:endParaRPr lang="en-US" sz="3200" dirty="0"/>
          </a:p>
        </p:txBody>
      </p:sp>
      <p:sp>
        <p:nvSpPr>
          <p:cNvPr id="3" name="Subtitle 2"/>
          <p:cNvSpPr>
            <a:spLocks noGrp="1"/>
          </p:cNvSpPr>
          <p:nvPr>
            <p:ph type="subTitle" idx="1"/>
          </p:nvPr>
        </p:nvSpPr>
        <p:spPr>
          <a:xfrm>
            <a:off x="1197794" y="4148801"/>
            <a:ext cx="6848800" cy="1752600"/>
          </a:xfrm>
        </p:spPr>
        <p:txBody>
          <a:bodyPr>
            <a:normAutofit fontScale="92500" lnSpcReduction="10000"/>
          </a:bodyPr>
          <a:lstStyle/>
          <a:p>
            <a:r>
              <a:rPr lang="en-US" dirty="0"/>
              <a:t>Sifat Islam</a:t>
            </a:r>
            <a:br>
              <a:rPr lang="en-US" dirty="0"/>
            </a:br>
            <a:r>
              <a:rPr lang="en-US" dirty="0"/>
              <a:t>Ph.D. Candidate</a:t>
            </a:r>
            <a:br>
              <a:rPr lang="en-US" dirty="0"/>
            </a:br>
            <a:r>
              <a:rPr lang="en-US" dirty="0"/>
              <a:t>Computer &amp; Electrical Engineering and Computer Science, </a:t>
            </a:r>
            <a:r>
              <a:rPr lang="en-US" dirty="0" smtClean="0"/>
              <a:t>FAU Sislam3</a:t>
            </a:r>
            <a:r>
              <a:rPr lang="en-US" dirty="0"/>
              <a:t>@fau.edu </a:t>
            </a:r>
            <a:endParaRPr lang="en-US" dirty="0" smtClean="0"/>
          </a:p>
          <a:p>
            <a:endParaRPr lang="en-US" dirty="0"/>
          </a:p>
        </p:txBody>
      </p:sp>
    </p:spTree>
    <p:extLst>
      <p:ext uri="{BB962C8B-B14F-4D97-AF65-F5344CB8AC3E}">
        <p14:creationId xmlns:p14="http://schemas.microsoft.com/office/powerpoint/2010/main" val="349669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Personalize </a:t>
            </a:r>
            <a:r>
              <a:rPr lang="en-US" dirty="0" err="1" smtClean="0"/>
              <a:t>CityVille</a:t>
            </a:r>
            <a:r>
              <a:rPr lang="en-US" dirty="0" smtClean="0"/>
              <a:t> App</a:t>
            </a:r>
            <a:endParaRPr lang="en-US" dirty="0"/>
          </a:p>
        </p:txBody>
      </p:sp>
      <p:sp>
        <p:nvSpPr>
          <p:cNvPr id="3" name="Content Placeholder 2"/>
          <p:cNvSpPr>
            <a:spLocks noGrp="1"/>
          </p:cNvSpPr>
          <p:nvPr>
            <p:ph idx="1"/>
          </p:nvPr>
        </p:nvSpPr>
        <p:spPr>
          <a:xfrm>
            <a:off x="457200" y="1635449"/>
            <a:ext cx="8229600" cy="4525963"/>
          </a:xfrm>
        </p:spPr>
        <p:txBody>
          <a:bodyPr>
            <a:normAutofit/>
          </a:bodyPr>
          <a:lstStyle/>
          <a:p>
            <a:r>
              <a:rPr lang="en-US" sz="2800" dirty="0"/>
              <a:t>F</a:t>
            </a:r>
            <a:r>
              <a:rPr lang="en-US" sz="2800" dirty="0" smtClean="0"/>
              <a:t>ront </a:t>
            </a:r>
            <a:r>
              <a:rPr lang="en-US" sz="2800" dirty="0"/>
              <a:t>end of </a:t>
            </a:r>
            <a:r>
              <a:rPr lang="en-US" sz="2800" dirty="0" err="1" smtClean="0"/>
              <a:t>CityVille</a:t>
            </a:r>
            <a:r>
              <a:rPr lang="en-US" sz="2800" dirty="0" smtClean="0"/>
              <a:t> App is written in Processing language</a:t>
            </a:r>
          </a:p>
          <a:p>
            <a:endParaRPr lang="en-US" sz="2800" dirty="0" smtClean="0"/>
          </a:p>
          <a:p>
            <a:r>
              <a:rPr lang="en-US" sz="2800" dirty="0"/>
              <a:t>B</a:t>
            </a:r>
            <a:r>
              <a:rPr lang="en-US" sz="2800" dirty="0" smtClean="0"/>
              <a:t>ack </a:t>
            </a:r>
            <a:r>
              <a:rPr lang="en-US" sz="2800" dirty="0"/>
              <a:t>end </a:t>
            </a:r>
            <a:r>
              <a:rPr lang="en-US" sz="2800" dirty="0" smtClean="0"/>
              <a:t>is </a:t>
            </a:r>
            <a:r>
              <a:rPr lang="en-US" sz="2800" dirty="0"/>
              <a:t>written with Java to build more complex and intensive </a:t>
            </a:r>
            <a:r>
              <a:rPr lang="en-US" sz="2800" dirty="0" smtClean="0"/>
              <a:t>operations</a:t>
            </a:r>
          </a:p>
          <a:p>
            <a:pPr marL="0" indent="0">
              <a:buNone/>
            </a:pPr>
            <a:endParaRPr lang="en-US" sz="2800" dirty="0" smtClean="0"/>
          </a:p>
          <a:p>
            <a:r>
              <a:rPr lang="en-US" sz="2800" dirty="0" smtClean="0"/>
              <a:t>Middle </a:t>
            </a:r>
            <a:r>
              <a:rPr lang="en-US" sz="2800" dirty="0"/>
              <a:t>school students will personalize the front end to match with their </a:t>
            </a:r>
            <a:r>
              <a:rPr lang="en-US" sz="2800" dirty="0" smtClean="0"/>
              <a:t>interests</a:t>
            </a:r>
          </a:p>
          <a:p>
            <a:r>
              <a:rPr lang="en-US" sz="2800" dirty="0" smtClean="0"/>
              <a:t>DIS of Melissa </a:t>
            </a:r>
            <a:r>
              <a:rPr lang="en-US" sz="2800" dirty="0" err="1" smtClean="0"/>
              <a:t>Serano</a:t>
            </a:r>
            <a:r>
              <a:rPr lang="en-US" sz="2800" dirty="0" smtClean="0"/>
              <a:t>, MSCS student</a:t>
            </a:r>
            <a:endParaRPr lang="en-US" sz="2800" dirty="0"/>
          </a:p>
        </p:txBody>
      </p:sp>
    </p:spTree>
    <p:extLst>
      <p:ext uri="{BB962C8B-B14F-4D97-AF65-F5344CB8AC3E}">
        <p14:creationId xmlns:p14="http://schemas.microsoft.com/office/powerpoint/2010/main" val="304926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Usage Graph</a:t>
            </a:r>
          </a:p>
        </p:txBody>
      </p:sp>
      <p:pic>
        <p:nvPicPr>
          <p:cNvPr id="8" name="Content Placeholder 7" descr="Screen Shot 2015-01-23 at 6.46.55 PM.png"/>
          <p:cNvPicPr>
            <a:picLocks noGrp="1" noChangeAspect="1"/>
          </p:cNvPicPr>
          <p:nvPr>
            <p:ph idx="1"/>
          </p:nvPr>
        </p:nvPicPr>
        <p:blipFill>
          <a:blip r:embed="rId3">
            <a:extLst>
              <a:ext uri="{28A0092B-C50C-407E-A947-70E740481C1C}">
                <a14:useLocalDpi xmlns:a14="http://schemas.microsoft.com/office/drawing/2010/main" val="0"/>
              </a:ext>
            </a:extLst>
          </a:blip>
          <a:srcRect t="1399" b="1399"/>
          <a:stretch>
            <a:fillRect/>
          </a:stretch>
        </p:blipFill>
        <p:spPr/>
      </p:pic>
    </p:spTree>
    <p:extLst>
      <p:ext uri="{BB962C8B-B14F-4D97-AF65-F5344CB8AC3E}">
        <p14:creationId xmlns:p14="http://schemas.microsoft.com/office/powerpoint/2010/main" val="12281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Blog Contents</a:t>
            </a:r>
            <a:endParaRPr lang="en-US" dirty="0"/>
          </a:p>
        </p:txBody>
      </p:sp>
      <p:sp>
        <p:nvSpPr>
          <p:cNvPr id="3" name="Content Placeholder 2"/>
          <p:cNvSpPr>
            <a:spLocks noGrp="1"/>
          </p:cNvSpPr>
          <p:nvPr>
            <p:ph idx="1"/>
          </p:nvPr>
        </p:nvSpPr>
        <p:spPr/>
        <p:txBody>
          <a:bodyPr>
            <a:normAutofit lnSpcReduction="10000"/>
          </a:bodyPr>
          <a:lstStyle/>
          <a:p>
            <a:r>
              <a:rPr lang="en-US" sz="2800" dirty="0"/>
              <a:t>My favorite thing is that it comes together at the last-minute, once it works it feels like, so </a:t>
            </a:r>
            <a:r>
              <a:rPr lang="en-US" sz="2800" dirty="0" smtClean="0"/>
              <a:t>good</a:t>
            </a:r>
          </a:p>
          <a:p>
            <a:pPr marL="0" indent="0">
              <a:buNone/>
            </a:pPr>
            <a:endParaRPr lang="en-US" sz="2800" dirty="0" smtClean="0"/>
          </a:p>
          <a:p>
            <a:r>
              <a:rPr lang="en-US" sz="2800" dirty="0"/>
              <a:t>You learn so much along the way that it’s just </a:t>
            </a:r>
            <a:r>
              <a:rPr lang="en-US" sz="2800" dirty="0" smtClean="0"/>
              <a:t>like you </a:t>
            </a:r>
            <a:r>
              <a:rPr lang="en-US" sz="2800" dirty="0"/>
              <a:t>finally got </a:t>
            </a:r>
            <a:r>
              <a:rPr lang="en-US" sz="2800" dirty="0" smtClean="0"/>
              <a:t>it</a:t>
            </a:r>
          </a:p>
          <a:p>
            <a:pPr marL="0" indent="0">
              <a:buNone/>
            </a:pPr>
            <a:endParaRPr lang="en-US" sz="2800" dirty="0" smtClean="0"/>
          </a:p>
          <a:p>
            <a:r>
              <a:rPr lang="en-US" sz="2800" dirty="0"/>
              <a:t>I’m looking forward to finishing building </a:t>
            </a:r>
            <a:r>
              <a:rPr lang="en-US" sz="2800" dirty="0" smtClean="0"/>
              <a:t>the system </a:t>
            </a:r>
            <a:r>
              <a:rPr lang="en-US" sz="2800" dirty="0"/>
              <a:t>because I’m interested in how it’s going to </a:t>
            </a:r>
            <a:r>
              <a:rPr lang="en-US" sz="2800" dirty="0" smtClean="0"/>
              <a:t>look</a:t>
            </a:r>
          </a:p>
          <a:p>
            <a:pPr marL="0" indent="0">
              <a:buNone/>
            </a:pPr>
            <a:endParaRPr lang="en-US" sz="2800" dirty="0"/>
          </a:p>
          <a:p>
            <a:r>
              <a:rPr lang="en-US" sz="2800" dirty="0"/>
              <a:t>I definitely like it because you get to use things</a:t>
            </a:r>
          </a:p>
        </p:txBody>
      </p:sp>
    </p:spTree>
    <p:extLst>
      <p:ext uri="{BB962C8B-B14F-4D97-AF65-F5344CB8AC3E}">
        <p14:creationId xmlns:p14="http://schemas.microsoft.com/office/powerpoint/2010/main" val="92925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Keywords</a:t>
            </a:r>
            <a:endParaRPr lang="en-US" dirty="0"/>
          </a:p>
        </p:txBody>
      </p:sp>
      <p:sp>
        <p:nvSpPr>
          <p:cNvPr id="3" name="Content Placeholder 2"/>
          <p:cNvSpPr>
            <a:spLocks noGrp="1"/>
          </p:cNvSpPr>
          <p:nvPr>
            <p:ph idx="1"/>
          </p:nvPr>
        </p:nvSpPr>
        <p:spPr/>
        <p:txBody>
          <a:bodyPr>
            <a:normAutofit/>
          </a:bodyPr>
          <a:lstStyle/>
          <a:p>
            <a:r>
              <a:rPr lang="en-US" sz="2800" dirty="0" smtClean="0"/>
              <a:t>Favorite</a:t>
            </a:r>
          </a:p>
          <a:p>
            <a:r>
              <a:rPr lang="en-US" sz="2800" dirty="0" smtClean="0"/>
              <a:t>Learn</a:t>
            </a:r>
          </a:p>
          <a:p>
            <a:r>
              <a:rPr lang="en-US" sz="2800" dirty="0" smtClean="0"/>
              <a:t>Interested</a:t>
            </a:r>
          </a:p>
          <a:p>
            <a:r>
              <a:rPr lang="en-US" sz="2800" dirty="0" smtClean="0"/>
              <a:t>Like</a:t>
            </a:r>
          </a:p>
          <a:p>
            <a:r>
              <a:rPr lang="en-US" sz="2800" dirty="0" smtClean="0"/>
              <a:t>Definitely</a:t>
            </a:r>
          </a:p>
          <a:p>
            <a:r>
              <a:rPr lang="en-US" sz="2800" dirty="0" smtClean="0"/>
              <a:t>Feels</a:t>
            </a:r>
          </a:p>
          <a:p>
            <a:r>
              <a:rPr lang="en-US" sz="2800" dirty="0"/>
              <a:t>G</a:t>
            </a:r>
            <a:r>
              <a:rPr lang="en-US" sz="2800" dirty="0" smtClean="0"/>
              <a:t>ood</a:t>
            </a:r>
            <a:endParaRPr lang="en-US" sz="2800" dirty="0"/>
          </a:p>
        </p:txBody>
      </p:sp>
    </p:spTree>
    <p:extLst>
      <p:ext uri="{BB962C8B-B14F-4D97-AF65-F5344CB8AC3E}">
        <p14:creationId xmlns:p14="http://schemas.microsoft.com/office/powerpoint/2010/main" val="321369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Pre and Post Survey</a:t>
            </a:r>
            <a:endParaRPr lang="en-US" dirty="0"/>
          </a:p>
        </p:txBody>
      </p:sp>
      <p:sp>
        <p:nvSpPr>
          <p:cNvPr id="3" name="Content Placeholder 2"/>
          <p:cNvSpPr>
            <a:spLocks noGrp="1"/>
          </p:cNvSpPr>
          <p:nvPr>
            <p:ph idx="1"/>
          </p:nvPr>
        </p:nvSpPr>
        <p:spPr>
          <a:xfrm>
            <a:off x="457200" y="1600200"/>
            <a:ext cx="8229600" cy="4931769"/>
          </a:xfrm>
        </p:spPr>
        <p:txBody>
          <a:bodyPr>
            <a:normAutofit lnSpcReduction="10000"/>
          </a:bodyPr>
          <a:lstStyle/>
          <a:p>
            <a:r>
              <a:rPr lang="en-US" sz="2800" dirty="0" smtClean="0"/>
              <a:t>I </a:t>
            </a:r>
            <a:r>
              <a:rPr lang="en-US" sz="2800" dirty="0"/>
              <a:t>like to use computers to solve </a:t>
            </a:r>
            <a:r>
              <a:rPr lang="en-US" sz="2800" dirty="0" smtClean="0"/>
              <a:t>problems</a:t>
            </a:r>
          </a:p>
          <a:p>
            <a:r>
              <a:rPr lang="en-US" sz="2800" dirty="0"/>
              <a:t>Knowing how to use computers will help me with my future </a:t>
            </a:r>
            <a:r>
              <a:rPr lang="en-US" sz="2800" dirty="0" smtClean="0"/>
              <a:t>job</a:t>
            </a:r>
          </a:p>
          <a:p>
            <a:r>
              <a:rPr lang="en-US" sz="2800" dirty="0"/>
              <a:t>I like thinking about using technology to do new </a:t>
            </a:r>
            <a:r>
              <a:rPr lang="en-US" sz="2800" dirty="0" smtClean="0"/>
              <a:t>things</a:t>
            </a:r>
          </a:p>
          <a:p>
            <a:r>
              <a:rPr lang="en-US" sz="2800" dirty="0"/>
              <a:t>Programming (creating new programs or tools on computers) is </a:t>
            </a:r>
            <a:r>
              <a:rPr lang="en-US" sz="2800" dirty="0" smtClean="0"/>
              <a:t>hard</a:t>
            </a:r>
          </a:p>
          <a:p>
            <a:r>
              <a:rPr lang="en-US" sz="2800" dirty="0" smtClean="0"/>
              <a:t>Computer </a:t>
            </a:r>
            <a:r>
              <a:rPr lang="en-US" sz="2800" dirty="0"/>
              <a:t>jobs are </a:t>
            </a:r>
            <a:r>
              <a:rPr lang="en-US" sz="2800" dirty="0" smtClean="0"/>
              <a:t>boring</a:t>
            </a:r>
          </a:p>
          <a:p>
            <a:r>
              <a:rPr lang="en-US" sz="2800" dirty="0"/>
              <a:t>I like the challenge of programming </a:t>
            </a:r>
            <a:r>
              <a:rPr lang="en-US" sz="2800" dirty="0" smtClean="0"/>
              <a:t>computers</a:t>
            </a:r>
          </a:p>
          <a:p>
            <a:r>
              <a:rPr lang="en-US" sz="2800" dirty="0"/>
              <a:t>I am interested in a career that uses computers to do new </a:t>
            </a:r>
            <a:r>
              <a:rPr lang="en-US" sz="2800" dirty="0" smtClean="0"/>
              <a:t>things</a:t>
            </a:r>
          </a:p>
          <a:p>
            <a:pPr marL="0" indent="0">
              <a:buNone/>
            </a:pPr>
            <a:endParaRPr lang="en-US" sz="1600" dirty="0"/>
          </a:p>
        </p:txBody>
      </p:sp>
    </p:spTree>
    <p:extLst>
      <p:ext uri="{BB962C8B-B14F-4D97-AF65-F5344CB8AC3E}">
        <p14:creationId xmlns:p14="http://schemas.microsoft.com/office/powerpoint/2010/main" val="267174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 </a:t>
            </a:r>
          </a:p>
        </p:txBody>
      </p:sp>
      <p:sp>
        <p:nvSpPr>
          <p:cNvPr id="3" name="Content Placeholder 2"/>
          <p:cNvSpPr>
            <a:spLocks noGrp="1"/>
          </p:cNvSpPr>
          <p:nvPr>
            <p:ph idx="1"/>
          </p:nvPr>
        </p:nvSpPr>
        <p:spPr>
          <a:xfrm>
            <a:off x="457200" y="1798513"/>
            <a:ext cx="8229600" cy="4525963"/>
          </a:xfrm>
        </p:spPr>
        <p:txBody>
          <a:bodyPr>
            <a:normAutofit/>
          </a:bodyPr>
          <a:lstStyle/>
          <a:p>
            <a:r>
              <a:rPr lang="en-US" sz="2800" dirty="0" smtClean="0"/>
              <a:t>If our hypotheses are proven, it will provide</a:t>
            </a:r>
            <a:r>
              <a:rPr lang="en-US" sz="2800" dirty="0"/>
              <a:t> </a:t>
            </a:r>
            <a:r>
              <a:rPr lang="en-US" sz="2800" dirty="0" smtClean="0"/>
              <a:t>us with rules for adaptive learning system</a:t>
            </a:r>
          </a:p>
          <a:p>
            <a:pPr marL="0" indent="0">
              <a:buNone/>
            </a:pPr>
            <a:endParaRPr lang="en-US" sz="2800" dirty="0" smtClean="0"/>
          </a:p>
          <a:p>
            <a:r>
              <a:rPr lang="en-US" sz="2800" dirty="0" smtClean="0"/>
              <a:t>An Adaptive </a:t>
            </a:r>
            <a:r>
              <a:rPr lang="en-US" sz="2800" dirty="0"/>
              <a:t>learning system to </a:t>
            </a:r>
            <a:r>
              <a:rPr lang="en-US" sz="2800" dirty="0" smtClean="0"/>
              <a:t>increase </a:t>
            </a:r>
            <a:r>
              <a:rPr lang="en-US" sz="2800" dirty="0"/>
              <a:t>STEM </a:t>
            </a:r>
            <a:r>
              <a:rPr lang="en-US" sz="2800" dirty="0" smtClean="0"/>
              <a:t>interest </a:t>
            </a:r>
            <a:r>
              <a:rPr lang="en-US" sz="2800" dirty="0"/>
              <a:t>among middle school </a:t>
            </a:r>
            <a:r>
              <a:rPr lang="en-US" sz="2800" dirty="0" smtClean="0"/>
              <a:t>students </a:t>
            </a:r>
          </a:p>
          <a:p>
            <a:pPr marL="0" indent="0">
              <a:buNone/>
            </a:pPr>
            <a:endParaRPr lang="en-US" sz="2800" dirty="0" smtClean="0"/>
          </a:p>
          <a:p>
            <a:r>
              <a:rPr lang="en-US" sz="2800" dirty="0" smtClean="0"/>
              <a:t>Predictive </a:t>
            </a:r>
            <a:r>
              <a:rPr lang="en-US" sz="2800" dirty="0"/>
              <a:t>models to </a:t>
            </a:r>
            <a:r>
              <a:rPr lang="en-US" sz="2800" dirty="0" smtClean="0"/>
              <a:t>improve teaching </a:t>
            </a:r>
            <a:r>
              <a:rPr lang="en-US" sz="2800" dirty="0"/>
              <a:t>pedagogy and mentoring of students </a:t>
            </a:r>
          </a:p>
        </p:txBody>
      </p:sp>
    </p:spTree>
    <p:extLst>
      <p:ext uri="{BB962C8B-B14F-4D97-AF65-F5344CB8AC3E}">
        <p14:creationId xmlns:p14="http://schemas.microsoft.com/office/powerpoint/2010/main" val="56255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13"/>
            <a:ext cx="8229600" cy="1143000"/>
          </a:xfrm>
        </p:spPr>
        <p:txBody>
          <a:bodyPr>
            <a:normAutofit/>
          </a:bodyPr>
          <a:lstStyle/>
          <a:p>
            <a:r>
              <a:rPr lang="en-US" dirty="0"/>
              <a:t>References </a:t>
            </a:r>
          </a:p>
        </p:txBody>
      </p:sp>
      <p:sp>
        <p:nvSpPr>
          <p:cNvPr id="3" name="Content Placeholder 2"/>
          <p:cNvSpPr>
            <a:spLocks noGrp="1"/>
          </p:cNvSpPr>
          <p:nvPr>
            <p:ph idx="1"/>
          </p:nvPr>
        </p:nvSpPr>
        <p:spPr>
          <a:xfrm>
            <a:off x="457200" y="1180722"/>
            <a:ext cx="8229600" cy="4525963"/>
          </a:xfrm>
        </p:spPr>
        <p:txBody>
          <a:bodyPr>
            <a:normAutofit fontScale="25000" lnSpcReduction="20000"/>
          </a:bodyPr>
          <a:lstStyle/>
          <a:p>
            <a:r>
              <a:rPr lang="en-US" sz="7200" dirty="0" smtClean="0"/>
              <a:t>Shankar </a:t>
            </a:r>
            <a:r>
              <a:rPr lang="en-US" sz="7200" dirty="0"/>
              <a:t>et al. Project between FAU and the Children’s Services Council, 2014. </a:t>
            </a:r>
          </a:p>
          <a:p>
            <a:r>
              <a:rPr lang="en-US" sz="7200" dirty="0" smtClean="0"/>
              <a:t>Islam</a:t>
            </a:r>
            <a:r>
              <a:rPr lang="en-US" sz="7200" dirty="0"/>
              <a:t>, S., Freytag, G., and Shankar, R., Leveraging Semantic Web to Retrieve Customized Medical Information, IEEE Systems Conference, April 2013. </a:t>
            </a:r>
            <a:endParaRPr lang="en-US" sz="7200" dirty="0" smtClean="0"/>
          </a:p>
          <a:p>
            <a:r>
              <a:rPr lang="en-US" sz="7200" dirty="0"/>
              <a:t>Lowell et al., Steady as She Goes? Three Generations of Students through the Science and Engineering Pipeline, Annual Meetings of the Association for Public Policy Analysis and Management, Washington, D.C., November 2009. </a:t>
            </a:r>
          </a:p>
          <a:p>
            <a:r>
              <a:rPr lang="en-US" sz="7200" dirty="0" err="1" smtClean="0"/>
              <a:t>Bienkowski</a:t>
            </a:r>
            <a:r>
              <a:rPr lang="en-US" sz="7200" dirty="0" smtClean="0"/>
              <a:t> </a:t>
            </a:r>
            <a:r>
              <a:rPr lang="en-US" sz="7200" dirty="0"/>
              <a:t>et al., Enhancing Teaching and Learning Through Educational Data Mining and Learning Analytics: An Issue Brief, U.S. Department of Education Office of Educational Technology, October 2012. </a:t>
            </a:r>
            <a:endParaRPr lang="en-US" sz="7200" dirty="0" smtClean="0"/>
          </a:p>
          <a:p>
            <a:r>
              <a:rPr lang="en-US" sz="7200" dirty="0"/>
              <a:t>Forster, N., Smartphone App </a:t>
            </a:r>
            <a:r>
              <a:rPr lang="en-US" sz="7200" dirty="0" smtClean="0"/>
              <a:t>Profiling, Distributed Computing Group, Computer Engineering and Networking Laboratory, ETH Zurich, September 2014.</a:t>
            </a:r>
          </a:p>
          <a:p>
            <a:r>
              <a:rPr lang="en-US" sz="7200" dirty="0" err="1"/>
              <a:t>Urness</a:t>
            </a:r>
            <a:r>
              <a:rPr lang="en-US" sz="7200" dirty="0"/>
              <a:t>, T., &amp; Manley, E. D</a:t>
            </a:r>
            <a:r>
              <a:rPr lang="en-US" sz="7200" dirty="0" smtClean="0"/>
              <a:t>., </a:t>
            </a:r>
            <a:r>
              <a:rPr lang="en-US" sz="7200" dirty="0"/>
              <a:t>Generating interest in computer science through middle-school android summer camps. </a:t>
            </a:r>
            <a:r>
              <a:rPr lang="en-US" sz="7200" i="1" dirty="0"/>
              <a:t>Journal of Computing Sciences in Colleges</a:t>
            </a:r>
            <a:r>
              <a:rPr lang="en-US" sz="7200" dirty="0"/>
              <a:t>, </a:t>
            </a:r>
            <a:r>
              <a:rPr lang="en-US" sz="7200" i="1" dirty="0"/>
              <a:t>28</a:t>
            </a:r>
            <a:r>
              <a:rPr lang="en-US" sz="7200" dirty="0"/>
              <a:t>(5), 211-</a:t>
            </a:r>
            <a:r>
              <a:rPr lang="en-US" sz="7200" dirty="0" smtClean="0"/>
              <a:t>217, 2013.</a:t>
            </a:r>
          </a:p>
          <a:p>
            <a:r>
              <a:rPr lang="en-US" sz="7200" dirty="0" smtClean="0"/>
              <a:t>Adams, J. C., Alice, middle schoolers &amp; the imaginary worlds camps, SIGCSE Bull, 39, (1), 307-311, 2007.</a:t>
            </a:r>
          </a:p>
          <a:p>
            <a:r>
              <a:rPr lang="en-US" sz="7200" dirty="0"/>
              <a:t>https://</a:t>
            </a:r>
            <a:r>
              <a:rPr lang="en-US" sz="7200" dirty="0" err="1"/>
              <a:t>github.com</a:t>
            </a:r>
            <a:r>
              <a:rPr lang="en-US" sz="7200" dirty="0"/>
              <a:t>/</a:t>
            </a:r>
            <a:r>
              <a:rPr lang="en-US" sz="7200" dirty="0" err="1"/>
              <a:t>RShankar</a:t>
            </a:r>
            <a:r>
              <a:rPr lang="en-US" sz="7200" dirty="0"/>
              <a:t>/Empower-App-Cityville-Fall-2014</a:t>
            </a:r>
            <a:endParaRPr lang="en-US" sz="7200" dirty="0" smtClean="0"/>
          </a:p>
          <a:p>
            <a:r>
              <a:rPr lang="en-US" sz="7200" dirty="0"/>
              <a:t>http://whotv.com/2015/01/15/middle-school-students-leading-the-way-in-stem-education</a:t>
            </a:r>
            <a:r>
              <a:rPr lang="en-US" sz="7200" dirty="0" smtClean="0"/>
              <a:t>/</a:t>
            </a:r>
          </a:p>
          <a:p>
            <a:r>
              <a:rPr lang="en-US" sz="7200" dirty="0"/>
              <a:t>http://www.postandcourier.com/article/20150120/PC16/</a:t>
            </a:r>
            <a:r>
              <a:rPr lang="en-US" sz="7200" dirty="0" smtClean="0"/>
              <a:t>150129957</a:t>
            </a:r>
          </a:p>
          <a:p>
            <a:pPr marL="0" indent="0">
              <a:buNone/>
            </a:pPr>
            <a:endParaRPr lang="en-US" sz="3800" dirty="0"/>
          </a:p>
          <a:p>
            <a:endParaRPr lang="en-US" sz="4400" dirty="0">
              <a:latin typeface="Arial" charset="0"/>
              <a:cs typeface="Arial Unicode MS" charset="0"/>
            </a:endParaRPr>
          </a:p>
          <a:p>
            <a:endParaRPr lang="en-US" sz="4400" dirty="0"/>
          </a:p>
          <a:p>
            <a:pPr marL="0" indent="0">
              <a:buNone/>
            </a:pPr>
            <a:endParaRPr lang="en-US" dirty="0"/>
          </a:p>
        </p:txBody>
      </p:sp>
    </p:spTree>
    <p:extLst>
      <p:ext uri="{BB962C8B-B14F-4D97-AF65-F5344CB8AC3E}">
        <p14:creationId xmlns:p14="http://schemas.microsoft.com/office/powerpoint/2010/main" val="373057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r>
              <a:rPr lang="en-US" sz="4000" dirty="0" smtClean="0"/>
              <a:t> </a:t>
            </a:r>
            <a:endParaRPr lang="en-US" sz="4000" dirty="0"/>
          </a:p>
        </p:txBody>
      </p:sp>
      <p:sp>
        <p:nvSpPr>
          <p:cNvPr id="3" name="Content Placeholder 2"/>
          <p:cNvSpPr>
            <a:spLocks noGrp="1"/>
          </p:cNvSpPr>
          <p:nvPr>
            <p:ph idx="1"/>
          </p:nvPr>
        </p:nvSpPr>
        <p:spPr>
          <a:xfrm>
            <a:off x="457200" y="1730072"/>
            <a:ext cx="8229600" cy="4525963"/>
          </a:xfrm>
        </p:spPr>
        <p:txBody>
          <a:bodyPr>
            <a:normAutofit/>
          </a:bodyPr>
          <a:lstStyle/>
          <a:p>
            <a:r>
              <a:rPr lang="en-US" sz="2800" dirty="0" smtClean="0"/>
              <a:t>FAU, Children’s </a:t>
            </a:r>
            <a:r>
              <a:rPr lang="en-US" sz="2800" dirty="0"/>
              <a:t>Services Council (CSC</a:t>
            </a:r>
            <a:r>
              <a:rPr lang="en-US" sz="2800" dirty="0" smtClean="0"/>
              <a:t>), and  </a:t>
            </a:r>
            <a:r>
              <a:rPr lang="en-US" sz="2800" dirty="0"/>
              <a:t>Memorial Healthcare </a:t>
            </a:r>
            <a:r>
              <a:rPr lang="en-US" sz="2800" dirty="0" smtClean="0"/>
              <a:t>System</a:t>
            </a:r>
            <a:endParaRPr lang="en-US" sz="2800" dirty="0"/>
          </a:p>
          <a:p>
            <a:r>
              <a:rPr lang="en-US" sz="2800" dirty="0" smtClean="0"/>
              <a:t>Measure </a:t>
            </a:r>
            <a:r>
              <a:rPr lang="en-US" sz="2800" dirty="0"/>
              <a:t>and track middle school students’ interest in </a:t>
            </a:r>
            <a:r>
              <a:rPr lang="en-US" sz="2800" dirty="0" smtClean="0"/>
              <a:t>Science</a:t>
            </a:r>
            <a:r>
              <a:rPr lang="en-US" sz="2800" dirty="0"/>
              <a:t>, </a:t>
            </a:r>
            <a:r>
              <a:rPr lang="en-US" sz="2800" dirty="0" smtClean="0"/>
              <a:t>Technology</a:t>
            </a:r>
            <a:r>
              <a:rPr lang="en-US" sz="2800" dirty="0"/>
              <a:t>, </a:t>
            </a:r>
            <a:r>
              <a:rPr lang="en-US" sz="2800" dirty="0" smtClean="0"/>
              <a:t>Engineering</a:t>
            </a:r>
            <a:r>
              <a:rPr lang="en-US" sz="2800" dirty="0"/>
              <a:t>, and </a:t>
            </a:r>
            <a:r>
              <a:rPr lang="en-US" sz="2800" dirty="0" smtClean="0"/>
              <a:t>Mathematics (STEM) careers </a:t>
            </a:r>
          </a:p>
          <a:p>
            <a:r>
              <a:rPr lang="en-US" sz="2800" dirty="0" smtClean="0"/>
              <a:t>A learning </a:t>
            </a:r>
            <a:r>
              <a:rPr lang="en-US" sz="2800" dirty="0"/>
              <a:t>system</a:t>
            </a:r>
            <a:r>
              <a:rPr lang="en-US" sz="2800" dirty="0" smtClean="0"/>
              <a:t> with </a:t>
            </a:r>
            <a:r>
              <a:rPr lang="en-US" sz="2800" dirty="0"/>
              <a:t>provisions for designed interventions and </a:t>
            </a:r>
            <a:r>
              <a:rPr lang="en-US" sz="2800" dirty="0" smtClean="0"/>
              <a:t>adaptations</a:t>
            </a:r>
          </a:p>
          <a:p>
            <a:r>
              <a:rPr lang="en-US" sz="2800" dirty="0"/>
              <a:t>I</a:t>
            </a:r>
            <a:r>
              <a:rPr lang="en-US" sz="2800" dirty="0" smtClean="0"/>
              <a:t>ncorporate automated analytical tools</a:t>
            </a:r>
            <a:endParaRPr lang="en-US" sz="2800" dirty="0"/>
          </a:p>
        </p:txBody>
      </p:sp>
    </p:spTree>
    <p:extLst>
      <p:ext uri="{BB962C8B-B14F-4D97-AF65-F5344CB8AC3E}">
        <p14:creationId xmlns:p14="http://schemas.microsoft.com/office/powerpoint/2010/main" val="286963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 in STEM</a:t>
            </a:r>
            <a:endParaRPr lang="en-US" dirty="0"/>
          </a:p>
        </p:txBody>
      </p:sp>
      <p:sp>
        <p:nvSpPr>
          <p:cNvPr id="3" name="Content Placeholder 2"/>
          <p:cNvSpPr>
            <a:spLocks noGrp="1"/>
          </p:cNvSpPr>
          <p:nvPr>
            <p:ph idx="1"/>
          </p:nvPr>
        </p:nvSpPr>
        <p:spPr/>
        <p:txBody>
          <a:bodyPr>
            <a:normAutofit/>
          </a:bodyPr>
          <a:lstStyle/>
          <a:p>
            <a:r>
              <a:rPr lang="en-US" sz="2800" dirty="0" smtClean="0"/>
              <a:t>A recent </a:t>
            </a:r>
            <a:r>
              <a:rPr lang="en-US" sz="2800" dirty="0"/>
              <a:t>study from Rutgers </a:t>
            </a:r>
            <a:r>
              <a:rPr lang="en-US" sz="2800" dirty="0" smtClean="0"/>
              <a:t>University</a:t>
            </a:r>
          </a:p>
          <a:p>
            <a:r>
              <a:rPr lang="en-US" sz="2800" dirty="0" smtClean="0"/>
              <a:t>America’s </a:t>
            </a:r>
            <a:r>
              <a:rPr lang="en-US" sz="2800" dirty="0"/>
              <a:t>most talented students and professionals are losing interest in </a:t>
            </a:r>
            <a:r>
              <a:rPr lang="en-US" sz="2800" dirty="0" smtClean="0"/>
              <a:t>STEM </a:t>
            </a:r>
            <a:endParaRPr lang="en-US" sz="2800" dirty="0"/>
          </a:p>
          <a:p>
            <a:r>
              <a:rPr lang="en-US" sz="2800" dirty="0"/>
              <a:t>R</a:t>
            </a:r>
            <a:r>
              <a:rPr lang="en-US" sz="2800" dirty="0" smtClean="0"/>
              <a:t>ecruitment </a:t>
            </a:r>
            <a:r>
              <a:rPr lang="en-US" sz="2800" dirty="0"/>
              <a:t>rates to college STEM programs fell sharply from 28% in the 1990s to 14% in the </a:t>
            </a:r>
            <a:r>
              <a:rPr lang="en-US" sz="2800" dirty="0" smtClean="0"/>
              <a:t>2000s</a:t>
            </a:r>
            <a:endParaRPr lang="en-US" sz="2800" dirty="0"/>
          </a:p>
          <a:p>
            <a:r>
              <a:rPr lang="en-US" sz="2800" dirty="0" smtClean="0"/>
              <a:t> </a:t>
            </a:r>
            <a:r>
              <a:rPr lang="en-US" sz="2800" dirty="0"/>
              <a:t>If this continued today, then the recruitment rate would be below 5</a:t>
            </a:r>
            <a:r>
              <a:rPr lang="en-US" sz="2800" dirty="0" smtClean="0"/>
              <a:t>% </a:t>
            </a:r>
            <a:endParaRPr lang="en-US" sz="2800" dirty="0"/>
          </a:p>
          <a:p>
            <a:endParaRPr lang="en-US" sz="2800" dirty="0"/>
          </a:p>
        </p:txBody>
      </p:sp>
    </p:spTree>
    <p:extLst>
      <p:ext uri="{BB962C8B-B14F-4D97-AF65-F5344CB8AC3E}">
        <p14:creationId xmlns:p14="http://schemas.microsoft.com/office/powerpoint/2010/main" val="361371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 in Computer Science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Urness</a:t>
            </a:r>
            <a:r>
              <a:rPr lang="en-US" dirty="0"/>
              <a:t>, T., &amp; Manley, E. D</a:t>
            </a:r>
            <a:r>
              <a:rPr lang="en-US" dirty="0" smtClean="0"/>
              <a:t>. found that many </a:t>
            </a:r>
            <a:r>
              <a:rPr lang="en-US" dirty="0"/>
              <a:t>STEM </a:t>
            </a:r>
            <a:r>
              <a:rPr lang="en-US" dirty="0" smtClean="0"/>
              <a:t>subjects are presented </a:t>
            </a:r>
            <a:r>
              <a:rPr lang="en-US" dirty="0"/>
              <a:t>to students </a:t>
            </a:r>
            <a:r>
              <a:rPr lang="en-US" dirty="0" smtClean="0"/>
              <a:t>in scheduled courses</a:t>
            </a:r>
          </a:p>
          <a:p>
            <a:pPr marL="0" indent="0">
              <a:buNone/>
            </a:pPr>
            <a:endParaRPr lang="en-US" dirty="0" smtClean="0"/>
          </a:p>
          <a:p>
            <a:r>
              <a:rPr lang="en-US" dirty="0" smtClean="0"/>
              <a:t>Students starts </a:t>
            </a:r>
            <a:r>
              <a:rPr lang="en-US" dirty="0"/>
              <a:t>to </a:t>
            </a:r>
            <a:r>
              <a:rPr lang="en-US" dirty="0" smtClean="0"/>
              <a:t>gain </a:t>
            </a:r>
            <a:r>
              <a:rPr lang="en-US" dirty="0"/>
              <a:t>interests in these </a:t>
            </a:r>
            <a:r>
              <a:rPr lang="en-US" dirty="0" smtClean="0"/>
              <a:t>fields </a:t>
            </a:r>
            <a:r>
              <a:rPr lang="en-US" dirty="0"/>
              <a:t>early on </a:t>
            </a:r>
            <a:r>
              <a:rPr lang="en-US" dirty="0" smtClean="0"/>
              <a:t>via normal coursework </a:t>
            </a:r>
          </a:p>
          <a:p>
            <a:pPr marL="0" indent="0">
              <a:buNone/>
            </a:pPr>
            <a:endParaRPr lang="en-US" dirty="0" smtClean="0"/>
          </a:p>
          <a:p>
            <a:r>
              <a:rPr lang="en-US" dirty="0"/>
              <a:t>F</a:t>
            </a:r>
            <a:r>
              <a:rPr lang="en-US" dirty="0" smtClean="0"/>
              <a:t>ostering </a:t>
            </a:r>
            <a:r>
              <a:rPr lang="en-US" dirty="0"/>
              <a:t>interest at an early age in </a:t>
            </a:r>
            <a:r>
              <a:rPr lang="en-US" dirty="0" smtClean="0"/>
              <a:t>the computer science </a:t>
            </a:r>
            <a:r>
              <a:rPr lang="en-US" dirty="0"/>
              <a:t>is </a:t>
            </a:r>
            <a:r>
              <a:rPr lang="en-US" dirty="0" smtClean="0"/>
              <a:t>a greater hurdle</a:t>
            </a:r>
          </a:p>
          <a:p>
            <a:pPr marL="0" indent="0">
              <a:buNone/>
            </a:pPr>
            <a:endParaRPr lang="en-US" dirty="0"/>
          </a:p>
          <a:p>
            <a:r>
              <a:rPr lang="en-US" dirty="0" smtClean="0"/>
              <a:t>Alice camps </a:t>
            </a:r>
            <a:r>
              <a:rPr lang="en-US" dirty="0"/>
              <a:t>for middle school </a:t>
            </a:r>
            <a:r>
              <a:rPr lang="en-US" dirty="0" smtClean="0"/>
              <a:t>students </a:t>
            </a:r>
            <a:r>
              <a:rPr lang="en-US" dirty="0"/>
              <a:t>have track records for </a:t>
            </a:r>
            <a:r>
              <a:rPr lang="en-US" dirty="0" smtClean="0"/>
              <a:t>promoting increased </a:t>
            </a:r>
            <a:r>
              <a:rPr lang="en-US" dirty="0"/>
              <a:t>interest in </a:t>
            </a:r>
            <a:r>
              <a:rPr lang="en-US" dirty="0" smtClean="0"/>
              <a:t>computer science</a:t>
            </a:r>
            <a:endParaRPr lang="en-US" dirty="0"/>
          </a:p>
          <a:p>
            <a:endParaRPr lang="en-US" dirty="0"/>
          </a:p>
        </p:txBody>
      </p:sp>
    </p:spTree>
    <p:extLst>
      <p:ext uri="{BB962C8B-B14F-4D97-AF65-F5344CB8AC3E}">
        <p14:creationId xmlns:p14="http://schemas.microsoft.com/office/powerpoint/2010/main" val="309284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ypotheses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800" dirty="0" smtClean="0"/>
              <a:t>Background: </a:t>
            </a:r>
          </a:p>
          <a:p>
            <a:r>
              <a:rPr lang="en-US" sz="2800" dirty="0" smtClean="0"/>
              <a:t>Case (intervention group)-control study of middle school students</a:t>
            </a:r>
          </a:p>
          <a:p>
            <a:r>
              <a:rPr lang="en-US" sz="2800" dirty="0" smtClean="0"/>
              <a:t>Use of a programmable social app to personalize for the case group</a:t>
            </a:r>
          </a:p>
          <a:p>
            <a:r>
              <a:rPr lang="en-US" sz="2800" dirty="0" smtClean="0"/>
              <a:t>Use of a nonprogrammable version of the same app for the control group</a:t>
            </a:r>
          </a:p>
          <a:p>
            <a:r>
              <a:rPr lang="en-US" sz="2800" dirty="0" smtClean="0"/>
              <a:t>Usage (click data) and Keyword analysis (blogs)</a:t>
            </a:r>
          </a:p>
          <a:p>
            <a:r>
              <a:rPr lang="en-US" sz="2800" dirty="0" smtClean="0"/>
              <a:t>Pre- and post- surveys</a:t>
            </a:r>
          </a:p>
          <a:p>
            <a:pPr>
              <a:buNone/>
            </a:pPr>
            <a:r>
              <a:rPr lang="en-US" sz="2800" dirty="0" smtClean="0"/>
              <a:t>Hypotheses: </a:t>
            </a:r>
          </a:p>
          <a:p>
            <a:pPr marL="514350" indent="-514350">
              <a:buAutoNum type="arabicPeriod"/>
            </a:pPr>
            <a:r>
              <a:rPr lang="en-US" sz="2800" dirty="0" smtClean="0"/>
              <a:t>Students in the intervention group  will show higher propensity for </a:t>
            </a:r>
            <a:r>
              <a:rPr lang="en-US" sz="2800" dirty="0"/>
              <a:t>STEM </a:t>
            </a:r>
            <a:r>
              <a:rPr lang="en-US" sz="2800" dirty="0" smtClean="0"/>
              <a:t>careers</a:t>
            </a:r>
          </a:p>
          <a:p>
            <a:pPr marL="514350" indent="-514350">
              <a:buAutoNum type="arabicPeriod" startAt="2"/>
            </a:pPr>
            <a:r>
              <a:rPr lang="en-US" sz="2800" dirty="0" smtClean="0"/>
              <a:t>Students in the intervention group will spend more time in personalizing their App and in forming larger social group. </a:t>
            </a:r>
          </a:p>
          <a:p>
            <a:pPr marL="514350" indent="-514350">
              <a:buAutoNum type="arabicPeriod" startAt="2"/>
            </a:pPr>
            <a:r>
              <a:rPr lang="en-US" sz="2800" dirty="0" smtClean="0"/>
              <a:t>Students in the intervention group will use more STEM-oriented and pro-STEM keywords in their blogs.</a:t>
            </a:r>
          </a:p>
          <a:p>
            <a:endParaRPr lang="en-US" sz="2800" dirty="0"/>
          </a:p>
          <a:p>
            <a:endParaRPr lang="en-US" dirty="0"/>
          </a:p>
        </p:txBody>
      </p:sp>
    </p:spTree>
    <p:extLst>
      <p:ext uri="{BB962C8B-B14F-4D97-AF65-F5344CB8AC3E}">
        <p14:creationId xmlns:p14="http://schemas.microsoft.com/office/powerpoint/2010/main" val="132393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Analyze </a:t>
            </a:r>
            <a:r>
              <a:rPr lang="en-US" dirty="0"/>
              <a:t>the research infrastructure with </a:t>
            </a:r>
            <a:r>
              <a:rPr lang="en-US" dirty="0" smtClean="0"/>
              <a:t>our hypotheses </a:t>
            </a:r>
            <a:r>
              <a:rPr lang="en-US" dirty="0"/>
              <a:t>to </a:t>
            </a:r>
            <a:r>
              <a:rPr lang="en-US" dirty="0" smtClean="0"/>
              <a:t>show that </a:t>
            </a:r>
            <a:r>
              <a:rPr lang="en-US" dirty="0"/>
              <a:t>it is </a:t>
            </a:r>
            <a:r>
              <a:rPr lang="en-US" dirty="0" smtClean="0"/>
              <a:t>working </a:t>
            </a:r>
          </a:p>
          <a:p>
            <a:r>
              <a:rPr lang="en-US" dirty="0" smtClean="0"/>
              <a:t>Measure STEM interest, pre- and post-survey, based on the App usage</a:t>
            </a:r>
          </a:p>
          <a:p>
            <a:r>
              <a:rPr lang="en-US" dirty="0" smtClean="0"/>
              <a:t>Weekly </a:t>
            </a:r>
            <a:r>
              <a:rPr lang="en-US" dirty="0"/>
              <a:t>u</a:t>
            </a:r>
            <a:r>
              <a:rPr lang="en-US" dirty="0" smtClean="0"/>
              <a:t>sage graph</a:t>
            </a:r>
            <a:r>
              <a:rPr lang="en-US" dirty="0"/>
              <a:t> </a:t>
            </a:r>
            <a:r>
              <a:rPr lang="en-US" dirty="0" smtClean="0"/>
              <a:t>will show </a:t>
            </a:r>
            <a:r>
              <a:rPr lang="en-US" dirty="0"/>
              <a:t>frequency and duration of App </a:t>
            </a:r>
            <a:r>
              <a:rPr lang="en-US" dirty="0" smtClean="0"/>
              <a:t>usage</a:t>
            </a:r>
          </a:p>
          <a:p>
            <a:r>
              <a:rPr lang="en-US" dirty="0" smtClean="0"/>
              <a:t>Semantic analysis of blog content</a:t>
            </a:r>
            <a:endParaRPr lang="en-US" dirty="0"/>
          </a:p>
          <a:p>
            <a:r>
              <a:rPr lang="en-US" dirty="0"/>
              <a:t>Educational researchers can then take this work forward to a full-</a:t>
            </a:r>
            <a:r>
              <a:rPr lang="en-US" dirty="0" smtClean="0"/>
              <a:t>scale research study. Potential PhD candidate in Education: Iris Minor, Middle School Teacher, Gulf Stream</a:t>
            </a:r>
            <a:r>
              <a:rPr lang="en-US" smtClean="0"/>
              <a:t>, Broward.</a:t>
            </a:r>
            <a:endParaRPr lang="en-US" dirty="0"/>
          </a:p>
        </p:txBody>
      </p:sp>
    </p:spTree>
    <p:extLst>
      <p:ext uri="{BB962C8B-B14F-4D97-AF65-F5344CB8AC3E}">
        <p14:creationId xmlns:p14="http://schemas.microsoft.com/office/powerpoint/2010/main" val="56357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59"/>
            <a:ext cx="8229600" cy="1143000"/>
          </a:xfrm>
        </p:spPr>
        <p:txBody>
          <a:bodyPr/>
          <a:lstStyle/>
          <a:p>
            <a:r>
              <a:rPr lang="en-US" dirty="0"/>
              <a:t>Adaptive Learning System </a:t>
            </a:r>
          </a:p>
        </p:txBody>
      </p:sp>
      <p:sp>
        <p:nvSpPr>
          <p:cNvPr id="4" name="Rounded Rectangle 3"/>
          <p:cNvSpPr/>
          <p:nvPr/>
        </p:nvSpPr>
        <p:spPr>
          <a:xfrm>
            <a:off x="1497262" y="1818105"/>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Middle School Student</a:t>
            </a:r>
            <a:endParaRPr lang="en-US" sz="1200" dirty="0">
              <a:solidFill>
                <a:schemeClr val="tx1"/>
              </a:solidFill>
            </a:endParaRPr>
          </a:p>
        </p:txBody>
      </p:sp>
      <p:sp>
        <p:nvSpPr>
          <p:cNvPr id="6" name="Rounded Rectangle 5"/>
          <p:cNvSpPr/>
          <p:nvPr/>
        </p:nvSpPr>
        <p:spPr>
          <a:xfrm>
            <a:off x="3610812" y="1818105"/>
            <a:ext cx="1291390"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Blog and </a:t>
            </a:r>
            <a:r>
              <a:rPr lang="en-US" sz="1200" dirty="0">
                <a:solidFill>
                  <a:schemeClr val="tx1"/>
                </a:solidFill>
              </a:rPr>
              <a:t>O</a:t>
            </a:r>
            <a:r>
              <a:rPr lang="en-US" sz="1200" dirty="0" smtClean="0">
                <a:solidFill>
                  <a:schemeClr val="tx1"/>
                </a:solidFill>
              </a:rPr>
              <a:t>ther Contents</a:t>
            </a:r>
            <a:endParaRPr lang="en-US" sz="1200" dirty="0">
              <a:solidFill>
                <a:schemeClr val="tx1"/>
              </a:solidFill>
            </a:endParaRPr>
          </a:p>
        </p:txBody>
      </p:sp>
      <p:sp>
        <p:nvSpPr>
          <p:cNvPr id="7" name="Rounded Rectangle 6"/>
          <p:cNvSpPr/>
          <p:nvPr/>
        </p:nvSpPr>
        <p:spPr>
          <a:xfrm>
            <a:off x="1497262" y="3646907"/>
            <a:ext cx="1417053" cy="48126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Student App usage </a:t>
            </a:r>
            <a:endParaRPr lang="en-US" sz="1200" dirty="0">
              <a:solidFill>
                <a:schemeClr val="tx1"/>
              </a:solidFill>
            </a:endParaRPr>
          </a:p>
        </p:txBody>
      </p:sp>
      <p:sp>
        <p:nvSpPr>
          <p:cNvPr id="9" name="Rounded Rectangle 8"/>
          <p:cNvSpPr/>
          <p:nvPr/>
        </p:nvSpPr>
        <p:spPr>
          <a:xfrm>
            <a:off x="3049337" y="2794000"/>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Adaptation Engine</a:t>
            </a:r>
            <a:endParaRPr lang="en-US" sz="1200" dirty="0">
              <a:solidFill>
                <a:schemeClr val="tx1"/>
              </a:solidFill>
            </a:endParaRPr>
          </a:p>
        </p:txBody>
      </p:sp>
      <p:sp>
        <p:nvSpPr>
          <p:cNvPr id="10" name="Rounded Rectangle 9"/>
          <p:cNvSpPr/>
          <p:nvPr/>
        </p:nvSpPr>
        <p:spPr>
          <a:xfrm>
            <a:off x="5286878" y="2800351"/>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Intervention Engine</a:t>
            </a:r>
            <a:endParaRPr lang="en-US" sz="1200" dirty="0">
              <a:solidFill>
                <a:schemeClr val="tx1"/>
              </a:solidFill>
            </a:endParaRPr>
          </a:p>
        </p:txBody>
      </p:sp>
      <p:sp>
        <p:nvSpPr>
          <p:cNvPr id="11" name="Rounded Rectangle 10"/>
          <p:cNvSpPr/>
          <p:nvPr/>
        </p:nvSpPr>
        <p:spPr>
          <a:xfrm>
            <a:off x="6649453" y="3646907"/>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Student Learning Data</a:t>
            </a:r>
            <a:endParaRPr lang="en-US" sz="1200" dirty="0">
              <a:solidFill>
                <a:schemeClr val="tx1"/>
              </a:solidFill>
            </a:endParaRPr>
          </a:p>
        </p:txBody>
      </p:sp>
      <p:sp>
        <p:nvSpPr>
          <p:cNvPr id="12" name="Rounded Rectangle 11"/>
          <p:cNvSpPr/>
          <p:nvPr/>
        </p:nvSpPr>
        <p:spPr>
          <a:xfrm>
            <a:off x="3779254" y="3654928"/>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Predictive Model</a:t>
            </a:r>
            <a:endParaRPr lang="en-US" sz="1200" dirty="0">
              <a:solidFill>
                <a:schemeClr val="tx1"/>
              </a:solidFill>
            </a:endParaRPr>
          </a:p>
        </p:txBody>
      </p:sp>
      <p:sp>
        <p:nvSpPr>
          <p:cNvPr id="13" name="Rounded Rectangle 12"/>
          <p:cNvSpPr/>
          <p:nvPr/>
        </p:nvSpPr>
        <p:spPr>
          <a:xfrm>
            <a:off x="3779254" y="4569326"/>
            <a:ext cx="1122947" cy="42778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Display</a:t>
            </a:r>
            <a:endParaRPr lang="en-US" sz="1200" dirty="0">
              <a:solidFill>
                <a:schemeClr val="tx1"/>
              </a:solidFill>
            </a:endParaRPr>
          </a:p>
        </p:txBody>
      </p:sp>
      <p:sp>
        <p:nvSpPr>
          <p:cNvPr id="14" name="Rounded Rectangle 13"/>
          <p:cNvSpPr/>
          <p:nvPr/>
        </p:nvSpPr>
        <p:spPr>
          <a:xfrm>
            <a:off x="2620208" y="5579979"/>
            <a:ext cx="1441119" cy="616617"/>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FAU Faculty &amp; Middle School Teachers</a:t>
            </a:r>
            <a:endParaRPr lang="en-US" sz="1200" dirty="0">
              <a:solidFill>
                <a:schemeClr val="tx1"/>
              </a:solidFill>
            </a:endParaRPr>
          </a:p>
        </p:txBody>
      </p:sp>
      <p:sp>
        <p:nvSpPr>
          <p:cNvPr id="15" name="Rounded Rectangle 14"/>
          <p:cNvSpPr/>
          <p:nvPr/>
        </p:nvSpPr>
        <p:spPr>
          <a:xfrm>
            <a:off x="4343068" y="5585623"/>
            <a:ext cx="1505285" cy="61126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FAU Researchers &amp; System Administrators</a:t>
            </a:r>
            <a:endParaRPr lang="en-US" sz="1200" dirty="0">
              <a:solidFill>
                <a:schemeClr val="tx1"/>
              </a:solidFill>
            </a:endParaRPr>
          </a:p>
        </p:txBody>
      </p:sp>
      <p:cxnSp>
        <p:nvCxnSpPr>
          <p:cNvPr id="19" name="Elbow Connector 18"/>
          <p:cNvCxnSpPr>
            <a:stCxn id="9" idx="0"/>
            <a:endCxn id="6" idx="2"/>
          </p:cNvCxnSpPr>
          <p:nvPr/>
        </p:nvCxnSpPr>
        <p:spPr>
          <a:xfrm rot="5400000" flipH="1" flipV="1">
            <a:off x="3659606" y="2197099"/>
            <a:ext cx="548106" cy="64569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10" idx="0"/>
            <a:endCxn id="6" idx="2"/>
          </p:cNvCxnSpPr>
          <p:nvPr/>
        </p:nvCxnSpPr>
        <p:spPr>
          <a:xfrm rot="16200000" flipV="1">
            <a:off x="4775202" y="1727200"/>
            <a:ext cx="554457" cy="159184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2" idx="0"/>
            <a:endCxn id="9" idx="2"/>
          </p:cNvCxnSpPr>
          <p:nvPr/>
        </p:nvCxnSpPr>
        <p:spPr>
          <a:xfrm rot="16200000" flipV="1">
            <a:off x="3759201" y="3073400"/>
            <a:ext cx="433139" cy="72991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2" idx="2"/>
            <a:endCxn id="13" idx="0"/>
          </p:cNvCxnSpPr>
          <p:nvPr/>
        </p:nvCxnSpPr>
        <p:spPr>
          <a:xfrm>
            <a:off x="4340728" y="4082717"/>
            <a:ext cx="0" cy="4866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2" idx="1"/>
          </p:cNvCxnSpPr>
          <p:nvPr/>
        </p:nvCxnSpPr>
        <p:spPr>
          <a:xfrm flipV="1">
            <a:off x="2914315" y="3868823"/>
            <a:ext cx="864939" cy="187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1"/>
            <a:endCxn id="12" idx="3"/>
          </p:cNvCxnSpPr>
          <p:nvPr/>
        </p:nvCxnSpPr>
        <p:spPr>
          <a:xfrm flipH="1">
            <a:off x="4902201" y="3860802"/>
            <a:ext cx="1747252" cy="8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16200000" flipH="1">
            <a:off x="4438352" y="4913883"/>
            <a:ext cx="588508" cy="75498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2"/>
            <a:endCxn id="14" idx="0"/>
          </p:cNvCxnSpPr>
          <p:nvPr/>
        </p:nvCxnSpPr>
        <p:spPr>
          <a:xfrm rot="5400000">
            <a:off x="3549316" y="4788567"/>
            <a:ext cx="582864" cy="99996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 idx="3"/>
            <a:endCxn id="6" idx="1"/>
          </p:cNvCxnSpPr>
          <p:nvPr/>
        </p:nvCxnSpPr>
        <p:spPr>
          <a:xfrm>
            <a:off x="2620209" y="2032000"/>
            <a:ext cx="990603"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13" idx="1"/>
            <a:endCxn id="4" idx="1"/>
          </p:cNvCxnSpPr>
          <p:nvPr/>
        </p:nvCxnSpPr>
        <p:spPr>
          <a:xfrm rot="10800000">
            <a:off x="1497262" y="2032001"/>
            <a:ext cx="2281992" cy="2751221"/>
          </a:xfrm>
          <a:prstGeom prst="bentConnector3">
            <a:avLst>
              <a:gd name="adj1" fmla="val 1100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6" idx="3"/>
            <a:endCxn id="11" idx="0"/>
          </p:cNvCxnSpPr>
          <p:nvPr/>
        </p:nvCxnSpPr>
        <p:spPr>
          <a:xfrm>
            <a:off x="4902202" y="2032000"/>
            <a:ext cx="2308725" cy="161490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6200000" flipV="1">
            <a:off x="4246587" y="4404059"/>
            <a:ext cx="2351838"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16200000" flipH="1">
            <a:off x="4623131" y="4914231"/>
            <a:ext cx="215947" cy="278067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6121437" y="3221788"/>
            <a:ext cx="2" cy="3190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stCxn id="9" idx="3"/>
            <a:endCxn id="10" idx="1"/>
          </p:cNvCxnSpPr>
          <p:nvPr/>
        </p:nvCxnSpPr>
        <p:spPr>
          <a:xfrm>
            <a:off x="4172284" y="3007895"/>
            <a:ext cx="1114594" cy="6351"/>
          </a:xfrm>
          <a:prstGeom prst="straightConnector1">
            <a:avLst/>
          </a:prstGeom>
          <a:ln>
            <a:prstDash val="sysDash"/>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87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Rectangle 2"/>
          <p:cNvSpPr/>
          <p:nvPr/>
        </p:nvSpPr>
        <p:spPr>
          <a:xfrm>
            <a:off x="369890" y="1678463"/>
            <a:ext cx="8445832" cy="4832092"/>
          </a:xfrm>
          <a:prstGeom prst="rect">
            <a:avLst/>
          </a:prstGeom>
        </p:spPr>
        <p:txBody>
          <a:bodyPr wrap="square">
            <a:spAutoFit/>
          </a:bodyPr>
          <a:lstStyle/>
          <a:p>
            <a:pPr marL="457200" indent="-457200">
              <a:buFont typeface="Arial"/>
              <a:buChar char="•"/>
            </a:pPr>
            <a:r>
              <a:rPr lang="en-US" sz="2800" dirty="0" smtClean="0"/>
              <a:t>Spring 2015: measure students’ </a:t>
            </a:r>
            <a:r>
              <a:rPr lang="en-US" sz="2800" dirty="0"/>
              <a:t>use of an app called </a:t>
            </a:r>
            <a:r>
              <a:rPr lang="en-US" sz="2800" dirty="0" smtClean="0"/>
              <a:t>CityVille, and perform data analytics on App metrics and semantic analysis of students’ blog contents</a:t>
            </a:r>
          </a:p>
          <a:p>
            <a:endParaRPr lang="en-US" sz="2800" dirty="0"/>
          </a:p>
          <a:p>
            <a:pPr marL="457200" indent="-457200">
              <a:buFont typeface="Arial"/>
              <a:buChar char="•"/>
            </a:pPr>
            <a:r>
              <a:rPr lang="en-US" sz="2800" dirty="0" smtClean="0"/>
              <a:t>Summer 2015: gather usage and semantic data and perform data analytics for </a:t>
            </a:r>
            <a:r>
              <a:rPr lang="en-US" sz="2800" dirty="0"/>
              <a:t>a new group of middle school </a:t>
            </a:r>
            <a:r>
              <a:rPr lang="en-US" sz="2800" dirty="0" smtClean="0"/>
              <a:t>students in a case-control study. Collaboration with Broward school system/ CSC, Broward</a:t>
            </a:r>
          </a:p>
          <a:p>
            <a:pPr marL="457200" indent="-457200">
              <a:buFont typeface="Arial"/>
              <a:buChar char="•"/>
            </a:pPr>
            <a:endParaRPr lang="en-US" sz="2800" dirty="0" smtClean="0"/>
          </a:p>
          <a:p>
            <a:pPr marL="457200" indent="-457200">
              <a:buFont typeface="Arial"/>
              <a:buChar char="•"/>
            </a:pPr>
            <a:r>
              <a:rPr lang="en-US" sz="2800" dirty="0" smtClean="0"/>
              <a:t>Fall 2015</a:t>
            </a:r>
            <a:r>
              <a:rPr lang="en-US" sz="2800" dirty="0"/>
              <a:t>:</a:t>
            </a:r>
            <a:r>
              <a:rPr lang="en-US" sz="2800" dirty="0" smtClean="0"/>
              <a:t> determine if the hypotheses are true or false</a:t>
            </a:r>
            <a:endParaRPr lang="en-US" sz="2800" dirty="0"/>
          </a:p>
        </p:txBody>
      </p:sp>
    </p:spTree>
    <p:extLst>
      <p:ext uri="{BB962C8B-B14F-4D97-AF65-F5344CB8AC3E}">
        <p14:creationId xmlns:p14="http://schemas.microsoft.com/office/powerpoint/2010/main" val="409969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Cityville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Android </a:t>
            </a:r>
            <a:r>
              <a:rPr lang="en-US" dirty="0"/>
              <a:t>phone App developed for empowerment of middle school </a:t>
            </a:r>
            <a:r>
              <a:rPr lang="en-US" dirty="0" smtClean="0"/>
              <a:t>students</a:t>
            </a:r>
          </a:p>
          <a:p>
            <a:pPr marL="0" indent="0">
              <a:buNone/>
            </a:pPr>
            <a:endParaRPr lang="en-US" dirty="0" smtClean="0"/>
          </a:p>
          <a:p>
            <a:r>
              <a:rPr lang="en-US" dirty="0"/>
              <a:t>D</a:t>
            </a:r>
            <a:r>
              <a:rPr lang="en-US" dirty="0" smtClean="0"/>
              <a:t>eveloped </a:t>
            </a:r>
            <a:r>
              <a:rPr lang="en-US" dirty="0"/>
              <a:t>by undergrad students </a:t>
            </a:r>
            <a:r>
              <a:rPr lang="en-US" dirty="0" smtClean="0"/>
              <a:t>at FAU </a:t>
            </a:r>
            <a:r>
              <a:rPr lang="en-US" dirty="0"/>
              <a:t>in collaboration with a group of middle school </a:t>
            </a:r>
            <a:r>
              <a:rPr lang="en-US" dirty="0" smtClean="0"/>
              <a:t>students. Team leader: Alain Edwards, MSCE student</a:t>
            </a:r>
          </a:p>
          <a:p>
            <a:pPr marL="0" indent="0">
              <a:buNone/>
            </a:pPr>
            <a:endParaRPr lang="en-US" dirty="0" smtClean="0"/>
          </a:p>
          <a:p>
            <a:r>
              <a:rPr lang="en-US" dirty="0"/>
              <a:t>Some features </a:t>
            </a:r>
            <a:r>
              <a:rPr lang="en-US" dirty="0" smtClean="0"/>
              <a:t>included: interactive </a:t>
            </a:r>
            <a:r>
              <a:rPr lang="en-US" dirty="0"/>
              <a:t>Google Maps </a:t>
            </a:r>
            <a:r>
              <a:rPr lang="en-US" dirty="0" smtClean="0"/>
              <a:t>view, post </a:t>
            </a:r>
            <a:r>
              <a:rPr lang="en-US" dirty="0"/>
              <a:t>city </a:t>
            </a:r>
            <a:r>
              <a:rPr lang="en-US" dirty="0" smtClean="0"/>
              <a:t>events, and report </a:t>
            </a:r>
            <a:r>
              <a:rPr lang="en-US" dirty="0"/>
              <a:t>neighborhood safety information </a:t>
            </a:r>
          </a:p>
          <a:p>
            <a:endParaRPr lang="en-US" dirty="0"/>
          </a:p>
        </p:txBody>
      </p:sp>
    </p:spTree>
    <p:extLst>
      <p:ext uri="{BB962C8B-B14F-4D97-AF65-F5344CB8AC3E}">
        <p14:creationId xmlns:p14="http://schemas.microsoft.com/office/powerpoint/2010/main" val="262808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1443</TotalTime>
  <Words>1064</Words>
  <Application>Microsoft Macintosh PowerPoint</Application>
  <PresentationFormat>On-screen Show (4:3)</PresentationFormat>
  <Paragraphs>124</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An Adaptive Learning System to Increase STEM Interest   </vt:lpstr>
      <vt:lpstr>Overview </vt:lpstr>
      <vt:lpstr>Interest in STEM</vt:lpstr>
      <vt:lpstr>Interest in Computer Science</vt:lpstr>
      <vt:lpstr>Hypotheses</vt:lpstr>
      <vt:lpstr>Contribution</vt:lpstr>
      <vt:lpstr>Adaptive Learning System </vt:lpstr>
      <vt:lpstr>Timeline</vt:lpstr>
      <vt:lpstr>Cityville App</vt:lpstr>
      <vt:lpstr>Personalize CityVille App</vt:lpstr>
      <vt:lpstr>Weekly Usage Graph</vt:lpstr>
      <vt:lpstr>Sample Blog Contents</vt:lpstr>
      <vt:lpstr>Sample Keywords</vt:lpstr>
      <vt:lpstr>Sample Pre and Post Survey</vt:lpstr>
      <vt:lpstr>Conclusions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Adaptive Learning System</dc:title>
  <dc:creator>Sifat</dc:creator>
  <cp:lastModifiedBy>Sifat</cp:lastModifiedBy>
  <cp:revision>187</cp:revision>
  <cp:lastPrinted>2015-01-29T05:51:42Z</cp:lastPrinted>
  <dcterms:created xsi:type="dcterms:W3CDTF">2014-09-01T14:46:38Z</dcterms:created>
  <dcterms:modified xsi:type="dcterms:W3CDTF">2015-02-04T14:11:28Z</dcterms:modified>
</cp:coreProperties>
</file>