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8" r:id="rId3"/>
    <p:sldId id="263" r:id="rId4"/>
    <p:sldId id="264" r:id="rId5"/>
    <p:sldId id="267" r:id="rId6"/>
    <p:sldId id="269" r:id="rId7"/>
    <p:sldId id="274" r:id="rId8"/>
    <p:sldId id="270" r:id="rId9"/>
    <p:sldId id="258" r:id="rId10"/>
    <p:sldId id="271" r:id="rId11"/>
    <p:sldId id="272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B550AC-3FA8-471F-99C4-68A05A046A4E}">
          <p14:sldIdLst>
            <p14:sldId id="256"/>
            <p14:sldId id="268"/>
            <p14:sldId id="263"/>
            <p14:sldId id="264"/>
            <p14:sldId id="267"/>
            <p14:sldId id="269"/>
            <p14:sldId id="274"/>
            <p14:sldId id="270"/>
            <p14:sldId id="258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zette Wallin" initials="SW" lastIdx="3" clrIdx="0">
    <p:extLst>
      <p:ext uri="{19B8F6BF-5375-455C-9EA6-DF929625EA0E}">
        <p15:presenceInfo xmlns:p15="http://schemas.microsoft.com/office/powerpoint/2012/main" userId="Suzette Wal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74938" autoAdjust="0"/>
  </p:normalViewPr>
  <p:slideViewPr>
    <p:cSldViewPr snapToGrid="0">
      <p:cViewPr varScale="1">
        <p:scale>
          <a:sx n="54" d="100"/>
          <a:sy n="54" d="100"/>
        </p:scale>
        <p:origin x="992" y="52"/>
      </p:cViewPr>
      <p:guideLst/>
    </p:cSldViewPr>
  </p:slideViewPr>
  <p:outlineViewPr>
    <p:cViewPr>
      <p:scale>
        <a:sx n="33" d="100"/>
        <a:sy n="33" d="100"/>
      </p:scale>
      <p:origin x="0" y="-50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45B57-1B2C-4B3F-A336-F0AABB253F7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88E8F-877C-440D-9740-4815E5BB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7000+ Apple iOS mobile application details</a:t>
            </a:r>
          </a:p>
          <a:p>
            <a:r>
              <a:rPr lang="en-US" dirty="0"/>
              <a:t>Main details include user ratings, rating counts, currency, price, supporting devices, genre</a:t>
            </a:r>
          </a:p>
          <a:p>
            <a:endParaRPr lang="en-US" dirty="0"/>
          </a:p>
          <a:p>
            <a:r>
              <a:rPr lang="en-US" b="1" dirty="0"/>
              <a:t>appleStore.csv</a:t>
            </a:r>
          </a:p>
          <a:p>
            <a:pPr>
              <a:buFont typeface="+mj-lt"/>
              <a:buAutoNum type="arabicPeriod"/>
            </a:pPr>
            <a:r>
              <a:rPr lang="en-US" dirty="0"/>
              <a:t>"id" : App ID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track_name</a:t>
            </a:r>
            <a:r>
              <a:rPr lang="en-US" dirty="0"/>
              <a:t>": App Name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size_bytes</a:t>
            </a:r>
            <a:r>
              <a:rPr lang="en-US" dirty="0"/>
              <a:t>": Size (in Bytes)</a:t>
            </a:r>
          </a:p>
          <a:p>
            <a:pPr>
              <a:buFont typeface="+mj-lt"/>
              <a:buAutoNum type="arabicPeriod"/>
            </a:pPr>
            <a:r>
              <a:rPr lang="en-US" dirty="0"/>
              <a:t>"currency": Currency Type</a:t>
            </a:r>
          </a:p>
          <a:p>
            <a:pPr>
              <a:buFont typeface="+mj-lt"/>
              <a:buAutoNum type="arabicPeriod"/>
            </a:pPr>
            <a:r>
              <a:rPr lang="en-US" dirty="0"/>
              <a:t>"price": Price amount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rating</a:t>
            </a:r>
            <a:r>
              <a:rPr lang="en-US" i="1" dirty="0" err="1"/>
              <a:t>count</a:t>
            </a:r>
            <a:r>
              <a:rPr lang="en-US" dirty="0" err="1"/>
              <a:t>tot</a:t>
            </a:r>
            <a:r>
              <a:rPr lang="en-US" dirty="0"/>
              <a:t>": User Rating counts (for all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rating</a:t>
            </a:r>
            <a:r>
              <a:rPr lang="en-US" i="1" dirty="0" err="1"/>
              <a:t>count</a:t>
            </a:r>
            <a:r>
              <a:rPr lang="en-US" dirty="0" err="1"/>
              <a:t>ver</a:t>
            </a:r>
            <a:r>
              <a:rPr lang="en-US" dirty="0"/>
              <a:t>": User Rating counts (for current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user_rating</a:t>
            </a:r>
            <a:r>
              <a:rPr lang="en-US" dirty="0"/>
              <a:t>" : Average User Rating value (for all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user</a:t>
            </a:r>
            <a:r>
              <a:rPr lang="en-US" i="1" dirty="0" err="1"/>
              <a:t>rating</a:t>
            </a:r>
            <a:r>
              <a:rPr lang="en-US" dirty="0" err="1"/>
              <a:t>ver</a:t>
            </a:r>
            <a:r>
              <a:rPr lang="en-US" dirty="0"/>
              <a:t>": Average User Rating value (for current version)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ver</a:t>
            </a:r>
            <a:r>
              <a:rPr lang="en-US" dirty="0"/>
              <a:t>" : Latest version code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cont_rating</a:t>
            </a:r>
            <a:r>
              <a:rPr lang="en-US" dirty="0"/>
              <a:t>": Content Rating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prime_genre</a:t>
            </a:r>
            <a:r>
              <a:rPr lang="en-US" dirty="0"/>
              <a:t>": Primary Genre 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sup_devices.num</a:t>
            </a:r>
            <a:r>
              <a:rPr lang="en-US" dirty="0"/>
              <a:t>": Number of supporting devices 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ipadSc_urls.num</a:t>
            </a:r>
            <a:r>
              <a:rPr lang="en-US" dirty="0"/>
              <a:t>": Number of screenshots showed for display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lang.num</a:t>
            </a:r>
            <a:r>
              <a:rPr lang="en-US" dirty="0"/>
              <a:t>": Number of supported languages</a:t>
            </a:r>
          </a:p>
          <a:p>
            <a:pPr>
              <a:buFont typeface="+mj-lt"/>
              <a:buAutoNum type="arabicPeriod"/>
            </a:pPr>
            <a:r>
              <a:rPr lang="en-US" dirty="0"/>
              <a:t>"</a:t>
            </a:r>
            <a:r>
              <a:rPr lang="en-US" dirty="0" err="1"/>
              <a:t>vpp_lic</a:t>
            </a:r>
            <a:r>
              <a:rPr lang="en-US" dirty="0"/>
              <a:t>": </a:t>
            </a:r>
            <a:r>
              <a:rPr lang="en-US" dirty="0" err="1"/>
              <a:t>Vpp</a:t>
            </a:r>
            <a:r>
              <a:rPr lang="en-US" dirty="0"/>
              <a:t> Device Based Licensing Enabled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not have many preconceived notions when it came to mobile apps.</a:t>
            </a:r>
          </a:p>
          <a:p>
            <a:r>
              <a:rPr lang="en-US" dirty="0"/>
              <a:t>I had to look up what </a:t>
            </a:r>
            <a:r>
              <a:rPr lang="en-US" dirty="0" err="1"/>
              <a:t>cont_rating</a:t>
            </a:r>
            <a:r>
              <a:rPr lang="en-US" dirty="0"/>
              <a:t> was. </a:t>
            </a:r>
          </a:p>
          <a:p>
            <a:r>
              <a:rPr lang="en-US" dirty="0"/>
              <a:t>I was not surprised to see that there are more mobile game apps than any other category</a:t>
            </a:r>
          </a:p>
          <a:p>
            <a:r>
              <a:rPr lang="en-US" dirty="0"/>
              <a:t>I was surprised to see a price for one shopping app.  When you think of a shopping app you think of amazon or </a:t>
            </a:r>
            <a:r>
              <a:rPr lang="en-US" dirty="0" err="1"/>
              <a:t>ebay</a:t>
            </a:r>
            <a:r>
              <a:rPr lang="en-US" dirty="0"/>
              <a:t>.  </a:t>
            </a:r>
          </a:p>
          <a:p>
            <a:r>
              <a:rPr lang="en-US" dirty="0"/>
              <a:t>I don’t remember ever seeing any app at 300 dollars. I suppose it was not that surprising that it’s an education app.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Checking my Data</a:t>
            </a:r>
          </a:p>
          <a:p>
            <a:endParaRPr lang="en-US" dirty="0"/>
          </a:p>
          <a:p>
            <a:r>
              <a:rPr lang="en-US" dirty="0"/>
              <a:t>Have not found any null characters or NAN</a:t>
            </a:r>
          </a:p>
          <a:p>
            <a:r>
              <a:rPr lang="en-US" dirty="0"/>
              <a:t>The non English text has been my only real aversion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over 7000 records and I knew I wanted to try and tackle translating these.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6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a little surprised to see that an education app could be so high.  </a:t>
            </a:r>
          </a:p>
          <a:p>
            <a:endParaRPr lang="en-US" dirty="0"/>
          </a:p>
          <a:p>
            <a:r>
              <a:rPr lang="en-US" dirty="0"/>
              <a:t>Another data set that was included by this author had the description for each of the apps. So I was able to  join the two data sets and recreate a </a:t>
            </a:r>
            <a:r>
              <a:rPr lang="en-US" dirty="0" err="1"/>
              <a:t>dataframe</a:t>
            </a:r>
            <a:r>
              <a:rPr lang="en-US" dirty="0"/>
              <a:t> with the columns I wanted. </a:t>
            </a:r>
          </a:p>
          <a:p>
            <a:endParaRPr lang="en-US" dirty="0"/>
          </a:p>
          <a:p>
            <a:r>
              <a:rPr lang="en-US" dirty="0"/>
              <a:t>Incase if you’re curious like I was.  Lamp Words for Life is a speech therapy app. </a:t>
            </a:r>
          </a:p>
          <a:p>
            <a:r>
              <a:rPr lang="en-US" dirty="0"/>
              <a:t>Proloquo2Go is a symbol-supported communication app. To help others communicate who may not be able to use their voice as well.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also the average price for medical apps was much higher than education.</a:t>
            </a:r>
          </a:p>
          <a:p>
            <a:endParaRPr lang="en-US" dirty="0"/>
          </a:p>
          <a:p>
            <a:r>
              <a:rPr lang="en-US" dirty="0"/>
              <a:t>Move to </a:t>
            </a:r>
            <a:r>
              <a:rPr lang="en-US" dirty="0" err="1"/>
              <a:t>Jupyter</a:t>
            </a:r>
            <a:r>
              <a:rPr lang="en-US" dirty="0"/>
              <a:t> Notebook and show some other charts.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1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a little conditional filter on Top free apps and Top paid apps. </a:t>
            </a:r>
          </a:p>
          <a:p>
            <a:r>
              <a:rPr lang="en-US" dirty="0"/>
              <a:t>I was able to create a pie chart at one time using seaborn but instead I went to an outside source and implemented my code via csv to help me with this.  </a:t>
            </a:r>
          </a:p>
          <a:p>
            <a:r>
              <a:rPr lang="en-US" dirty="0"/>
              <a:t>These represent the 5 star </a:t>
            </a:r>
            <a:r>
              <a:rPr lang="en-US" dirty="0" err="1"/>
              <a:t>user_rating</a:t>
            </a:r>
            <a:r>
              <a:rPr lang="en-US" dirty="0"/>
              <a:t>, with the highest rating counts, of the top 100 free or paid apps. </a:t>
            </a:r>
          </a:p>
          <a:p>
            <a:endParaRPr lang="en-US" dirty="0"/>
          </a:p>
          <a:p>
            <a:r>
              <a:rPr lang="en-US" dirty="0"/>
              <a:t>Not familiar with outside data visualization tools but I wanted to give it a try.  I have some data that a pie chart would be great for. </a:t>
            </a:r>
          </a:p>
          <a:p>
            <a:endParaRPr lang="en-US" dirty="0"/>
          </a:p>
          <a:p>
            <a:r>
              <a:rPr lang="en-US" dirty="0"/>
              <a:t>So I went to </a:t>
            </a:r>
            <a:r>
              <a:rPr lang="en-US" dirty="0" err="1"/>
              <a:t>datawrapper</a:t>
            </a:r>
            <a:r>
              <a:rPr lang="en-US" dirty="0"/>
              <a:t> and inputted some .csv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88E8F-877C-440D-9740-4815E5BB05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2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888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4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5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3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5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47D2-AD96-4143-865B-FB43AA4D6AC5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C9B3-17EB-4D96-BEF6-375E5E8A6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amamet4/app-store-apple-data-set-10k-ap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lgwildwomanofthenort.deviantart.com/art/Celebrate-New-Year-s-50165507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B17E-BFDF-4E16-B50C-E2DDE0EDF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 Statistics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8F418-34CF-4B96-8B1A-03B6D5A6F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50447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Analyzing Apple App statistics collected from July 2017. </a:t>
            </a:r>
          </a:p>
          <a:p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Source: </a:t>
            </a:r>
            <a:r>
              <a:rPr lang="en-US" dirty="0">
                <a:hlinkClick r:id="rId3"/>
              </a:rPr>
              <a:t>https://www.kaggle.com/ramamet4/app-store-apple-data-set-10k-apps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Collection Date July 2017</a:t>
            </a:r>
          </a:p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Technologies Used: Pandas, Matplotlib, 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4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C299-2256-424F-A895-44204C06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1496166"/>
          </a:xfrm>
        </p:spPr>
        <p:txBody>
          <a:bodyPr/>
          <a:lstStyle/>
          <a:p>
            <a:r>
              <a:rPr lang="en-US" dirty="0"/>
              <a:t>Further research…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A6D5F-5B11-4011-866D-2818FD7D0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3253839"/>
            <a:ext cx="9906000" cy="2545299"/>
          </a:xfrm>
        </p:spPr>
        <p:txBody>
          <a:bodyPr/>
          <a:lstStyle/>
          <a:p>
            <a:r>
              <a:rPr lang="en-US" dirty="0"/>
              <a:t>evaluate if the number of language supported has any effect on user rating or rating content total. </a:t>
            </a:r>
          </a:p>
          <a:p>
            <a:r>
              <a:rPr lang="en-US" dirty="0"/>
              <a:t>Compare this 2017 Data to 2020. </a:t>
            </a:r>
          </a:p>
          <a:p>
            <a:r>
              <a:rPr lang="en-US" dirty="0"/>
              <a:t>Compare this data to Similar data with Google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3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8D67-62D6-4446-A2F2-C93F1B20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5800-5561-49B2-84F6-B9D14862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total of 7197 apps on this data set collected in July 2017</a:t>
            </a:r>
          </a:p>
          <a:p>
            <a:r>
              <a:rPr lang="en-US" dirty="0"/>
              <a:t>Education had two of the highest priced apps</a:t>
            </a:r>
          </a:p>
          <a:p>
            <a:r>
              <a:rPr lang="en-US" dirty="0"/>
              <a:t>However medical apps on average cost more</a:t>
            </a:r>
          </a:p>
          <a:p>
            <a:r>
              <a:rPr lang="en-US" dirty="0"/>
              <a:t>There are 3862 Game apps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1DA97-F73A-402E-A642-45798809B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1009174"/>
            <a:ext cx="12001500" cy="8138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6D5939-E98F-4F91-BBE4-7D21CA3AF14E}"/>
              </a:ext>
            </a:extLst>
          </p:cNvPr>
          <p:cNvSpPr txBox="1"/>
          <p:nvPr/>
        </p:nvSpPr>
        <p:spPr>
          <a:xfrm>
            <a:off x="0" y="7198916"/>
            <a:ext cx="1200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lgwildwomanofthenort.deviantart.com/art/Celebrate-New-Year-s-50165507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649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D924-80AD-4FFF-85C0-F5C08F39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going in..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8CCF-C988-401D-A73A-46921182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Plenty of info in the dataset </a:t>
            </a:r>
          </a:p>
          <a:p>
            <a:pPr marL="0" indent="0">
              <a:buNone/>
            </a:pPr>
            <a:r>
              <a:rPr lang="en-US" dirty="0"/>
              <a:t>No preconceived thoughts or expectations regarding Mobile Apps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15">
            <a:extLst>
              <a:ext uri="{FF2B5EF4-FFF2-40B4-BE49-F238E27FC236}">
                <a16:creationId xmlns:a16="http://schemas.microsoft.com/office/drawing/2014/main" id="{324C0982-B589-4D01-B8C0-64FE3F5F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2" y="4020344"/>
            <a:ext cx="10919298" cy="152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8CB7-73BA-47F9-851A-B2F138D7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AC9180-7BF0-4FA8-BE40-86F251369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56" y="592138"/>
            <a:ext cx="4355100" cy="51990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8D26E-004C-49D3-A37E-CAE3D893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146749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No null or Nan characters found</a:t>
            </a:r>
          </a:p>
          <a:p>
            <a:pPr marL="285750" indent="-285750">
              <a:buFontTx/>
              <a:buChar char="-"/>
            </a:pPr>
            <a:r>
              <a:rPr lang="en-US" dirty="0"/>
              <a:t>Non English text has been the only real aversion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837BD-0710-4596-BB2D-ADFEBE2B2115}"/>
              </a:ext>
            </a:extLst>
          </p:cNvPr>
          <p:cNvSpPr txBox="1"/>
          <p:nvPr/>
        </p:nvSpPr>
        <p:spPr>
          <a:xfrm>
            <a:off x="1146705" y="4239183"/>
            <a:ext cx="4355100" cy="707886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For each Genre, what is the highest priced app? </a:t>
            </a:r>
            <a:r>
              <a:rPr lang="en-US" sz="2000" b="1" dirty="0">
                <a:ln/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endParaRPr lang="en-US" sz="2000" b="1" dirty="0">
              <a:ln/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9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9318-BB38-43FA-8990-6D2785E8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88FC-A816-48CD-99CB-F14186F0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37CDDB-8389-47DA-84B9-D749C2636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29512"/>
            <a:ext cx="3834350" cy="45773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73F4D-BF77-4ADD-B792-ECF7DB2DD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0FC353C-7367-450B-A3A0-FD29E366C3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87687" y="1988711"/>
            <a:ext cx="3657601" cy="4667567"/>
          </a:xfrm>
        </p:spPr>
      </p:pic>
    </p:spTree>
    <p:extLst>
      <p:ext uri="{BB962C8B-B14F-4D97-AF65-F5344CB8AC3E}">
        <p14:creationId xmlns:p14="http://schemas.microsoft.com/office/powerpoint/2010/main" val="19843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9AA4-268B-47A9-8631-09BF8343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62301-AAB5-453A-8348-4824F6E5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04" y="4530967"/>
            <a:ext cx="8455099" cy="10797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2F609E-1643-4D9C-9B83-E0B8D588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3" y="2097088"/>
            <a:ext cx="10623673" cy="196427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01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3835-F4C9-43E0-90C6-AE91A74D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Findings Continued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B896AE-6CE2-4323-A21B-887A7078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1903142"/>
            <a:ext cx="6709559" cy="405490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523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6DFA-ECCC-41FB-9738-E5B84CDA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2309"/>
          </a:xfrm>
        </p:spPr>
        <p:txBody>
          <a:bodyPr/>
          <a:lstStyle/>
          <a:p>
            <a:r>
              <a:rPr lang="en-US" dirty="0"/>
              <a:t>Outside Visualization Tools - </a:t>
            </a:r>
            <a:r>
              <a:rPr lang="en-US" dirty="0" err="1"/>
              <a:t>DataWrapper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9202CE-ED59-4DA4-9D7F-A99D1478B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80485"/>
            <a:ext cx="4071112" cy="367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A0A41-A61A-415C-AC9E-44774D2DD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343" y="2269506"/>
            <a:ext cx="3908207" cy="36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838B-F36D-48B1-8E45-29A835196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1019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83D3D-9DC9-4154-A4E4-1C778B3E0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517569"/>
            <a:ext cx="8791575" cy="2740231"/>
          </a:xfrm>
        </p:spPr>
        <p:txBody>
          <a:bodyPr>
            <a:normAutofit/>
          </a:bodyPr>
          <a:lstStyle/>
          <a:p>
            <a:r>
              <a:rPr lang="en-US" dirty="0"/>
              <a:t>Hard to find datasets on my original ideas or they were behind a paywall</a:t>
            </a:r>
          </a:p>
          <a:p>
            <a:r>
              <a:rPr lang="en-US" dirty="0"/>
              <a:t>Many free data sets only had a few Columns</a:t>
            </a:r>
          </a:p>
          <a:p>
            <a:r>
              <a:rPr lang="en-US" dirty="0"/>
              <a:t>My attempt to update a whole column caused timeouts. </a:t>
            </a:r>
          </a:p>
          <a:p>
            <a:r>
              <a:rPr lang="en-US" dirty="0"/>
              <a:t>Trying to learn different ways to export images without using save 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6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53D2-845B-4DE5-97B4-B60484D1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4119-FCC6-4EE3-BD9F-119FBE7F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Translate – Looking forward to utilizing this and seeing the outcome on large datasets</a:t>
            </a:r>
          </a:p>
          <a:p>
            <a:r>
              <a:rPr lang="en-US" dirty="0"/>
              <a:t>Compare this 2017 data to 2020 for any surprising outcomes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6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rgbClr val="F2F2F2"/>
      </a:lt1>
      <a:dk2>
        <a:srgbClr val="252C36"/>
      </a:dk2>
      <a:lt2>
        <a:srgbClr val="CAD5DA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2071</TotalTime>
  <Words>792</Words>
  <Application>Microsoft Office PowerPoint</Application>
  <PresentationFormat>Widescreen</PresentationFormat>
  <Paragraphs>90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Mobile App Statistics </vt:lpstr>
      <vt:lpstr>Thoughts going in..</vt:lpstr>
      <vt:lpstr>Cleaning</vt:lpstr>
      <vt:lpstr>Before and after</vt:lpstr>
      <vt:lpstr>Findings</vt:lpstr>
      <vt:lpstr>Findings Continued</vt:lpstr>
      <vt:lpstr>Outside Visualization Tools - DataWrapper</vt:lpstr>
      <vt:lpstr>Challenges</vt:lpstr>
      <vt:lpstr>Room for improvement</vt:lpstr>
      <vt:lpstr>Further research…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MMORPG?</dc:title>
  <dc:creator>Suzette Wallin</dc:creator>
  <cp:lastModifiedBy>Suzette Wallin</cp:lastModifiedBy>
  <cp:revision>11</cp:revision>
  <dcterms:created xsi:type="dcterms:W3CDTF">2021-11-03T12:59:03Z</dcterms:created>
  <dcterms:modified xsi:type="dcterms:W3CDTF">2021-11-19T15:30:22Z</dcterms:modified>
</cp:coreProperties>
</file>