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F27D58-CC38-E6CB-3404-98B061B47B47}" v="104" dt="2024-02-24T22:41:54.568"/>
    <p1510:client id="{CC6754B6-D656-D09D-09FA-4437CC4DB118}" v="534" dt="2024-02-24T22:24:02.913"/>
    <p1510:client id="{E7CB59F6-114A-4F2D-C777-F602FB47D6F2}" v="2" dt="2024-02-26T03:21:30.7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2/25/2024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11282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63775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34347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0378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60476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38945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72020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77029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06088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23559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54055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17972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242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05113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53519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283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85901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2/25/2024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35911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8348C3-6249-4952-AA86-C63DB35EA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E6174AD-DBB0-43E6-98C2-738DB3A152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59100" y="-4763"/>
            <a:ext cx="5014912" cy="6862763"/>
            <a:chOff x="2928938" y="-4763"/>
            <a:chExt cx="5014912" cy="6862763"/>
          </a:xfrm>
        </p:grpSpPr>
        <p:sp>
          <p:nvSpPr>
            <p:cNvPr id="12" name="Freeform 6">
              <a:extLst>
                <a:ext uri="{FF2B5EF4-FFF2-40B4-BE49-F238E27FC236}">
                  <a16:creationId xmlns:a16="http://schemas.microsoft.com/office/drawing/2014/main" id="{50A59800-3661-4778-9D8A-F816C85C4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3" name="Freeform 7">
              <a:extLst>
                <a:ext uri="{FF2B5EF4-FFF2-40B4-BE49-F238E27FC236}">
                  <a16:creationId xmlns:a16="http://schemas.microsoft.com/office/drawing/2014/main" id="{7A810977-C816-4698-B7E7-0E6BDED79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4" name="Freeform 9">
              <a:extLst>
                <a:ext uri="{FF2B5EF4-FFF2-40B4-BE49-F238E27FC236}">
                  <a16:creationId xmlns:a16="http://schemas.microsoft.com/office/drawing/2014/main" id="{181E4B1B-2437-4A14-8927-817FC7AED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5" name="Freeform 10">
              <a:extLst>
                <a:ext uri="{FF2B5EF4-FFF2-40B4-BE49-F238E27FC236}">
                  <a16:creationId xmlns:a16="http://schemas.microsoft.com/office/drawing/2014/main" id="{3F98AD26-9FF7-44EA-B876-9C857F8ED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6" name="Freeform 11">
              <a:extLst>
                <a:ext uri="{FF2B5EF4-FFF2-40B4-BE49-F238E27FC236}">
                  <a16:creationId xmlns:a16="http://schemas.microsoft.com/office/drawing/2014/main" id="{32EBB12A-A9CE-446F-9462-15DAC0D0F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7" name="Freeform 12">
              <a:extLst>
                <a:ext uri="{FF2B5EF4-FFF2-40B4-BE49-F238E27FC236}">
                  <a16:creationId xmlns:a16="http://schemas.microsoft.com/office/drawing/2014/main" id="{85925599-F99B-48E5-A384-76136C081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5448299" y="1380068"/>
            <a:ext cx="6054723" cy="2616199"/>
          </a:xfrm>
        </p:spPr>
        <p:txBody>
          <a:bodyPr>
            <a:normAutofit/>
          </a:bodyPr>
          <a:lstStyle/>
          <a:p>
            <a:r>
              <a:rPr lang="en-US" dirty="0">
                <a:latin typeface="Times New Roman"/>
                <a:cs typeface="Calibri Light"/>
              </a:rPr>
              <a:t>Agile Presentation</a:t>
            </a:r>
            <a:endParaRPr lang="en-US" dirty="0">
              <a:latin typeface="Times New Roman"/>
            </a:endParaRPr>
          </a:p>
        </p:txBody>
      </p:sp>
      <p:sp>
        <p:nvSpPr>
          <p:cNvPr id="3" name="Subtitle 2"/>
          <p:cNvSpPr>
            <a:spLocks noGrp="1"/>
          </p:cNvSpPr>
          <p:nvPr>
            <p:ph type="subTitle" idx="1"/>
          </p:nvPr>
        </p:nvSpPr>
        <p:spPr>
          <a:xfrm>
            <a:off x="6336254" y="3996267"/>
            <a:ext cx="5166768" cy="1388534"/>
          </a:xfrm>
        </p:spPr>
        <p:txBody>
          <a:bodyPr vert="horz" lIns="91440" tIns="45720" rIns="91440" bIns="45720" rtlCol="0">
            <a:normAutofit/>
          </a:bodyPr>
          <a:lstStyle/>
          <a:p>
            <a:r>
              <a:rPr lang="en-US" dirty="0">
                <a:latin typeface="Times New Roman"/>
                <a:cs typeface="Calibri"/>
              </a:rPr>
              <a:t>Takeria Thompson</a:t>
            </a:r>
            <a:endParaRPr lang="en-US">
              <a:latin typeface="Times New Roman"/>
              <a:cs typeface="Times New Roman"/>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85A87-895D-583F-D604-106737DD60D8}"/>
              </a:ext>
            </a:extLst>
          </p:cNvPr>
          <p:cNvSpPr>
            <a:spLocks noGrp="1"/>
          </p:cNvSpPr>
          <p:nvPr>
            <p:ph type="title"/>
          </p:nvPr>
        </p:nvSpPr>
        <p:spPr/>
        <p:txBody>
          <a:bodyPr/>
          <a:lstStyle/>
          <a:p>
            <a:pPr algn="ctr"/>
            <a:r>
              <a:rPr lang="en-US" dirty="0">
                <a:latin typeface="Times New Roman"/>
                <a:cs typeface="Calibri Light"/>
              </a:rPr>
              <a:t>How is scrum different than waterfall</a:t>
            </a:r>
            <a:endParaRPr lang="en-US" dirty="0">
              <a:latin typeface="Times New Roman"/>
              <a:cs typeface="Times New Roman"/>
            </a:endParaRPr>
          </a:p>
        </p:txBody>
      </p:sp>
      <p:sp>
        <p:nvSpPr>
          <p:cNvPr id="3" name="Content Placeholder 2">
            <a:extLst>
              <a:ext uri="{FF2B5EF4-FFF2-40B4-BE49-F238E27FC236}">
                <a16:creationId xmlns:a16="http://schemas.microsoft.com/office/drawing/2014/main" id="{56D76B62-1379-061C-2725-486FEA08DF55}"/>
              </a:ext>
            </a:extLst>
          </p:cNvPr>
          <p:cNvSpPr>
            <a:spLocks noGrp="1"/>
          </p:cNvSpPr>
          <p:nvPr>
            <p:ph idx="1"/>
          </p:nvPr>
        </p:nvSpPr>
        <p:spPr/>
        <p:txBody>
          <a:bodyPr vert="horz" lIns="91440" tIns="45720" rIns="91440" bIns="45720" rtlCol="0" anchor="t">
            <a:normAutofit fontScale="62500" lnSpcReduction="20000"/>
          </a:bodyPr>
          <a:lstStyle/>
          <a:p>
            <a:pPr marL="457200" indent="-457200">
              <a:buFont typeface="Arial"/>
            </a:pPr>
            <a:r>
              <a:rPr lang="en-US" dirty="0">
                <a:latin typeface="Times New Roman"/>
                <a:ea typeface="+mn-lt"/>
                <a:cs typeface="+mn-lt"/>
              </a:rPr>
              <a:t>Approach: Scrum is iterative and allows for flexibility and changes. Waterfall is linear and sequential, requiring each phase to be completed before the next begins.</a:t>
            </a:r>
            <a:endParaRPr lang="en-US" dirty="0">
              <a:latin typeface="Times New Roman"/>
              <a:ea typeface="Calibri"/>
              <a:cs typeface="Calibri"/>
            </a:endParaRPr>
          </a:p>
          <a:p>
            <a:r>
              <a:rPr lang="en-US" dirty="0">
                <a:latin typeface="Times New Roman"/>
                <a:ea typeface="+mn-lt"/>
                <a:cs typeface="+mn-lt"/>
              </a:rPr>
              <a:t>Feedback and Changes: Scrum encourages regular feedback and adapts to changes quickly through sprints. Waterfall typically incorporates feedback and changes only after the entire project is complete.</a:t>
            </a:r>
            <a:endParaRPr lang="en-US" dirty="0">
              <a:latin typeface="Times New Roman"/>
              <a:ea typeface="Calibri" panose="020F0502020204030204"/>
              <a:cs typeface="Calibri" panose="020F0502020204030204"/>
            </a:endParaRPr>
          </a:p>
          <a:p>
            <a:r>
              <a:rPr lang="en-US" dirty="0">
                <a:latin typeface="Times New Roman"/>
                <a:ea typeface="+mn-lt"/>
                <a:cs typeface="+mn-lt"/>
              </a:rPr>
              <a:t>Delivery: Scrum delivers working software in increments at the end of each sprint, allowing early and frequent releases. Waterfall delivers the complete product only at the end of the project cycle.</a:t>
            </a:r>
            <a:endParaRPr lang="en-US" dirty="0">
              <a:latin typeface="Times New Roman"/>
              <a:ea typeface="Calibri" panose="020F0502020204030204"/>
              <a:cs typeface="Calibri" panose="020F0502020204030204"/>
            </a:endParaRPr>
          </a:p>
          <a:p>
            <a:r>
              <a:rPr lang="en-US" dirty="0">
                <a:latin typeface="Times New Roman"/>
                <a:ea typeface="+mn-lt"/>
                <a:cs typeface="+mn-lt"/>
              </a:rPr>
              <a:t>Risk Management: Scrum identifies and addresses risks continuously, while Waterfall may only identify risks at the testing stage, often leading to delays.</a:t>
            </a:r>
            <a:endParaRPr lang="en-US" dirty="0">
              <a:latin typeface="Times New Roman"/>
              <a:cs typeface="Times New Roman"/>
            </a:endParaRPr>
          </a:p>
          <a:p>
            <a:r>
              <a:rPr lang="en-US" dirty="0">
                <a:latin typeface="Times New Roman"/>
                <a:ea typeface="+mn-lt"/>
                <a:cs typeface="+mn-lt"/>
              </a:rPr>
              <a:t>Team Structure: Scrum teams are self-organizing and cross-functional, encouraging collaboration and decision-making within the team. Waterfall teams often work in silos, with each phase handled by different specialists.</a:t>
            </a:r>
            <a:endParaRPr lang="en-US" dirty="0">
              <a:latin typeface="Times New Roman"/>
              <a:ea typeface="Calibri" panose="020F0502020204030204"/>
              <a:cs typeface="Calibri" panose="020F0502020204030204"/>
            </a:endParaRPr>
          </a:p>
          <a:p>
            <a:r>
              <a:rPr lang="en-US" dirty="0">
                <a:latin typeface="Times New Roman"/>
                <a:ea typeface="+mn-lt"/>
                <a:cs typeface="+mn-lt"/>
              </a:rPr>
              <a:t>Documentation: Scrum values working software over comprehensive documentation, focusing on user stories and minimal necessary documentation. Waterfall requires detailed documentation before any development starts, often leading to extensive upfront planning.</a:t>
            </a:r>
            <a:endParaRPr lang="en-US" dirty="0">
              <a:latin typeface="Times New Roman"/>
              <a:cs typeface="Times New Roman"/>
            </a:endParaRPr>
          </a:p>
          <a:p>
            <a:r>
              <a:rPr lang="en-US" dirty="0">
                <a:latin typeface="Times New Roman"/>
                <a:ea typeface="+mn-lt"/>
                <a:cs typeface="+mn-lt"/>
              </a:rPr>
              <a:t>Suitability: Scrum is best for projects with uncertain or evolving requirements. Waterfall is suited for projects with well-defined requirements and a clear path to completion.</a:t>
            </a:r>
            <a:endParaRPr lang="en-US" dirty="0">
              <a:latin typeface="Times New Roman"/>
            </a:endParaRPr>
          </a:p>
        </p:txBody>
      </p:sp>
    </p:spTree>
    <p:extLst>
      <p:ext uri="{BB962C8B-B14F-4D97-AF65-F5344CB8AC3E}">
        <p14:creationId xmlns:p14="http://schemas.microsoft.com/office/powerpoint/2010/main" val="3293718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579D1-0051-9DA5-52D9-1B6C70297D83}"/>
              </a:ext>
            </a:extLst>
          </p:cNvPr>
          <p:cNvSpPr>
            <a:spLocks noGrp="1"/>
          </p:cNvSpPr>
          <p:nvPr>
            <p:ph type="title"/>
          </p:nvPr>
        </p:nvSpPr>
        <p:spPr/>
        <p:txBody>
          <a:bodyPr/>
          <a:lstStyle/>
          <a:p>
            <a:pPr algn="ctr"/>
            <a:r>
              <a:rPr lang="en-US" dirty="0">
                <a:latin typeface="Times New Roman"/>
                <a:ea typeface="Calibri Light"/>
                <a:cs typeface="Calibri Light"/>
              </a:rPr>
              <a:t>Scrum vs. Waterfall</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258922E6-357E-101E-ACCD-A1E0680C3BE3}"/>
              </a:ext>
            </a:extLst>
          </p:cNvPr>
          <p:cNvSpPr>
            <a:spLocks noGrp="1"/>
          </p:cNvSpPr>
          <p:nvPr>
            <p:ph idx="1"/>
          </p:nvPr>
        </p:nvSpPr>
        <p:spPr>
          <a:xfrm>
            <a:off x="838200" y="1825625"/>
            <a:ext cx="10515600" cy="4541838"/>
          </a:xfrm>
        </p:spPr>
        <p:txBody>
          <a:bodyPr vert="horz" lIns="91440" tIns="45720" rIns="91440" bIns="45720" rtlCol="0" anchor="t">
            <a:normAutofit fontScale="62500" lnSpcReduction="20000"/>
          </a:bodyPr>
          <a:lstStyle/>
          <a:p>
            <a:pPr marL="457200" indent="-457200"/>
            <a:r>
              <a:rPr lang="en-US" dirty="0">
                <a:latin typeface="Times New Roman"/>
                <a:ea typeface="+mn-lt"/>
                <a:cs typeface="+mn-lt"/>
              </a:rPr>
              <a:t>Flexibility: Scrum allows for changes and adjustments throughout the project lifecycle, whereas Waterfall follows a linear, sequential approach, making it difficult to incorporate changes once a phase has been completed.</a:t>
            </a:r>
            <a:endParaRPr lang="en-US" dirty="0">
              <a:latin typeface="Times New Roman"/>
              <a:ea typeface="Calibri" panose="020F0502020204030204"/>
              <a:cs typeface="Calibri" panose="020F0502020204030204"/>
            </a:endParaRPr>
          </a:p>
          <a:p>
            <a:r>
              <a:rPr lang="en-US" dirty="0">
                <a:latin typeface="Times New Roman"/>
                <a:ea typeface="+mn-lt"/>
                <a:cs typeface="+mn-lt"/>
              </a:rPr>
              <a:t>Feedback Loops: Scrum incorporates regular feedback from stakeholders and users through iterative cycles, leading to a product </a:t>
            </a:r>
            <a:r>
              <a:rPr lang="en-US">
                <a:latin typeface="Times New Roman"/>
                <a:ea typeface="+mn-lt"/>
                <a:cs typeface="+mn-lt"/>
              </a:rPr>
              <a:t>that better meets user needs. Waterfall typically gathers feedback only at the end of the project.</a:t>
            </a:r>
            <a:endParaRPr lang="en-US">
              <a:latin typeface="Times New Roman"/>
              <a:cs typeface="Times New Roman"/>
            </a:endParaRPr>
          </a:p>
          <a:p>
            <a:r>
              <a:rPr lang="en-US" dirty="0">
                <a:latin typeface="Times New Roman"/>
                <a:ea typeface="+mn-lt"/>
                <a:cs typeface="+mn-lt"/>
              </a:rPr>
              <a:t>Project Management: Scrum uses a self-organizing, cross-functional team without a traditional project manager, promoting </a:t>
            </a:r>
            <a:r>
              <a:rPr lang="en-US">
                <a:latin typeface="Times New Roman"/>
                <a:ea typeface="+mn-lt"/>
                <a:cs typeface="+mn-lt"/>
              </a:rPr>
              <a:t>collaboration and ownership. Waterfall relies on a hierarchical structure with defined roles and responsibilities.</a:t>
            </a:r>
            <a:endParaRPr lang="en-US">
              <a:latin typeface="Times New Roman"/>
              <a:cs typeface="Times New Roman"/>
            </a:endParaRPr>
          </a:p>
          <a:p>
            <a:r>
              <a:rPr lang="en-US" dirty="0">
                <a:latin typeface="Times New Roman"/>
                <a:ea typeface="+mn-lt"/>
                <a:cs typeface="+mn-lt"/>
              </a:rPr>
              <a:t>Delivery Timeline: Scrum delivers work in small, consumable increments through sprints, allowing parts of the project to be </a:t>
            </a:r>
            <a:r>
              <a:rPr lang="en-US">
                <a:latin typeface="Times New Roman"/>
                <a:ea typeface="+mn-lt"/>
                <a:cs typeface="+mn-lt"/>
              </a:rPr>
              <a:t>released and tested early. Waterfall requires completion of the entire project before delivery, often leading to longer delivery times.</a:t>
            </a:r>
            <a:endParaRPr lang="en-US">
              <a:latin typeface="Times New Roman"/>
              <a:cs typeface="Times New Roman"/>
            </a:endParaRPr>
          </a:p>
          <a:p>
            <a:r>
              <a:rPr lang="en-US" dirty="0">
                <a:latin typeface="Times New Roman"/>
                <a:ea typeface="+mn-lt"/>
                <a:cs typeface="+mn-lt"/>
              </a:rPr>
              <a:t>Risk Management: Scrum's iterative nature allows for early detection and resolution of issues, reducing project risks. Waterfall's </a:t>
            </a:r>
            <a:r>
              <a:rPr lang="en-US">
                <a:latin typeface="Times New Roman"/>
                <a:ea typeface="+mn-lt"/>
                <a:cs typeface="+mn-lt"/>
              </a:rPr>
              <a:t>sequential phases can lead to late discovery of problems, increasing risk.</a:t>
            </a:r>
            <a:endParaRPr lang="en-US">
              <a:latin typeface="Times New Roman"/>
              <a:cs typeface="Times New Roman"/>
            </a:endParaRPr>
          </a:p>
          <a:p>
            <a:r>
              <a:rPr lang="en-US" dirty="0">
                <a:latin typeface="Times New Roman"/>
                <a:ea typeface="+mn-lt"/>
                <a:cs typeface="+mn-lt"/>
              </a:rPr>
              <a:t>Documentation: Scrum focuses on the creation of functional software over comprehensive documentation, encouraging working software as the primary </a:t>
            </a:r>
            <a:r>
              <a:rPr lang="en-US">
                <a:latin typeface="Times New Roman"/>
                <a:ea typeface="+mn-lt"/>
                <a:cs typeface="+mn-lt"/>
              </a:rPr>
              <a:t>measure of progress. Waterfall often requires detailed documentation before any development begins.</a:t>
            </a:r>
            <a:endParaRPr lang="en-US">
              <a:latin typeface="Times New Roman"/>
              <a:cs typeface="Times New Roman"/>
            </a:endParaRPr>
          </a:p>
          <a:p>
            <a:r>
              <a:rPr lang="en-US" dirty="0">
                <a:latin typeface="Times New Roman"/>
                <a:ea typeface="+mn-lt"/>
                <a:cs typeface="+mn-lt"/>
              </a:rPr>
              <a:t>Adaptability: Scrum is suited for projects with uncertain or changing requirements. Waterfall is better for projects with well-defined requirements and predictable outcomes.</a:t>
            </a:r>
            <a:endParaRPr lang="en-US">
              <a:latin typeface="Times New Roman"/>
              <a:cs typeface="Times New Roman"/>
            </a:endParaRPr>
          </a:p>
        </p:txBody>
      </p:sp>
    </p:spTree>
    <p:extLst>
      <p:ext uri="{BB962C8B-B14F-4D97-AF65-F5344CB8AC3E}">
        <p14:creationId xmlns:p14="http://schemas.microsoft.com/office/powerpoint/2010/main" val="1964303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7307-149F-ED2A-525D-13001D0D96CB}"/>
              </a:ext>
            </a:extLst>
          </p:cNvPr>
          <p:cNvSpPr>
            <a:spLocks noGrp="1"/>
          </p:cNvSpPr>
          <p:nvPr>
            <p:ph type="title"/>
          </p:nvPr>
        </p:nvSpPr>
        <p:spPr/>
        <p:txBody>
          <a:bodyPr/>
          <a:lstStyle/>
          <a:p>
            <a:pPr algn="ctr"/>
            <a:r>
              <a:rPr lang="en-US" dirty="0">
                <a:latin typeface="Times New Roman"/>
                <a:cs typeface="Calibri Light"/>
              </a:rPr>
              <a:t>What is agile?</a:t>
            </a:r>
            <a:endParaRPr lang="en-US" dirty="0">
              <a:latin typeface="Times New Roman"/>
              <a:cs typeface="Times New Roman"/>
            </a:endParaRPr>
          </a:p>
        </p:txBody>
      </p:sp>
      <p:sp>
        <p:nvSpPr>
          <p:cNvPr id="3" name="Content Placeholder 2">
            <a:extLst>
              <a:ext uri="{FF2B5EF4-FFF2-40B4-BE49-F238E27FC236}">
                <a16:creationId xmlns:a16="http://schemas.microsoft.com/office/drawing/2014/main" id="{CEE240E1-D4C3-56AB-05C8-153DA35A15CC}"/>
              </a:ext>
            </a:extLst>
          </p:cNvPr>
          <p:cNvSpPr>
            <a:spLocks noGrp="1"/>
          </p:cNvSpPr>
          <p:nvPr>
            <p:ph idx="1"/>
          </p:nvPr>
        </p:nvSpPr>
        <p:spPr>
          <a:xfrm>
            <a:off x="838200" y="1825625"/>
            <a:ext cx="10515600" cy="4922838"/>
          </a:xfrm>
        </p:spPr>
        <p:txBody>
          <a:bodyPr vert="horz" lIns="91440" tIns="45720" rIns="91440" bIns="45720" rtlCol="0" anchor="t">
            <a:noAutofit/>
          </a:bodyPr>
          <a:lstStyle/>
          <a:p>
            <a:r>
              <a:rPr lang="en-US" sz="1200" dirty="0">
                <a:latin typeface="Times New Roman"/>
                <a:ea typeface="+mn-lt"/>
                <a:cs typeface="+mn-lt"/>
              </a:rPr>
              <a:t>Agile is a project management and software development approach that focuses on delivering value to the customer through adaptive planning, continuous improvement, and flexible response to change.</a:t>
            </a:r>
            <a:br>
              <a:rPr lang="en-US" sz="1200" dirty="0">
                <a:latin typeface="Times New Roman"/>
                <a:ea typeface="+mn-lt"/>
                <a:cs typeface="+mn-lt"/>
              </a:rPr>
            </a:br>
            <a:r>
              <a:rPr lang="en-US" sz="1200" b="1" dirty="0">
                <a:latin typeface="Times New Roman"/>
                <a:ea typeface="+mn-lt"/>
                <a:cs typeface="+mn-lt"/>
              </a:rPr>
              <a:t>Introduction to Agile Methodology</a:t>
            </a:r>
            <a:endParaRPr lang="en-US" sz="1200" dirty="0">
              <a:latin typeface="Times New Roman"/>
              <a:ea typeface="+mn-lt"/>
              <a:cs typeface="+mn-lt"/>
            </a:endParaRPr>
          </a:p>
          <a:p>
            <a:pPr lvl="1"/>
            <a:r>
              <a:rPr lang="en-US" sz="1200" dirty="0">
                <a:latin typeface="Times New Roman"/>
                <a:ea typeface="+mn-lt"/>
                <a:cs typeface="+mn-lt"/>
              </a:rPr>
              <a:t>Iterative and incremental approach to software development</a:t>
            </a:r>
            <a:endParaRPr lang="en-US" sz="1200">
              <a:latin typeface="Times New Roman"/>
              <a:ea typeface="Calibri"/>
              <a:cs typeface="Calibri"/>
            </a:endParaRPr>
          </a:p>
          <a:p>
            <a:pPr lvl="1"/>
            <a:r>
              <a:rPr lang="en-US" sz="1200" dirty="0">
                <a:latin typeface="Times New Roman"/>
                <a:ea typeface="+mn-lt"/>
                <a:cs typeface="+mn-lt"/>
              </a:rPr>
              <a:t>Emphasizes flexibility, customer collaboration, and rapid delivery</a:t>
            </a:r>
            <a:endParaRPr lang="en-US" sz="1200">
              <a:latin typeface="Times New Roman"/>
              <a:ea typeface="Calibri"/>
              <a:cs typeface="Calibri"/>
            </a:endParaRPr>
          </a:p>
          <a:p>
            <a:pPr lvl="1"/>
            <a:r>
              <a:rPr lang="en-US" sz="1200" dirty="0">
                <a:latin typeface="Times New Roman"/>
                <a:ea typeface="+mn-lt"/>
                <a:cs typeface="+mn-lt"/>
              </a:rPr>
              <a:t>Focuses on the ability to respond to changes even late in development</a:t>
            </a:r>
            <a:endParaRPr lang="en-US" sz="1200">
              <a:latin typeface="Times New Roman"/>
              <a:ea typeface="Calibri"/>
              <a:cs typeface="Calibri"/>
            </a:endParaRPr>
          </a:p>
          <a:p>
            <a:r>
              <a:rPr lang="en-US" sz="1200" b="1" dirty="0">
                <a:latin typeface="Times New Roman"/>
                <a:ea typeface="+mn-lt"/>
                <a:cs typeface="+mn-lt"/>
              </a:rPr>
              <a:t>Core Principles</a:t>
            </a:r>
            <a:endParaRPr lang="en-US" sz="1200">
              <a:latin typeface="Times New Roman"/>
              <a:ea typeface="Calibri"/>
              <a:cs typeface="Calibri"/>
            </a:endParaRPr>
          </a:p>
          <a:p>
            <a:pPr lvl="1"/>
            <a:r>
              <a:rPr lang="en-US" sz="1200" dirty="0">
                <a:latin typeface="Times New Roman"/>
                <a:ea typeface="+mn-lt"/>
                <a:cs typeface="+mn-lt"/>
              </a:rPr>
              <a:t>Individuals and interactions over processes and tools</a:t>
            </a:r>
            <a:endParaRPr lang="en-US" sz="1200">
              <a:latin typeface="Times New Roman"/>
              <a:ea typeface="Calibri"/>
              <a:cs typeface="Calibri"/>
            </a:endParaRPr>
          </a:p>
          <a:p>
            <a:pPr lvl="1"/>
            <a:r>
              <a:rPr lang="en-US" sz="1200" dirty="0">
                <a:latin typeface="Times New Roman"/>
                <a:ea typeface="+mn-lt"/>
                <a:cs typeface="+mn-lt"/>
              </a:rPr>
              <a:t>Working software over comprehensive documentation</a:t>
            </a:r>
            <a:endParaRPr lang="en-US" sz="1200">
              <a:latin typeface="Times New Roman"/>
              <a:ea typeface="Calibri"/>
              <a:cs typeface="Calibri"/>
            </a:endParaRPr>
          </a:p>
          <a:p>
            <a:pPr lvl="1"/>
            <a:r>
              <a:rPr lang="en-US" sz="1200" dirty="0">
                <a:latin typeface="Times New Roman"/>
                <a:ea typeface="+mn-lt"/>
                <a:cs typeface="+mn-lt"/>
              </a:rPr>
              <a:t>Customer collaboration over contract negotiation</a:t>
            </a:r>
            <a:endParaRPr lang="en-US" sz="1200">
              <a:latin typeface="Times New Roman"/>
              <a:ea typeface="Calibri"/>
              <a:cs typeface="Calibri"/>
            </a:endParaRPr>
          </a:p>
          <a:p>
            <a:pPr lvl="1"/>
            <a:r>
              <a:rPr lang="en-US" sz="1200" dirty="0">
                <a:latin typeface="Times New Roman"/>
                <a:ea typeface="+mn-lt"/>
                <a:cs typeface="+mn-lt"/>
              </a:rPr>
              <a:t>Responding to change over following a plan</a:t>
            </a:r>
            <a:endParaRPr lang="en-US" sz="1200">
              <a:latin typeface="Times New Roman"/>
              <a:ea typeface="Calibri"/>
              <a:cs typeface="Calibri"/>
            </a:endParaRPr>
          </a:p>
          <a:p>
            <a:r>
              <a:rPr lang="en-US" sz="1200" b="1" dirty="0">
                <a:latin typeface="Times New Roman"/>
                <a:ea typeface="+mn-lt"/>
                <a:cs typeface="+mn-lt"/>
              </a:rPr>
              <a:t>Key Practices</a:t>
            </a:r>
            <a:endParaRPr lang="en-US" sz="1200">
              <a:latin typeface="Times New Roman"/>
              <a:ea typeface="Calibri"/>
              <a:cs typeface="Calibri"/>
            </a:endParaRPr>
          </a:p>
          <a:p>
            <a:pPr lvl="1"/>
            <a:r>
              <a:rPr lang="en-US" sz="1200" dirty="0">
                <a:latin typeface="Times New Roman"/>
                <a:ea typeface="+mn-lt"/>
                <a:cs typeface="+mn-lt"/>
              </a:rPr>
              <a:t>Regular, short development cycles (sprints)</a:t>
            </a:r>
            <a:endParaRPr lang="en-US" sz="1200">
              <a:latin typeface="Times New Roman"/>
              <a:ea typeface="Calibri"/>
              <a:cs typeface="Calibri"/>
            </a:endParaRPr>
          </a:p>
          <a:p>
            <a:pPr lvl="1"/>
            <a:r>
              <a:rPr lang="en-US" sz="1200" dirty="0">
                <a:latin typeface="Times New Roman"/>
                <a:ea typeface="+mn-lt"/>
                <a:cs typeface="+mn-lt"/>
              </a:rPr>
              <a:t>Continuous feedback and adaptation</a:t>
            </a:r>
            <a:endParaRPr lang="en-US" sz="1200">
              <a:latin typeface="Times New Roman"/>
              <a:ea typeface="Calibri"/>
              <a:cs typeface="Calibri"/>
            </a:endParaRPr>
          </a:p>
          <a:p>
            <a:pPr lvl="1"/>
            <a:r>
              <a:rPr lang="en-US" sz="1200" dirty="0">
                <a:latin typeface="Times New Roman"/>
                <a:ea typeface="+mn-lt"/>
                <a:cs typeface="+mn-lt"/>
              </a:rPr>
              <a:t>Self-organizing, cross-functional teams</a:t>
            </a:r>
            <a:endParaRPr lang="en-US" sz="1200">
              <a:latin typeface="Times New Roman"/>
              <a:ea typeface="Calibri"/>
              <a:cs typeface="Calibri"/>
            </a:endParaRPr>
          </a:p>
          <a:p>
            <a:pPr lvl="1"/>
            <a:r>
              <a:rPr lang="en-US" sz="1200" dirty="0">
                <a:latin typeface="Times New Roman"/>
                <a:ea typeface="+mn-lt"/>
                <a:cs typeface="+mn-lt"/>
              </a:rPr>
              <a:t>Frequent delivery of functional software</a:t>
            </a:r>
            <a:endParaRPr lang="en-US" sz="1200">
              <a:latin typeface="Times New Roman"/>
              <a:ea typeface="Calibri"/>
              <a:cs typeface="Calibri"/>
            </a:endParaRPr>
          </a:p>
          <a:p>
            <a:endParaRPr lang="en-US" sz="1200" dirty="0">
              <a:latin typeface="Times New Roman"/>
              <a:ea typeface="+mn-lt"/>
              <a:cs typeface="+mn-lt"/>
            </a:endParaRPr>
          </a:p>
          <a:p>
            <a:endParaRPr lang="en-US" sz="1200" dirty="0">
              <a:latin typeface="Times New Roman"/>
              <a:ea typeface="Calibri" panose="020F0502020204030204"/>
              <a:cs typeface="Calibri" panose="020F0502020204030204"/>
            </a:endParaRPr>
          </a:p>
        </p:txBody>
      </p:sp>
    </p:spTree>
    <p:extLst>
      <p:ext uri="{BB962C8B-B14F-4D97-AF65-F5344CB8AC3E}">
        <p14:creationId xmlns:p14="http://schemas.microsoft.com/office/powerpoint/2010/main" val="1191644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7EF6-2218-2DD5-52EB-61905B38B321}"/>
              </a:ext>
            </a:extLst>
          </p:cNvPr>
          <p:cNvSpPr>
            <a:spLocks noGrp="1"/>
          </p:cNvSpPr>
          <p:nvPr>
            <p:ph type="title"/>
          </p:nvPr>
        </p:nvSpPr>
        <p:spPr/>
        <p:txBody>
          <a:bodyPr/>
          <a:lstStyle/>
          <a:p>
            <a:pPr algn="ctr"/>
            <a:r>
              <a:rPr lang="en-US" dirty="0">
                <a:latin typeface="Times New Roman"/>
                <a:cs typeface="Calibri Light"/>
              </a:rPr>
              <a:t>Why choose Agile over other methodologies?</a:t>
            </a:r>
            <a:endParaRPr lang="en-US" dirty="0">
              <a:latin typeface="Times New Roman"/>
              <a:ea typeface="Calibri Light" panose="020F0302020204030204"/>
              <a:cs typeface="Calibri Light"/>
            </a:endParaRPr>
          </a:p>
        </p:txBody>
      </p:sp>
      <p:sp>
        <p:nvSpPr>
          <p:cNvPr id="3" name="Content Placeholder 2">
            <a:extLst>
              <a:ext uri="{FF2B5EF4-FFF2-40B4-BE49-F238E27FC236}">
                <a16:creationId xmlns:a16="http://schemas.microsoft.com/office/drawing/2014/main" id="{E533152D-1AE7-4855-16D7-0FEEC7ED9907}"/>
              </a:ext>
            </a:extLst>
          </p:cNvPr>
          <p:cNvSpPr>
            <a:spLocks noGrp="1"/>
          </p:cNvSpPr>
          <p:nvPr>
            <p:ph idx="1"/>
          </p:nvPr>
        </p:nvSpPr>
        <p:spPr/>
        <p:txBody>
          <a:bodyPr vert="horz" lIns="91440" tIns="45720" rIns="91440" bIns="45720" rtlCol="0" anchor="t">
            <a:normAutofit fontScale="92500" lnSpcReduction="10000"/>
          </a:bodyPr>
          <a:lstStyle/>
          <a:p>
            <a:pPr marL="457200" indent="-457200"/>
            <a:r>
              <a:rPr lang="en-US" dirty="0">
                <a:latin typeface="Times New Roman"/>
                <a:ea typeface="+mn-lt"/>
                <a:cs typeface="+mn-lt"/>
              </a:rPr>
              <a:t>Flexibility: Easily adapts to changes even late in the project cycle.</a:t>
            </a:r>
            <a:endParaRPr lang="en-US">
              <a:latin typeface="Times New Roman"/>
              <a:cs typeface="Calibri" panose="020F0502020204030204"/>
            </a:endParaRPr>
          </a:p>
          <a:p>
            <a:r>
              <a:rPr lang="en-US" dirty="0">
                <a:latin typeface="Times New Roman"/>
                <a:ea typeface="+mn-lt"/>
                <a:cs typeface="+mn-lt"/>
              </a:rPr>
              <a:t>Speed: Rapid delivery with iterations allowing quick feedback and adjustments.</a:t>
            </a:r>
            <a:endParaRPr lang="en-US">
              <a:latin typeface="Times New Roman"/>
              <a:cs typeface="Times New Roman"/>
            </a:endParaRPr>
          </a:p>
          <a:p>
            <a:r>
              <a:rPr lang="en-US" dirty="0">
                <a:latin typeface="Times New Roman"/>
                <a:ea typeface="+mn-lt"/>
                <a:cs typeface="+mn-lt"/>
              </a:rPr>
              <a:t>Customer Satisfaction: Continuous involvement ensures final product meets expectations.</a:t>
            </a:r>
            <a:endParaRPr lang="en-US">
              <a:latin typeface="Times New Roman"/>
              <a:cs typeface="Times New Roman"/>
            </a:endParaRPr>
          </a:p>
          <a:p>
            <a:r>
              <a:rPr lang="en-US" dirty="0">
                <a:latin typeface="Times New Roman"/>
                <a:ea typeface="+mn-lt"/>
                <a:cs typeface="+mn-lt"/>
              </a:rPr>
              <a:t>Risk Management: Regular reviews and iterations reduce risks and improve product quality.</a:t>
            </a:r>
            <a:endParaRPr lang="en-US">
              <a:latin typeface="Times New Roman"/>
              <a:cs typeface="Times New Roman"/>
            </a:endParaRPr>
          </a:p>
          <a:p>
            <a:r>
              <a:rPr lang="en-US" dirty="0">
                <a:latin typeface="Times New Roman"/>
                <a:ea typeface="+mn-lt"/>
                <a:cs typeface="+mn-lt"/>
              </a:rPr>
              <a:t>Collaboration: Encourages team collaboration and customer input, enhancing innovation and efficiency.</a:t>
            </a:r>
            <a:endParaRPr lang="en-US">
              <a:latin typeface="Times New Roman"/>
              <a:cs typeface="Times New Roman"/>
            </a:endParaRPr>
          </a:p>
          <a:p>
            <a:r>
              <a:rPr lang="en-US" dirty="0">
                <a:latin typeface="Times New Roman"/>
                <a:ea typeface="+mn-lt"/>
                <a:cs typeface="+mn-lt"/>
              </a:rPr>
              <a:t>Efficiency: Focus on value and simplicity reduces waste and accelerates development.</a:t>
            </a:r>
            <a:endParaRPr lang="en-US">
              <a:latin typeface="Times New Roman"/>
              <a:cs typeface="Times New Roman"/>
            </a:endParaRPr>
          </a:p>
        </p:txBody>
      </p:sp>
    </p:spTree>
    <p:extLst>
      <p:ext uri="{BB962C8B-B14F-4D97-AF65-F5344CB8AC3E}">
        <p14:creationId xmlns:p14="http://schemas.microsoft.com/office/powerpoint/2010/main" val="2058721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899FF-CF5B-7D53-E56B-1E86E236E4A6}"/>
              </a:ext>
            </a:extLst>
          </p:cNvPr>
          <p:cNvSpPr>
            <a:spLocks noGrp="1"/>
          </p:cNvSpPr>
          <p:nvPr>
            <p:ph type="title"/>
          </p:nvPr>
        </p:nvSpPr>
        <p:spPr/>
        <p:txBody>
          <a:bodyPr/>
          <a:lstStyle/>
          <a:p>
            <a:pPr algn="ctr"/>
            <a:r>
              <a:rPr lang="en-US" dirty="0">
                <a:latin typeface="Times New Roman"/>
                <a:cs typeface="Calibri Light"/>
              </a:rPr>
              <a:t>What is scrum?</a:t>
            </a:r>
            <a:endParaRPr lang="en-US" dirty="0">
              <a:latin typeface="Times New Roman"/>
              <a:ea typeface="Calibri Light" panose="020F0302020204030204"/>
              <a:cs typeface="Calibri Light"/>
            </a:endParaRPr>
          </a:p>
        </p:txBody>
      </p:sp>
      <p:sp>
        <p:nvSpPr>
          <p:cNvPr id="3" name="Content Placeholder 2">
            <a:extLst>
              <a:ext uri="{FF2B5EF4-FFF2-40B4-BE49-F238E27FC236}">
                <a16:creationId xmlns:a16="http://schemas.microsoft.com/office/drawing/2014/main" id="{586EE9F4-4972-F43A-756C-B54997690C2C}"/>
              </a:ext>
            </a:extLst>
          </p:cNvPr>
          <p:cNvSpPr>
            <a:spLocks noGrp="1"/>
          </p:cNvSpPr>
          <p:nvPr>
            <p:ph idx="1"/>
          </p:nvPr>
        </p:nvSpPr>
        <p:spPr/>
        <p:txBody>
          <a:bodyPr vert="horz" lIns="91440" tIns="45720" rIns="91440" bIns="45720" rtlCol="0" anchor="t">
            <a:normAutofit fontScale="92500" lnSpcReduction="10000"/>
          </a:bodyPr>
          <a:lstStyle/>
          <a:p>
            <a:r>
              <a:rPr lang="en-US" dirty="0">
                <a:latin typeface="Times New Roman"/>
                <a:ea typeface="+mn-lt"/>
                <a:cs typeface="+mn-lt"/>
              </a:rPr>
              <a:t>Framework for Agile Development: Promotes iterative and incremental project management.</a:t>
            </a:r>
            <a:endParaRPr lang="en-US">
              <a:latin typeface="Times New Roman"/>
              <a:cs typeface="Calibri" panose="020F0502020204030204"/>
            </a:endParaRPr>
          </a:p>
          <a:p>
            <a:r>
              <a:rPr lang="en-US" dirty="0">
                <a:latin typeface="Times New Roman"/>
                <a:ea typeface="+mn-lt"/>
                <a:cs typeface="+mn-lt"/>
              </a:rPr>
              <a:t>Roles: Scrum Master (facilitator), Product Owner (visionary), Development Team (executors).</a:t>
            </a:r>
            <a:endParaRPr lang="en-US">
              <a:latin typeface="Times New Roman"/>
              <a:cs typeface="Calibri" panose="020F0502020204030204"/>
            </a:endParaRPr>
          </a:p>
          <a:p>
            <a:r>
              <a:rPr lang="en-US" dirty="0">
                <a:latin typeface="Times New Roman"/>
                <a:ea typeface="+mn-lt"/>
                <a:cs typeface="+mn-lt"/>
              </a:rPr>
              <a:t>Cycles: Sprints (2-4 week cycles) for continuous improvement and delivery.</a:t>
            </a:r>
            <a:endParaRPr lang="en-US">
              <a:latin typeface="Times New Roman"/>
              <a:cs typeface="Calibri" panose="020F0502020204030204"/>
            </a:endParaRPr>
          </a:p>
          <a:p>
            <a:r>
              <a:rPr lang="en-US" dirty="0">
                <a:latin typeface="Times New Roman"/>
                <a:ea typeface="+mn-lt"/>
                <a:cs typeface="+mn-lt"/>
              </a:rPr>
              <a:t>Meetings: Daily Stand-ups, Sprint Planning, Sprint Review, and Retrospective.</a:t>
            </a:r>
            <a:endParaRPr lang="en-US">
              <a:latin typeface="Times New Roman"/>
              <a:cs typeface="Calibri" panose="020F0502020204030204"/>
            </a:endParaRPr>
          </a:p>
          <a:p>
            <a:r>
              <a:rPr lang="en-US" dirty="0">
                <a:latin typeface="Times New Roman"/>
                <a:ea typeface="+mn-lt"/>
                <a:cs typeface="+mn-lt"/>
              </a:rPr>
              <a:t>Artifacts: Product Backlog (features list), Sprint Backlog (selected work), Increment (product update).</a:t>
            </a:r>
            <a:endParaRPr lang="en-US">
              <a:latin typeface="Times New Roman"/>
              <a:cs typeface="Calibri" panose="020F0502020204030204"/>
            </a:endParaRPr>
          </a:p>
          <a:p>
            <a:r>
              <a:rPr lang="en-US" dirty="0">
                <a:latin typeface="Times New Roman"/>
                <a:ea typeface="+mn-lt"/>
                <a:cs typeface="+mn-lt"/>
              </a:rPr>
              <a:t>Benefits: Enhances flexibility, improves product quality, increases customer satisfaction, and encourages transparent communication.</a:t>
            </a:r>
            <a:endParaRPr lang="en-US">
              <a:latin typeface="Times New Roman"/>
              <a:cs typeface="Calibri" panose="020F0502020204030204"/>
            </a:endParaRPr>
          </a:p>
        </p:txBody>
      </p:sp>
    </p:spTree>
    <p:extLst>
      <p:ext uri="{BB962C8B-B14F-4D97-AF65-F5344CB8AC3E}">
        <p14:creationId xmlns:p14="http://schemas.microsoft.com/office/powerpoint/2010/main" val="191653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C4C4A-1CFF-6193-60CE-434391E86D13}"/>
              </a:ext>
            </a:extLst>
          </p:cNvPr>
          <p:cNvSpPr>
            <a:spLocks noGrp="1"/>
          </p:cNvSpPr>
          <p:nvPr>
            <p:ph type="title"/>
          </p:nvPr>
        </p:nvSpPr>
        <p:spPr/>
        <p:txBody>
          <a:bodyPr/>
          <a:lstStyle/>
          <a:p>
            <a:pPr algn="ctr"/>
            <a:r>
              <a:rPr lang="en-US" dirty="0">
                <a:latin typeface="Times New Roman"/>
                <a:cs typeface="Calibri Light"/>
              </a:rPr>
              <a:t>What are the scrum roles?</a:t>
            </a:r>
            <a:endParaRPr lang="en-US" dirty="0">
              <a:latin typeface="Times New Roman"/>
              <a:ea typeface="Calibri Light" panose="020F0302020204030204"/>
              <a:cs typeface="Calibri Light"/>
            </a:endParaRPr>
          </a:p>
        </p:txBody>
      </p:sp>
      <p:sp>
        <p:nvSpPr>
          <p:cNvPr id="3" name="Content Placeholder 2">
            <a:extLst>
              <a:ext uri="{FF2B5EF4-FFF2-40B4-BE49-F238E27FC236}">
                <a16:creationId xmlns:a16="http://schemas.microsoft.com/office/drawing/2014/main" id="{593BAE16-A1C1-9C2C-0188-FCFC77A75A84}"/>
              </a:ext>
            </a:extLst>
          </p:cNvPr>
          <p:cNvSpPr>
            <a:spLocks noGrp="1"/>
          </p:cNvSpPr>
          <p:nvPr>
            <p:ph idx="1"/>
          </p:nvPr>
        </p:nvSpPr>
        <p:spPr/>
        <p:txBody>
          <a:bodyPr vert="horz" lIns="91440" tIns="45720" rIns="91440" bIns="45720" rtlCol="0" anchor="t">
            <a:normAutofit/>
          </a:bodyPr>
          <a:lstStyle/>
          <a:p>
            <a:pPr marL="0" indent="0">
              <a:buNone/>
            </a:pPr>
            <a:r>
              <a:rPr lang="en-US" dirty="0">
                <a:latin typeface="Times New Roman"/>
                <a:cs typeface="Calibri" panose="020F0502020204030204"/>
              </a:rPr>
              <a:t>The roles within the agile scrum team have 3 main roles to play </a:t>
            </a:r>
            <a:br>
              <a:rPr lang="en-US" dirty="0">
                <a:latin typeface="Times New Roman"/>
                <a:cs typeface="Calibri" panose="020F0502020204030204"/>
              </a:rPr>
            </a:br>
            <a:r>
              <a:rPr lang="en-US" dirty="0">
                <a:latin typeface="Times New Roman"/>
                <a:cs typeface="Calibri" panose="020F0502020204030204"/>
              </a:rPr>
              <a:t>      - Scrum Master </a:t>
            </a:r>
            <a:br>
              <a:rPr lang="en-US" dirty="0">
                <a:latin typeface="Times New Roman"/>
                <a:cs typeface="Calibri" panose="020F0502020204030204"/>
              </a:rPr>
            </a:br>
            <a:r>
              <a:rPr lang="en-US" dirty="0">
                <a:latin typeface="Times New Roman"/>
                <a:cs typeface="Calibri" panose="020F0502020204030204"/>
              </a:rPr>
              <a:t>      - Product Owner</a:t>
            </a:r>
          </a:p>
          <a:p>
            <a:pPr marL="0" indent="0">
              <a:buNone/>
            </a:pPr>
            <a:r>
              <a:rPr lang="en-US" dirty="0">
                <a:latin typeface="Times New Roman"/>
                <a:cs typeface="Calibri" panose="020F0502020204030204"/>
              </a:rPr>
              <a:t>      - Developer </a:t>
            </a:r>
            <a:br>
              <a:rPr lang="en-US" dirty="0">
                <a:latin typeface="Times New Roman"/>
                <a:cs typeface="Calibri" panose="020F0502020204030204"/>
              </a:rPr>
            </a:br>
            <a:r>
              <a:rPr lang="en-US" dirty="0">
                <a:latin typeface="Times New Roman"/>
                <a:cs typeface="Calibri" panose="020F0502020204030204"/>
              </a:rPr>
              <a:t>The tester role is only something we split up in the course, but it is important to note that all members of the scrum team collectively take ownership of every aspect of development which includes testing to facilitate end to end delivery without the need for handoffs or queues.</a:t>
            </a:r>
            <a:r>
              <a:rPr lang="en-US" dirty="0">
                <a:cs typeface="Calibri" panose="020F0502020204030204"/>
              </a:rPr>
              <a:t> </a:t>
            </a:r>
          </a:p>
        </p:txBody>
      </p:sp>
    </p:spTree>
    <p:extLst>
      <p:ext uri="{BB962C8B-B14F-4D97-AF65-F5344CB8AC3E}">
        <p14:creationId xmlns:p14="http://schemas.microsoft.com/office/powerpoint/2010/main" val="4178128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06860-29B4-6E3B-5330-7C396DE1F8AF}"/>
              </a:ext>
            </a:extLst>
          </p:cNvPr>
          <p:cNvSpPr>
            <a:spLocks noGrp="1"/>
          </p:cNvSpPr>
          <p:nvPr>
            <p:ph type="title"/>
          </p:nvPr>
        </p:nvSpPr>
        <p:spPr/>
        <p:txBody>
          <a:bodyPr/>
          <a:lstStyle/>
          <a:p>
            <a:pPr algn="ctr"/>
            <a:r>
              <a:rPr lang="en-US" dirty="0">
                <a:latin typeface="Times New Roman"/>
                <a:cs typeface="Calibri Light"/>
              </a:rPr>
              <a:t>Scrum master</a:t>
            </a:r>
            <a:endParaRPr lang="en-US" dirty="0">
              <a:latin typeface="Times New Roman"/>
              <a:ea typeface="Calibri Light" panose="020F0302020204030204"/>
              <a:cs typeface="Calibri Light"/>
            </a:endParaRPr>
          </a:p>
        </p:txBody>
      </p:sp>
      <p:sp>
        <p:nvSpPr>
          <p:cNvPr id="3" name="Content Placeholder 2">
            <a:extLst>
              <a:ext uri="{FF2B5EF4-FFF2-40B4-BE49-F238E27FC236}">
                <a16:creationId xmlns:a16="http://schemas.microsoft.com/office/drawing/2014/main" id="{561A6CDE-1EC5-0078-597B-B58C3CA28A6D}"/>
              </a:ext>
            </a:extLst>
          </p:cNvPr>
          <p:cNvSpPr>
            <a:spLocks noGrp="1"/>
          </p:cNvSpPr>
          <p:nvPr>
            <p:ph idx="1"/>
          </p:nvPr>
        </p:nvSpPr>
        <p:spPr/>
        <p:txBody>
          <a:bodyPr vert="horz" lIns="91440" tIns="45720" rIns="91440" bIns="45720" rtlCol="0" anchor="t">
            <a:normAutofit fontScale="62500" lnSpcReduction="20000"/>
          </a:bodyPr>
          <a:lstStyle/>
          <a:p>
            <a:r>
              <a:rPr lang="en-US" dirty="0">
                <a:latin typeface="Times New Roman"/>
                <a:ea typeface="+mn-lt"/>
                <a:cs typeface="+mn-lt"/>
              </a:rPr>
              <a:t>Facilitator &amp; Coach: Guides the team and organization in adopting Scrum practices and values. Acts as a coach to both the Development Team and the Product Owner, ensuring a productive and positive environment.</a:t>
            </a:r>
            <a:endParaRPr lang="en-US" dirty="0">
              <a:latin typeface="Times New Roman"/>
              <a:cs typeface="Calibri"/>
            </a:endParaRPr>
          </a:p>
          <a:p>
            <a:r>
              <a:rPr lang="en-US" dirty="0">
                <a:latin typeface="Times New Roman"/>
                <a:ea typeface="+mn-lt"/>
                <a:cs typeface="+mn-lt"/>
              </a:rPr>
              <a:t>Impediment Remover: Actively identifies and removes any obstacles that may hinder the team's progress, ensuring smooth operations and timely delivery.</a:t>
            </a:r>
            <a:endParaRPr lang="en-US" dirty="0">
              <a:latin typeface="Times New Roman"/>
              <a:cs typeface="Calibri"/>
            </a:endParaRPr>
          </a:p>
          <a:p>
            <a:r>
              <a:rPr lang="en-US" dirty="0">
                <a:latin typeface="Times New Roman"/>
                <a:ea typeface="+mn-lt"/>
                <a:cs typeface="+mn-lt"/>
              </a:rPr>
              <a:t>Process Guardian: Ensures that the team adheres to Scrum methodologies and practices. Facilitates Scrum ceremonies (Daily Stand-up, Sprint Planning, Review, and Retrospective) to ensure they are productive and kept within the timebox.</a:t>
            </a:r>
            <a:endParaRPr lang="en-US" dirty="0">
              <a:latin typeface="Times New Roman"/>
              <a:cs typeface="Calibri" panose="020F0502020204030204"/>
            </a:endParaRPr>
          </a:p>
          <a:p>
            <a:r>
              <a:rPr lang="en-US" dirty="0">
                <a:latin typeface="Times New Roman"/>
                <a:ea typeface="+mn-lt"/>
                <a:cs typeface="+mn-lt"/>
              </a:rPr>
              <a:t>Team Shield: Protects the team from external interruptions and distractions, allowing them to focus on the sprint goals and deliverables.</a:t>
            </a:r>
            <a:endParaRPr lang="en-US">
              <a:latin typeface="Times New Roman"/>
              <a:cs typeface="Calibri" panose="020F0502020204030204"/>
            </a:endParaRPr>
          </a:p>
          <a:p>
            <a:r>
              <a:rPr lang="en-US" dirty="0">
                <a:latin typeface="Times New Roman"/>
                <a:ea typeface="+mn-lt"/>
                <a:cs typeface="+mn-lt"/>
              </a:rPr>
              <a:t>Change Agent: Promotes and supports change that increases the productivity of the team and improves product quality. Encourages a culture of continuous improvement, experimentation, and adaptation.</a:t>
            </a:r>
            <a:endParaRPr lang="en-US">
              <a:latin typeface="Times New Roman"/>
              <a:cs typeface="Calibri" panose="020F0502020204030204"/>
            </a:endParaRPr>
          </a:p>
          <a:p>
            <a:r>
              <a:rPr lang="en-US" dirty="0">
                <a:latin typeface="Times New Roman"/>
                <a:ea typeface="+mn-lt"/>
                <a:cs typeface="+mn-lt"/>
              </a:rPr>
              <a:t>Communication Facilitator: Acts as a bridge between the team and external entities, ensuring clear communication and understanding. Helps in negotiating priorities, scope, and timelines.</a:t>
            </a:r>
            <a:endParaRPr lang="en-US">
              <a:latin typeface="Times New Roman"/>
              <a:cs typeface="Calibri" panose="020F0502020204030204"/>
            </a:endParaRPr>
          </a:p>
          <a:p>
            <a:r>
              <a:rPr lang="en-US" dirty="0">
                <a:latin typeface="Times New Roman"/>
                <a:ea typeface="+mn-lt"/>
                <a:cs typeface="+mn-lt"/>
              </a:rPr>
              <a:t>Servant Leader: Leads by example and serves the team by putting their needs first. Helps in personal growth and development, enhancing team dynamics and performance.</a:t>
            </a:r>
            <a:endParaRPr lang="en-US">
              <a:latin typeface="Times New Roman"/>
              <a:cs typeface="Calibri" panose="020F0502020204030204"/>
            </a:endParaRPr>
          </a:p>
        </p:txBody>
      </p:sp>
    </p:spTree>
    <p:extLst>
      <p:ext uri="{BB962C8B-B14F-4D97-AF65-F5344CB8AC3E}">
        <p14:creationId xmlns:p14="http://schemas.microsoft.com/office/powerpoint/2010/main" val="386770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D2246-A29F-2EB3-5CC8-FA1AD4678B03}"/>
              </a:ext>
            </a:extLst>
          </p:cNvPr>
          <p:cNvSpPr>
            <a:spLocks noGrp="1"/>
          </p:cNvSpPr>
          <p:nvPr>
            <p:ph type="title"/>
          </p:nvPr>
        </p:nvSpPr>
        <p:spPr/>
        <p:txBody>
          <a:bodyPr/>
          <a:lstStyle/>
          <a:p>
            <a:pPr algn="ctr"/>
            <a:r>
              <a:rPr lang="en-US" dirty="0">
                <a:latin typeface="Times New Roman"/>
                <a:cs typeface="Calibri Light"/>
              </a:rPr>
              <a:t>Product owner</a:t>
            </a:r>
            <a:endParaRPr lang="en-US" dirty="0">
              <a:latin typeface="Times New Roman"/>
              <a:cs typeface="Times New Roman"/>
            </a:endParaRPr>
          </a:p>
        </p:txBody>
      </p:sp>
      <p:sp>
        <p:nvSpPr>
          <p:cNvPr id="3" name="Content Placeholder 2">
            <a:extLst>
              <a:ext uri="{FF2B5EF4-FFF2-40B4-BE49-F238E27FC236}">
                <a16:creationId xmlns:a16="http://schemas.microsoft.com/office/drawing/2014/main" id="{52555D64-245A-C4E7-CE07-17AD9DCEA040}"/>
              </a:ext>
            </a:extLst>
          </p:cNvPr>
          <p:cNvSpPr>
            <a:spLocks noGrp="1"/>
          </p:cNvSpPr>
          <p:nvPr>
            <p:ph idx="1"/>
          </p:nvPr>
        </p:nvSpPr>
        <p:spPr>
          <a:xfrm>
            <a:off x="838200" y="1606550"/>
            <a:ext cx="10515600" cy="5075238"/>
          </a:xfrm>
        </p:spPr>
        <p:txBody>
          <a:bodyPr vert="horz" lIns="91440" tIns="45720" rIns="91440" bIns="45720" rtlCol="0" anchor="t">
            <a:normAutofit fontScale="62500" lnSpcReduction="20000"/>
          </a:bodyPr>
          <a:lstStyle/>
          <a:p>
            <a:r>
              <a:rPr lang="en-US" dirty="0">
                <a:latin typeface="Times New Roman"/>
                <a:ea typeface="+mn-lt"/>
                <a:cs typeface="+mn-lt"/>
              </a:rPr>
              <a:t>Visionary &amp; Strategist: Defines the vision and goals for the product, ensuring alignment with customer needs and company objectives. Develops and communicates the product strategy to the team and stakeholders.</a:t>
            </a:r>
            <a:endParaRPr lang="en-US" dirty="0">
              <a:latin typeface="Times New Roman"/>
              <a:ea typeface="Calibri" panose="020F0502020204030204"/>
              <a:cs typeface="Calibri" panose="020F0502020204030204"/>
            </a:endParaRPr>
          </a:p>
          <a:p>
            <a:r>
              <a:rPr lang="en-US" dirty="0">
                <a:latin typeface="Times New Roman"/>
                <a:ea typeface="+mn-lt"/>
                <a:cs typeface="+mn-lt"/>
              </a:rPr>
              <a:t>Backlog Manager: Responsible for creating, maintaining, and prioritizing the Product Backlog, which includes user stories, features, and bug fixes. Ensures the backlog is visible, transparent, and clear to all, showing what the Scrum Team will work on next.</a:t>
            </a:r>
            <a:endParaRPr lang="en-US" dirty="0">
              <a:latin typeface="Times New Roman"/>
              <a:ea typeface="Calibri" panose="020F0502020204030204"/>
              <a:cs typeface="Calibri" panose="020F0502020204030204"/>
            </a:endParaRPr>
          </a:p>
          <a:p>
            <a:r>
              <a:rPr lang="en-US" dirty="0">
                <a:latin typeface="Times New Roman"/>
                <a:ea typeface="+mn-lt"/>
                <a:cs typeface="+mn-lt"/>
              </a:rPr>
              <a:t>Value Maximizer: Prioritizes backlog items based on value to the customer and return on investment (ROI). Makes trade-off decisions between scope, budget, and time, focusing on delivering the highest value features first.</a:t>
            </a:r>
            <a:endParaRPr lang="en-US" dirty="0">
              <a:latin typeface="Times New Roman"/>
              <a:cs typeface="Times New Roman"/>
            </a:endParaRPr>
          </a:p>
          <a:p>
            <a:r>
              <a:rPr lang="en-US" dirty="0">
                <a:latin typeface="Times New Roman"/>
                <a:ea typeface="+mn-lt"/>
                <a:cs typeface="+mn-lt"/>
              </a:rPr>
              <a:t>Stakeholder Liaison: Acts as the primary liaison between the Scrum Team and external stakeholders. Gathers, filters, and translates customer and stakeholder needs into backlog items. Ensures stakeholder expectations are managed and aligned with the project's progress.</a:t>
            </a:r>
            <a:endParaRPr lang="en-US" dirty="0">
              <a:latin typeface="Times New Roman"/>
              <a:ea typeface="Calibri" panose="020F0502020204030204"/>
              <a:cs typeface="Calibri" panose="020F0502020204030204"/>
            </a:endParaRPr>
          </a:p>
          <a:p>
            <a:r>
              <a:rPr lang="en-US" dirty="0">
                <a:latin typeface="Times New Roman"/>
                <a:ea typeface="+mn-lt"/>
                <a:cs typeface="+mn-lt"/>
              </a:rPr>
              <a:t>Decision Maker: Has the authority to make decisions regarding the product's features and priorities. Ensures the team always works on the most valuable tasks by making quick and informed decisions.</a:t>
            </a:r>
            <a:endParaRPr lang="en-US" dirty="0">
              <a:latin typeface="Times New Roman"/>
              <a:ea typeface="Calibri" panose="020F0502020204030204"/>
              <a:cs typeface="Calibri" panose="020F0502020204030204"/>
            </a:endParaRPr>
          </a:p>
          <a:p>
            <a:r>
              <a:rPr lang="en-US" dirty="0">
                <a:latin typeface="Times New Roman"/>
                <a:ea typeface="+mn-lt"/>
                <a:cs typeface="+mn-lt"/>
              </a:rPr>
              <a:t>Customer Advocate: Represents the voice of the customer. Ensures the product solves customer problems and fulfills their needs. Validates product increments through feedback loops and adjusts the product backlog accordingly.</a:t>
            </a:r>
            <a:endParaRPr lang="en-US" dirty="0">
              <a:latin typeface="Times New Roman"/>
              <a:ea typeface="Calibri" panose="020F0502020204030204"/>
              <a:cs typeface="Calibri" panose="020F0502020204030204"/>
            </a:endParaRPr>
          </a:p>
          <a:p>
            <a:r>
              <a:rPr lang="en-US" dirty="0">
                <a:latin typeface="Times New Roman"/>
                <a:ea typeface="+mn-lt"/>
                <a:cs typeface="+mn-lt"/>
              </a:rPr>
              <a:t>Team Collaborator: Works closely with the Scrum Team to provide detailed guidance and clarification on backlog items. Participates in Scrum events as needed, providing feedback and accepting work results.</a:t>
            </a:r>
            <a:endParaRPr lang="en-US" dirty="0">
              <a:latin typeface="Times New Roman"/>
              <a:ea typeface="Calibri" panose="020F0502020204030204"/>
              <a:cs typeface="Calibri" panose="020F0502020204030204"/>
            </a:endParaRPr>
          </a:p>
          <a:p>
            <a:r>
              <a:rPr lang="en-US" dirty="0">
                <a:latin typeface="Times New Roman"/>
                <a:ea typeface="+mn-lt"/>
                <a:cs typeface="+mn-lt"/>
              </a:rPr>
              <a:t>Market Analyst: Keeps a close eye on market trends, the competitive landscape, and customer feedback to guide the product's direction and ensure it remains competitive and relevant.</a:t>
            </a:r>
            <a:endParaRPr lang="en-US">
              <a:latin typeface="Times New Roman"/>
              <a:cs typeface="Times New Roman"/>
            </a:endParaRPr>
          </a:p>
        </p:txBody>
      </p:sp>
    </p:spTree>
    <p:extLst>
      <p:ext uri="{BB962C8B-B14F-4D97-AF65-F5344CB8AC3E}">
        <p14:creationId xmlns:p14="http://schemas.microsoft.com/office/powerpoint/2010/main" val="3909025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FA342-3444-6EAA-0554-844D24C02397}"/>
              </a:ext>
            </a:extLst>
          </p:cNvPr>
          <p:cNvSpPr>
            <a:spLocks noGrp="1"/>
          </p:cNvSpPr>
          <p:nvPr>
            <p:ph type="title"/>
          </p:nvPr>
        </p:nvSpPr>
        <p:spPr/>
        <p:txBody>
          <a:bodyPr/>
          <a:lstStyle/>
          <a:p>
            <a:pPr algn="ctr"/>
            <a:r>
              <a:rPr lang="en-US" dirty="0">
                <a:latin typeface="Times New Roman"/>
                <a:cs typeface="Calibri Light"/>
              </a:rPr>
              <a:t>Developers</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5CC84EC2-0283-4FEF-1FAF-2B491A2AF158}"/>
              </a:ext>
            </a:extLst>
          </p:cNvPr>
          <p:cNvSpPr>
            <a:spLocks noGrp="1"/>
          </p:cNvSpPr>
          <p:nvPr>
            <p:ph idx="1"/>
          </p:nvPr>
        </p:nvSpPr>
        <p:spPr>
          <a:xfrm>
            <a:off x="838200" y="1825625"/>
            <a:ext cx="10515600" cy="4627563"/>
          </a:xfrm>
        </p:spPr>
        <p:txBody>
          <a:bodyPr vert="horz" lIns="91440" tIns="45720" rIns="91440" bIns="45720" rtlCol="0" anchor="t">
            <a:normAutofit fontScale="55000" lnSpcReduction="20000"/>
          </a:bodyPr>
          <a:lstStyle/>
          <a:p>
            <a:r>
              <a:rPr lang="en-US" dirty="0">
                <a:latin typeface="Times New Roman"/>
                <a:ea typeface="+mn-lt"/>
                <a:cs typeface="+mn-lt"/>
              </a:rPr>
              <a:t>Team Player: Collaborates as a part of a self-organizing, cross-functional team. Shares responsibilities with team members for all aspects of product development, from planning to deployment.</a:t>
            </a:r>
            <a:endParaRPr lang="en-US" dirty="0">
              <a:latin typeface="Times New Roman"/>
              <a:ea typeface="Calibri" panose="020F0502020204030204"/>
              <a:cs typeface="Calibri" panose="020F0502020204030204"/>
            </a:endParaRPr>
          </a:p>
          <a:p>
            <a:r>
              <a:rPr lang="en-US" dirty="0">
                <a:latin typeface="Times New Roman"/>
                <a:ea typeface="+mn-lt"/>
                <a:cs typeface="+mn-lt"/>
              </a:rPr>
              <a:t>Technical Expertise: Brings specialized skills to the table, including coding, design, testing, and deployment. Continuously improves technical skills to enhance product quality and team efficiency.</a:t>
            </a:r>
            <a:endParaRPr lang="en-US">
              <a:latin typeface="Times New Roman"/>
              <a:ea typeface="Calibri" panose="020F0502020204030204"/>
              <a:cs typeface="Calibri" panose="020F0502020204030204"/>
            </a:endParaRPr>
          </a:p>
          <a:p>
            <a:r>
              <a:rPr lang="en-US" dirty="0">
                <a:latin typeface="Times New Roman"/>
                <a:ea typeface="+mn-lt"/>
                <a:cs typeface="+mn-lt"/>
              </a:rPr>
              <a:t>Quality Advocate: Ensures the product meets quality standards by adopting best practices like Test-Driven Development (TDD), pair programming, and continuous integration. Actively participates in code reviews and testing to maintain high-quality outputs.</a:t>
            </a:r>
            <a:endParaRPr lang="en-US">
              <a:latin typeface="Times New Roman"/>
              <a:ea typeface="Calibri" panose="020F0502020204030204"/>
              <a:cs typeface="Calibri" panose="020F0502020204030204"/>
            </a:endParaRPr>
          </a:p>
          <a:p>
            <a:r>
              <a:rPr lang="en-US" dirty="0">
                <a:latin typeface="Times New Roman"/>
                <a:ea typeface="+mn-lt"/>
                <a:cs typeface="+mn-lt"/>
              </a:rPr>
              <a:t>Adaptive &amp; Innovative: Adapts to changing requirements and seeks innovative solutions to challenges. Participates in Sprint Planning, contributing insights and suggestions for product improvement.</a:t>
            </a:r>
            <a:endParaRPr lang="en-US">
              <a:latin typeface="Times New Roman"/>
              <a:ea typeface="Calibri" panose="020F0502020204030204"/>
              <a:cs typeface="Calibri" panose="020F0502020204030204"/>
            </a:endParaRPr>
          </a:p>
          <a:p>
            <a:r>
              <a:rPr lang="en-US" dirty="0">
                <a:latin typeface="Times New Roman"/>
                <a:ea typeface="+mn-lt"/>
                <a:cs typeface="+mn-lt"/>
              </a:rPr>
              <a:t>Task Management: Works on tasks from the Sprint Backlog, estimating efforts and updating progress. Manages workload efficiently to meet Sprint goals.</a:t>
            </a:r>
            <a:endParaRPr lang="en-US" dirty="0">
              <a:latin typeface="Times New Roman"/>
              <a:ea typeface="Calibri" panose="020F0502020204030204"/>
              <a:cs typeface="Calibri" panose="020F0502020204030204"/>
            </a:endParaRPr>
          </a:p>
          <a:p>
            <a:r>
              <a:rPr lang="en-US" dirty="0">
                <a:latin typeface="Times New Roman"/>
                <a:ea typeface="+mn-lt"/>
                <a:cs typeface="+mn-lt"/>
              </a:rPr>
              <a:t>Feedback Contributor: Engages in Sprint Review and Retrospective meetings to provide constructive feedback and suggestions. Uses insights gained to improve future sprints and product iterations.</a:t>
            </a:r>
            <a:endParaRPr lang="en-US" dirty="0">
              <a:latin typeface="Times New Roman"/>
              <a:ea typeface="Calibri" panose="020F0502020204030204"/>
              <a:cs typeface="Calibri" panose="020F0502020204030204"/>
            </a:endParaRPr>
          </a:p>
          <a:p>
            <a:r>
              <a:rPr lang="en-US" dirty="0">
                <a:latin typeface="Times New Roman"/>
                <a:ea typeface="+mn-lt"/>
                <a:cs typeface="+mn-lt"/>
              </a:rPr>
              <a:t>Continuous Learner: Seeks opportunities for professional growth and skill enhancement. Stays updated with the latest industry trends, technologies, and methodologies to contribute effectively to the team and product development.</a:t>
            </a:r>
            <a:endParaRPr lang="en-US" dirty="0">
              <a:latin typeface="Times New Roman"/>
              <a:ea typeface="Calibri" panose="020F0502020204030204"/>
              <a:cs typeface="Calibri" panose="020F0502020204030204"/>
            </a:endParaRPr>
          </a:p>
          <a:p>
            <a:r>
              <a:rPr lang="en-US" dirty="0">
                <a:latin typeface="Times New Roman"/>
                <a:ea typeface="+mn-lt"/>
                <a:cs typeface="+mn-lt"/>
              </a:rPr>
              <a:t>Communication &amp; Collaboration: Communicates effectively with team members and stakeholders. Collaborates closely with the Product Owner to understand requirements and priorities, ensuring the team's work aligns with the product vision and customer needs.</a:t>
            </a:r>
            <a:endParaRPr lang="en-US">
              <a:latin typeface="Times New Roman"/>
              <a:ea typeface="Calibri" panose="020F0502020204030204"/>
              <a:cs typeface="Calibri" panose="020F0502020204030204"/>
            </a:endParaRPr>
          </a:p>
        </p:txBody>
      </p:sp>
    </p:spTree>
    <p:extLst>
      <p:ext uri="{BB962C8B-B14F-4D97-AF65-F5344CB8AC3E}">
        <p14:creationId xmlns:p14="http://schemas.microsoft.com/office/powerpoint/2010/main" val="826154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CB22F-7876-8E58-C348-5F1B614590CA}"/>
              </a:ext>
            </a:extLst>
          </p:cNvPr>
          <p:cNvSpPr>
            <a:spLocks noGrp="1"/>
          </p:cNvSpPr>
          <p:nvPr>
            <p:ph type="title"/>
          </p:nvPr>
        </p:nvSpPr>
        <p:spPr/>
        <p:txBody>
          <a:bodyPr/>
          <a:lstStyle/>
          <a:p>
            <a:pPr algn="ctr"/>
            <a:r>
              <a:rPr lang="en-US" dirty="0">
                <a:latin typeface="Times New Roman"/>
                <a:cs typeface="Calibri Light"/>
              </a:rPr>
              <a:t>Phases in the SDLC </a:t>
            </a:r>
            <a:endParaRPr lang="en-US" dirty="0">
              <a:latin typeface="Times New Roman"/>
              <a:ea typeface="Calibri Light" panose="020F0302020204030204"/>
              <a:cs typeface="Calibri Light"/>
            </a:endParaRPr>
          </a:p>
        </p:txBody>
      </p:sp>
      <p:sp>
        <p:nvSpPr>
          <p:cNvPr id="3" name="Content Placeholder 2">
            <a:extLst>
              <a:ext uri="{FF2B5EF4-FFF2-40B4-BE49-F238E27FC236}">
                <a16:creationId xmlns:a16="http://schemas.microsoft.com/office/drawing/2014/main" id="{58016B3B-81CF-617D-80BB-68447B64E0B8}"/>
              </a:ext>
            </a:extLst>
          </p:cNvPr>
          <p:cNvSpPr>
            <a:spLocks noGrp="1"/>
          </p:cNvSpPr>
          <p:nvPr>
            <p:ph idx="1"/>
          </p:nvPr>
        </p:nvSpPr>
        <p:spPr>
          <a:xfrm>
            <a:off x="838200" y="1825625"/>
            <a:ext cx="10515600" cy="4608513"/>
          </a:xfrm>
        </p:spPr>
        <p:txBody>
          <a:bodyPr vert="horz" lIns="91440" tIns="45720" rIns="91440" bIns="45720" rtlCol="0" anchor="t">
            <a:normAutofit fontScale="62500" lnSpcReduction="20000"/>
          </a:bodyPr>
          <a:lstStyle/>
          <a:p>
            <a:pPr marL="457200" indent="-457200"/>
            <a:r>
              <a:rPr lang="en-US" dirty="0">
                <a:latin typeface="Times New Roman"/>
                <a:ea typeface="+mn-lt"/>
                <a:cs typeface="+mn-lt"/>
              </a:rPr>
              <a:t>Concept &amp; Initiation: Ideation and feasibility study. Agile emphasizes stakeholder feedback and value proposition early on, ensuring alignment with customer needs and strategic goals.</a:t>
            </a:r>
            <a:endParaRPr lang="en-US" dirty="0">
              <a:latin typeface="Times New Roman"/>
              <a:ea typeface="Calibri" panose="020F0502020204030204"/>
              <a:cs typeface="Calibri" panose="020F0502020204030204"/>
            </a:endParaRPr>
          </a:p>
          <a:p>
            <a:r>
              <a:rPr lang="en-US" dirty="0">
                <a:latin typeface="Times New Roman"/>
                <a:ea typeface="+mn-lt"/>
                <a:cs typeface="+mn-lt"/>
              </a:rPr>
              <a:t>Planning: Product backlog creation with prioritized features. Agile planning is iterative, allowing for changes based on feedback and evolving requirements. Emphasizes defining sprint goals and deliverables.</a:t>
            </a:r>
            <a:endParaRPr lang="en-US" dirty="0">
              <a:latin typeface="Times New Roman"/>
              <a:cs typeface="Times New Roman"/>
            </a:endParaRPr>
          </a:p>
          <a:p>
            <a:r>
              <a:rPr lang="en-US" dirty="0">
                <a:latin typeface="Times New Roman"/>
                <a:ea typeface="+mn-lt"/>
                <a:cs typeface="+mn-lt"/>
              </a:rPr>
              <a:t>Design &amp; Prototyping: Incremental design and development of prototypes. Agile encourages continuous user feedback and iterative </a:t>
            </a:r>
            <a:r>
              <a:rPr lang="en-US">
                <a:latin typeface="Times New Roman"/>
                <a:ea typeface="+mn-lt"/>
                <a:cs typeface="+mn-lt"/>
              </a:rPr>
              <a:t>design enhancements to refine usability and functionality.</a:t>
            </a:r>
            <a:endParaRPr lang="en-US" dirty="0">
              <a:latin typeface="Times New Roman"/>
              <a:cs typeface="Times New Roman"/>
            </a:endParaRPr>
          </a:p>
          <a:p>
            <a:r>
              <a:rPr lang="en-US" dirty="0">
                <a:latin typeface="Times New Roman"/>
                <a:ea typeface="+mn-lt"/>
                <a:cs typeface="+mn-lt"/>
              </a:rPr>
              <a:t>Development &amp; Testing: Sprint-based development cycles. Developers and testers work in tandem within sprints, ensuring </a:t>
            </a:r>
            <a:r>
              <a:rPr lang="en-US">
                <a:latin typeface="Times New Roman"/>
                <a:ea typeface="+mn-lt"/>
                <a:cs typeface="+mn-lt"/>
              </a:rPr>
              <a:t>immediate feedback and quick resolution of issues. Emphasizes delivering potentially shippable increments at the end of each sprint.</a:t>
            </a:r>
            <a:endParaRPr lang="en-US">
              <a:latin typeface="Times New Roman"/>
              <a:cs typeface="Times New Roman"/>
            </a:endParaRPr>
          </a:p>
          <a:p>
            <a:r>
              <a:rPr lang="en-US" dirty="0">
                <a:latin typeface="Times New Roman"/>
                <a:ea typeface="+mn-lt"/>
                <a:cs typeface="+mn-lt"/>
              </a:rPr>
              <a:t>Deployment: Continuous integration and delivery. Agile supports frequent releases of functional features to the market, allowing for real user feedback </a:t>
            </a:r>
            <a:r>
              <a:rPr lang="en-US">
                <a:latin typeface="Times New Roman"/>
                <a:ea typeface="+mn-lt"/>
                <a:cs typeface="+mn-lt"/>
              </a:rPr>
              <a:t>and the ability to adapt future development cycles accordingly.</a:t>
            </a:r>
            <a:endParaRPr lang="en-US" dirty="0">
              <a:latin typeface="Times New Roman"/>
              <a:cs typeface="Times New Roman"/>
            </a:endParaRPr>
          </a:p>
          <a:p>
            <a:r>
              <a:rPr lang="en-US" dirty="0">
                <a:latin typeface="Times New Roman"/>
                <a:ea typeface="+mn-lt"/>
                <a:cs typeface="+mn-lt"/>
              </a:rPr>
              <a:t>Review &amp; Maintenance: Sprint reviews and retrospectives. Focuses on assessing the work done, learning from the sprint outcomes, and making </a:t>
            </a:r>
            <a:r>
              <a:rPr lang="en-US">
                <a:latin typeface="Times New Roman"/>
                <a:ea typeface="+mn-lt"/>
                <a:cs typeface="+mn-lt"/>
              </a:rPr>
              <a:t>necessary adjustments to processes and product backlog for future sprints.</a:t>
            </a:r>
            <a:endParaRPr lang="en-US">
              <a:latin typeface="Times New Roman"/>
              <a:cs typeface="Times New Roman"/>
            </a:endParaRPr>
          </a:p>
          <a:p>
            <a:r>
              <a:rPr lang="en-US" dirty="0">
                <a:latin typeface="Times New Roman"/>
                <a:ea typeface="+mn-lt"/>
                <a:cs typeface="+mn-lt"/>
              </a:rPr>
              <a:t>Importance: Agile integrates all phases into a cyclical process, ensuring continuous improvement, adaptability to change, and alignment with user needs and business goals. Encourages collaboration, transparency, and customer satisfaction throughout the SDLC.</a:t>
            </a:r>
            <a:endParaRPr lang="en-US" dirty="0">
              <a:latin typeface="Times New Roman"/>
              <a:cs typeface="Times New Roman"/>
            </a:endParaRPr>
          </a:p>
        </p:txBody>
      </p:sp>
    </p:spTree>
    <p:extLst>
      <p:ext uri="{BB962C8B-B14F-4D97-AF65-F5344CB8AC3E}">
        <p14:creationId xmlns:p14="http://schemas.microsoft.com/office/powerpoint/2010/main" val="27236037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Parallax</vt:lpstr>
      <vt:lpstr>Agile Presentation</vt:lpstr>
      <vt:lpstr>What is agile?</vt:lpstr>
      <vt:lpstr>Why choose Agile over other methodologies?</vt:lpstr>
      <vt:lpstr>What is scrum?</vt:lpstr>
      <vt:lpstr>What are the scrum roles?</vt:lpstr>
      <vt:lpstr>Scrum master</vt:lpstr>
      <vt:lpstr>Product owner</vt:lpstr>
      <vt:lpstr>Developers</vt:lpstr>
      <vt:lpstr>Phases in the SDLC </vt:lpstr>
      <vt:lpstr>How is scrum different than waterfall</vt:lpstr>
      <vt:lpstr>Scrum vs. Waterfall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265</cp:revision>
  <dcterms:created xsi:type="dcterms:W3CDTF">2024-02-23T17:36:31Z</dcterms:created>
  <dcterms:modified xsi:type="dcterms:W3CDTF">2024-02-26T03:23:27Z</dcterms:modified>
</cp:coreProperties>
</file>