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Barlow Medium"/>
      <p:regular r:id="rId22"/>
      <p:bold r:id="rId23"/>
      <p:italic r:id="rId24"/>
      <p:boldItalic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João Teles"/>
  <p:cmAuthor clrIdx="1" id="1" initials="" lastIdx="1" name="InÊs CaStR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arlowMedium-regular.fntdata"/><Relationship Id="rId21" Type="http://schemas.openxmlformats.org/officeDocument/2006/relationships/slide" Target="slides/slide16.xml"/><Relationship Id="rId24" Type="http://schemas.openxmlformats.org/officeDocument/2006/relationships/font" Target="fonts/BarlowMedium-italic.fntdata"/><Relationship Id="rId23" Type="http://schemas.openxmlformats.org/officeDocument/2006/relationships/font" Target="fonts/Barlow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regular.fntdata"/><Relationship Id="rId25" Type="http://schemas.openxmlformats.org/officeDocument/2006/relationships/font" Target="fonts/BarlowMedium-boldItalic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7T19:18:31.964">
    <p:pos x="6000" y="0"/>
    <p:text>Pessoal Adicionem assuntos que devem ser mencionados neste CheckPoint</p:text>
  </p:cm>
  <p:cm authorId="1" idx="1" dt="2023-03-27T19:18:31.964">
    <p:pos x="6000" y="0"/>
    <p:text>Acho que este slide é importante deixar mesmo que se coloque mais slides em cada secção. O prof disse que cada apresentação ia ser 10 minutos.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3-28T09:04:44.317">
    <p:pos x="6000" y="0"/>
    <p:text>"E assim podemos dar inicio ao protocolo e algoritmo de vouching, que é essencial para o nosso sistema de reputação"</p:text>
  </p:cm>
  <p:cm authorId="0" idx="3" dt="2023-03-28T09:03:47.394">
    <p:pos x="6000" y="100"/>
    <p:text>"Com ele feito, podemos começar a fazer o encaminhamento de mensagens para os membros interessados"</p:text>
  </p:cm>
  <p:cm authorId="0" idx="4" dt="2023-03-28T09:04:12.501">
    <p:pos x="6000" y="200"/>
    <p:text>"Com isso, podemos completar o processo de registro e login que nao poderia ser feito pela API HTTP"</p:text>
  </p:cm>
  <p:cm authorId="0" idx="5" dt="2023-03-28T09:03:27.378">
    <p:pos x="6000" y="300"/>
    <p:text>"Já desenvolvemos tudo que podiamos antes ter implementar o message broker. Por isso, esse é nosso novo foco"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n.pt/dinheiro/portugal-e-o-sexto-pais-europeu-onde-o-consumo-mais-cresce-11309082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n.pt/dinheiro/portugal-e-o-sexto-pais-europeu-onde-o-consumo-mais-cresce-11309082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n.pt/dinheiro/portugal-e-o-sexto-pais-europeu-onde-o-consumo-mais-cresce-11309082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7efaaf9a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7efaaf9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9e787084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9e7870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66009e33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https://www.dn.pt/dinheiro/portugal-e-o-sexto-pais-europeu-onde-o-consumo-mais-cresce-11309082.html</a:t>
            </a:r>
            <a:endParaRPr/>
          </a:p>
        </p:txBody>
      </p:sp>
      <p:sp>
        <p:nvSpPr>
          <p:cNvPr id="221" name="Google Shape;221;g2266009e33c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7efaaf9a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7efaaf9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7efaaf9af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7efaaf9a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66009e33c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66009e3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66009e33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https://www.dn.pt/dinheiro/portugal-e-o-sexto-pais-europeu-onde-o-consumo-mais-cresce-11309082.html</a:t>
            </a:r>
            <a:endParaRPr/>
          </a:p>
        </p:txBody>
      </p:sp>
      <p:sp>
        <p:nvSpPr>
          <p:cNvPr id="80" name="Google Shape;80;g2266009e33c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7efaaf9af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7efaaf9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7efaaf9af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7efaaf9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9e7870847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9e78708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7efaaf9a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7efaaf9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66009e33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https://www.dn.pt/dinheiro/portugal-e-o-sexto-pais-europeu-onde-o-consumo-mais-cresce-11309082.html</a:t>
            </a:r>
            <a:endParaRPr/>
          </a:p>
        </p:txBody>
      </p:sp>
      <p:sp>
        <p:nvSpPr>
          <p:cNvPr id="155" name="Google Shape;155;g2266009e33c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80311b22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80311b2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314625" y="4788300"/>
            <a:ext cx="548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3" type="body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100" y="0"/>
            <a:ext cx="9144000" cy="5151300"/>
          </a:xfrm>
          <a:prstGeom prst="rect">
            <a:avLst/>
          </a:prstGeom>
          <a:solidFill>
            <a:srgbClr val="363739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514350" y="2263175"/>
            <a:ext cx="5557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514350" y="2894375"/>
            <a:ext cx="5557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7"/>
          <p:cNvSpPr/>
          <p:nvPr/>
        </p:nvSpPr>
        <p:spPr>
          <a:xfrm>
            <a:off x="342900" y="361950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488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100"/>
              <a:buChar char="•"/>
              <a:defRPr b="1" sz="4100"/>
            </a:lvl1pPr>
            <a:lvl2pPr indent="-4889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2pPr>
            <a:lvl3pPr indent="-4889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3pPr>
            <a:lvl4pPr indent="-4889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4pPr>
            <a:lvl5pPr indent="-4889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5pPr>
            <a:lvl6pPr indent="-4889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6pPr>
            <a:lvl7pPr indent="-4889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7pPr>
            <a:lvl8pPr indent="-4889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8pPr>
            <a:lvl9pPr indent="-48895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4100"/>
              <a:buChar char="■"/>
              <a:defRPr b="1" sz="41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515532" y="604394"/>
            <a:ext cx="537342" cy="53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6549307" y="869192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5817581" y="2205888"/>
            <a:ext cx="1467171" cy="734205"/>
          </a:xfrm>
          <a:custGeom>
            <a:rect b="b" l="l" r="r" t="t"/>
            <a:pathLst>
              <a:path extrusionOk="0" h="1468410" w="2934342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_ONL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i="0" sz="4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Empresta-me/EMPRESTA.ME" TargetMode="External"/><Relationship Id="rId4" Type="http://schemas.openxmlformats.org/officeDocument/2006/relationships/hyperlink" Target="https://empresta-me.atlassian.net/jira/software/projects/EM/boards/1" TargetMode="External"/><Relationship Id="rId5" Type="http://schemas.openxmlformats.org/officeDocument/2006/relationships/hyperlink" Target="https://empresta-me.netlify.app/" TargetMode="External"/><Relationship Id="rId6" Type="http://schemas.openxmlformats.org/officeDocument/2006/relationships/hyperlink" Target="https://docs.google.com/document/d/1ojUC0AnJ4vfHKHjLPlKtDW71YiPjcCQm_ghkLE9YLKU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gif"/><Relationship Id="rId4" Type="http://schemas.openxmlformats.org/officeDocument/2006/relationships/image" Target="../media/image13.gif"/><Relationship Id="rId5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mpresta-me.netlify.app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Relationship Id="rId4" Type="http://schemas.openxmlformats.org/officeDocument/2006/relationships/image" Target="../media/image13.gif"/><Relationship Id="rId5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ctrTitle"/>
          </p:nvPr>
        </p:nvSpPr>
        <p:spPr>
          <a:xfrm>
            <a:off x="514350" y="1838325"/>
            <a:ext cx="4454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800"/>
              <a:t>EMPRESTA</a:t>
            </a:r>
            <a:r>
              <a:rPr lang="en" sz="4800">
                <a:solidFill>
                  <a:schemeClr val="lt1"/>
                </a:solidFill>
              </a:rPr>
              <a:t>.</a:t>
            </a:r>
            <a:r>
              <a:rPr lang="en" sz="4800"/>
              <a:t>ME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en" sz="2400"/>
              <a:t>Final Bachelor’s Project</a:t>
            </a:r>
            <a:endParaRPr b="0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/>
              <a:t>CheckPoint</a:t>
            </a:r>
            <a:r>
              <a:rPr b="0" lang="en" sz="1600"/>
              <a:t> </a:t>
            </a:r>
            <a:endParaRPr b="0"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en" sz="1300"/>
              <a:t>2022/2023</a:t>
            </a:r>
            <a:endParaRPr b="0" sz="1300"/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3764525"/>
            <a:ext cx="1743675" cy="11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0875" y="4116375"/>
            <a:ext cx="1672225" cy="3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314625" y="4788300"/>
            <a:ext cx="548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5">
            <a:alphaModFix/>
          </a:blip>
          <a:srcRect b="0" l="9319" r="34642" t="0"/>
          <a:stretch/>
        </p:blipFill>
        <p:spPr>
          <a:xfrm>
            <a:off x="5426650" y="769275"/>
            <a:ext cx="27168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/>
          <p:nvPr/>
        </p:nvSpPr>
        <p:spPr>
          <a:xfrm>
            <a:off x="5266851" y="3685424"/>
            <a:ext cx="981456" cy="1024125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7524977" y="1023079"/>
            <a:ext cx="1400232" cy="700707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614375" y="500075"/>
            <a:ext cx="449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Barlow"/>
                <a:ea typeface="Barlow"/>
                <a:cs typeface="Barlow"/>
                <a:sym typeface="Barlow"/>
              </a:rPr>
              <a:t>Backend</a:t>
            </a:r>
            <a:endParaRPr b="1" sz="3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762000" y="47053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707225" y="1328750"/>
            <a:ext cx="411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Message broker (Pub/Sub)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Message routing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Login and registration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process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Vouching (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algorithm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+ protocol)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7446365" y="20955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675" y="1178732"/>
            <a:ext cx="1761525" cy="269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614375" y="500075"/>
            <a:ext cx="4493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Barlow"/>
                <a:ea typeface="Barlow"/>
                <a:cs typeface="Barlow"/>
                <a:sym typeface="Barlow"/>
              </a:rPr>
              <a:t>Network Visualization Tool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645" r="0" t="0"/>
          <a:stretch/>
        </p:blipFill>
        <p:spPr>
          <a:xfrm>
            <a:off x="1177950" y="1146050"/>
            <a:ext cx="6832299" cy="368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1207174" y="1209750"/>
            <a:ext cx="6669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1" lang="en" sz="6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i="0" sz="67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en" sz="5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What we still</a:t>
            </a:r>
            <a:endParaRPr b="1" sz="5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en" sz="5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have to do</a:t>
            </a:r>
            <a:endParaRPr b="1" i="0" sz="5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-754241" y="2818631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62000" y="40195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7270299" y="250425"/>
            <a:ext cx="1359408" cy="1359404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614375" y="500075"/>
            <a:ext cx="449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Barlow"/>
                <a:ea typeface="Barlow"/>
                <a:cs typeface="Barlow"/>
                <a:sym typeface="Barlow"/>
              </a:rPr>
              <a:t>Backend</a:t>
            </a:r>
            <a:endParaRPr b="1" sz="3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7446365" y="20955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762000" y="47053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707225" y="1328750"/>
            <a:ext cx="5379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Continue developing the Client-Server communication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Caching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Fault tolerance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General protocol hardening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Security concerns we want to bring to our mentor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Challenge-Response authentication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E2E Encryption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450" y="820675"/>
            <a:ext cx="1977125" cy="19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614375" y="500075"/>
            <a:ext cx="449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Barlow"/>
                <a:ea typeface="Barlow"/>
                <a:cs typeface="Barlow"/>
                <a:sym typeface="Barlow"/>
              </a:rPr>
              <a:t>Frontend</a:t>
            </a:r>
            <a:endParaRPr b="1" sz="3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707225" y="1328750"/>
            <a:ext cx="537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Continue the development of the Mobile App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Integration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QR-code reader and generator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Continue the development of the Network Visualization Tool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Integration in Front End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Desktop App Prototype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6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250" name="Google Shape;250;p26"/>
            <p:cNvSpPr/>
            <p:nvPr/>
          </p:nvSpPr>
          <p:spPr>
            <a:xfrm>
              <a:off x="-1537049" y="-96399"/>
              <a:ext cx="10450808" cy="10450808"/>
            </a:xfrm>
            <a:custGeom>
              <a:rect b="b" l="l" r="r" t="t"/>
              <a:pathLst>
                <a:path extrusionOk="0" h="10450808" w="10450808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-1529802" y="9391176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529802" y="844243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529802" y="7493603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-1529802" y="6544865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1529802" y="559612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1529802" y="464738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1529802" y="3698650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1529802" y="2749912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1529802" y="180107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1529802" y="852339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7950525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700178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6052952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5104214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5547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20673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257999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130926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36042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58831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2022225" y="1913392"/>
            <a:ext cx="5099518" cy="1262833"/>
            <a:chOff x="-14" y="285750"/>
            <a:chExt cx="13598714" cy="3367555"/>
          </a:xfrm>
        </p:grpSpPr>
        <p:sp>
          <p:nvSpPr>
            <p:cNvPr id="272" name="Google Shape;272;p26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0"/>
                <a:buFont typeface="Arial"/>
                <a:buNone/>
              </a:pPr>
              <a:r>
                <a:rPr b="1" i="0" lang="en" sz="7500" u="none" cap="none" strike="noStrike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73" name="Google Shape;273;p26"/>
            <p:cNvSpPr txBox="1"/>
            <p:nvPr/>
          </p:nvSpPr>
          <p:spPr>
            <a:xfrm>
              <a:off x="-14" y="3365905"/>
              <a:ext cx="135987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74" name="Google Shape;274;p26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/>
          <p:nvPr/>
        </p:nvSpPr>
        <p:spPr>
          <a:xfrm rot="5400000">
            <a:off x="1412630" y="3399051"/>
            <a:ext cx="1219200" cy="1219197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7446365" y="51435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8125200" y="0"/>
            <a:ext cx="29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amogus</a:t>
            </a:r>
            <a:endParaRPr b="1" i="0" sz="1400" u="none" cap="none" strike="noStrike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7"/>
          <p:cNvSpPr txBox="1"/>
          <p:nvPr>
            <p:ph idx="4294967295"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85" name="Google Shape;285;p27"/>
          <p:cNvSpPr txBox="1"/>
          <p:nvPr>
            <p:ph idx="4294967295" type="subTitle"/>
          </p:nvPr>
        </p:nvSpPr>
        <p:spPr>
          <a:xfrm>
            <a:off x="516600" y="1295325"/>
            <a:ext cx="7581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Git Repository: </a:t>
            </a:r>
            <a:r>
              <a:rPr b="0" i="0" lang="en" sz="1400" u="sng" cap="none" strike="noStrike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https://github.com/Empresta-me/EMPRESTA.ME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JIRA Dashboard: </a:t>
            </a:r>
            <a:r>
              <a:rPr b="0" i="0" lang="en" sz="1400" u="sng" cap="none" strike="noStrike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https://empresta-me.atlassian.net/jira/software/projects/EM/boards/1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Project Website: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https://empresta-me.netlify.app/</a:t>
            </a:r>
            <a:r>
              <a:rPr lang="en" sz="1400"/>
              <a:t> 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Project Calendar: </a:t>
            </a:r>
            <a:r>
              <a:rPr b="0" i="0" lang="en" sz="1400" u="sng" cap="none" strike="noStrike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6"/>
              </a:rPr>
              <a:t>https://docs.google.com/document/d/1ojUC0AnJ4vfHKHjLPlKtDW71YiPjcCQm_ghkLE9YLKU/edit?usp=sharing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9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614375" y="500075"/>
            <a:ext cx="4493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Barlow"/>
                <a:ea typeface="Barlow"/>
                <a:cs typeface="Barlow"/>
                <a:sym typeface="Barlow"/>
              </a:rPr>
              <a:t>Checkpoint: sprint 3</a:t>
            </a:r>
            <a:endParaRPr b="1" sz="23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750100" y="1600200"/>
            <a:ext cx="14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What we have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already done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: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832650" y="1600200"/>
            <a:ext cx="14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What we are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currently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 doing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: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915200" y="1600200"/>
            <a:ext cx="14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What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still need to start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: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42950" y="2328875"/>
            <a:ext cx="257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Mobile App Prototype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Backend Structure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API endpoints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definition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Model Diagram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439775" y="2328875"/>
            <a:ext cx="257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Backend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Mobile App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Desktop App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Node Graph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Visualization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Technical Report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Documentation Website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408025" y="2328875"/>
            <a:ext cx="257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Reputation  System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Communication between Frontend and Backend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1207174" y="1209750"/>
            <a:ext cx="666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1" i="0" lang="en" sz="67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67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en" sz="5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What we have done</a:t>
            </a:r>
            <a:endParaRPr b="1" i="0" sz="5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-754241" y="2818631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62000" y="40195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270299" y="250425"/>
            <a:ext cx="1359408" cy="1359404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35800" y="242900"/>
            <a:ext cx="56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Barlow"/>
                <a:ea typeface="Barlow"/>
                <a:cs typeface="Barlow"/>
                <a:sym typeface="Barlow"/>
              </a:rPr>
              <a:t>Mobile App Prototype </a:t>
            </a:r>
            <a:endParaRPr b="1" sz="36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6121773" y="1778303"/>
            <a:ext cx="1452009" cy="2872347"/>
            <a:chOff x="0" y="0"/>
            <a:chExt cx="2620010" cy="5182870"/>
          </a:xfrm>
        </p:grpSpPr>
        <p:sp>
          <p:nvSpPr>
            <p:cNvPr id="94" name="Google Shape;94;p15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5F5E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3997673" y="1307103"/>
            <a:ext cx="1452009" cy="2872347"/>
            <a:chOff x="0" y="0"/>
            <a:chExt cx="2620010" cy="5182870"/>
          </a:xfrm>
        </p:grpSpPr>
        <p:sp>
          <p:nvSpPr>
            <p:cNvPr id="104" name="Google Shape;104;p15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5F5E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1852625"/>
            <a:ext cx="1268400" cy="2729700"/>
          </a:xfrm>
          <a:prstGeom prst="roundRect">
            <a:avLst>
              <a:gd fmla="val 10064" name="adj"/>
            </a:avLst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125" y="1383973"/>
            <a:ext cx="1289100" cy="2718600"/>
          </a:xfrm>
          <a:prstGeom prst="roundRect">
            <a:avLst>
              <a:gd fmla="val 8357" name="adj"/>
            </a:avLst>
          </a:prstGeom>
          <a:noFill/>
          <a:ln>
            <a:noFill/>
          </a:ln>
        </p:spPr>
      </p:pic>
      <p:grpSp>
        <p:nvGrpSpPr>
          <p:cNvPr id="115" name="Google Shape;115;p15"/>
          <p:cNvGrpSpPr/>
          <p:nvPr/>
        </p:nvGrpSpPr>
        <p:grpSpPr>
          <a:xfrm>
            <a:off x="5060423" y="774203"/>
            <a:ext cx="1452009" cy="2872347"/>
            <a:chOff x="0" y="0"/>
            <a:chExt cx="2620010" cy="5182870"/>
          </a:xfrm>
        </p:grpSpPr>
        <p:sp>
          <p:nvSpPr>
            <p:cNvPr id="116" name="Google Shape;116;p15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5F5E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1872" y="845525"/>
            <a:ext cx="1289100" cy="2729700"/>
          </a:xfrm>
          <a:prstGeom prst="roundRect">
            <a:avLst>
              <a:gd fmla="val 1063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528625" y="378650"/>
            <a:ext cx="485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Barlow"/>
                <a:ea typeface="Barlow"/>
                <a:cs typeface="Barlow"/>
                <a:sym typeface="Barlow"/>
              </a:rPr>
              <a:t>Defining API EndPoints </a:t>
            </a:r>
            <a:endParaRPr b="1" sz="3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50" y="1527125"/>
            <a:ext cx="21621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275" y="1527113"/>
            <a:ext cx="1809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800" y="1517600"/>
            <a:ext cx="22764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3950" y="1279475"/>
            <a:ext cx="18478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14375" y="500075"/>
            <a:ext cx="449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Barlow"/>
                <a:ea typeface="Barlow"/>
                <a:cs typeface="Barlow"/>
                <a:sym typeface="Barlow"/>
              </a:rPr>
              <a:t>Backend</a:t>
            </a:r>
            <a:endParaRPr b="1" sz="3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7446365" y="20955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762000" y="47053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07225" y="1328750"/>
            <a:ext cx="411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Protocol for Client-Server communication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Association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Authorization (without IDP)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Authentication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Auxiliary methods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900" y="1362800"/>
            <a:ext cx="4017174" cy="225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528625" y="378650"/>
            <a:ext cx="7721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Barlow"/>
                <a:ea typeface="Barlow"/>
                <a:cs typeface="Barlow"/>
                <a:sym typeface="Barlow"/>
              </a:rPr>
              <a:t>Project Website Refactoring</a:t>
            </a:r>
            <a:endParaRPr b="1" sz="31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2" name="Google Shape;152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276" l="931" r="980" t="9341"/>
          <a:stretch/>
        </p:blipFill>
        <p:spPr>
          <a:xfrm>
            <a:off x="1398900" y="1275550"/>
            <a:ext cx="6977174" cy="350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1207174" y="1209750"/>
            <a:ext cx="6669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1" i="0" lang="en" sz="67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67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en" sz="5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What we are doing</a:t>
            </a:r>
            <a:endParaRPr b="1" i="0" sz="5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-754241" y="2818631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62000" y="40195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7270299" y="250425"/>
            <a:ext cx="1359408" cy="1359404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7" name="Google Shape;167;p20"/>
          <p:cNvGrpSpPr/>
          <p:nvPr/>
        </p:nvGrpSpPr>
        <p:grpSpPr>
          <a:xfrm>
            <a:off x="6121773" y="1778303"/>
            <a:ext cx="1452009" cy="2872347"/>
            <a:chOff x="0" y="0"/>
            <a:chExt cx="2620010" cy="5182870"/>
          </a:xfrm>
        </p:grpSpPr>
        <p:sp>
          <p:nvSpPr>
            <p:cNvPr id="168" name="Google Shape;168;p20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5F5E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3997673" y="1307103"/>
            <a:ext cx="1452009" cy="2872347"/>
            <a:chOff x="0" y="0"/>
            <a:chExt cx="2620010" cy="5182870"/>
          </a:xfrm>
        </p:grpSpPr>
        <p:sp>
          <p:nvSpPr>
            <p:cNvPr id="178" name="Google Shape;178;p20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5F5E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1852625"/>
            <a:ext cx="1268400" cy="2729700"/>
          </a:xfrm>
          <a:prstGeom prst="roundRect">
            <a:avLst>
              <a:gd fmla="val 10064" name="adj"/>
            </a:avLst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125" y="1383973"/>
            <a:ext cx="1289100" cy="2718600"/>
          </a:xfrm>
          <a:prstGeom prst="roundRect">
            <a:avLst>
              <a:gd fmla="val 8357" name="adj"/>
            </a:avLst>
          </a:prstGeom>
          <a:noFill/>
          <a:ln>
            <a:noFill/>
          </a:ln>
        </p:spPr>
      </p:pic>
      <p:grpSp>
        <p:nvGrpSpPr>
          <p:cNvPr id="189" name="Google Shape;189;p20"/>
          <p:cNvGrpSpPr/>
          <p:nvPr/>
        </p:nvGrpSpPr>
        <p:grpSpPr>
          <a:xfrm>
            <a:off x="5060423" y="774203"/>
            <a:ext cx="1452009" cy="2872347"/>
            <a:chOff x="0" y="0"/>
            <a:chExt cx="2620010" cy="5182870"/>
          </a:xfrm>
        </p:grpSpPr>
        <p:sp>
          <p:nvSpPr>
            <p:cNvPr id="190" name="Google Shape;190;p20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5F5E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36373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" name="Google Shape;1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1872" y="845525"/>
            <a:ext cx="1289100" cy="2729700"/>
          </a:xfrm>
          <a:prstGeom prst="roundRect">
            <a:avLst>
              <a:gd fmla="val 10631" name="adj"/>
            </a:avLst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707225" y="1328750"/>
            <a:ext cx="297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Finish Desktop App Mockup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Mobile App Prototype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Desktop App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Prototype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Integrating Network Visualization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614375" y="500075"/>
            <a:ext cx="449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Barlow"/>
                <a:ea typeface="Barlow"/>
                <a:cs typeface="Barlow"/>
                <a:sym typeface="Barlow"/>
              </a:rPr>
              <a:t>Frontend</a:t>
            </a:r>
            <a:endParaRPr b="1" sz="3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