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9" r:id="rId3"/>
    <p:sldId id="271" r:id="rId4"/>
    <p:sldId id="274" r:id="rId5"/>
    <p:sldId id="27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6156"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zh-CN" altLang="en-US"/>
              <a:t>陈立军</a:t>
            </a: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5C86A94-886C-42A9-A3A4-2F967A017607}" type="slidenum">
              <a:rPr lang="zh-CN" altLang="en-US"/>
              <a:pPr>
                <a:defRPr/>
              </a:pPr>
              <a:t>‹#›</a:t>
            </a:fld>
            <a:endParaRPr lang="en-US" altLang="zh-CN"/>
          </a:p>
        </p:txBody>
      </p:sp>
    </p:spTree>
    <p:extLst>
      <p:ext uri="{BB962C8B-B14F-4D97-AF65-F5344CB8AC3E}">
        <p14:creationId xmlns:p14="http://schemas.microsoft.com/office/powerpoint/2010/main" val="24810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6ECAD74-1C4C-47CE-B435-7FAE87EB6777}" type="datetime8">
              <a:rPr lang="zh-CN" altLang="en-US"/>
              <a:pPr>
                <a:defRPr/>
              </a:pPr>
              <a:t>2024年4月7日7时53分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E1AFE8-BA73-4CF9-B2B1-C961DD038CE4}" type="slidenum">
              <a:rPr lang="zh-CN" altLang="en-US"/>
              <a:pPr>
                <a:defRPr/>
              </a:pPr>
              <a:t>‹#›</a:t>
            </a:fld>
            <a:endParaRPr lang="en-US" altLang="zh-CN"/>
          </a:p>
        </p:txBody>
      </p:sp>
    </p:spTree>
    <p:extLst>
      <p:ext uri="{BB962C8B-B14F-4D97-AF65-F5344CB8AC3E}">
        <p14:creationId xmlns:p14="http://schemas.microsoft.com/office/powerpoint/2010/main" val="2157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1818" y="150814"/>
            <a:ext cx="2908300"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1" y="150814"/>
            <a:ext cx="8523817"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6ACA4AD-312F-4AA2-AA20-F2DB0784B4E4}" type="datetime8">
              <a:rPr lang="zh-CN" altLang="en-US"/>
              <a:pPr>
                <a:defRPr/>
              </a:pPr>
              <a:t>2024年4月7日7时53分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EDB8D5A-3914-4F8D-ABF2-B944B3CB0A9C}" type="slidenum">
              <a:rPr lang="zh-CN" altLang="en-US"/>
              <a:pPr>
                <a:defRPr/>
              </a:pPr>
              <a:t>‹#›</a:t>
            </a:fld>
            <a:endParaRPr lang="en-US" altLang="zh-CN"/>
          </a:p>
        </p:txBody>
      </p:sp>
    </p:spTree>
    <p:extLst>
      <p:ext uri="{BB962C8B-B14F-4D97-AF65-F5344CB8AC3E}">
        <p14:creationId xmlns:p14="http://schemas.microsoft.com/office/powerpoint/2010/main" val="16322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表格占位符 2"/>
          <p:cNvSpPr>
            <a:spLocks noGrp="1"/>
          </p:cNvSpPr>
          <p:nvPr>
            <p:ph type="tbl" idx="1"/>
          </p:nvPr>
        </p:nvSpPr>
        <p:spPr>
          <a:xfrm>
            <a:off x="304800" y="1196976"/>
            <a:ext cx="11635317" cy="543242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4415D5C1-AEE2-49E7-8B34-0A581C2310A2}" type="datetime8">
              <a:rPr lang="zh-CN" altLang="en-US"/>
              <a:pPr>
                <a:defRPr/>
              </a:pPr>
              <a:t>2024年4月7日7时53分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E8BEDD-C469-455A-AE3F-0C3D96D3761B}" type="slidenum">
              <a:rPr lang="zh-CN" altLang="en-US"/>
              <a:pPr>
                <a:defRPr/>
              </a:pPr>
              <a:t>‹#›</a:t>
            </a:fld>
            <a:endParaRPr lang="en-US" altLang="zh-CN"/>
          </a:p>
        </p:txBody>
      </p:sp>
    </p:spTree>
    <p:extLst>
      <p:ext uri="{BB962C8B-B14F-4D97-AF65-F5344CB8AC3E}">
        <p14:creationId xmlns:p14="http://schemas.microsoft.com/office/powerpoint/2010/main" val="286690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3000" y="1196976"/>
            <a:ext cx="5717117"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23000" y="3989388"/>
            <a:ext cx="5717117"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3E61F19-5A52-4C20-985D-782318143AE8}" type="datetime8">
              <a:rPr lang="zh-CN" altLang="en-US"/>
              <a:pPr>
                <a:defRPr/>
              </a:pPr>
              <a:t>2024年4月7日7时53分</a:t>
            </a:fld>
            <a:endParaRPr lang="zh-CN"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764D18C-8108-40F6-B680-7F948763C18C}" type="slidenum">
              <a:rPr lang="zh-CN" altLang="en-US"/>
              <a:pPr>
                <a:defRPr/>
              </a:pPr>
              <a:t>‹#›</a:t>
            </a:fld>
            <a:endParaRPr lang="en-US" altLang="zh-CN"/>
          </a:p>
        </p:txBody>
      </p:sp>
    </p:spTree>
    <p:extLst>
      <p:ext uri="{BB962C8B-B14F-4D97-AF65-F5344CB8AC3E}">
        <p14:creationId xmlns:p14="http://schemas.microsoft.com/office/powerpoint/2010/main" val="319027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042B1DF-7264-422F-90DF-FC1D88EA00C4}" type="datetime8">
              <a:rPr lang="zh-CN" altLang="en-US"/>
              <a:pPr>
                <a:defRPr/>
              </a:pPr>
              <a:t>2024年4月7日7时53分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95DB95-238A-4218-BC87-B9A645228B11}" type="slidenum">
              <a:rPr lang="zh-CN" altLang="en-US"/>
              <a:pPr>
                <a:defRPr/>
              </a:pPr>
              <a:t>‹#›</a:t>
            </a:fld>
            <a:endParaRPr lang="en-US" altLang="zh-CN"/>
          </a:p>
        </p:txBody>
      </p:sp>
    </p:spTree>
    <p:extLst>
      <p:ext uri="{BB962C8B-B14F-4D97-AF65-F5344CB8AC3E}">
        <p14:creationId xmlns:p14="http://schemas.microsoft.com/office/powerpoint/2010/main" val="58394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 y="2"/>
            <a:ext cx="12192000" cy="836711"/>
          </a:xfrm>
          <a:solidFill>
            <a:srgbClr val="FF0000"/>
          </a:solidFill>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304800" y="1052737"/>
            <a:ext cx="11635317" cy="557666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48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A4EE849-A1A1-415F-86AD-6616A00ADB07}" type="datetime8">
              <a:rPr lang="zh-CN" altLang="en-US"/>
              <a:pPr>
                <a:defRPr/>
              </a:pPr>
              <a:t>2024年4月7日7时53分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F40A9-47C6-40B1-9E91-1614A5A2F500}" type="slidenum">
              <a:rPr lang="zh-CN" altLang="en-US"/>
              <a:pPr>
                <a:defRPr/>
              </a:pPr>
              <a:t>‹#›</a:t>
            </a:fld>
            <a:endParaRPr lang="en-US" altLang="zh-CN"/>
          </a:p>
        </p:txBody>
      </p:sp>
    </p:spTree>
    <p:extLst>
      <p:ext uri="{BB962C8B-B14F-4D97-AF65-F5344CB8AC3E}">
        <p14:creationId xmlns:p14="http://schemas.microsoft.com/office/powerpoint/2010/main" val="7731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196976"/>
            <a:ext cx="571500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5FE8166-6DFA-4A37-90C1-E590F0614A43}" type="datetime8">
              <a:rPr lang="zh-CN" altLang="en-US"/>
              <a:pPr>
                <a:defRPr/>
              </a:pPr>
              <a:t>2024年4月7日7时53分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83DB4E-3FA1-42C2-B858-124222D89A88}" type="slidenum">
              <a:rPr lang="zh-CN" altLang="en-US"/>
              <a:pPr>
                <a:defRPr/>
              </a:pPr>
              <a:t>‹#›</a:t>
            </a:fld>
            <a:endParaRPr lang="en-US" altLang="zh-CN"/>
          </a:p>
        </p:txBody>
      </p:sp>
    </p:spTree>
    <p:extLst>
      <p:ext uri="{BB962C8B-B14F-4D97-AF65-F5344CB8AC3E}">
        <p14:creationId xmlns:p14="http://schemas.microsoft.com/office/powerpoint/2010/main" val="24886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A7E0F191-FF55-4032-B4F3-4728AFD909E7}" type="datetime8">
              <a:rPr lang="zh-CN" altLang="en-US"/>
              <a:pPr>
                <a:defRPr/>
              </a:pPr>
              <a:t>2024年4月7日7时53分</a:t>
            </a:fld>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7452384-EC76-470D-8215-F3851A16C086}" type="slidenum">
              <a:rPr lang="zh-CN" altLang="en-US"/>
              <a:pPr>
                <a:defRPr/>
              </a:pPr>
              <a:t>‹#›</a:t>
            </a:fld>
            <a:endParaRPr lang="en-US" altLang="zh-CN"/>
          </a:p>
        </p:txBody>
      </p:sp>
    </p:spTree>
    <p:extLst>
      <p:ext uri="{BB962C8B-B14F-4D97-AF65-F5344CB8AC3E}">
        <p14:creationId xmlns:p14="http://schemas.microsoft.com/office/powerpoint/2010/main" val="31145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EC15C75-3443-411B-9BA4-F26D1B7AB720}" type="datetime8">
              <a:rPr lang="zh-CN" altLang="en-US"/>
              <a:pPr>
                <a:defRPr/>
              </a:pPr>
              <a:t>2024年4月7日7时53分</a:t>
            </a:fld>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3A59481-CBAE-432F-9C18-AF5FB14C53F7}" type="slidenum">
              <a:rPr lang="zh-CN" altLang="en-US"/>
              <a:pPr>
                <a:defRPr/>
              </a:pPr>
              <a:t>‹#›</a:t>
            </a:fld>
            <a:endParaRPr lang="en-US" altLang="zh-CN"/>
          </a:p>
        </p:txBody>
      </p:sp>
    </p:spTree>
    <p:extLst>
      <p:ext uri="{BB962C8B-B14F-4D97-AF65-F5344CB8AC3E}">
        <p14:creationId xmlns:p14="http://schemas.microsoft.com/office/powerpoint/2010/main" val="22684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5A3AA7-044A-46EF-845F-56DB0F13F210}" type="datetime8">
              <a:rPr lang="zh-CN" altLang="en-US"/>
              <a:pPr>
                <a:defRPr/>
              </a:pPr>
              <a:t>2024年4月7日7时53分</a:t>
            </a:fld>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0F4CE98-0784-42F6-86A6-44CEC324D2F4}" type="slidenum">
              <a:rPr lang="zh-CN" altLang="en-US"/>
              <a:pPr>
                <a:defRPr/>
              </a:pPr>
              <a:t>‹#›</a:t>
            </a:fld>
            <a:endParaRPr lang="en-US" altLang="zh-CN"/>
          </a:p>
        </p:txBody>
      </p:sp>
    </p:spTree>
    <p:extLst>
      <p:ext uri="{BB962C8B-B14F-4D97-AF65-F5344CB8AC3E}">
        <p14:creationId xmlns:p14="http://schemas.microsoft.com/office/powerpoint/2010/main" val="221888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3D0ADD4-EFA2-42AD-B838-7856D70BC5C3}" type="datetime8">
              <a:rPr lang="zh-CN" altLang="en-US"/>
              <a:pPr>
                <a:defRPr/>
              </a:pPr>
              <a:t>2024年4月7日7时53分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D51802-0C49-402D-A958-AA67EAC4E4A4}" type="slidenum">
              <a:rPr lang="zh-CN" altLang="en-US"/>
              <a:pPr>
                <a:defRPr/>
              </a:pPr>
              <a:t>‹#›</a:t>
            </a:fld>
            <a:endParaRPr lang="en-US" altLang="zh-CN"/>
          </a:p>
        </p:txBody>
      </p:sp>
    </p:spTree>
    <p:extLst>
      <p:ext uri="{BB962C8B-B14F-4D97-AF65-F5344CB8AC3E}">
        <p14:creationId xmlns:p14="http://schemas.microsoft.com/office/powerpoint/2010/main" val="399821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CC1BC65-D5B7-432B-B7DE-5BD6FBC9A24A}" type="datetime8">
              <a:rPr lang="zh-CN" altLang="en-US"/>
              <a:pPr>
                <a:defRPr/>
              </a:pPr>
              <a:t>2024年4月7日7时53分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3CBBD63-1FA3-42FF-85DF-AF98BE5C1850}" type="slidenum">
              <a:rPr lang="zh-CN" altLang="en-US"/>
              <a:pPr>
                <a:defRPr/>
              </a:pPr>
              <a:t>‹#›</a:t>
            </a:fld>
            <a:endParaRPr lang="en-US" altLang="zh-CN"/>
          </a:p>
        </p:txBody>
      </p:sp>
    </p:spTree>
    <p:extLst>
      <p:ext uri="{BB962C8B-B14F-4D97-AF65-F5344CB8AC3E}">
        <p14:creationId xmlns:p14="http://schemas.microsoft.com/office/powerpoint/2010/main" val="19197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556684" y="314326"/>
            <a:ext cx="584200" cy="474663"/>
          </a:xfrm>
          <a:prstGeom prst="rect">
            <a:avLst/>
          </a:prstGeom>
          <a:solidFill>
            <a:schemeClr val="accent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3" name="Rectangle 3"/>
          <p:cNvSpPr>
            <a:spLocks noChangeArrowheads="1"/>
          </p:cNvSpPr>
          <p:nvPr/>
        </p:nvSpPr>
        <p:spPr bwMode="ltGray">
          <a:xfrm>
            <a:off x="1066801" y="314326"/>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4" name="Rectangle 4"/>
          <p:cNvSpPr>
            <a:spLocks noChangeArrowheads="1"/>
          </p:cNvSpPr>
          <p:nvPr/>
        </p:nvSpPr>
        <p:spPr bwMode="ltGray">
          <a:xfrm>
            <a:off x="721785" y="736600"/>
            <a:ext cx="563033" cy="474663"/>
          </a:xfrm>
          <a:prstGeom prst="rect">
            <a:avLst/>
          </a:prstGeom>
          <a:solidFill>
            <a:schemeClr val="folHlink"/>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5" name="Rectangle 5"/>
          <p:cNvSpPr>
            <a:spLocks noChangeArrowheads="1"/>
          </p:cNvSpPr>
          <p:nvPr/>
        </p:nvSpPr>
        <p:spPr bwMode="ltGray">
          <a:xfrm>
            <a:off x="1214967" y="736600"/>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6" name="Rectangle 6"/>
          <p:cNvSpPr>
            <a:spLocks noChangeArrowheads="1"/>
          </p:cNvSpPr>
          <p:nvPr/>
        </p:nvSpPr>
        <p:spPr bwMode="ltGray">
          <a:xfrm>
            <a:off x="169333" y="919164"/>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7" name="Rectangle 7"/>
          <p:cNvSpPr>
            <a:spLocks noChangeArrowheads="1"/>
          </p:cNvSpPr>
          <p:nvPr/>
        </p:nvSpPr>
        <p:spPr bwMode="gray">
          <a:xfrm>
            <a:off x="1016000" y="206376"/>
            <a:ext cx="42333" cy="1052513"/>
          </a:xfrm>
          <a:prstGeom prst="rect">
            <a:avLst/>
          </a:prstGeom>
          <a:solidFill>
            <a:schemeClr val="bg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8" name="Rectangle 8"/>
          <p:cNvSpPr>
            <a:spLocks noChangeArrowheads="1"/>
          </p:cNvSpPr>
          <p:nvPr/>
        </p:nvSpPr>
        <p:spPr bwMode="gray">
          <a:xfrm>
            <a:off x="590551" y="99695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2057" name="Rectangle 9"/>
          <p:cNvSpPr>
            <a:spLocks noGrp="1" noChangeArrowheads="1"/>
          </p:cNvSpPr>
          <p:nvPr>
            <p:ph type="title"/>
          </p:nvPr>
        </p:nvSpPr>
        <p:spPr bwMode="auto">
          <a:xfrm>
            <a:off x="914400" y="150814"/>
            <a:ext cx="10390717" cy="752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304800" y="1196976"/>
            <a:ext cx="11635317" cy="543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46567" y="6453188"/>
            <a:ext cx="2944284"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0" sz="1400"/>
            </a:lvl1pPr>
          </a:lstStyle>
          <a:p>
            <a:pPr>
              <a:defRPr/>
            </a:pPr>
            <a:fld id="{26E66555-249F-4641-9C09-BC377E64F282}" type="datetime8">
              <a:rPr lang="zh-CN" altLang="en-US"/>
              <a:pPr>
                <a:defRPr/>
              </a:pPr>
              <a:t>2024年4月7日7时53分</a:t>
            </a:fld>
            <a:endParaRPr lang="zh-CN" altLang="zh-CN"/>
          </a:p>
        </p:txBody>
      </p:sp>
      <p:sp>
        <p:nvSpPr>
          <p:cNvPr id="5132"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a:lvl1pPr>
          </a:lstStyle>
          <a:p>
            <a:pPr>
              <a:defRPr/>
            </a:pPr>
            <a:r>
              <a:rPr lang="zh-CN" altLang="en-US"/>
              <a:t>陈立军</a:t>
            </a:r>
            <a:endParaRPr lang="en-US" altLang="zh-CN"/>
          </a:p>
        </p:txBody>
      </p:sp>
      <p:sp>
        <p:nvSpPr>
          <p:cNvPr id="5133"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a:lvl1pPr>
          </a:lstStyle>
          <a:p>
            <a:pPr>
              <a:defRPr/>
            </a:pPr>
            <a:fld id="{1A1A38E4-F4C3-44B1-A7A4-0A42EC0B256A}" type="slidenum">
              <a:rPr lang="zh-CN" altLang="en-US"/>
              <a:pPr>
                <a:defRPr/>
              </a:pPr>
              <a:t>‹#›</a:t>
            </a:fld>
            <a:endParaRPr lang="en-US" altLang="zh-CN"/>
          </a:p>
        </p:txBody>
      </p:sp>
    </p:spTree>
    <p:extLst>
      <p:ext uri="{BB962C8B-B14F-4D97-AF65-F5344CB8AC3E}">
        <p14:creationId xmlns:p14="http://schemas.microsoft.com/office/powerpoint/2010/main" val="3681323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实习二：数据库约束设计</a:t>
            </a:r>
          </a:p>
        </p:txBody>
      </p:sp>
      <p:sp>
        <p:nvSpPr>
          <p:cNvPr id="4" name="Rectangle 1"/>
          <p:cNvSpPr>
            <a:spLocks noGrp="1" noChangeArrowheads="1"/>
          </p:cNvSpPr>
          <p:nvPr>
            <p:ph idx="1"/>
          </p:nvPr>
        </p:nvSpPr>
        <p:spPr bwMode="auto">
          <a:xfrm>
            <a:off x="464128" y="1386729"/>
            <a:ext cx="11263744" cy="379430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sz="2800" dirty="0">
                <a:solidFill>
                  <a:srgbClr val="002060"/>
                </a:solidFill>
              </a:rPr>
              <a:t>本次实习的目标是请同学们体验如何在数据库中利用各种手段完成数据库约束设计。完善的约束设计功能使得数据一致性维护以及业务规则甚至异常处理都可以统一在服务器端完成，减轻了应用处理的负担。</a:t>
            </a:r>
            <a:endParaRPr lang="en-US" altLang="zh-CN" sz="2800" dirty="0">
              <a:solidFill>
                <a:srgbClr val="002060"/>
              </a:solidFill>
            </a:endParaRPr>
          </a:p>
          <a:p>
            <a:pPr marL="0" indent="0" algn="just">
              <a:lnSpc>
                <a:spcPct val="150000"/>
              </a:lnSpc>
              <a:buClr>
                <a:srgbClr val="FF0000"/>
              </a:buClr>
              <a:buSzPct val="100000"/>
              <a:buNone/>
            </a:pPr>
            <a:r>
              <a:rPr lang="zh-CN" altLang="en-US" sz="2800" dirty="0">
                <a:solidFill>
                  <a:srgbClr val="002060"/>
                </a:solidFill>
              </a:rPr>
              <a:t>同学们在实现各个约束的时候，应该同时给出正负测试样例，也即符合约束以及违反约束的增删改操作。</a:t>
            </a:r>
            <a:endParaRPr lang="en-US" altLang="zh-CN" sz="2800" dirty="0">
              <a:solidFill>
                <a:srgbClr val="002060"/>
              </a:solidFill>
            </a:endParaRPr>
          </a:p>
          <a:p>
            <a:pPr marL="0" indent="0" algn="just">
              <a:lnSpc>
                <a:spcPct val="150000"/>
              </a:lnSpc>
              <a:buClr>
                <a:srgbClr val="FF0000"/>
              </a:buClr>
              <a:buSzPct val="100000"/>
              <a:buNone/>
            </a:pPr>
            <a:r>
              <a:rPr lang="zh-CN" altLang="en-US" sz="2800" dirty="0">
                <a:solidFill>
                  <a:srgbClr val="002060"/>
                </a:solidFill>
              </a:rPr>
              <a:t>具体的约束设计任务我们分为基础、中级、高级、扩展四部分，如下：</a:t>
            </a:r>
            <a:endParaRPr lang="en-US" altLang="zh-CN" sz="2800" dirty="0">
              <a:solidFill>
                <a:srgbClr val="002060"/>
              </a:solidFill>
            </a:endParaRPr>
          </a:p>
        </p:txBody>
      </p:sp>
    </p:spTree>
    <p:extLst>
      <p:ext uri="{BB962C8B-B14F-4D97-AF65-F5344CB8AC3E}">
        <p14:creationId xmlns:p14="http://schemas.microsoft.com/office/powerpoint/2010/main" val="2688754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1225-8712-47A5-A9D9-C87A8BE5857D}"/>
              </a:ext>
            </a:extLst>
          </p:cNvPr>
          <p:cNvSpPr>
            <a:spLocks noGrp="1"/>
          </p:cNvSpPr>
          <p:nvPr>
            <p:ph type="title"/>
          </p:nvPr>
        </p:nvSpPr>
        <p:spPr/>
        <p:txBody>
          <a:bodyPr/>
          <a:lstStyle/>
          <a:p>
            <a:r>
              <a:rPr lang="zh-CN" altLang="en-US" dirty="0"/>
              <a:t>基本约束设计</a:t>
            </a:r>
          </a:p>
        </p:txBody>
      </p:sp>
      <p:sp>
        <p:nvSpPr>
          <p:cNvPr id="3" name="内容占位符 2">
            <a:extLst>
              <a:ext uri="{FF2B5EF4-FFF2-40B4-BE49-F238E27FC236}">
                <a16:creationId xmlns:a16="http://schemas.microsoft.com/office/drawing/2014/main" id="{4BC34290-E4BB-4BD3-8ED8-DA5AC915DE79}"/>
              </a:ext>
            </a:extLst>
          </p:cNvPr>
          <p:cNvSpPr>
            <a:spLocks noGrp="1"/>
          </p:cNvSpPr>
          <p:nvPr>
            <p:ph idx="1"/>
          </p:nvPr>
        </p:nvSpPr>
        <p:spPr>
          <a:xfrm>
            <a:off x="1170040" y="1052737"/>
            <a:ext cx="9881419" cy="5576664"/>
          </a:xfrm>
        </p:spPr>
        <p:txBody>
          <a:bodyPr/>
          <a:lstStyle/>
          <a:p>
            <a:pPr marL="0" indent="0">
              <a:lnSpc>
                <a:spcPct val="200000"/>
              </a:lnSpc>
              <a:buClr>
                <a:srgbClr val="FF0000"/>
              </a:buClr>
              <a:buSzTx/>
              <a:buNone/>
            </a:pPr>
            <a:r>
              <a:rPr kumimoji="0" lang="en-US" altLang="zh-CN" sz="2000" dirty="0">
                <a:solidFill>
                  <a:srgbClr val="002060"/>
                </a:solidFill>
                <a:latin typeface="+mn-ea"/>
              </a:rPr>
              <a:t>Emp( </a:t>
            </a:r>
            <a:r>
              <a:rPr kumimoji="0" lang="en-US" altLang="zh-CN" sz="2000" u="sng" dirty="0" err="1">
                <a:solidFill>
                  <a:srgbClr val="002060"/>
                </a:solidFill>
                <a:latin typeface="+mn-ea"/>
              </a:rPr>
              <a:t>eno</a:t>
            </a:r>
            <a:r>
              <a:rPr kumimoji="0" lang="en-US" altLang="zh-CN" sz="2000" dirty="0">
                <a:solidFill>
                  <a:srgbClr val="002060"/>
                </a:solidFill>
                <a:latin typeface="+mn-ea"/>
              </a:rPr>
              <a:t>, </a:t>
            </a:r>
            <a:r>
              <a:rPr kumimoji="0" lang="en-US" altLang="zh-CN" sz="2000" dirty="0" err="1">
                <a:solidFill>
                  <a:srgbClr val="002060"/>
                </a:solidFill>
                <a:latin typeface="+mn-ea"/>
              </a:rPr>
              <a:t>ename</a:t>
            </a:r>
            <a:r>
              <a:rPr kumimoji="0" lang="en-US" altLang="zh-CN" sz="2000" dirty="0">
                <a:solidFill>
                  <a:srgbClr val="002060"/>
                </a:solidFill>
                <a:latin typeface="+mn-ea"/>
              </a:rPr>
              <a:t>, </a:t>
            </a:r>
            <a:r>
              <a:rPr kumimoji="0" lang="en-US" altLang="zh-CN" sz="2000" dirty="0" err="1">
                <a:solidFill>
                  <a:srgbClr val="002060"/>
                </a:solidFill>
                <a:latin typeface="+mn-ea"/>
              </a:rPr>
              <a:t>birtyday</a:t>
            </a:r>
            <a:r>
              <a:rPr kumimoji="0" lang="en-US" altLang="zh-CN" sz="2000" dirty="0">
                <a:solidFill>
                  <a:srgbClr val="002060"/>
                </a:solidFill>
                <a:latin typeface="+mn-ea"/>
              </a:rPr>
              <a:t>, level, position, salary, </a:t>
            </a:r>
            <a:r>
              <a:rPr kumimoji="0" lang="en-US" altLang="zh-CN" sz="2000" dirty="0" err="1">
                <a:solidFill>
                  <a:srgbClr val="002060"/>
                </a:solidFill>
                <a:latin typeface="+mn-ea"/>
              </a:rPr>
              <a:t>dno</a:t>
            </a:r>
            <a:r>
              <a:rPr kumimoji="0" lang="en-US" altLang="zh-CN" sz="2000" dirty="0">
                <a:solidFill>
                  <a:srgbClr val="002060"/>
                </a:solidFill>
                <a:latin typeface="+mn-ea"/>
              </a:rPr>
              <a:t> ) </a:t>
            </a:r>
          </a:p>
          <a:p>
            <a:pPr marL="0" indent="0">
              <a:lnSpc>
                <a:spcPct val="200000"/>
              </a:lnSpc>
              <a:buClr>
                <a:srgbClr val="FF0000"/>
              </a:buClr>
              <a:buSzTx/>
              <a:buNone/>
            </a:pPr>
            <a:r>
              <a:rPr kumimoji="0" lang="en-US" altLang="zh-CN" sz="2000" dirty="0">
                <a:solidFill>
                  <a:srgbClr val="002060"/>
                </a:solidFill>
                <a:latin typeface="+mn-ea"/>
              </a:rPr>
              <a:t>Dept( </a:t>
            </a:r>
            <a:r>
              <a:rPr kumimoji="0" lang="en-US" altLang="zh-CN" sz="2000" u="sng" dirty="0" err="1">
                <a:solidFill>
                  <a:srgbClr val="002060"/>
                </a:solidFill>
                <a:latin typeface="+mn-ea"/>
              </a:rPr>
              <a:t>dno</a:t>
            </a:r>
            <a:r>
              <a:rPr kumimoji="0" lang="en-US" altLang="zh-CN" sz="2000" dirty="0">
                <a:solidFill>
                  <a:srgbClr val="002060"/>
                </a:solidFill>
                <a:latin typeface="+mn-ea"/>
              </a:rPr>
              <a:t>, </a:t>
            </a:r>
            <a:r>
              <a:rPr kumimoji="0" lang="en-US" altLang="zh-CN" sz="2000" dirty="0" err="1">
                <a:solidFill>
                  <a:srgbClr val="002060"/>
                </a:solidFill>
                <a:latin typeface="+mn-ea"/>
              </a:rPr>
              <a:t>dname</a:t>
            </a:r>
            <a:r>
              <a:rPr kumimoji="0" lang="en-US" altLang="zh-CN" sz="2000" dirty="0">
                <a:solidFill>
                  <a:srgbClr val="002060"/>
                </a:solidFill>
                <a:latin typeface="+mn-ea"/>
              </a:rPr>
              <a:t>, budget, manager ) </a:t>
            </a: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声明</a:t>
            </a:r>
            <a:r>
              <a:rPr kumimoji="0" lang="en-US" altLang="zh-CN" sz="2000" dirty="0" err="1">
                <a:solidFill>
                  <a:srgbClr val="002060"/>
                </a:solidFill>
                <a:latin typeface="+mn-ea"/>
              </a:rPr>
              <a:t>eno</a:t>
            </a:r>
            <a:r>
              <a:rPr kumimoji="0" lang="zh-CN" altLang="en-US" sz="2000" dirty="0">
                <a:solidFill>
                  <a:srgbClr val="002060"/>
                </a:solidFill>
                <a:latin typeface="+mn-ea"/>
              </a:rPr>
              <a:t>和</a:t>
            </a:r>
            <a:r>
              <a:rPr kumimoji="0" lang="en-US" altLang="zh-CN" sz="2000" dirty="0" err="1">
                <a:solidFill>
                  <a:srgbClr val="002060"/>
                </a:solidFill>
                <a:latin typeface="+mn-ea"/>
              </a:rPr>
              <a:t>dno</a:t>
            </a:r>
            <a:r>
              <a:rPr kumimoji="0" lang="zh-CN" altLang="en-US" sz="2000" dirty="0">
                <a:solidFill>
                  <a:srgbClr val="002060"/>
                </a:solidFill>
                <a:latin typeface="+mn-ea"/>
              </a:rPr>
              <a:t>是递增序列号形式的主码，长度为</a:t>
            </a:r>
            <a:r>
              <a:rPr kumimoji="0" lang="en-US" altLang="zh-CN" sz="2000" dirty="0">
                <a:solidFill>
                  <a:srgbClr val="002060"/>
                </a:solidFill>
                <a:latin typeface="+mn-ea"/>
              </a:rPr>
              <a:t>4</a:t>
            </a:r>
            <a:r>
              <a:rPr kumimoji="0" lang="zh-CN" altLang="en-US" sz="2000" dirty="0">
                <a:solidFill>
                  <a:srgbClr val="002060"/>
                </a:solidFill>
                <a:latin typeface="+mn-ea"/>
              </a:rPr>
              <a:t>的整型，形式为</a:t>
            </a:r>
            <a:r>
              <a:rPr kumimoji="0" lang="en-US" altLang="zh-CN" sz="2000" dirty="0">
                <a:solidFill>
                  <a:srgbClr val="002060"/>
                </a:solidFill>
                <a:latin typeface="+mn-ea"/>
              </a:rPr>
              <a:t>0001,0002</a:t>
            </a:r>
            <a:r>
              <a:rPr kumimoji="0" lang="zh-CN" altLang="en-US" sz="2000" dirty="0">
                <a:solidFill>
                  <a:srgbClr val="002060"/>
                </a:solidFill>
                <a:latin typeface="+mn-ea"/>
              </a:rPr>
              <a:t>，</a:t>
            </a:r>
            <a:r>
              <a:rPr kumimoji="0" lang="en-US" altLang="zh-CN" sz="2000" dirty="0">
                <a:solidFill>
                  <a:srgbClr val="002060"/>
                </a:solidFill>
                <a:latin typeface="+mn-ea"/>
              </a:rPr>
              <a:t>…</a:t>
            </a: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声明</a:t>
            </a:r>
            <a:r>
              <a:rPr kumimoji="0" lang="en-US" altLang="zh-CN" sz="2000" dirty="0">
                <a:solidFill>
                  <a:srgbClr val="002060"/>
                </a:solidFill>
                <a:latin typeface="+mn-ea"/>
              </a:rPr>
              <a:t>Emp</a:t>
            </a:r>
            <a:r>
              <a:rPr kumimoji="0" lang="zh-CN" altLang="en-US" sz="2000" dirty="0">
                <a:solidFill>
                  <a:srgbClr val="002060"/>
                </a:solidFill>
                <a:latin typeface="+mn-ea"/>
              </a:rPr>
              <a:t>中的</a:t>
            </a:r>
            <a:r>
              <a:rPr kumimoji="0" lang="en-US" altLang="zh-CN" sz="2000" dirty="0" err="1">
                <a:solidFill>
                  <a:srgbClr val="002060"/>
                </a:solidFill>
                <a:latin typeface="+mn-ea"/>
              </a:rPr>
              <a:t>dno</a:t>
            </a:r>
            <a:r>
              <a:rPr kumimoji="0" lang="zh-CN" altLang="en-US" sz="2000" dirty="0">
                <a:solidFill>
                  <a:srgbClr val="002060"/>
                </a:solidFill>
                <a:latin typeface="+mn-ea"/>
              </a:rPr>
              <a:t>为参照</a:t>
            </a:r>
            <a:r>
              <a:rPr kumimoji="0" lang="en-US" altLang="zh-CN" sz="2000" dirty="0">
                <a:solidFill>
                  <a:srgbClr val="002060"/>
                </a:solidFill>
                <a:latin typeface="+mn-ea"/>
              </a:rPr>
              <a:t>Dept</a:t>
            </a:r>
            <a:r>
              <a:rPr kumimoji="0" lang="zh-CN" altLang="en-US" sz="2000" dirty="0">
                <a:solidFill>
                  <a:srgbClr val="002060"/>
                </a:solidFill>
                <a:latin typeface="+mn-ea"/>
              </a:rPr>
              <a:t>的外码，</a:t>
            </a:r>
            <a:r>
              <a:rPr kumimoji="0" lang="en-US" altLang="zh-CN" sz="2000" dirty="0">
                <a:solidFill>
                  <a:srgbClr val="002060"/>
                </a:solidFill>
                <a:latin typeface="+mn-ea"/>
              </a:rPr>
              <a:t> Dept</a:t>
            </a:r>
            <a:r>
              <a:rPr kumimoji="0" lang="zh-CN" altLang="en-US" sz="2000" dirty="0">
                <a:solidFill>
                  <a:srgbClr val="002060"/>
                </a:solidFill>
                <a:latin typeface="+mn-ea"/>
              </a:rPr>
              <a:t>的</a:t>
            </a:r>
            <a:r>
              <a:rPr kumimoji="0" lang="en-US" altLang="zh-CN" sz="2000" dirty="0">
                <a:solidFill>
                  <a:srgbClr val="002060"/>
                </a:solidFill>
                <a:latin typeface="+mn-ea"/>
              </a:rPr>
              <a:t>manager</a:t>
            </a:r>
            <a:r>
              <a:rPr kumimoji="0" lang="zh-CN" altLang="en-US" sz="2000" dirty="0">
                <a:solidFill>
                  <a:srgbClr val="002060"/>
                </a:solidFill>
                <a:latin typeface="+mn-ea"/>
              </a:rPr>
              <a:t>为参照</a:t>
            </a:r>
            <a:r>
              <a:rPr kumimoji="0" lang="en-US" altLang="zh-CN" sz="2000" dirty="0">
                <a:solidFill>
                  <a:srgbClr val="002060"/>
                </a:solidFill>
                <a:latin typeface="+mn-ea"/>
              </a:rPr>
              <a:t>Emp</a:t>
            </a:r>
            <a:r>
              <a:rPr kumimoji="0" lang="zh-CN" altLang="en-US" sz="2000" dirty="0">
                <a:solidFill>
                  <a:srgbClr val="002060"/>
                </a:solidFill>
                <a:latin typeface="+mn-ea"/>
              </a:rPr>
              <a:t>的外码</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测试外码定义的三种形式</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限定</a:t>
            </a:r>
            <a:r>
              <a:rPr kumimoji="0" lang="en-US" altLang="zh-CN" sz="2000" dirty="0" err="1">
                <a:solidFill>
                  <a:srgbClr val="002060"/>
                </a:solidFill>
                <a:latin typeface="+mn-ea"/>
              </a:rPr>
              <a:t>dname</a:t>
            </a:r>
            <a:r>
              <a:rPr kumimoji="0" lang="zh-CN" altLang="en-US" sz="2000" dirty="0">
                <a:solidFill>
                  <a:srgbClr val="002060"/>
                </a:solidFill>
                <a:latin typeface="+mn-ea"/>
              </a:rPr>
              <a:t>为枚举型（数学学院、计算机学院、智能学院、电子学院、元培学院）</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限定</a:t>
            </a:r>
            <a:r>
              <a:rPr kumimoji="0" lang="en-US" altLang="zh-CN" sz="2000" dirty="0">
                <a:solidFill>
                  <a:srgbClr val="002060"/>
                </a:solidFill>
                <a:latin typeface="+mn-ea"/>
              </a:rPr>
              <a:t>position</a:t>
            </a:r>
            <a:r>
              <a:rPr kumimoji="0" lang="zh-CN" altLang="en-US" sz="2000" dirty="0">
                <a:solidFill>
                  <a:srgbClr val="002060"/>
                </a:solidFill>
                <a:latin typeface="+mn-ea"/>
              </a:rPr>
              <a:t>为枚举型（教师、教务、会计、秘书）</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限定</a:t>
            </a:r>
            <a:r>
              <a:rPr kumimoji="0" lang="en-US" altLang="zh-CN" sz="2000" dirty="0">
                <a:solidFill>
                  <a:srgbClr val="002060"/>
                </a:solidFill>
                <a:latin typeface="+mn-ea"/>
              </a:rPr>
              <a:t>level</a:t>
            </a:r>
            <a:r>
              <a:rPr kumimoji="0" lang="zh-CN" altLang="en-US" sz="2000" dirty="0">
                <a:solidFill>
                  <a:srgbClr val="002060"/>
                </a:solidFill>
                <a:latin typeface="+mn-ea"/>
              </a:rPr>
              <a:t>为</a:t>
            </a:r>
            <a:r>
              <a:rPr kumimoji="0" lang="en-US" altLang="zh-CN" sz="2000" dirty="0">
                <a:solidFill>
                  <a:srgbClr val="002060"/>
                </a:solidFill>
                <a:latin typeface="+mn-ea"/>
              </a:rPr>
              <a:t>1</a:t>
            </a:r>
            <a:r>
              <a:rPr kumimoji="0" lang="zh-CN" altLang="en-US" sz="2000" dirty="0">
                <a:solidFill>
                  <a:srgbClr val="002060"/>
                </a:solidFill>
                <a:latin typeface="+mn-ea"/>
              </a:rPr>
              <a:t>到</a:t>
            </a:r>
            <a:r>
              <a:rPr kumimoji="0" lang="en-US" altLang="zh-CN" sz="2000" dirty="0">
                <a:solidFill>
                  <a:srgbClr val="002060"/>
                </a:solidFill>
                <a:latin typeface="+mn-ea"/>
              </a:rPr>
              <a:t>5</a:t>
            </a:r>
            <a:r>
              <a:rPr kumimoji="0" lang="zh-CN" altLang="en-US" sz="2000" dirty="0">
                <a:solidFill>
                  <a:srgbClr val="002060"/>
                </a:solidFill>
                <a:latin typeface="+mn-ea"/>
              </a:rPr>
              <a:t>，缺省为</a:t>
            </a:r>
            <a:r>
              <a:rPr kumimoji="0" lang="en-US" altLang="zh-CN" sz="2000" dirty="0">
                <a:solidFill>
                  <a:srgbClr val="002060"/>
                </a:solidFill>
                <a:latin typeface="+mn-ea"/>
              </a:rPr>
              <a:t>3</a:t>
            </a:r>
            <a:r>
              <a:rPr kumimoji="0" lang="zh-CN" altLang="en-US" sz="2000" dirty="0">
                <a:solidFill>
                  <a:srgbClr val="002060"/>
                </a:solidFill>
                <a:latin typeface="+mn-ea"/>
              </a:rPr>
              <a:t>，</a:t>
            </a:r>
            <a:r>
              <a:rPr kumimoji="0" lang="en-US" altLang="zh-CN" sz="2000" dirty="0">
                <a:solidFill>
                  <a:srgbClr val="002060"/>
                </a:solidFill>
                <a:latin typeface="+mn-ea"/>
              </a:rPr>
              <a:t>salary</a:t>
            </a:r>
            <a:r>
              <a:rPr kumimoji="0" lang="zh-CN" altLang="en-US" sz="2000" dirty="0">
                <a:solidFill>
                  <a:srgbClr val="002060"/>
                </a:solidFill>
                <a:latin typeface="+mn-ea"/>
              </a:rPr>
              <a:t>为</a:t>
            </a:r>
            <a:r>
              <a:rPr kumimoji="0" lang="en-US" altLang="zh-CN" sz="2000" dirty="0">
                <a:solidFill>
                  <a:srgbClr val="002060"/>
                </a:solidFill>
                <a:latin typeface="+mn-ea"/>
              </a:rPr>
              <a:t>2000~200000</a:t>
            </a:r>
            <a:endParaRPr lang="zh-CN" altLang="en-US" dirty="0">
              <a:solidFill>
                <a:srgbClr val="002060"/>
              </a:solidFill>
            </a:endParaRPr>
          </a:p>
        </p:txBody>
      </p:sp>
    </p:spTree>
    <p:extLst>
      <p:ext uri="{BB962C8B-B14F-4D97-AF65-F5344CB8AC3E}">
        <p14:creationId xmlns:p14="http://schemas.microsoft.com/office/powerpoint/2010/main" val="101617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92403-BD2E-49E8-A891-69CCA1FCF1B7}"/>
              </a:ext>
            </a:extLst>
          </p:cNvPr>
          <p:cNvSpPr>
            <a:spLocks noGrp="1"/>
          </p:cNvSpPr>
          <p:nvPr>
            <p:ph type="title"/>
          </p:nvPr>
        </p:nvSpPr>
        <p:spPr/>
        <p:txBody>
          <a:bodyPr/>
          <a:lstStyle/>
          <a:p>
            <a:r>
              <a:rPr lang="zh-CN" altLang="en-US" dirty="0"/>
              <a:t>中级约束设计</a:t>
            </a:r>
          </a:p>
        </p:txBody>
      </p:sp>
      <p:sp>
        <p:nvSpPr>
          <p:cNvPr id="4" name="内容占位符 2">
            <a:extLst>
              <a:ext uri="{FF2B5EF4-FFF2-40B4-BE49-F238E27FC236}">
                <a16:creationId xmlns:a16="http://schemas.microsoft.com/office/drawing/2014/main" id="{06A429CF-C3FF-41DF-A5B4-492D5CD0B6E9}"/>
              </a:ext>
            </a:extLst>
          </p:cNvPr>
          <p:cNvSpPr>
            <a:spLocks noGrp="1"/>
          </p:cNvSpPr>
          <p:nvPr>
            <p:ph idx="1"/>
          </p:nvPr>
        </p:nvSpPr>
        <p:spPr>
          <a:xfrm>
            <a:off x="186816" y="1052737"/>
            <a:ext cx="11887200" cy="5576664"/>
          </a:xfrm>
        </p:spPr>
        <p:txBody>
          <a:bodyPr/>
          <a:lstStyle/>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测试延迟约束，往</a:t>
            </a:r>
            <a:r>
              <a:rPr kumimoji="0" lang="en-US" altLang="zh-CN" sz="2000" dirty="0">
                <a:solidFill>
                  <a:srgbClr val="002060"/>
                </a:solidFill>
                <a:latin typeface="+mn-ea"/>
              </a:rPr>
              <a:t>Emp</a:t>
            </a:r>
            <a:r>
              <a:rPr kumimoji="0" lang="zh-CN" altLang="en-US" sz="2000" dirty="0">
                <a:solidFill>
                  <a:srgbClr val="002060"/>
                </a:solidFill>
                <a:latin typeface="+mn-ea"/>
              </a:rPr>
              <a:t>和</a:t>
            </a:r>
            <a:r>
              <a:rPr kumimoji="0" lang="en-US" altLang="zh-CN" sz="2000" dirty="0">
                <a:solidFill>
                  <a:srgbClr val="002060"/>
                </a:solidFill>
                <a:latin typeface="+mn-ea"/>
              </a:rPr>
              <a:t>Dept</a:t>
            </a:r>
            <a:r>
              <a:rPr kumimoji="0" lang="zh-CN" altLang="en-US" sz="2000" dirty="0">
                <a:solidFill>
                  <a:srgbClr val="002060"/>
                </a:solidFill>
                <a:latin typeface="+mn-ea"/>
              </a:rPr>
              <a:t>中插入互相参照的两行。</a:t>
            </a:r>
            <a:r>
              <a:rPr kumimoji="0" lang="en-US" altLang="zh-CN" sz="2000" dirty="0">
                <a:solidFill>
                  <a:srgbClr val="002060"/>
                </a:solidFill>
                <a:latin typeface="+mn-ea"/>
              </a:rPr>
              <a:t>PG</a:t>
            </a:r>
            <a:r>
              <a:rPr kumimoji="0" lang="zh-CN" altLang="en-US" sz="2000" dirty="0">
                <a:solidFill>
                  <a:srgbClr val="002060"/>
                </a:solidFill>
                <a:latin typeface="+mn-ea"/>
              </a:rPr>
              <a:t>是支持延迟约束的，</a:t>
            </a:r>
            <a:r>
              <a:rPr kumimoji="0" lang="en-US" altLang="zh-CN" sz="2000" dirty="0">
                <a:solidFill>
                  <a:srgbClr val="002060"/>
                </a:solidFill>
                <a:latin typeface="+mn-ea"/>
              </a:rPr>
              <a:t>MySQL</a:t>
            </a:r>
            <a:r>
              <a:rPr kumimoji="0" lang="zh-CN" altLang="en-US" sz="2000" dirty="0">
                <a:solidFill>
                  <a:srgbClr val="002060"/>
                </a:solidFill>
                <a:latin typeface="+mn-ea"/>
              </a:rPr>
              <a:t>不支持延迟约束，可以通过设置约束是否有效来完成</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将</a:t>
            </a:r>
            <a:r>
              <a:rPr kumimoji="0" lang="en-US" altLang="zh-CN" sz="2000" dirty="0">
                <a:solidFill>
                  <a:srgbClr val="002060"/>
                </a:solidFill>
                <a:latin typeface="+mn-ea"/>
              </a:rPr>
              <a:t>salary</a:t>
            </a:r>
            <a:r>
              <a:rPr kumimoji="0" lang="zh-CN" altLang="en-US" sz="2000" dirty="0">
                <a:solidFill>
                  <a:srgbClr val="002060"/>
                </a:solidFill>
                <a:latin typeface="+mn-ea"/>
              </a:rPr>
              <a:t>划分为</a:t>
            </a:r>
            <a:r>
              <a:rPr kumimoji="0" lang="en-US" altLang="zh-CN" sz="2000" dirty="0">
                <a:solidFill>
                  <a:srgbClr val="002060"/>
                </a:solidFill>
                <a:latin typeface="+mn-ea"/>
              </a:rPr>
              <a:t>5</a:t>
            </a:r>
            <a:r>
              <a:rPr kumimoji="0" lang="zh-CN" altLang="en-US" sz="2000" dirty="0">
                <a:solidFill>
                  <a:srgbClr val="002060"/>
                </a:solidFill>
                <a:latin typeface="+mn-ea"/>
              </a:rPr>
              <a:t>个区间，每个区间对应一个</a:t>
            </a:r>
            <a:r>
              <a:rPr kumimoji="0" lang="en-US" altLang="zh-CN" sz="2000" dirty="0">
                <a:solidFill>
                  <a:srgbClr val="002060"/>
                </a:solidFill>
                <a:latin typeface="+mn-ea"/>
              </a:rPr>
              <a:t>level</a:t>
            </a:r>
            <a:r>
              <a:rPr kumimoji="0" lang="zh-CN" altLang="en-US" sz="2000" dirty="0">
                <a:solidFill>
                  <a:srgbClr val="002060"/>
                </a:solidFill>
                <a:latin typeface="+mn-ea"/>
              </a:rPr>
              <a:t>值，保证每个员工的工资值和他的</a:t>
            </a:r>
            <a:r>
              <a:rPr kumimoji="0" lang="en-US" altLang="zh-CN" sz="2000" dirty="0">
                <a:solidFill>
                  <a:srgbClr val="002060"/>
                </a:solidFill>
                <a:latin typeface="+mn-ea"/>
              </a:rPr>
              <a:t>level</a:t>
            </a:r>
            <a:r>
              <a:rPr kumimoji="0" lang="zh-CN" altLang="en-US" sz="2000" dirty="0">
                <a:solidFill>
                  <a:srgbClr val="002060"/>
                </a:solidFill>
                <a:latin typeface="+mn-ea"/>
              </a:rPr>
              <a:t>值是正确对应的，这属于行级约束</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编写函数，输入员工的员工号，输出一个包含员工各方面信息的编码字符串，也即我们第二章中提到的智能码。比如</a:t>
            </a:r>
            <a:r>
              <a:rPr kumimoji="0" lang="en-US" altLang="zh-CN" sz="2000" dirty="0">
                <a:solidFill>
                  <a:srgbClr val="002060"/>
                </a:solidFill>
                <a:latin typeface="+mn-ea"/>
              </a:rPr>
              <a:t>00010002199903020002</a:t>
            </a:r>
            <a:r>
              <a:rPr kumimoji="0" lang="zh-CN" altLang="en-US" sz="2000" dirty="0">
                <a:solidFill>
                  <a:srgbClr val="002060"/>
                </a:solidFill>
                <a:latin typeface="+mn-ea"/>
              </a:rPr>
              <a:t>，对应编码信息如下：</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endParaRPr kumimoji="0" lang="en-US" altLang="zh-CN" sz="2000" dirty="0">
              <a:solidFill>
                <a:srgbClr val="002060"/>
              </a:solidFill>
              <a:latin typeface="+mn-ea"/>
            </a:endParaRPr>
          </a:p>
          <a:p>
            <a:pPr marL="0" indent="0" algn="ctr">
              <a:lnSpc>
                <a:spcPct val="200000"/>
              </a:lnSpc>
              <a:buClr>
                <a:srgbClr val="FF0000"/>
              </a:buClr>
              <a:buSzTx/>
              <a:buNone/>
            </a:pPr>
            <a:r>
              <a:rPr kumimoji="0" lang="zh-CN" altLang="en-US" sz="2000" dirty="0">
                <a:solidFill>
                  <a:srgbClr val="002060"/>
                </a:solidFill>
                <a:latin typeface="+mn-ea"/>
              </a:rPr>
              <a:t>同学们在实现时，规范的做法是构造一张编码对照表，而不是把编码对应信息直接放在代码里面</a:t>
            </a:r>
            <a:endParaRPr kumimoji="0" lang="en-US" altLang="zh-CN" sz="2000" dirty="0">
              <a:solidFill>
                <a:srgbClr val="002060"/>
              </a:solidFill>
              <a:latin typeface="+mn-ea"/>
            </a:endParaRPr>
          </a:p>
        </p:txBody>
      </p:sp>
      <p:graphicFrame>
        <p:nvGraphicFramePr>
          <p:cNvPr id="5" name="表格 5">
            <a:extLst>
              <a:ext uri="{FF2B5EF4-FFF2-40B4-BE49-F238E27FC236}">
                <a16:creationId xmlns:a16="http://schemas.microsoft.com/office/drawing/2014/main" id="{54078C67-1F00-4AA9-B2EA-EA222BD5A4E5}"/>
              </a:ext>
            </a:extLst>
          </p:cNvPr>
          <p:cNvGraphicFramePr>
            <a:graphicFrameLocks noGrp="1"/>
          </p:cNvGraphicFramePr>
          <p:nvPr>
            <p:extLst>
              <p:ext uri="{D42A27DB-BD31-4B8C-83A1-F6EECF244321}">
                <p14:modId xmlns:p14="http://schemas.microsoft.com/office/powerpoint/2010/main" val="3291935303"/>
              </p:ext>
            </p:extLst>
          </p:nvPr>
        </p:nvGraphicFramePr>
        <p:xfrm>
          <a:off x="1923846" y="4908208"/>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557408507"/>
                    </a:ext>
                  </a:extLst>
                </a:gridCol>
                <a:gridCol w="1354667">
                  <a:extLst>
                    <a:ext uri="{9D8B030D-6E8A-4147-A177-3AD203B41FA5}">
                      <a16:colId xmlns:a16="http://schemas.microsoft.com/office/drawing/2014/main" val="1573300722"/>
                    </a:ext>
                  </a:extLst>
                </a:gridCol>
                <a:gridCol w="1354667">
                  <a:extLst>
                    <a:ext uri="{9D8B030D-6E8A-4147-A177-3AD203B41FA5}">
                      <a16:colId xmlns:a16="http://schemas.microsoft.com/office/drawing/2014/main" val="4184069014"/>
                    </a:ext>
                  </a:extLst>
                </a:gridCol>
                <a:gridCol w="1354667">
                  <a:extLst>
                    <a:ext uri="{9D8B030D-6E8A-4147-A177-3AD203B41FA5}">
                      <a16:colId xmlns:a16="http://schemas.microsoft.com/office/drawing/2014/main" val="2985382193"/>
                    </a:ext>
                  </a:extLst>
                </a:gridCol>
                <a:gridCol w="1354667">
                  <a:extLst>
                    <a:ext uri="{9D8B030D-6E8A-4147-A177-3AD203B41FA5}">
                      <a16:colId xmlns:a16="http://schemas.microsoft.com/office/drawing/2014/main" val="2410475736"/>
                    </a:ext>
                  </a:extLst>
                </a:gridCol>
                <a:gridCol w="1354667">
                  <a:extLst>
                    <a:ext uri="{9D8B030D-6E8A-4147-A177-3AD203B41FA5}">
                      <a16:colId xmlns:a16="http://schemas.microsoft.com/office/drawing/2014/main" val="687836619"/>
                    </a:ext>
                  </a:extLst>
                </a:gridCol>
              </a:tblGrid>
              <a:tr h="370840">
                <a:tc>
                  <a:txBody>
                    <a:bodyPr/>
                    <a:lstStyle/>
                    <a:p>
                      <a:pPr algn="ctr"/>
                      <a:r>
                        <a:rPr lang="en-US" altLang="zh-CN" dirty="0"/>
                        <a:t>0001</a:t>
                      </a:r>
                      <a:endParaRPr lang="zh-CN" altLang="en-US" dirty="0"/>
                    </a:p>
                  </a:txBody>
                  <a:tcPr/>
                </a:tc>
                <a:tc>
                  <a:txBody>
                    <a:bodyPr/>
                    <a:lstStyle/>
                    <a:p>
                      <a:pPr algn="ctr"/>
                      <a:r>
                        <a:rPr lang="en-US" altLang="zh-CN" dirty="0"/>
                        <a:t>0002</a:t>
                      </a:r>
                      <a:endParaRPr lang="zh-CN" altLang="en-US" dirty="0"/>
                    </a:p>
                  </a:txBody>
                  <a:tcPr/>
                </a:tc>
                <a:tc>
                  <a:txBody>
                    <a:bodyPr/>
                    <a:lstStyle/>
                    <a:p>
                      <a:pPr algn="ctr"/>
                      <a:r>
                        <a:rPr lang="en-US" altLang="zh-CN" dirty="0"/>
                        <a:t>1999</a:t>
                      </a:r>
                      <a:endParaRPr lang="zh-CN" altLang="en-US" dirty="0"/>
                    </a:p>
                  </a:txBody>
                  <a:tcPr/>
                </a:tc>
                <a:tc>
                  <a:txBody>
                    <a:bodyPr/>
                    <a:lstStyle/>
                    <a:p>
                      <a:pPr algn="ctr"/>
                      <a:r>
                        <a:rPr lang="en-US" altLang="zh-CN" dirty="0"/>
                        <a:t>03</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0002</a:t>
                      </a:r>
                      <a:endParaRPr lang="zh-CN" altLang="en-US" dirty="0"/>
                    </a:p>
                  </a:txBody>
                  <a:tcPr/>
                </a:tc>
                <a:extLst>
                  <a:ext uri="{0D108BD9-81ED-4DB2-BD59-A6C34878D82A}">
                    <a16:rowId xmlns:a16="http://schemas.microsoft.com/office/drawing/2014/main" val="3898958252"/>
                  </a:ext>
                </a:extLst>
              </a:tr>
              <a:tr h="370840">
                <a:tc>
                  <a:txBody>
                    <a:bodyPr/>
                    <a:lstStyle/>
                    <a:p>
                      <a:pPr algn="ctr"/>
                      <a:r>
                        <a:rPr lang="zh-CN" altLang="en-US" dirty="0"/>
                        <a:t>员工号</a:t>
                      </a:r>
                    </a:p>
                  </a:txBody>
                  <a:tcPr/>
                </a:tc>
                <a:tc>
                  <a:txBody>
                    <a:bodyPr/>
                    <a:lstStyle/>
                    <a:p>
                      <a:pPr algn="ctr"/>
                      <a:r>
                        <a:rPr lang="zh-CN" altLang="en-US" dirty="0"/>
                        <a:t>部门号</a:t>
                      </a:r>
                    </a:p>
                  </a:txBody>
                  <a:tcPr/>
                </a:tc>
                <a:tc>
                  <a:txBody>
                    <a:bodyPr/>
                    <a:lstStyle/>
                    <a:p>
                      <a:pPr algn="ctr"/>
                      <a:r>
                        <a:rPr lang="zh-CN" altLang="en-US" dirty="0"/>
                        <a:t>出生年份</a:t>
                      </a:r>
                    </a:p>
                  </a:txBody>
                  <a:tcPr/>
                </a:tc>
                <a:tc>
                  <a:txBody>
                    <a:bodyPr/>
                    <a:lstStyle/>
                    <a:p>
                      <a:pPr algn="ctr"/>
                      <a:r>
                        <a:rPr lang="zh-CN" altLang="en-US" dirty="0"/>
                        <a:t>级别编码</a:t>
                      </a:r>
                    </a:p>
                  </a:txBody>
                  <a:tcPr/>
                </a:tc>
                <a:tc>
                  <a:txBody>
                    <a:bodyPr/>
                    <a:lstStyle/>
                    <a:p>
                      <a:pPr algn="ctr"/>
                      <a:r>
                        <a:rPr lang="zh-CN" altLang="en-US" dirty="0"/>
                        <a:t>职位编码</a:t>
                      </a:r>
                    </a:p>
                  </a:txBody>
                  <a:tcPr/>
                </a:tc>
                <a:tc>
                  <a:txBody>
                    <a:bodyPr/>
                    <a:lstStyle/>
                    <a:p>
                      <a:pPr algn="ctr"/>
                      <a:r>
                        <a:rPr lang="zh-CN" altLang="en-US" dirty="0"/>
                        <a:t>部门领导号</a:t>
                      </a:r>
                    </a:p>
                  </a:txBody>
                  <a:tcPr/>
                </a:tc>
                <a:extLst>
                  <a:ext uri="{0D108BD9-81ED-4DB2-BD59-A6C34878D82A}">
                    <a16:rowId xmlns:a16="http://schemas.microsoft.com/office/drawing/2014/main" val="680186130"/>
                  </a:ext>
                </a:extLst>
              </a:tr>
            </a:tbl>
          </a:graphicData>
        </a:graphic>
      </p:graphicFrame>
    </p:spTree>
    <p:extLst>
      <p:ext uri="{BB962C8B-B14F-4D97-AF65-F5344CB8AC3E}">
        <p14:creationId xmlns:p14="http://schemas.microsoft.com/office/powerpoint/2010/main" val="116890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E9553-9361-4B61-A17A-4CE4F2F2817C}"/>
              </a:ext>
            </a:extLst>
          </p:cNvPr>
          <p:cNvSpPr>
            <a:spLocks noGrp="1"/>
          </p:cNvSpPr>
          <p:nvPr>
            <p:ph type="title"/>
          </p:nvPr>
        </p:nvSpPr>
        <p:spPr/>
        <p:txBody>
          <a:bodyPr/>
          <a:lstStyle/>
          <a:p>
            <a:r>
              <a:rPr lang="zh-CN" altLang="en-US" dirty="0"/>
              <a:t>高级约束设计</a:t>
            </a:r>
          </a:p>
        </p:txBody>
      </p:sp>
      <p:sp>
        <p:nvSpPr>
          <p:cNvPr id="4" name="内容占位符 2">
            <a:extLst>
              <a:ext uri="{FF2B5EF4-FFF2-40B4-BE49-F238E27FC236}">
                <a16:creationId xmlns:a16="http://schemas.microsoft.com/office/drawing/2014/main" id="{07C46A1B-08B0-48DD-B52B-4FC245D701FB}"/>
              </a:ext>
            </a:extLst>
          </p:cNvPr>
          <p:cNvSpPr>
            <a:spLocks noGrp="1"/>
          </p:cNvSpPr>
          <p:nvPr>
            <p:ph idx="1"/>
          </p:nvPr>
        </p:nvSpPr>
        <p:spPr>
          <a:xfrm>
            <a:off x="501445" y="1426363"/>
            <a:ext cx="11385755" cy="4935108"/>
          </a:xfrm>
        </p:spPr>
        <p:txBody>
          <a:bodyPr/>
          <a:lstStyle/>
          <a:p>
            <a:pPr marL="457200" indent="-457200" algn="just">
              <a:lnSpc>
                <a:spcPct val="200000"/>
              </a:lnSpc>
              <a:spcBef>
                <a:spcPts val="1800"/>
              </a:spcBef>
              <a:buClr>
                <a:srgbClr val="FF0000"/>
              </a:buClr>
              <a:buSzTx/>
              <a:buFont typeface="+mj-lt"/>
              <a:buAutoNum type="arabicPeriod"/>
            </a:pPr>
            <a:r>
              <a:rPr kumimoji="0" lang="zh-CN" altLang="en-US" sz="2000" dirty="0">
                <a:solidFill>
                  <a:srgbClr val="002060"/>
                </a:solidFill>
                <a:latin typeface="+mn-ea"/>
              </a:rPr>
              <a:t>如果插入的数据违反约束定义，使用触发器修改数据，使其符合约束后再插入，可以使用</a:t>
            </a:r>
            <a:r>
              <a:rPr kumimoji="0" lang="en-US" altLang="zh-CN" sz="2000" dirty="0">
                <a:solidFill>
                  <a:srgbClr val="002060"/>
                </a:solidFill>
                <a:latin typeface="+mn-ea"/>
              </a:rPr>
              <a:t>before</a:t>
            </a:r>
            <a:r>
              <a:rPr kumimoji="0" lang="zh-CN" altLang="en-US" sz="2000" dirty="0">
                <a:solidFill>
                  <a:srgbClr val="002060"/>
                </a:solidFill>
                <a:latin typeface="+mn-ea"/>
              </a:rPr>
              <a:t>或者</a:t>
            </a:r>
            <a:r>
              <a:rPr kumimoji="0" lang="en-US" altLang="zh-CN" sz="2000" dirty="0">
                <a:solidFill>
                  <a:srgbClr val="002060"/>
                </a:solidFill>
                <a:latin typeface="+mn-ea"/>
              </a:rPr>
              <a:t>instead of</a:t>
            </a:r>
            <a:r>
              <a:rPr kumimoji="0" lang="zh-CN" altLang="en-US" sz="2000" dirty="0">
                <a:solidFill>
                  <a:srgbClr val="002060"/>
                </a:solidFill>
                <a:latin typeface="+mn-ea"/>
              </a:rPr>
              <a:t>触发器完成。对于中级约束的第</a:t>
            </a:r>
            <a:r>
              <a:rPr kumimoji="0" lang="en-US" altLang="zh-CN" sz="2000" dirty="0">
                <a:solidFill>
                  <a:srgbClr val="002060"/>
                </a:solidFill>
                <a:latin typeface="+mn-ea"/>
              </a:rPr>
              <a:t>2</a:t>
            </a:r>
            <a:r>
              <a:rPr kumimoji="0" lang="zh-CN" altLang="en-US" sz="2000" dirty="0">
                <a:solidFill>
                  <a:srgbClr val="002060"/>
                </a:solidFill>
                <a:latin typeface="+mn-ea"/>
              </a:rPr>
              <a:t>项任务，定义监视</a:t>
            </a:r>
            <a:r>
              <a:rPr kumimoji="0" lang="en-US" altLang="zh-CN" sz="2000" dirty="0">
                <a:solidFill>
                  <a:srgbClr val="002060"/>
                </a:solidFill>
                <a:latin typeface="+mn-ea"/>
              </a:rPr>
              <a:t>Emp</a:t>
            </a:r>
            <a:r>
              <a:rPr kumimoji="0" lang="zh-CN" altLang="en-US" sz="2000" dirty="0">
                <a:solidFill>
                  <a:srgbClr val="002060"/>
                </a:solidFill>
                <a:latin typeface="+mn-ea"/>
              </a:rPr>
              <a:t>表上插入和更新操作的触发器，按照</a:t>
            </a:r>
            <a:r>
              <a:rPr kumimoji="0" lang="en-US" altLang="zh-CN" sz="2000" dirty="0">
                <a:solidFill>
                  <a:srgbClr val="002060"/>
                </a:solidFill>
                <a:latin typeface="+mn-ea"/>
              </a:rPr>
              <a:t>salary</a:t>
            </a:r>
            <a:r>
              <a:rPr kumimoji="0" lang="zh-CN" altLang="en-US" sz="2000" dirty="0">
                <a:solidFill>
                  <a:srgbClr val="002060"/>
                </a:solidFill>
                <a:latin typeface="+mn-ea"/>
              </a:rPr>
              <a:t>的新值来设置其</a:t>
            </a:r>
            <a:r>
              <a:rPr kumimoji="0" lang="en-US" altLang="zh-CN" sz="2000" dirty="0">
                <a:solidFill>
                  <a:srgbClr val="002060"/>
                </a:solidFill>
                <a:latin typeface="+mn-ea"/>
              </a:rPr>
              <a:t>level</a:t>
            </a:r>
            <a:r>
              <a:rPr kumimoji="0" lang="zh-CN" altLang="en-US" sz="2000" dirty="0">
                <a:solidFill>
                  <a:srgbClr val="002060"/>
                </a:solidFill>
                <a:latin typeface="+mn-ea"/>
              </a:rPr>
              <a:t>值即可。</a:t>
            </a:r>
            <a:endParaRPr kumimoji="0" lang="en-US" altLang="zh-CN" sz="2000" dirty="0">
              <a:solidFill>
                <a:srgbClr val="002060"/>
              </a:solidFill>
              <a:latin typeface="+mn-ea"/>
            </a:endParaRPr>
          </a:p>
          <a:p>
            <a:pPr marL="457200" indent="-457200" algn="just">
              <a:lnSpc>
                <a:spcPct val="200000"/>
              </a:lnSpc>
              <a:spcBef>
                <a:spcPts val="1800"/>
              </a:spcBef>
              <a:buClr>
                <a:srgbClr val="FF0000"/>
              </a:buClr>
              <a:buSzTx/>
              <a:buFont typeface="+mj-lt"/>
              <a:buAutoNum type="arabicPeriod"/>
            </a:pPr>
            <a:r>
              <a:rPr kumimoji="0" lang="zh-CN" altLang="en-US" sz="2000" dirty="0">
                <a:solidFill>
                  <a:srgbClr val="002060"/>
                </a:solidFill>
                <a:latin typeface="+mn-ea"/>
              </a:rPr>
              <a:t>使用函数约束或者触发器来保证管理者的工资必须高于他所管理的任何一个员工</a:t>
            </a:r>
          </a:p>
          <a:p>
            <a:pPr marL="457200" indent="-457200" algn="just">
              <a:lnSpc>
                <a:spcPct val="200000"/>
              </a:lnSpc>
              <a:spcBef>
                <a:spcPts val="1800"/>
              </a:spcBef>
              <a:buClr>
                <a:srgbClr val="FF0000"/>
              </a:buClr>
              <a:buSzTx/>
              <a:buFont typeface="+mj-lt"/>
              <a:buAutoNum type="arabicPeriod"/>
            </a:pPr>
            <a:r>
              <a:rPr kumimoji="0" lang="zh-CN" altLang="en-US" sz="2000" dirty="0">
                <a:solidFill>
                  <a:srgbClr val="002060"/>
                </a:solidFill>
                <a:latin typeface="+mn-ea"/>
              </a:rPr>
              <a:t>使用触发器保证任何一个员工工资的变化额度，都应该体现在他所在部门的预算上面，本质上这相当于实现了一个物化视图的一致性维护机制（触发器应该考虑到员工改变工作部门的情况，从一致性维护效率的角度，完全重算当然最简单，但希望还是实现基于更新行的增量更新） </a:t>
            </a:r>
          </a:p>
        </p:txBody>
      </p:sp>
    </p:spTree>
    <p:extLst>
      <p:ext uri="{BB962C8B-B14F-4D97-AF65-F5344CB8AC3E}">
        <p14:creationId xmlns:p14="http://schemas.microsoft.com/office/powerpoint/2010/main" val="97885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E9553-9361-4B61-A17A-4CE4F2F2817C}"/>
              </a:ext>
            </a:extLst>
          </p:cNvPr>
          <p:cNvSpPr>
            <a:spLocks noGrp="1"/>
          </p:cNvSpPr>
          <p:nvPr>
            <p:ph type="title"/>
          </p:nvPr>
        </p:nvSpPr>
        <p:spPr/>
        <p:txBody>
          <a:bodyPr/>
          <a:lstStyle/>
          <a:p>
            <a:r>
              <a:rPr lang="zh-CN" altLang="en-US" dirty="0"/>
              <a:t>高级约束设计</a:t>
            </a: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07C46A1B-08B0-48DD-B52B-4FC245D701FB}"/>
                  </a:ext>
                </a:extLst>
              </p:cNvPr>
              <p:cNvSpPr>
                <a:spLocks noGrp="1"/>
              </p:cNvSpPr>
              <p:nvPr>
                <p:ph idx="1"/>
              </p:nvPr>
            </p:nvSpPr>
            <p:spPr>
              <a:xfrm>
                <a:off x="137648" y="934753"/>
                <a:ext cx="11985523" cy="5751182"/>
              </a:xfrm>
            </p:spPr>
            <p:txBody>
              <a:bodyPr/>
              <a:lstStyle/>
              <a:p>
                <a:pPr marL="0" indent="0">
                  <a:lnSpc>
                    <a:spcPct val="200000"/>
                  </a:lnSpc>
                  <a:buClr>
                    <a:srgbClr val="FF0000"/>
                  </a:buClr>
                  <a:buSzTx/>
                  <a:buNone/>
                </a:pPr>
                <a:r>
                  <a:rPr kumimoji="0" lang="zh-CN" altLang="en-US" sz="2000" dirty="0">
                    <a:solidFill>
                      <a:srgbClr val="002060"/>
                    </a:solidFill>
                    <a:latin typeface="+mn-ea"/>
                  </a:rPr>
                  <a:t>这个约束设计是用来维护关系模式上的函数依赖的，先假定表</a:t>
                </a:r>
                <a14:m>
                  <m:oMath xmlns:m="http://schemas.openxmlformats.org/officeDocument/2006/math">
                    <m:r>
                      <a:rPr kumimoji="0" lang="en-US" altLang="zh-CN" sz="2000" b="0" i="1" smtClean="0">
                        <a:solidFill>
                          <a:srgbClr val="002060"/>
                        </a:solidFill>
                        <a:latin typeface="Cambria Math" panose="02040503050406030204" pitchFamily="18" charset="0"/>
                      </a:rPr>
                      <m:t>𝑆𝑇𝐶</m:t>
                    </m:r>
                    <m:d>
                      <m:dPr>
                        <m:ctrlPr>
                          <a:rPr kumimoji="0" lang="en-US" altLang="zh-CN" sz="2000" b="0" i="1" smtClean="0">
                            <a:solidFill>
                              <a:srgbClr val="002060"/>
                            </a:solidFill>
                            <a:latin typeface="Cambria Math" panose="02040503050406030204" pitchFamily="18" charset="0"/>
                          </a:rPr>
                        </m:ctrlPr>
                      </m:dPr>
                      <m:e>
                        <m:r>
                          <a:rPr kumimoji="0" lang="en-US" altLang="zh-CN" sz="2000" b="0" i="1" smtClean="0">
                            <a:solidFill>
                              <a:srgbClr val="002060"/>
                            </a:solidFill>
                            <a:latin typeface="Cambria Math" panose="02040503050406030204" pitchFamily="18" charset="0"/>
                          </a:rPr>
                          <m:t>𝑠𝑛𝑜</m:t>
                        </m:r>
                        <m:r>
                          <a:rPr kumimoji="0" lang="en-US" altLang="zh-CN" sz="2000" b="0" i="1" smtClean="0">
                            <a:solidFill>
                              <a:srgbClr val="002060"/>
                            </a:solidFill>
                            <a:latin typeface="Cambria Math" panose="02040503050406030204" pitchFamily="18" charset="0"/>
                          </a:rPr>
                          <m:t>,</m:t>
                        </m:r>
                        <m:r>
                          <a:rPr kumimoji="0" lang="en-US" altLang="zh-CN" sz="2000" b="0" i="1" smtClean="0">
                            <a:solidFill>
                              <a:srgbClr val="002060"/>
                            </a:solidFill>
                            <a:latin typeface="Cambria Math" panose="02040503050406030204" pitchFamily="18" charset="0"/>
                          </a:rPr>
                          <m:t>𝑡𝑛𝑜</m:t>
                        </m:r>
                        <m:r>
                          <a:rPr kumimoji="0" lang="en-US" altLang="zh-CN" sz="2000" b="0" i="1" smtClean="0">
                            <a:solidFill>
                              <a:srgbClr val="002060"/>
                            </a:solidFill>
                            <a:latin typeface="Cambria Math" panose="02040503050406030204" pitchFamily="18" charset="0"/>
                          </a:rPr>
                          <m:t>,</m:t>
                        </m:r>
                        <m:r>
                          <a:rPr kumimoji="0" lang="en-US" altLang="zh-CN" sz="2000" b="0" i="1" smtClean="0">
                            <a:solidFill>
                              <a:srgbClr val="002060"/>
                            </a:solidFill>
                            <a:latin typeface="Cambria Math" panose="02040503050406030204" pitchFamily="18" charset="0"/>
                          </a:rPr>
                          <m:t>𝑐𝑛𝑜</m:t>
                        </m:r>
                      </m:e>
                    </m:d>
                    <m:r>
                      <m:rPr>
                        <m:nor/>
                      </m:rPr>
                      <a:rPr kumimoji="0" lang="zh-CN" altLang="en-US" sz="2000" dirty="0">
                        <a:solidFill>
                          <a:srgbClr val="002060"/>
                        </a:solidFill>
                        <a:latin typeface="+mn-ea"/>
                      </a:rPr>
                      <m:t>上成立函数依赖</m:t>
                    </m:r>
                    <m:r>
                      <a:rPr kumimoji="0" lang="en-US" altLang="zh-CN" sz="2000" b="0" i="1" smtClean="0">
                        <a:solidFill>
                          <a:srgbClr val="002060"/>
                        </a:solidFill>
                        <a:latin typeface="Cambria Math" panose="02040503050406030204" pitchFamily="18" charset="0"/>
                      </a:rPr>
                      <m:t>𝑡𝑛𝑜</m:t>
                    </m:r>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i="1">
                        <a:solidFill>
                          <a:srgbClr val="002060"/>
                        </a:solidFill>
                        <a:latin typeface="Cambria Math" panose="02040503050406030204" pitchFamily="18" charset="0"/>
                        <a:ea typeface="Cambria Math" panose="02040503050406030204" pitchFamily="18" charset="0"/>
                      </a:rPr>
                      <m:t>𝑐𝑛𝑜</m:t>
                    </m:r>
                    <m:r>
                      <m:rPr>
                        <m:nor/>
                      </m:rPr>
                      <a:rPr kumimoji="0" lang="zh-CN" altLang="en-US" sz="2000" dirty="0">
                        <a:solidFill>
                          <a:srgbClr val="002060"/>
                        </a:solidFill>
                        <a:latin typeface="+mn-ea"/>
                      </a:rPr>
                      <m:t>和</m:t>
                    </m:r>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i="1">
                        <a:solidFill>
                          <a:srgbClr val="002060"/>
                        </a:solidFill>
                        <a:latin typeface="Cambria Math" panose="02040503050406030204" pitchFamily="18" charset="0"/>
                        <a:ea typeface="Cambria Math" panose="02040503050406030204" pitchFamily="18" charset="0"/>
                      </a:rPr>
                      <m:t>𝑠𝑛𝑜</m:t>
                    </m:r>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i="1">
                        <a:solidFill>
                          <a:srgbClr val="002060"/>
                        </a:solidFill>
                        <a:latin typeface="Cambria Math" panose="02040503050406030204" pitchFamily="18" charset="0"/>
                        <a:ea typeface="Cambria Math" panose="02040503050406030204" pitchFamily="18" charset="0"/>
                      </a:rPr>
                      <m:t>𝑐𝑛𝑜</m:t>
                    </m:r>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b="0" i="1" smtClean="0">
                        <a:solidFill>
                          <a:srgbClr val="002060"/>
                        </a:solidFill>
                        <a:latin typeface="Cambria Math" panose="02040503050406030204" pitchFamily="18" charset="0"/>
                        <a:ea typeface="Cambria Math" panose="02040503050406030204" pitchFamily="18" charset="0"/>
                      </a:rPr>
                      <m:t>𝑡𝑛𝑜</m:t>
                    </m:r>
                    <m:r>
                      <a:rPr kumimoji="0" lang="zh-CN" altLang="en-US" sz="2000" i="1">
                        <a:solidFill>
                          <a:srgbClr val="002060"/>
                        </a:solidFill>
                        <a:latin typeface="Cambria Math" panose="02040503050406030204" pitchFamily="18" charset="0"/>
                        <a:ea typeface="Cambria Math" panose="02040503050406030204" pitchFamily="18" charset="0"/>
                      </a:rPr>
                      <m:t>，</m:t>
                    </m:r>
                    <m:r>
                      <m:rPr>
                        <m:nor/>
                      </m:rPr>
                      <a:rPr kumimoji="0" lang="zh-CN" altLang="en-US" sz="2000" dirty="0">
                        <a:solidFill>
                          <a:srgbClr val="002060"/>
                        </a:solidFill>
                        <a:latin typeface="+mn-ea"/>
                      </a:rPr>
                      <m:t>它是满足</m:t>
                    </m:r>
                    <m:r>
                      <a:rPr kumimoji="0" lang="en-US" altLang="zh-CN" sz="2000" i="1">
                        <a:solidFill>
                          <a:srgbClr val="002060"/>
                        </a:solidFill>
                        <a:latin typeface="Cambria Math" panose="02040503050406030204" pitchFamily="18" charset="0"/>
                        <a:ea typeface="Cambria Math" panose="02040503050406030204" pitchFamily="18" charset="0"/>
                      </a:rPr>
                      <m:t>3</m:t>
                    </m:r>
                    <m:r>
                      <a:rPr kumimoji="0" lang="en-US" altLang="zh-CN" sz="2000" i="1">
                        <a:solidFill>
                          <a:srgbClr val="002060"/>
                        </a:solidFill>
                        <a:latin typeface="Cambria Math" panose="02040503050406030204" pitchFamily="18" charset="0"/>
                        <a:ea typeface="Cambria Math" panose="02040503050406030204" pitchFamily="18" charset="0"/>
                      </a:rPr>
                      <m:t>𝑁𝐹</m:t>
                    </m:r>
                  </m:oMath>
                </a14:m>
                <a:r>
                  <a:rPr kumimoji="0" lang="zh-CN" altLang="en-US" sz="2000" dirty="0">
                    <a:solidFill>
                      <a:srgbClr val="002060"/>
                    </a:solidFill>
                    <a:latin typeface="+mn-ea"/>
                  </a:rPr>
                  <a:t>的</a:t>
                </a:r>
                <a:endParaRPr kumimoji="0" lang="en-US" altLang="zh-CN" sz="2000" dirty="0">
                  <a:solidFill>
                    <a:srgbClr val="002060"/>
                  </a:solidFill>
                  <a:latin typeface="+mn-ea"/>
                </a:endParaRPr>
              </a:p>
              <a:p>
                <a:pPr marL="457200" indent="-457200">
                  <a:lnSpc>
                    <a:spcPct val="200000"/>
                  </a:lnSpc>
                  <a:buClr>
                    <a:srgbClr val="FF0000"/>
                  </a:buClr>
                  <a:buSzTx/>
                  <a:buFont typeface="+mj-lt"/>
                  <a:buAutoNum type="arabicPeriod"/>
                </a:pPr>
                <a:r>
                  <a:rPr kumimoji="0" lang="zh-CN" altLang="en-US" sz="2000" dirty="0">
                    <a:solidFill>
                      <a:srgbClr val="002060"/>
                    </a:solidFill>
                    <a:latin typeface="+mn-ea"/>
                  </a:rPr>
                  <a:t>数据准备，设置</a:t>
                </a:r>
                <a14:m>
                  <m:oMath xmlns:m="http://schemas.openxmlformats.org/officeDocument/2006/math">
                    <m:r>
                      <a:rPr kumimoji="0" lang="en-US" altLang="zh-CN" sz="2000" i="1">
                        <a:solidFill>
                          <a:srgbClr val="002060"/>
                        </a:solidFill>
                        <a:latin typeface="Cambria Math" panose="02040503050406030204" pitchFamily="18" charset="0"/>
                      </a:rPr>
                      <m:t>𝑠𝑛𝑜</m:t>
                    </m:r>
                    <m:r>
                      <a:rPr kumimoji="0" lang="en-US" altLang="zh-CN" sz="2000" i="1">
                        <a:solidFill>
                          <a:srgbClr val="002060"/>
                        </a:solidFill>
                        <a:latin typeface="Cambria Math" panose="02040503050406030204" pitchFamily="18" charset="0"/>
                      </a:rPr>
                      <m:t>,</m:t>
                    </m:r>
                    <m:r>
                      <a:rPr kumimoji="0" lang="en-US" altLang="zh-CN" sz="2000" i="1">
                        <a:solidFill>
                          <a:srgbClr val="002060"/>
                        </a:solidFill>
                        <a:latin typeface="Cambria Math" panose="02040503050406030204" pitchFamily="18" charset="0"/>
                      </a:rPr>
                      <m:t>𝑡𝑛𝑜</m:t>
                    </m:r>
                    <m:r>
                      <a:rPr kumimoji="0" lang="en-US" altLang="zh-CN" sz="2000" i="1">
                        <a:solidFill>
                          <a:srgbClr val="002060"/>
                        </a:solidFill>
                        <a:latin typeface="Cambria Math" panose="02040503050406030204" pitchFamily="18" charset="0"/>
                      </a:rPr>
                      <m:t>, </m:t>
                    </m:r>
                    <m:r>
                      <a:rPr kumimoji="0" lang="en-US" altLang="zh-CN" sz="2000" i="1">
                        <a:solidFill>
                          <a:srgbClr val="002060"/>
                        </a:solidFill>
                        <a:latin typeface="Cambria Math" panose="02040503050406030204" pitchFamily="18" charset="0"/>
                      </a:rPr>
                      <m:t>𝑐𝑛𝑜</m:t>
                    </m:r>
                  </m:oMath>
                </a14:m>
                <a:r>
                  <a:rPr kumimoji="0" lang="zh-CN" altLang="en-US" sz="2000" dirty="0">
                    <a:solidFill>
                      <a:srgbClr val="002060"/>
                    </a:solidFill>
                    <a:latin typeface="+mn-ea"/>
                  </a:rPr>
                  <a:t>的取值范围分别是</a:t>
                </a:r>
                <a14:m>
                  <m:oMath xmlns:m="http://schemas.openxmlformats.org/officeDocument/2006/math">
                    <m:r>
                      <a:rPr kumimoji="0" lang="en-US" altLang="zh-CN" sz="2000" i="1">
                        <a:solidFill>
                          <a:srgbClr val="002060"/>
                        </a:solidFill>
                        <a:latin typeface="Cambria Math" panose="02040503050406030204" pitchFamily="18" charset="0"/>
                      </a:rPr>
                      <m:t>1~10000, 1~1000, 1~100, </m:t>
                    </m:r>
                  </m:oMath>
                </a14:m>
                <a:r>
                  <a:rPr kumimoji="0" lang="zh-CN" altLang="en-US" sz="2000" dirty="0">
                    <a:solidFill>
                      <a:srgbClr val="002060"/>
                    </a:solidFill>
                    <a:latin typeface="+mn-ea"/>
                  </a:rPr>
                  <a:t>产生随机行，插入到</a:t>
                </a:r>
                <a14:m>
                  <m:oMath xmlns:m="http://schemas.openxmlformats.org/officeDocument/2006/math">
                    <m:r>
                      <a:rPr kumimoji="0" lang="zh-CN" altLang="en-US" sz="2000" i="1" dirty="0">
                        <a:solidFill>
                          <a:srgbClr val="002060"/>
                        </a:solidFill>
                        <a:latin typeface="Cambria Math" panose="02040503050406030204" pitchFamily="18" charset="0"/>
                      </a:rPr>
                      <m:t>一个</m:t>
                    </m:r>
                    <m:r>
                      <a:rPr kumimoji="0" lang="zh-CN" altLang="en-US" sz="2000" i="1" dirty="0" smtClean="0">
                        <a:solidFill>
                          <a:srgbClr val="002060"/>
                        </a:solidFill>
                        <a:latin typeface="Cambria Math" panose="02040503050406030204" pitchFamily="18" charset="0"/>
                      </a:rPr>
                      <m:t>临时</m:t>
                    </m:r>
                    <m:r>
                      <a:rPr kumimoji="0" lang="zh-CN" altLang="en-US" sz="2000" i="1" dirty="0">
                        <a:solidFill>
                          <a:srgbClr val="002060"/>
                        </a:solidFill>
                        <a:latin typeface="Cambria Math" panose="02040503050406030204" pitchFamily="18" charset="0"/>
                      </a:rPr>
                      <m:t>表</m:t>
                    </m:r>
                    <m:r>
                      <a:rPr kumimoji="0" lang="en-US" altLang="zh-CN" sz="2000" i="1">
                        <a:solidFill>
                          <a:srgbClr val="002060"/>
                        </a:solidFill>
                        <a:latin typeface="Cambria Math" panose="02040503050406030204" pitchFamily="18" charset="0"/>
                      </a:rPr>
                      <m:t>𝑡𝑚𝑝</m:t>
                    </m:r>
                    <m:r>
                      <a:rPr kumimoji="0" lang="en-US" altLang="zh-CN" sz="2000" b="0" i="1" smtClean="0">
                        <a:solidFill>
                          <a:srgbClr val="002060"/>
                        </a:solidFill>
                        <a:latin typeface="Cambria Math" panose="02040503050406030204" pitchFamily="18" charset="0"/>
                      </a:rPr>
                      <m:t>𝑆𝑇𝐶</m:t>
                    </m:r>
                    <m:r>
                      <a:rPr kumimoji="0" lang="en-US" altLang="zh-CN" sz="2000" b="0" i="1" smtClean="0">
                        <a:solidFill>
                          <a:srgbClr val="002060"/>
                        </a:solidFill>
                        <a:latin typeface="Cambria Math" panose="02040503050406030204" pitchFamily="18" charset="0"/>
                      </a:rPr>
                      <m:t> </m:t>
                    </m:r>
                  </m:oMath>
                </a14:m>
                <a:r>
                  <a:rPr kumimoji="0" lang="zh-CN" altLang="en-US" sz="2000" dirty="0">
                    <a:solidFill>
                      <a:srgbClr val="002060"/>
                    </a:solidFill>
                    <a:latin typeface="+mn-ea"/>
                  </a:rPr>
                  <a:t>，去重后保证数据有至少</a:t>
                </a:r>
                <a14:m>
                  <m:oMath xmlns:m="http://schemas.openxmlformats.org/officeDocument/2006/math">
                    <m:r>
                      <a:rPr kumimoji="0" lang="en-US" altLang="zh-CN" sz="2000" i="1">
                        <a:solidFill>
                          <a:srgbClr val="002060"/>
                        </a:solidFill>
                        <a:latin typeface="Cambria Math" panose="02040503050406030204" pitchFamily="18" charset="0"/>
                      </a:rPr>
                      <m:t>1</m:t>
                    </m:r>
                    <m:r>
                      <a:rPr kumimoji="0" lang="en-US" altLang="zh-CN" sz="2000" b="0" i="1" smtClean="0">
                        <a:solidFill>
                          <a:srgbClr val="002060"/>
                        </a:solidFill>
                        <a:latin typeface="Cambria Math" panose="02040503050406030204" pitchFamily="18" charset="0"/>
                      </a:rPr>
                      <m:t>0</m:t>
                    </m:r>
                    <m:r>
                      <a:rPr kumimoji="0" lang="en-US" altLang="zh-CN" sz="2000" i="1">
                        <a:solidFill>
                          <a:srgbClr val="002060"/>
                        </a:solidFill>
                        <a:latin typeface="Cambria Math" panose="02040503050406030204" pitchFamily="18" charset="0"/>
                      </a:rPr>
                      <m:t>0000</m:t>
                    </m:r>
                  </m:oMath>
                </a14:m>
                <a:r>
                  <a:rPr kumimoji="0" lang="zh-CN" altLang="en-US" sz="2000" dirty="0">
                    <a:solidFill>
                      <a:srgbClr val="002060"/>
                    </a:solidFill>
                    <a:latin typeface="+mn-ea"/>
                  </a:rPr>
                  <a:t>行</a:t>
                </a:r>
                <a:endParaRPr kumimoji="0" lang="en-US" altLang="zh-CN" sz="2000" dirty="0">
                  <a:solidFill>
                    <a:srgbClr val="002060"/>
                  </a:solidFill>
                  <a:latin typeface="+mn-ea"/>
                </a:endParaRPr>
              </a:p>
              <a:p>
                <a:pPr marL="457200" indent="-457200">
                  <a:lnSpc>
                    <a:spcPct val="200000"/>
                  </a:lnSpc>
                  <a:buClr>
                    <a:srgbClr val="FF0000"/>
                  </a:buClr>
                  <a:buSzTx/>
                  <a:buFont typeface="+mj-lt"/>
                  <a:buAutoNum type="arabicPeriod"/>
                </a:pPr>
                <a:r>
                  <a:rPr kumimoji="0" lang="zh-CN" altLang="en-US" sz="2000" dirty="0">
                    <a:solidFill>
                      <a:srgbClr val="002060"/>
                    </a:solidFill>
                    <a:latin typeface="+mn-ea"/>
                  </a:rPr>
                  <a:t>将</a:t>
                </a:r>
                <a14:m>
                  <m:oMath xmlns:m="http://schemas.openxmlformats.org/officeDocument/2006/math">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i="1">
                        <a:solidFill>
                          <a:srgbClr val="002060"/>
                        </a:solidFill>
                        <a:latin typeface="Cambria Math" panose="02040503050406030204" pitchFamily="18" charset="0"/>
                        <a:ea typeface="Cambria Math" panose="02040503050406030204" pitchFamily="18" charset="0"/>
                      </a:rPr>
                      <m:t>𝑠𝑛𝑜</m:t>
                    </m:r>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i="1">
                        <a:solidFill>
                          <a:srgbClr val="002060"/>
                        </a:solidFill>
                        <a:latin typeface="Cambria Math" panose="02040503050406030204" pitchFamily="18" charset="0"/>
                        <a:ea typeface="Cambria Math" panose="02040503050406030204" pitchFamily="18" charset="0"/>
                      </a:rPr>
                      <m:t>𝑐𝑛𝑜</m:t>
                    </m:r>
                    <m:r>
                      <a:rPr kumimoji="0" lang="en-US" altLang="zh-CN" sz="2000" i="1">
                        <a:solidFill>
                          <a:srgbClr val="002060"/>
                        </a:solidFill>
                        <a:latin typeface="Cambria Math" panose="02040503050406030204" pitchFamily="18" charset="0"/>
                        <a:ea typeface="Cambria Math" panose="02040503050406030204" pitchFamily="18" charset="0"/>
                      </a:rPr>
                      <m:t>)</m:t>
                    </m:r>
                    <m:r>
                      <m:rPr>
                        <m:nor/>
                      </m:rPr>
                      <a:rPr kumimoji="0" lang="zh-CN" altLang="en-US" sz="2000" dirty="0">
                        <a:solidFill>
                          <a:srgbClr val="002060"/>
                        </a:solidFill>
                        <a:latin typeface="+mn-ea"/>
                      </a:rPr>
                      <m:t>和</m:t>
                    </m:r>
                    <m:r>
                      <a:rPr kumimoji="0" lang="en-US" altLang="zh-CN" sz="2000" i="1">
                        <a:solidFill>
                          <a:srgbClr val="002060"/>
                        </a:solidFill>
                        <a:latin typeface="Cambria Math" panose="02040503050406030204" pitchFamily="18" charset="0"/>
                      </a:rPr>
                      <m:t>𝑡𝑛𝑜</m:t>
                    </m:r>
                  </m:oMath>
                </a14:m>
                <a:r>
                  <a:rPr kumimoji="0" lang="zh-CN" altLang="en-US" sz="2000" dirty="0">
                    <a:solidFill>
                      <a:srgbClr val="002060"/>
                    </a:solidFill>
                    <a:latin typeface="+mn-ea"/>
                  </a:rPr>
                  <a:t>声明为</a:t>
                </a:r>
                <a:r>
                  <a:rPr kumimoji="0" lang="en-US" altLang="zh-CN" sz="2000" dirty="0">
                    <a:solidFill>
                      <a:srgbClr val="002060"/>
                    </a:solidFill>
                    <a:latin typeface="+mn-ea"/>
                  </a:rPr>
                  <a:t>unique</a:t>
                </a:r>
                <a:r>
                  <a:rPr kumimoji="0" lang="zh-CN" altLang="en-US" sz="2000" dirty="0">
                    <a:solidFill>
                      <a:srgbClr val="002060"/>
                    </a:solidFill>
                    <a:latin typeface="+mn-ea"/>
                  </a:rPr>
                  <a:t>，然后把</a:t>
                </a:r>
                <a14:m>
                  <m:oMath xmlns:m="http://schemas.openxmlformats.org/officeDocument/2006/math">
                    <m:r>
                      <a:rPr kumimoji="0" lang="en-US" altLang="zh-CN" sz="2000" i="1">
                        <a:solidFill>
                          <a:srgbClr val="002060"/>
                        </a:solidFill>
                        <a:latin typeface="Cambria Math" panose="02040503050406030204" pitchFamily="18" charset="0"/>
                      </a:rPr>
                      <m:t>𝑡𝑚𝑝𝑆𝑇𝐶</m:t>
                    </m:r>
                  </m:oMath>
                </a14:m>
                <a:r>
                  <a:rPr kumimoji="0" lang="zh-CN" altLang="en-US" sz="2000" dirty="0">
                    <a:solidFill>
                      <a:srgbClr val="002060"/>
                    </a:solidFill>
                    <a:latin typeface="+mn-ea"/>
                  </a:rPr>
                  <a:t>中数据导入到表</a:t>
                </a:r>
                <a14:m>
                  <m:oMath xmlns:m="http://schemas.openxmlformats.org/officeDocument/2006/math">
                    <m:r>
                      <a:rPr kumimoji="0" lang="en-US" altLang="zh-CN" sz="2000" i="1">
                        <a:solidFill>
                          <a:srgbClr val="002060"/>
                        </a:solidFill>
                        <a:latin typeface="Cambria Math" panose="02040503050406030204" pitchFamily="18" charset="0"/>
                      </a:rPr>
                      <m:t>𝑆𝑇</m:t>
                    </m:r>
                    <m:r>
                      <a:rPr kumimoji="0" lang="en-US" altLang="zh-CN" sz="2000" b="0" i="1" smtClean="0">
                        <a:solidFill>
                          <a:srgbClr val="002060"/>
                        </a:solidFill>
                        <a:latin typeface="Cambria Math" panose="02040503050406030204" pitchFamily="18" charset="0"/>
                      </a:rPr>
                      <m:t>𝐶</m:t>
                    </m:r>
                  </m:oMath>
                </a14:m>
                <a:r>
                  <a:rPr kumimoji="0" lang="zh-CN" altLang="en-US" sz="2000" dirty="0">
                    <a:solidFill>
                      <a:srgbClr val="002060"/>
                    </a:solidFill>
                    <a:latin typeface="+mn-ea"/>
                  </a:rPr>
                  <a:t>中，查看用时及导入成功的行数，并统计</a:t>
                </a:r>
                <a:r>
                  <a:rPr kumimoji="0" lang="en-US" altLang="zh-CN" sz="2000" dirty="0">
                    <a:solidFill>
                      <a:srgbClr val="002060"/>
                    </a:solidFill>
                    <a:latin typeface="+mn-ea"/>
                  </a:rPr>
                  <a:t>(</a:t>
                </a:r>
                <a:r>
                  <a:rPr kumimoji="0" lang="en-US" altLang="zh-CN" sz="2000" dirty="0" err="1">
                    <a:solidFill>
                      <a:srgbClr val="002060"/>
                    </a:solidFill>
                    <a:latin typeface="+mn-ea"/>
                  </a:rPr>
                  <a:t>tno</a:t>
                </a:r>
                <a:r>
                  <a:rPr kumimoji="0" lang="en-US" altLang="zh-CN" sz="2000" dirty="0">
                    <a:solidFill>
                      <a:srgbClr val="002060"/>
                    </a:solidFill>
                    <a:latin typeface="+mn-ea"/>
                  </a:rPr>
                  <a:t>, </a:t>
                </a:r>
                <a:r>
                  <a:rPr kumimoji="0" lang="en-US" altLang="zh-CN" sz="2000" dirty="0" err="1">
                    <a:solidFill>
                      <a:srgbClr val="002060"/>
                    </a:solidFill>
                    <a:latin typeface="+mn-ea"/>
                  </a:rPr>
                  <a:t>cno</a:t>
                </a:r>
                <a:r>
                  <a:rPr kumimoji="0" lang="en-US" altLang="zh-CN" sz="2000" dirty="0">
                    <a:solidFill>
                      <a:srgbClr val="002060"/>
                    </a:solidFill>
                    <a:latin typeface="+mn-ea"/>
                  </a:rPr>
                  <a:t>)</a:t>
                </a:r>
                <a:r>
                  <a:rPr kumimoji="0" lang="zh-CN" altLang="en-US" sz="2000" dirty="0">
                    <a:solidFill>
                      <a:srgbClr val="002060"/>
                    </a:solidFill>
                    <a:latin typeface="+mn-ea"/>
                  </a:rPr>
                  <a:t>的冗余，这就是</a:t>
                </a:r>
                <a:r>
                  <a:rPr kumimoji="0" lang="en-US" altLang="zh-CN" sz="2000" dirty="0">
                    <a:solidFill>
                      <a:srgbClr val="002060"/>
                    </a:solidFill>
                    <a:latin typeface="+mn-ea"/>
                  </a:rPr>
                  <a:t>3NF</a:t>
                </a:r>
                <a:r>
                  <a:rPr kumimoji="0" lang="zh-CN" altLang="en-US" sz="2000" dirty="0">
                    <a:solidFill>
                      <a:srgbClr val="002060"/>
                    </a:solidFill>
                    <a:latin typeface="+mn-ea"/>
                  </a:rPr>
                  <a:t>为维护函数依赖所付出的代价</a:t>
                </a:r>
                <a:endParaRPr kumimoji="0" lang="en-US" altLang="zh-CN" sz="2000" dirty="0">
                  <a:solidFill>
                    <a:srgbClr val="002060"/>
                  </a:solidFill>
                  <a:latin typeface="+mn-ea"/>
                </a:endParaRPr>
              </a:p>
              <a:p>
                <a:pPr marL="457200" indent="-457200">
                  <a:lnSpc>
                    <a:spcPct val="200000"/>
                  </a:lnSpc>
                  <a:buClr>
                    <a:srgbClr val="FF0000"/>
                  </a:buClr>
                  <a:buSzTx/>
                  <a:buFont typeface="+mj-lt"/>
                  <a:buAutoNum type="arabicPeriod"/>
                </a:pPr>
                <a14:m>
                  <m:oMath xmlns:m="http://schemas.openxmlformats.org/officeDocument/2006/math">
                    <m:r>
                      <a:rPr kumimoji="0" lang="en-US" altLang="zh-CN" sz="2000" i="1">
                        <a:solidFill>
                          <a:srgbClr val="002060"/>
                        </a:solidFill>
                        <a:latin typeface="Cambria Math" panose="02040503050406030204" pitchFamily="18" charset="0"/>
                      </a:rPr>
                      <m:t>𝐵𝐶𝑁𝐹</m:t>
                    </m:r>
                  </m:oMath>
                </a14:m>
                <a:r>
                  <a:rPr kumimoji="0" lang="zh-CN" altLang="en-US" sz="2000" dirty="0">
                    <a:solidFill>
                      <a:srgbClr val="002060"/>
                    </a:solidFill>
                    <a:latin typeface="+mn-ea"/>
                  </a:rPr>
                  <a:t>设计则会把</a:t>
                </a:r>
                <a14:m>
                  <m:oMath xmlns:m="http://schemas.openxmlformats.org/officeDocument/2006/math">
                    <m:r>
                      <a:rPr kumimoji="0" lang="en-US" altLang="zh-CN" sz="2000" i="1">
                        <a:solidFill>
                          <a:srgbClr val="002060"/>
                        </a:solidFill>
                        <a:latin typeface="Cambria Math" panose="02040503050406030204" pitchFamily="18" charset="0"/>
                      </a:rPr>
                      <m:t>𝑆𝑇𝐶</m:t>
                    </m:r>
                    <m:d>
                      <m:dPr>
                        <m:ctrlPr>
                          <a:rPr kumimoji="0" lang="en-US" altLang="zh-CN" sz="2000" i="1">
                            <a:solidFill>
                              <a:srgbClr val="002060"/>
                            </a:solidFill>
                            <a:latin typeface="Cambria Math" panose="02040503050406030204" pitchFamily="18" charset="0"/>
                          </a:rPr>
                        </m:ctrlPr>
                      </m:dPr>
                      <m:e>
                        <m:r>
                          <a:rPr kumimoji="0" lang="en-US" altLang="zh-CN" sz="2000" i="1">
                            <a:solidFill>
                              <a:srgbClr val="002060"/>
                            </a:solidFill>
                            <a:latin typeface="Cambria Math" panose="02040503050406030204" pitchFamily="18" charset="0"/>
                          </a:rPr>
                          <m:t>𝑠𝑛𝑜</m:t>
                        </m:r>
                        <m:r>
                          <a:rPr kumimoji="0" lang="en-US" altLang="zh-CN" sz="2000" i="1">
                            <a:solidFill>
                              <a:srgbClr val="002060"/>
                            </a:solidFill>
                            <a:latin typeface="Cambria Math" panose="02040503050406030204" pitchFamily="18" charset="0"/>
                          </a:rPr>
                          <m:t>,</m:t>
                        </m:r>
                        <m:r>
                          <a:rPr kumimoji="0" lang="en-US" altLang="zh-CN" sz="2000" i="1">
                            <a:solidFill>
                              <a:srgbClr val="002060"/>
                            </a:solidFill>
                            <a:latin typeface="Cambria Math" panose="02040503050406030204" pitchFamily="18" charset="0"/>
                          </a:rPr>
                          <m:t>𝑡𝑛𝑜</m:t>
                        </m:r>
                        <m:r>
                          <a:rPr kumimoji="0" lang="en-US" altLang="zh-CN" sz="2000" i="1">
                            <a:solidFill>
                              <a:srgbClr val="002060"/>
                            </a:solidFill>
                            <a:latin typeface="Cambria Math" panose="02040503050406030204" pitchFamily="18" charset="0"/>
                          </a:rPr>
                          <m:t>,</m:t>
                        </m:r>
                        <m:r>
                          <a:rPr kumimoji="0" lang="en-US" altLang="zh-CN" sz="2000" i="1">
                            <a:solidFill>
                              <a:srgbClr val="002060"/>
                            </a:solidFill>
                            <a:latin typeface="Cambria Math" panose="02040503050406030204" pitchFamily="18" charset="0"/>
                          </a:rPr>
                          <m:t>𝑐𝑛𝑜</m:t>
                        </m:r>
                      </m:e>
                    </m:d>
                  </m:oMath>
                </a14:m>
                <a:r>
                  <a:rPr kumimoji="0" lang="zh-CN" altLang="en-US" sz="2000" dirty="0">
                    <a:solidFill>
                      <a:srgbClr val="002060"/>
                    </a:solidFill>
                    <a:latin typeface="+mn-ea"/>
                  </a:rPr>
                  <a:t>分解为</a:t>
                </a:r>
                <a14:m>
                  <m:oMath xmlns:m="http://schemas.openxmlformats.org/officeDocument/2006/math">
                    <m:r>
                      <a:rPr kumimoji="0" lang="en-US" altLang="zh-CN" sz="2000" i="1">
                        <a:solidFill>
                          <a:srgbClr val="002060"/>
                        </a:solidFill>
                        <a:latin typeface="Cambria Math" panose="02040503050406030204" pitchFamily="18" charset="0"/>
                      </a:rPr>
                      <m:t>𝑆𝐶</m:t>
                    </m:r>
                    <m:d>
                      <m:dPr>
                        <m:ctrlPr>
                          <a:rPr kumimoji="0" lang="en-US" altLang="zh-CN" sz="2000" i="1">
                            <a:solidFill>
                              <a:srgbClr val="002060"/>
                            </a:solidFill>
                            <a:latin typeface="Cambria Math" panose="02040503050406030204" pitchFamily="18" charset="0"/>
                          </a:rPr>
                        </m:ctrlPr>
                      </m:dPr>
                      <m:e>
                        <m:r>
                          <a:rPr kumimoji="0" lang="en-US" altLang="zh-CN" sz="2000" i="1">
                            <a:solidFill>
                              <a:srgbClr val="002060"/>
                            </a:solidFill>
                            <a:latin typeface="Cambria Math" panose="02040503050406030204" pitchFamily="18" charset="0"/>
                          </a:rPr>
                          <m:t>𝑠𝑛𝑜</m:t>
                        </m:r>
                        <m:r>
                          <a:rPr kumimoji="0" lang="en-US" altLang="zh-CN" sz="2000" i="1">
                            <a:solidFill>
                              <a:srgbClr val="002060"/>
                            </a:solidFill>
                            <a:latin typeface="Cambria Math" panose="02040503050406030204" pitchFamily="18" charset="0"/>
                          </a:rPr>
                          <m:t>, </m:t>
                        </m:r>
                        <m:r>
                          <a:rPr kumimoji="0" lang="en-US" altLang="zh-CN" sz="2000" i="1">
                            <a:solidFill>
                              <a:srgbClr val="002060"/>
                            </a:solidFill>
                            <a:latin typeface="Cambria Math" panose="02040503050406030204" pitchFamily="18" charset="0"/>
                          </a:rPr>
                          <m:t>𝑐𝑛𝑜</m:t>
                        </m:r>
                      </m:e>
                    </m:d>
                  </m:oMath>
                </a14:m>
                <a:r>
                  <a:rPr kumimoji="0" lang="zh-CN" altLang="en-US" sz="2000" dirty="0">
                    <a:solidFill>
                      <a:srgbClr val="002060"/>
                    </a:solidFill>
                    <a:latin typeface="+mn-ea"/>
                  </a:rPr>
                  <a:t>和</a:t>
                </a:r>
                <a14:m>
                  <m:oMath xmlns:m="http://schemas.openxmlformats.org/officeDocument/2006/math">
                    <m:r>
                      <a:rPr kumimoji="0" lang="en-US" altLang="zh-CN" sz="2000" i="1">
                        <a:solidFill>
                          <a:srgbClr val="002060"/>
                        </a:solidFill>
                        <a:latin typeface="Cambria Math" panose="02040503050406030204" pitchFamily="18" charset="0"/>
                      </a:rPr>
                      <m:t>𝑇𝐶</m:t>
                    </m:r>
                    <m:d>
                      <m:dPr>
                        <m:ctrlPr>
                          <a:rPr kumimoji="0" lang="en-US" altLang="zh-CN" sz="2000" i="1">
                            <a:solidFill>
                              <a:srgbClr val="002060"/>
                            </a:solidFill>
                            <a:latin typeface="Cambria Math" panose="02040503050406030204" pitchFamily="18" charset="0"/>
                          </a:rPr>
                        </m:ctrlPr>
                      </m:dPr>
                      <m:e>
                        <m:r>
                          <a:rPr kumimoji="0" lang="en-US" altLang="zh-CN" sz="2000" i="1">
                            <a:solidFill>
                              <a:srgbClr val="002060"/>
                            </a:solidFill>
                            <a:latin typeface="Cambria Math" panose="02040503050406030204" pitchFamily="18" charset="0"/>
                          </a:rPr>
                          <m:t>𝑡𝑛𝑜</m:t>
                        </m:r>
                        <m:r>
                          <a:rPr kumimoji="0" lang="en-US" altLang="zh-CN" sz="2000" i="1">
                            <a:solidFill>
                              <a:srgbClr val="002060"/>
                            </a:solidFill>
                            <a:latin typeface="Cambria Math" panose="02040503050406030204" pitchFamily="18" charset="0"/>
                          </a:rPr>
                          <m:t>,</m:t>
                        </m:r>
                        <m:r>
                          <a:rPr kumimoji="0" lang="en-US" altLang="zh-CN" sz="2000" i="1">
                            <a:solidFill>
                              <a:srgbClr val="002060"/>
                            </a:solidFill>
                            <a:latin typeface="Cambria Math" panose="02040503050406030204" pitchFamily="18" charset="0"/>
                          </a:rPr>
                          <m:t>𝑐𝑛𝑜</m:t>
                        </m:r>
                      </m:e>
                    </m:d>
                    <m:r>
                      <a:rPr kumimoji="0" lang="en-US" altLang="zh-CN" sz="2000" i="1">
                        <a:solidFill>
                          <a:srgbClr val="002060"/>
                        </a:solidFill>
                        <a:latin typeface="Cambria Math" panose="02040503050406030204" pitchFamily="18" charset="0"/>
                      </a:rPr>
                      <m:t> </m:t>
                    </m:r>
                  </m:oMath>
                </a14:m>
                <a:r>
                  <a:rPr kumimoji="0" lang="zh-CN" altLang="en-US" sz="2000" dirty="0">
                    <a:solidFill>
                      <a:srgbClr val="002060"/>
                    </a:solidFill>
                    <a:latin typeface="+mn-ea"/>
                  </a:rPr>
                  <a:t>，这时只需要维护</a:t>
                </a:r>
                <a14:m>
                  <m:oMath xmlns:m="http://schemas.openxmlformats.org/officeDocument/2006/math">
                    <m:r>
                      <a:rPr kumimoji="0" lang="en-US" altLang="zh-CN" sz="2000" i="1">
                        <a:solidFill>
                          <a:srgbClr val="002060"/>
                        </a:solidFill>
                        <a:latin typeface="Cambria Math" panose="02040503050406030204" pitchFamily="18" charset="0"/>
                      </a:rPr>
                      <m:t>𝑇𝐶</m:t>
                    </m:r>
                  </m:oMath>
                </a14:m>
                <a:r>
                  <a:rPr kumimoji="0" lang="zh-CN" altLang="en-US" sz="2000" dirty="0">
                    <a:solidFill>
                      <a:srgbClr val="002060"/>
                    </a:solidFill>
                    <a:latin typeface="+mn-ea"/>
                  </a:rPr>
                  <a:t>上的</a:t>
                </a:r>
                <a14:m>
                  <m:oMath xmlns:m="http://schemas.openxmlformats.org/officeDocument/2006/math">
                    <m:r>
                      <a:rPr kumimoji="0" lang="en-US" altLang="zh-CN" sz="2000" i="1">
                        <a:solidFill>
                          <a:srgbClr val="002060"/>
                        </a:solidFill>
                        <a:latin typeface="Cambria Math" panose="02040503050406030204" pitchFamily="18" charset="0"/>
                      </a:rPr>
                      <m:t>𝑡𝑛𝑜</m:t>
                    </m:r>
                    <m:r>
                      <a:rPr kumimoji="0" lang="en-US" altLang="zh-CN" sz="2000" i="1">
                        <a:solidFill>
                          <a:srgbClr val="002060"/>
                        </a:solidFill>
                        <a:latin typeface="Cambria Math" panose="02040503050406030204" pitchFamily="18" charset="0"/>
                        <a:ea typeface="Cambria Math" panose="02040503050406030204" pitchFamily="18" charset="0"/>
                      </a:rPr>
                      <m:t>→</m:t>
                    </m:r>
                    <m:r>
                      <a:rPr kumimoji="0" lang="en-US" altLang="zh-CN" sz="2000" i="1">
                        <a:solidFill>
                          <a:srgbClr val="002060"/>
                        </a:solidFill>
                        <a:latin typeface="Cambria Math" panose="02040503050406030204" pitchFamily="18" charset="0"/>
                        <a:ea typeface="Cambria Math" panose="02040503050406030204" pitchFamily="18" charset="0"/>
                      </a:rPr>
                      <m:t>𝑐𝑛𝑜</m:t>
                    </m:r>
                    <m:r>
                      <a:rPr kumimoji="0" lang="en-US" altLang="zh-CN" sz="2000" b="0" i="1" smtClean="0">
                        <a:solidFill>
                          <a:srgbClr val="002060"/>
                        </a:solidFill>
                        <a:latin typeface="Cambria Math" panose="02040503050406030204" pitchFamily="18" charset="0"/>
                        <a:ea typeface="Cambria Math" panose="02040503050406030204" pitchFamily="18" charset="0"/>
                      </a:rPr>
                      <m:t>,</m:t>
                    </m:r>
                  </m:oMath>
                </a14:m>
                <a:r>
                  <a:rPr kumimoji="0" lang="zh-CN" altLang="en-US" sz="2000" dirty="0">
                    <a:solidFill>
                      <a:srgbClr val="002060"/>
                    </a:solidFill>
                    <a:latin typeface="+mn-ea"/>
                  </a:rPr>
                  <a:t>将</a:t>
                </a:r>
                <a14:m>
                  <m:oMath xmlns:m="http://schemas.openxmlformats.org/officeDocument/2006/math">
                    <m:r>
                      <a:rPr kumimoji="0" lang="en-US" altLang="zh-CN" sz="2000" i="1">
                        <a:solidFill>
                          <a:srgbClr val="002060"/>
                        </a:solidFill>
                        <a:latin typeface="Cambria Math" panose="02040503050406030204" pitchFamily="18" charset="0"/>
                      </a:rPr>
                      <m:t>𝑡𝑛𝑜</m:t>
                    </m:r>
                  </m:oMath>
                </a14:m>
                <a:r>
                  <a:rPr kumimoji="0" lang="zh-CN" altLang="en-US" sz="2000" dirty="0">
                    <a:solidFill>
                      <a:srgbClr val="002060"/>
                    </a:solidFill>
                    <a:latin typeface="+mn-ea"/>
                  </a:rPr>
                  <a:t>声明为</a:t>
                </a:r>
                <a:r>
                  <a:rPr kumimoji="0" lang="en-US" altLang="zh-CN" sz="2000" dirty="0">
                    <a:solidFill>
                      <a:srgbClr val="002060"/>
                    </a:solidFill>
                    <a:latin typeface="+mn-ea"/>
                  </a:rPr>
                  <a:t>unique</a:t>
                </a:r>
                <a:r>
                  <a:rPr kumimoji="0" lang="zh-CN" altLang="en-US" sz="2000" dirty="0">
                    <a:solidFill>
                      <a:srgbClr val="002060"/>
                    </a:solidFill>
                    <a:latin typeface="+mn-ea"/>
                  </a:rPr>
                  <a:t>，同样把</a:t>
                </a:r>
                <a14:m>
                  <m:oMath xmlns:m="http://schemas.openxmlformats.org/officeDocument/2006/math">
                    <m:r>
                      <a:rPr kumimoji="0" lang="en-US" altLang="zh-CN" sz="2000" i="1">
                        <a:solidFill>
                          <a:srgbClr val="002060"/>
                        </a:solidFill>
                        <a:latin typeface="Cambria Math" panose="02040503050406030204" pitchFamily="18" charset="0"/>
                      </a:rPr>
                      <m:t>𝑡𝑚𝑝𝑆𝑇𝐶</m:t>
                    </m:r>
                  </m:oMath>
                </a14:m>
                <a:r>
                  <a:rPr kumimoji="0" lang="zh-CN" altLang="en-US" sz="2000" dirty="0">
                    <a:solidFill>
                      <a:srgbClr val="002060"/>
                    </a:solidFill>
                    <a:latin typeface="+mn-ea"/>
                  </a:rPr>
                  <a:t>中数据导入到表</a:t>
                </a:r>
                <a14:m>
                  <m:oMath xmlns:m="http://schemas.openxmlformats.org/officeDocument/2006/math">
                    <m:r>
                      <a:rPr kumimoji="0" lang="en-US" altLang="zh-CN" sz="2000" i="1">
                        <a:solidFill>
                          <a:srgbClr val="002060"/>
                        </a:solidFill>
                        <a:latin typeface="Cambria Math" panose="02040503050406030204" pitchFamily="18" charset="0"/>
                      </a:rPr>
                      <m:t>𝑇</m:t>
                    </m:r>
                    <m:r>
                      <a:rPr kumimoji="0" lang="en-US" altLang="zh-CN" sz="2000" i="1">
                        <a:solidFill>
                          <a:srgbClr val="002060"/>
                        </a:solidFill>
                        <a:latin typeface="Cambria Math" panose="02040503050406030204" pitchFamily="18" charset="0"/>
                      </a:rPr>
                      <m:t>𝐶</m:t>
                    </m:r>
                  </m:oMath>
                </a14:m>
                <a:r>
                  <a:rPr kumimoji="0" lang="zh-CN" altLang="en-US" sz="2000" dirty="0">
                    <a:solidFill>
                      <a:srgbClr val="002060"/>
                    </a:solidFill>
                    <a:latin typeface="+mn-ea"/>
                  </a:rPr>
                  <a:t>中，查看用时以及导入成功的行数</a:t>
                </a:r>
                <a:endParaRPr kumimoji="0" lang="en-US" altLang="zh-CN" sz="2000" dirty="0">
                  <a:solidFill>
                    <a:srgbClr val="002060"/>
                  </a:solidFill>
                  <a:latin typeface="+mn-ea"/>
                </a:endParaRPr>
              </a:p>
              <a:p>
                <a:pPr marL="457200" indent="-457200">
                  <a:lnSpc>
                    <a:spcPct val="200000"/>
                  </a:lnSpc>
                  <a:buClr>
                    <a:srgbClr val="FF0000"/>
                  </a:buClr>
                  <a:buSzTx/>
                  <a:buFont typeface="+mj-lt"/>
                  <a:buAutoNum type="arabicPeriod"/>
                </a:pPr>
                <a:r>
                  <a:rPr kumimoji="0" lang="zh-CN" altLang="en-US" sz="2000" dirty="0">
                    <a:solidFill>
                      <a:srgbClr val="002060"/>
                    </a:solidFill>
                    <a:latin typeface="+mn-ea"/>
                  </a:rPr>
                  <a:t>使用触发器来实现</a:t>
                </a:r>
                <a14:m>
                  <m:oMath xmlns:m="http://schemas.openxmlformats.org/officeDocument/2006/math">
                    <m:r>
                      <a:rPr kumimoji="0" lang="en-US" altLang="zh-CN" sz="2000" b="0" i="1" smtClean="0">
                        <a:solidFill>
                          <a:srgbClr val="002060"/>
                        </a:solidFill>
                        <a:latin typeface="Cambria Math" panose="02040503050406030204" pitchFamily="18" charset="0"/>
                      </a:rPr>
                      <m:t>𝑆𝑇𝐶</m:t>
                    </m:r>
                  </m:oMath>
                </a14:m>
                <a:r>
                  <a:rPr kumimoji="0" lang="zh-CN" altLang="en-US" sz="2000" dirty="0">
                    <a:solidFill>
                      <a:srgbClr val="002060"/>
                    </a:solidFill>
                    <a:latin typeface="+mn-ea"/>
                  </a:rPr>
                  <a:t>上的这两个函数依赖，看看完成</a:t>
                </a:r>
                <a14:m>
                  <m:oMath xmlns:m="http://schemas.openxmlformats.org/officeDocument/2006/math">
                    <m:r>
                      <a:rPr kumimoji="0" lang="en-US" altLang="zh-CN" sz="2000" i="1">
                        <a:solidFill>
                          <a:srgbClr val="002060"/>
                        </a:solidFill>
                        <a:latin typeface="Cambria Math" panose="02040503050406030204" pitchFamily="18" charset="0"/>
                      </a:rPr>
                      <m:t>𝑡𝑚𝑝𝑆𝑇𝐶</m:t>
                    </m:r>
                  </m:oMath>
                </a14:m>
                <a:r>
                  <a:rPr kumimoji="0" lang="zh-CN" altLang="en-US" sz="2000" dirty="0">
                    <a:solidFill>
                      <a:srgbClr val="002060"/>
                    </a:solidFill>
                    <a:latin typeface="+mn-ea"/>
                  </a:rPr>
                  <a:t>数据导入到</a:t>
                </a:r>
                <a14:m>
                  <m:oMath xmlns:m="http://schemas.openxmlformats.org/officeDocument/2006/math">
                    <m:r>
                      <a:rPr kumimoji="0" lang="en-US" altLang="zh-CN" sz="2000" i="1">
                        <a:solidFill>
                          <a:srgbClr val="002060"/>
                        </a:solidFill>
                        <a:latin typeface="Cambria Math" panose="02040503050406030204" pitchFamily="18" charset="0"/>
                      </a:rPr>
                      <m:t>𝑆𝑇𝐶</m:t>
                    </m:r>
                  </m:oMath>
                </a14:m>
                <a:r>
                  <a:rPr kumimoji="0" lang="zh-CN" altLang="en-US" sz="2000" dirty="0">
                    <a:solidFill>
                      <a:srgbClr val="002060"/>
                    </a:solidFill>
                    <a:latin typeface="+mn-ea"/>
                  </a:rPr>
                  <a:t>的用时</a:t>
                </a:r>
              </a:p>
            </p:txBody>
          </p:sp>
        </mc:Choice>
        <mc:Fallback>
          <p:sp>
            <p:nvSpPr>
              <p:cNvPr id="4" name="内容占位符 2">
                <a:extLst>
                  <a:ext uri="{FF2B5EF4-FFF2-40B4-BE49-F238E27FC236}">
                    <a16:creationId xmlns:a16="http://schemas.microsoft.com/office/drawing/2014/main" id="{07C46A1B-08B0-48DD-B52B-4FC245D701FB}"/>
                  </a:ext>
                </a:extLst>
              </p:cNvPr>
              <p:cNvSpPr>
                <a:spLocks noGrp="1" noRot="1" noChangeAspect="1" noMove="1" noResize="1" noEditPoints="1" noAdjustHandles="1" noChangeArrowheads="1" noChangeShapeType="1" noTextEdit="1"/>
              </p:cNvSpPr>
              <p:nvPr>
                <p:ph idx="1"/>
              </p:nvPr>
            </p:nvSpPr>
            <p:spPr>
              <a:xfrm>
                <a:off x="137648" y="934753"/>
                <a:ext cx="11985523" cy="5751182"/>
              </a:xfrm>
              <a:blipFill>
                <a:blip r:embed="rId2"/>
                <a:stretch>
                  <a:fillRect l="-560" r="-509" b="-11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461518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707</TotalTime>
  <Words>772</Words>
  <Application>Microsoft Office PowerPoint</Application>
  <PresentationFormat>宽屏</PresentationFormat>
  <Paragraphs>41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隶书</vt:lpstr>
      <vt:lpstr>Arial</vt:lpstr>
      <vt:lpstr>Cambria Math</vt:lpstr>
      <vt:lpstr>Tahoma</vt:lpstr>
      <vt:lpstr>Wingdings</vt:lpstr>
      <vt:lpstr>Blends</vt:lpstr>
      <vt:lpstr>实习二：数据库约束设计</vt:lpstr>
      <vt:lpstr>基本约束设计</vt:lpstr>
      <vt:lpstr>中级约束设计</vt:lpstr>
      <vt:lpstr>高级约束设计</vt:lpstr>
      <vt:lpstr>高级约束设计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lijun</dc:creator>
  <cp:lastModifiedBy>admin</cp:lastModifiedBy>
  <cp:revision>61</cp:revision>
  <dcterms:created xsi:type="dcterms:W3CDTF">2019-02-26T02:32:22Z</dcterms:created>
  <dcterms:modified xsi:type="dcterms:W3CDTF">2024-04-07T02:12:17Z</dcterms:modified>
</cp:coreProperties>
</file>