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7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solidFill>
            <a:srgbClr val="FF0000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2024年3月5日7时45分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mysql.com/docs/airportdb-en.a4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9492" y="872567"/>
            <a:ext cx="11263744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600CC"/>
                </a:solidFill>
              </a:rPr>
              <a:t>分别列举聚集、弱实体、细化</a:t>
            </a:r>
            <a:r>
              <a:rPr lang="en-US" altLang="zh-CN" dirty="0">
                <a:solidFill>
                  <a:srgbClr val="6600CC"/>
                </a:solidFill>
              </a:rPr>
              <a:t>/</a:t>
            </a:r>
            <a:r>
              <a:rPr lang="zh-CN" altLang="en-US" dirty="0">
                <a:solidFill>
                  <a:srgbClr val="6600CC"/>
                </a:solidFill>
              </a:rPr>
              <a:t>泛化的实用例子，记得不要同讲义上的相同。说明在此时采用这些扩展表示方法的优点。</a:t>
            </a:r>
          </a:p>
          <a:p>
            <a:pPr marL="514350" indent="-457200" algn="just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600CC"/>
                </a:solidFill>
              </a:rPr>
              <a:t>已知有如下关系模式：</a:t>
            </a:r>
            <a:endParaRPr lang="en-US" altLang="zh-CN" dirty="0">
              <a:solidFill>
                <a:srgbClr val="6600CC"/>
              </a:solidFill>
            </a:endParaRPr>
          </a:p>
          <a:p>
            <a:pPr marL="5715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altLang="zh-CN" dirty="0">
                <a:solidFill>
                  <a:srgbClr val="6600CC"/>
                </a:solidFill>
              </a:rPr>
              <a:t>	R1(</a:t>
            </a:r>
            <a:r>
              <a:rPr lang="en-US" altLang="zh-CN" u="sng" dirty="0">
                <a:solidFill>
                  <a:srgbClr val="6600CC"/>
                </a:solidFill>
              </a:rPr>
              <a:t>a1</a:t>
            </a:r>
            <a:r>
              <a:rPr lang="en-US" altLang="zh-CN" dirty="0">
                <a:solidFill>
                  <a:srgbClr val="6600CC"/>
                </a:solidFill>
              </a:rPr>
              <a:t>,a2, a3),	R2(</a:t>
            </a:r>
            <a:r>
              <a:rPr lang="en-US" altLang="zh-CN" u="sng" dirty="0">
                <a:solidFill>
                  <a:srgbClr val="6600CC"/>
                </a:solidFill>
              </a:rPr>
              <a:t>a3</a:t>
            </a:r>
            <a:r>
              <a:rPr lang="en-US" altLang="zh-CN" dirty="0">
                <a:solidFill>
                  <a:srgbClr val="6600CC"/>
                </a:solidFill>
              </a:rPr>
              <a:t>, a4,a1) ,		R3(</a:t>
            </a:r>
            <a:r>
              <a:rPr lang="en-US" altLang="zh-CN" u="sng" dirty="0">
                <a:solidFill>
                  <a:srgbClr val="6600CC"/>
                </a:solidFill>
              </a:rPr>
              <a:t>a5</a:t>
            </a:r>
            <a:r>
              <a:rPr lang="en-US" altLang="zh-CN" dirty="0">
                <a:solidFill>
                  <a:srgbClr val="6600CC"/>
                </a:solidFill>
              </a:rPr>
              <a:t>, a6), </a:t>
            </a:r>
          </a:p>
          <a:p>
            <a:pPr marL="5715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altLang="zh-CN" dirty="0">
                <a:solidFill>
                  <a:srgbClr val="6600CC"/>
                </a:solidFill>
              </a:rPr>
              <a:t>	R4(</a:t>
            </a:r>
            <a:r>
              <a:rPr lang="en-US" altLang="zh-CN" u="sng" dirty="0">
                <a:solidFill>
                  <a:srgbClr val="6600CC"/>
                </a:solidFill>
              </a:rPr>
              <a:t>a3,a5</a:t>
            </a:r>
            <a:r>
              <a:rPr lang="en-US" altLang="zh-CN" dirty="0">
                <a:solidFill>
                  <a:srgbClr val="6600CC"/>
                </a:solidFill>
              </a:rPr>
              <a:t>, a7),	R5(</a:t>
            </a:r>
            <a:r>
              <a:rPr lang="en-US" altLang="zh-CN" u="sng" dirty="0">
                <a:solidFill>
                  <a:srgbClr val="6600CC"/>
                </a:solidFill>
              </a:rPr>
              <a:t>a1,a3,a5</a:t>
            </a:r>
            <a:r>
              <a:rPr lang="en-US" altLang="zh-CN" dirty="0">
                <a:solidFill>
                  <a:srgbClr val="6600CC"/>
                </a:solidFill>
              </a:rPr>
              <a:t>, a8)</a:t>
            </a:r>
          </a:p>
          <a:p>
            <a:pPr marL="5715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其中带下划线的属性标识为所在关系模式的主码，关系模式之间重合的属性是主外码关系，体现了实体之间的联系。</a:t>
            </a:r>
            <a:endParaRPr lang="en-US" altLang="zh-CN" dirty="0">
              <a:solidFill>
                <a:srgbClr val="6600CC"/>
              </a:solidFill>
            </a:endParaRPr>
          </a:p>
          <a:p>
            <a:pPr marL="5715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dirty="0">
                <a:solidFill>
                  <a:srgbClr val="6600CC"/>
                </a:solidFill>
              </a:rPr>
              <a:t>试画出相应的</a:t>
            </a:r>
            <a:r>
              <a:rPr lang="en-US" altLang="zh-CN" dirty="0">
                <a:solidFill>
                  <a:srgbClr val="6600CC"/>
                </a:solidFill>
              </a:rPr>
              <a:t>E-R</a:t>
            </a:r>
            <a:r>
              <a:rPr lang="zh-CN" altLang="en-US" dirty="0">
                <a:solidFill>
                  <a:srgbClr val="6600CC"/>
                </a:solidFill>
              </a:rPr>
              <a:t>图，使得可以从该</a:t>
            </a:r>
            <a:r>
              <a:rPr lang="en-US" altLang="zh-CN" dirty="0">
                <a:solidFill>
                  <a:srgbClr val="6600CC"/>
                </a:solidFill>
              </a:rPr>
              <a:t>E-R</a:t>
            </a:r>
            <a:r>
              <a:rPr lang="zh-CN" altLang="en-US" dirty="0">
                <a:solidFill>
                  <a:srgbClr val="6600CC"/>
                </a:solidFill>
              </a:rPr>
              <a:t>图推导出上述关系模式</a:t>
            </a:r>
          </a:p>
        </p:txBody>
      </p:sp>
    </p:spTree>
    <p:extLst>
      <p:ext uri="{BB962C8B-B14F-4D97-AF65-F5344CB8AC3E}">
        <p14:creationId xmlns:p14="http://schemas.microsoft.com/office/powerpoint/2010/main" val="268875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4129" y="1081933"/>
            <a:ext cx="11263744" cy="136191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 startAt="3"/>
            </a:pPr>
            <a:r>
              <a:rPr kumimoji="0" lang="zh-CN" altLang="en-US" dirty="0">
                <a:solidFill>
                  <a:srgbClr val="6600CC"/>
                </a:solidFill>
                <a:latin typeface="+mn-ea"/>
              </a:rPr>
              <a:t> 下面是一张</a:t>
            </a:r>
            <a:r>
              <a:rPr kumimoji="0" lang="en-US" altLang="zh-CN" dirty="0">
                <a:solidFill>
                  <a:srgbClr val="6600CC"/>
                </a:solidFill>
                <a:latin typeface="+mn-ea"/>
              </a:rPr>
              <a:t>NBA</a:t>
            </a:r>
            <a:r>
              <a:rPr kumimoji="0" lang="zh-CN" altLang="en-US" dirty="0">
                <a:solidFill>
                  <a:srgbClr val="6600CC"/>
                </a:solidFill>
                <a:latin typeface="+mn-ea"/>
              </a:rPr>
              <a:t>球员转会的汇总表格，基于这些表格中的数据，请画出合适的</a:t>
            </a:r>
            <a:r>
              <a:rPr kumimoji="0" lang="en-US" altLang="zh-CN" dirty="0">
                <a:solidFill>
                  <a:srgbClr val="6600CC"/>
                </a:solidFill>
                <a:latin typeface="+mn-ea"/>
              </a:rPr>
              <a:t>ER</a:t>
            </a:r>
            <a:r>
              <a:rPr kumimoji="0" lang="zh-CN" altLang="en-US" dirty="0">
                <a:solidFill>
                  <a:srgbClr val="6600CC"/>
                </a:solidFill>
                <a:latin typeface="+mn-ea"/>
              </a:rPr>
              <a:t>图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</a:rPr>
              <a:t>。 </a:t>
            </a:r>
            <a:endParaRPr kumimoji="0" lang="zh-CN" altLang="zh-CN" sz="2400" dirty="0">
              <a:solidFill>
                <a:srgbClr val="6600CC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9" y="2857215"/>
            <a:ext cx="11353174" cy="36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0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9492" y="1052581"/>
            <a:ext cx="11263744" cy="535531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 startAt="4"/>
            </a:pPr>
            <a:r>
              <a:rPr lang="zh-CN" altLang="en-US" dirty="0">
                <a:solidFill>
                  <a:srgbClr val="6600CC"/>
                </a:solidFill>
              </a:rPr>
              <a:t>假定以下是存储微信内容的数据库相关表，请根据这些表画出微信的</a:t>
            </a:r>
            <a:r>
              <a:rPr lang="en-US" altLang="zh-CN" dirty="0">
                <a:solidFill>
                  <a:srgbClr val="6600CC"/>
                </a:solidFill>
              </a:rPr>
              <a:t>ER</a:t>
            </a:r>
            <a:r>
              <a:rPr lang="zh-CN" altLang="en-US" dirty="0">
                <a:solidFill>
                  <a:srgbClr val="6600CC"/>
                </a:solidFill>
              </a:rPr>
              <a:t>图。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6600CC"/>
                </a:solidFill>
              </a:rPr>
              <a:t> 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信友（</a:t>
            </a:r>
            <a:r>
              <a:rPr lang="zh-CN" altLang="en-US" u="sng" dirty="0">
                <a:solidFill>
                  <a:srgbClr val="6600CC"/>
                </a:solidFill>
                <a:latin typeface="+mn-ea"/>
                <a:ea typeface="+mn-ea"/>
              </a:rPr>
              <a:t>信友</a:t>
            </a:r>
            <a:r>
              <a:rPr lang="en-US" altLang="zh-CN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，信友名，昵称，所在区域，手机号</a:t>
            </a:r>
            <a:r>
              <a:rPr lang="en-US" altLang="zh-CN" dirty="0">
                <a:solidFill>
                  <a:srgbClr val="6600CC"/>
                </a:solidFill>
                <a:latin typeface="+mn-ea"/>
                <a:ea typeface="+mn-ea"/>
              </a:rPr>
              <a:t>)</a:t>
            </a:r>
            <a:endParaRPr lang="zh-CN" altLang="en-US" dirty="0">
              <a:solidFill>
                <a:srgbClr val="6600CC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 通讯录（</a:t>
            </a:r>
            <a:r>
              <a:rPr lang="zh-CN" altLang="en-US" u="sng" dirty="0">
                <a:solidFill>
                  <a:srgbClr val="6600CC"/>
                </a:solidFill>
                <a:latin typeface="+mn-ea"/>
                <a:ea typeface="+mn-ea"/>
              </a:rPr>
              <a:t>信友</a:t>
            </a:r>
            <a:r>
              <a:rPr lang="en-US" altLang="zh-CN" u="sng" dirty="0">
                <a:solidFill>
                  <a:srgbClr val="6600CC"/>
                </a:solidFill>
                <a:latin typeface="+mn-ea"/>
                <a:ea typeface="+mn-ea"/>
              </a:rPr>
              <a:t>1 ID</a:t>
            </a:r>
            <a:r>
              <a:rPr lang="zh-CN" altLang="en-US" u="sng" dirty="0">
                <a:solidFill>
                  <a:srgbClr val="6600CC"/>
                </a:solidFill>
                <a:latin typeface="+mn-ea"/>
                <a:ea typeface="+mn-ea"/>
              </a:rPr>
              <a:t>，信友</a:t>
            </a:r>
            <a:r>
              <a:rPr lang="en-US" altLang="zh-CN" u="sng" dirty="0">
                <a:solidFill>
                  <a:srgbClr val="6600CC"/>
                </a:solidFill>
                <a:latin typeface="+mn-ea"/>
                <a:ea typeface="+mn-ea"/>
              </a:rPr>
              <a:t>2 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，认识方式，认识时间）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 群（</a:t>
            </a:r>
            <a:r>
              <a:rPr lang="zh-CN" altLang="en-US" u="sng" dirty="0">
                <a:solidFill>
                  <a:srgbClr val="6600CC"/>
                </a:solidFill>
                <a:latin typeface="+mn-ea"/>
                <a:ea typeface="+mn-ea"/>
              </a:rPr>
              <a:t>群</a:t>
            </a:r>
            <a:r>
              <a:rPr lang="en-US" altLang="zh-CN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，群名称，群类型，创建时间，群主</a:t>
            </a:r>
            <a:r>
              <a:rPr lang="en-US" altLang="zh-CN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 群成员（</a:t>
            </a:r>
            <a:r>
              <a:rPr lang="zh-CN" altLang="en-US" u="sng" dirty="0">
                <a:solidFill>
                  <a:srgbClr val="6600CC"/>
                </a:solidFill>
                <a:latin typeface="+mn-ea"/>
                <a:ea typeface="+mn-ea"/>
              </a:rPr>
              <a:t>群</a:t>
            </a:r>
            <a:r>
              <a:rPr lang="en-US" altLang="zh-CN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u="sng" dirty="0">
                <a:solidFill>
                  <a:srgbClr val="6600CC"/>
                </a:solidFill>
                <a:latin typeface="+mn-ea"/>
                <a:ea typeface="+mn-ea"/>
              </a:rPr>
              <a:t>，信友</a:t>
            </a:r>
            <a:r>
              <a:rPr lang="en-US" altLang="zh-CN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，加入时间，引介人</a:t>
            </a:r>
            <a:r>
              <a:rPr lang="en-US" altLang="zh-CN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，信友群内昵称）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 帖子（</a:t>
            </a:r>
            <a:r>
              <a:rPr lang="zh-CN" altLang="en-US" u="sng" dirty="0">
                <a:solidFill>
                  <a:srgbClr val="6600CC"/>
                </a:solidFill>
                <a:latin typeface="+mn-ea"/>
                <a:ea typeface="+mn-ea"/>
              </a:rPr>
              <a:t>帖子</a:t>
            </a:r>
            <a:r>
              <a:rPr lang="en-US" altLang="zh-CN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，发帖信友</a:t>
            </a:r>
            <a:r>
              <a:rPr lang="en-US" altLang="zh-CN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，所属群</a:t>
            </a:r>
            <a:r>
              <a:rPr lang="en-US" altLang="zh-CN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，帖子内容，发帖时间）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 短信（</a:t>
            </a:r>
            <a:r>
              <a:rPr lang="zh-CN" altLang="en-US" u="sng" dirty="0">
                <a:solidFill>
                  <a:srgbClr val="6600CC"/>
                </a:solidFill>
                <a:latin typeface="+mn-ea"/>
                <a:ea typeface="+mn-ea"/>
              </a:rPr>
              <a:t>短信</a:t>
            </a:r>
            <a:r>
              <a:rPr lang="en-US" altLang="zh-CN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，发送信友</a:t>
            </a:r>
            <a:r>
              <a:rPr lang="en-US" altLang="zh-CN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，接受信友</a:t>
            </a:r>
            <a:r>
              <a:rPr lang="en-US" altLang="zh-CN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，短信时间，短信内容）</a:t>
            </a:r>
          </a:p>
        </p:txBody>
      </p:sp>
    </p:spTree>
    <p:extLst>
      <p:ext uri="{BB962C8B-B14F-4D97-AF65-F5344CB8AC3E}">
        <p14:creationId xmlns:p14="http://schemas.microsoft.com/office/powerpoint/2010/main" val="404417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9492" y="1144917"/>
            <a:ext cx="10792690" cy="517064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 startAt="5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对于一个论文评审数据库，记录有如下信息：</a:t>
            </a:r>
            <a:endParaRPr kumimoji="0" lang="en-US" altLang="zh-CN" sz="2800" dirty="0">
              <a:solidFill>
                <a:srgbClr val="6600CC"/>
              </a:solidFill>
              <a:latin typeface="+mn-ea"/>
            </a:endParaRPr>
          </a:p>
          <a:p>
            <a:pPr marL="857250" lvl="1" indent="-457200" algn="just">
              <a:lnSpc>
                <a:spcPct val="150000"/>
              </a:lnSpc>
              <a:buClr>
                <a:srgbClr val="FF0000"/>
              </a:buClr>
              <a:buSzTx/>
              <a:buFont typeface="+mj-ea"/>
              <a:buAutoNum type="circleNumDbPlain"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论文有</a:t>
            </a:r>
            <a:r>
              <a:rPr kumimoji="0" lang="zh-CN" altLang="en-US" sz="2400" u="sng" dirty="0">
                <a:solidFill>
                  <a:srgbClr val="6600CC"/>
                </a:solidFill>
                <a:latin typeface="+mn-ea"/>
                <a:ea typeface="+mn-ea"/>
              </a:rPr>
              <a:t>论文</a:t>
            </a:r>
            <a:r>
              <a:rPr kumimoji="0" lang="en-US" altLang="zh-CN" sz="2400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、标题、摘要、所属主题（一个）、作者（多位）、通讯作者（一位）</a:t>
            </a:r>
            <a:endParaRPr kumimoji="0" lang="en-US" altLang="zh-CN" sz="2400" dirty="0">
              <a:solidFill>
                <a:srgbClr val="6600CC"/>
              </a:solidFill>
              <a:latin typeface="+mn-ea"/>
              <a:ea typeface="+mn-ea"/>
            </a:endParaRPr>
          </a:p>
          <a:p>
            <a:pPr marL="857250" lvl="1" indent="-457200" algn="just">
              <a:lnSpc>
                <a:spcPct val="150000"/>
              </a:lnSpc>
              <a:buClr>
                <a:srgbClr val="FF0000"/>
              </a:buClr>
              <a:buSzTx/>
              <a:buFont typeface="+mj-ea"/>
              <a:buAutoNum type="circleNumDbPlain"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作者有</a:t>
            </a:r>
            <a:r>
              <a:rPr kumimoji="0" lang="zh-CN" altLang="en-US" sz="2400" u="sng" dirty="0">
                <a:solidFill>
                  <a:srgbClr val="6600CC"/>
                </a:solidFill>
                <a:latin typeface="+mn-ea"/>
                <a:ea typeface="+mn-ea"/>
              </a:rPr>
              <a:t>作者</a:t>
            </a:r>
            <a:r>
              <a:rPr kumimoji="0" lang="en-US" altLang="zh-CN" sz="2400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、姓名、投稿论文（多篇）、</a:t>
            </a:r>
            <a:endParaRPr kumimoji="0" lang="en-US" altLang="zh-CN" sz="2400" dirty="0">
              <a:solidFill>
                <a:srgbClr val="6600CC"/>
              </a:solidFill>
              <a:latin typeface="+mn-ea"/>
              <a:ea typeface="+mn-ea"/>
            </a:endParaRPr>
          </a:p>
          <a:p>
            <a:pPr marL="857250" lvl="1" indent="-457200" algn="just">
              <a:lnSpc>
                <a:spcPct val="150000"/>
              </a:lnSpc>
              <a:buClr>
                <a:srgbClr val="FF0000"/>
              </a:buClr>
              <a:buSzTx/>
              <a:buFont typeface="+mj-ea"/>
              <a:buAutoNum type="circleNumDbPlain"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审稿人有</a:t>
            </a:r>
            <a:r>
              <a:rPr kumimoji="0" lang="zh-CN" altLang="en-US" sz="2400" u="sng" dirty="0">
                <a:solidFill>
                  <a:srgbClr val="6600CC"/>
                </a:solidFill>
                <a:latin typeface="+mn-ea"/>
                <a:ea typeface="+mn-ea"/>
              </a:rPr>
              <a:t>审稿人</a:t>
            </a:r>
            <a:r>
              <a:rPr kumimoji="0" lang="en-US" altLang="zh-CN" sz="2400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、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email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、所关心的主题（多个）</a:t>
            </a:r>
            <a:endParaRPr kumimoji="0" lang="en-US" altLang="zh-CN" sz="2400" dirty="0">
              <a:solidFill>
                <a:srgbClr val="6600CC"/>
              </a:solidFill>
              <a:latin typeface="+mn-ea"/>
              <a:ea typeface="+mn-ea"/>
            </a:endParaRPr>
          </a:p>
          <a:p>
            <a:pPr marL="857250" lvl="1" indent="-457200" algn="just">
              <a:lnSpc>
                <a:spcPct val="150000"/>
              </a:lnSpc>
              <a:buClr>
                <a:srgbClr val="FF0000"/>
              </a:buClr>
              <a:buSzTx/>
              <a:buFont typeface="+mj-ea"/>
              <a:buAutoNum type="circleNumDbPlain"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主题有</a:t>
            </a:r>
            <a:r>
              <a:rPr kumimoji="0" lang="zh-CN" altLang="en-US" sz="2400" u="sng" dirty="0">
                <a:solidFill>
                  <a:srgbClr val="6600CC"/>
                </a:solidFill>
                <a:latin typeface="+mn-ea"/>
                <a:ea typeface="+mn-ea"/>
              </a:rPr>
              <a:t>主题</a:t>
            </a:r>
            <a:r>
              <a:rPr kumimoji="0" lang="en-US" altLang="zh-CN" sz="2400" u="sng" dirty="0">
                <a:solidFill>
                  <a:srgbClr val="6600CC"/>
                </a:solidFill>
                <a:latin typeface="+mn-ea"/>
                <a:ea typeface="+mn-ea"/>
              </a:rPr>
              <a:t>ID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、名称、主持人（由一位审稿人主持）</a:t>
            </a:r>
            <a:endParaRPr kumimoji="0" lang="en-US" altLang="zh-CN" sz="2400" dirty="0">
              <a:solidFill>
                <a:srgbClr val="6600CC"/>
              </a:solidFill>
              <a:latin typeface="+mn-ea"/>
              <a:ea typeface="+mn-ea"/>
            </a:endParaRPr>
          </a:p>
          <a:p>
            <a:pPr marL="857250" lvl="1" indent="-457200" algn="just">
              <a:lnSpc>
                <a:spcPct val="150000"/>
              </a:lnSpc>
              <a:buClr>
                <a:srgbClr val="FF0000"/>
              </a:buClr>
              <a:buSzTx/>
              <a:buFont typeface="+mj-ea"/>
              <a:buAutoNum type="circleNumDbPlain"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每篇论文分配给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4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位审稿人，从可读性、创新性、相关性打分（</a:t>
            </a:r>
            <a:r>
              <a:rPr kumimoji="0"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1~10</a:t>
            </a: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分）</a:t>
            </a:r>
            <a:endParaRPr kumimoji="0" lang="en-US" altLang="zh-CN" sz="2400" dirty="0">
              <a:solidFill>
                <a:srgbClr val="6600CC"/>
              </a:solidFill>
              <a:latin typeface="+mn-ea"/>
              <a:ea typeface="+mn-ea"/>
            </a:endParaRPr>
          </a:p>
          <a:p>
            <a:pPr marL="857250" lvl="1" indent="-457200" algn="just">
              <a:lnSpc>
                <a:spcPct val="150000"/>
              </a:lnSpc>
              <a:buClr>
                <a:srgbClr val="FF0000"/>
              </a:buClr>
              <a:buSzTx/>
              <a:buFont typeface="+mj-ea"/>
              <a:buAutoNum type="circleNumDbPlain"/>
            </a:pPr>
            <a:r>
              <a:rPr kumimoji="0"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每位审稿人生成书面意见反馈给通讯作者</a:t>
            </a:r>
            <a:endParaRPr kumimoji="0" lang="en-US" altLang="zh-CN" sz="2400" dirty="0">
              <a:solidFill>
                <a:srgbClr val="6600CC"/>
              </a:solidFill>
              <a:latin typeface="+mn-ea"/>
              <a:ea typeface="+mn-ea"/>
            </a:endParaRPr>
          </a:p>
          <a:p>
            <a:pPr marL="400050" lvl="1" indent="0" algn="just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kumimoji="0" lang="zh-CN" altLang="en-US" dirty="0">
                <a:solidFill>
                  <a:srgbClr val="6600CC"/>
                </a:solidFill>
                <a:latin typeface="隶书"/>
                <a:ea typeface="隶书"/>
                <a:cs typeface="+mn-cs"/>
              </a:rPr>
              <a:t>请根据以上描述，画出其</a:t>
            </a:r>
            <a:r>
              <a:rPr kumimoji="0" lang="en-US" altLang="zh-CN" dirty="0">
                <a:solidFill>
                  <a:srgbClr val="6600CC"/>
                </a:solidFill>
                <a:latin typeface="隶书"/>
                <a:ea typeface="隶书"/>
                <a:cs typeface="+mn-cs"/>
              </a:rPr>
              <a:t>ER</a:t>
            </a:r>
            <a:r>
              <a:rPr kumimoji="0" lang="zh-CN" altLang="en-US" dirty="0">
                <a:solidFill>
                  <a:srgbClr val="6600CC"/>
                </a:solidFill>
                <a:latin typeface="隶书"/>
                <a:ea typeface="隶书"/>
                <a:cs typeface="+mn-cs"/>
              </a:rPr>
              <a:t>图</a:t>
            </a:r>
            <a:endParaRPr kumimoji="0" lang="en-US" altLang="zh-CN" sz="2400" dirty="0">
              <a:solidFill>
                <a:srgbClr val="66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0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7696" y="2171524"/>
            <a:ext cx="11429999" cy="119167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algn="just">
              <a:lnSpc>
                <a:spcPct val="150000"/>
              </a:lnSpc>
              <a:buClr>
                <a:srgbClr val="FF0000"/>
              </a:buClr>
              <a:buSzTx/>
              <a:buFont typeface="+mj-lt"/>
              <a:buAutoNum type="arabicPeriod" startAt="6"/>
            </a:pP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考察航班、航线、机场、机组、飞机、飞行员之间的业务关系，先罗列出来，尽可能地与实际情况相符，然后再画出相应的</a:t>
            </a:r>
            <a:r>
              <a:rPr kumimoji="0" lang="en-US" altLang="zh-CN" sz="2800" dirty="0">
                <a:solidFill>
                  <a:srgbClr val="6600CC"/>
                </a:solidFill>
                <a:latin typeface="+mn-ea"/>
              </a:rPr>
              <a:t>ER</a:t>
            </a:r>
            <a:r>
              <a:rPr kumimoji="0" lang="zh-CN" altLang="en-US" sz="2800" dirty="0">
                <a:solidFill>
                  <a:srgbClr val="6600CC"/>
                </a:solidFill>
                <a:latin typeface="+mn-ea"/>
              </a:rPr>
              <a:t>图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74C002-B740-4C93-B20A-559CDFA1AC18}"/>
              </a:ext>
            </a:extLst>
          </p:cNvPr>
          <p:cNvSpPr txBox="1">
            <a:spLocks/>
          </p:cNvSpPr>
          <p:nvPr/>
        </p:nvSpPr>
        <p:spPr bwMode="auto">
          <a:xfrm>
            <a:off x="304800" y="4581831"/>
            <a:ext cx="11635317" cy="204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6600CC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800" kern="0" dirty="0"/>
              <a:t>另外，</a:t>
            </a:r>
            <a:r>
              <a:rPr lang="en-US" altLang="zh-CN" sz="2800" kern="0" dirty="0"/>
              <a:t>MySQL</a:t>
            </a:r>
            <a:r>
              <a:rPr lang="zh-CN" altLang="en-US" sz="2800" kern="0" dirty="0"/>
              <a:t>自带了一个</a:t>
            </a:r>
            <a:r>
              <a:rPr lang="en-US" altLang="zh-CN" sz="2800" kern="0" dirty="0"/>
              <a:t>airport</a:t>
            </a:r>
            <a:r>
              <a:rPr lang="zh-CN" altLang="en-US" sz="2800" kern="0" dirty="0"/>
              <a:t>数据库，这个链接提供了相应的文档描述，</a:t>
            </a:r>
            <a:r>
              <a:rPr lang="en-US" altLang="zh-CN" sz="2800" kern="0" dirty="0">
                <a:hlinkClick r:id="rId2"/>
              </a:rPr>
              <a:t>https://downloads.mysql.com/docs/airportdb-en.a4.pdf</a:t>
            </a:r>
            <a:r>
              <a:rPr lang="zh-CN" altLang="en-US" sz="2800" kern="0" dirty="0"/>
              <a:t>同学们也可以基于它来直接完成概念建模。</a:t>
            </a:r>
          </a:p>
          <a:p>
            <a:pPr marL="0" indent="0">
              <a:buNone/>
            </a:pPr>
            <a:r>
              <a:rPr lang="en-US" altLang="zh-CN" sz="2800" kern="0" dirty="0" err="1"/>
              <a:t>airportd</a:t>
            </a:r>
            <a:r>
              <a:rPr lang="zh-CN" altLang="en-US" sz="2800" kern="0" dirty="0"/>
              <a:t>的表结构如下图所示：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15374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E163D3-C5D6-42D2-A03A-664F9CA6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26" y="0"/>
            <a:ext cx="4892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5831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548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隶书</vt:lpstr>
      <vt:lpstr>Arial</vt:lpstr>
      <vt:lpstr>Tahoma</vt:lpstr>
      <vt:lpstr>Wingdings</vt:lpstr>
      <vt:lpstr>Blends</vt:lpstr>
      <vt:lpstr>第二章 ER模型</vt:lpstr>
      <vt:lpstr>第二章 ER模型</vt:lpstr>
      <vt:lpstr>第二章 ER模型</vt:lpstr>
      <vt:lpstr>第二章 ER模型</vt:lpstr>
      <vt:lpstr>第二章 ER模型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admin</cp:lastModifiedBy>
  <cp:revision>30</cp:revision>
  <dcterms:created xsi:type="dcterms:W3CDTF">2019-02-26T02:32:22Z</dcterms:created>
  <dcterms:modified xsi:type="dcterms:W3CDTF">2024-03-05T02:46:00Z</dcterms:modified>
</cp:coreProperties>
</file>