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63" r:id="rId2"/>
    <p:sldId id="262" r:id="rId3"/>
    <p:sldId id="607" r:id="rId4"/>
    <p:sldId id="257" r:id="rId5"/>
    <p:sldId id="261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6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51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886D76-993C-4C41-84FD-3BA8BE8CDAD4}" type="datetimeFigureOut">
              <a:rPr lang="zh-CN" altLang="en-US" smtClean="0"/>
              <a:t>2024/3/15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53CB56-7EB4-41D7-BCCC-9098E51DF5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65654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05827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20582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29FE4B2-1387-4ECF-9C5E-5A972323C2EE}" type="slidenum">
              <a:rPr lang="zh-CN" altLang="en-US" smtClean="0"/>
              <a:pPr/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462020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1" y="2438401"/>
            <a:ext cx="12012084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1800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1800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1800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1800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 sz="1800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 sz="1800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 sz="1800"/>
            </a:p>
          </p:txBody>
        </p:sp>
      </p:grpSp>
      <p:sp>
        <p:nvSpPr>
          <p:cNvPr id="6156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1320800" y="1828800"/>
            <a:ext cx="103632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6157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1320800" y="6248400"/>
            <a:ext cx="2540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4572000" y="6248400"/>
            <a:ext cx="38608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zh-CN" altLang="en-US"/>
              <a:t>陈立军</a:t>
            </a:r>
            <a:endParaRPr lang="en-US" altLang="zh-CN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144000" y="6248400"/>
            <a:ext cx="2540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45C86A94-886C-42A9-A3A4-2F967A01760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81032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ECAD74-1C4C-47CE-B435-7FAE87EB6777}" type="datetime8">
              <a:rPr lang="zh-CN" altLang="en-US"/>
              <a:pPr>
                <a:defRPr/>
              </a:pPr>
              <a:t>2024年3月15日12时22分</a:t>
            </a:fld>
            <a:endParaRPr lang="zh-CN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陈立军</a:t>
            </a: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E1AFE8-BA73-4CF9-B2B1-C961DD038CE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57858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031818" y="150814"/>
            <a:ext cx="2908300" cy="647858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4801" y="150814"/>
            <a:ext cx="8523817" cy="647858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ACA4AD-312F-4AA2-AA20-F2DB0784B4E4}" type="datetime8">
              <a:rPr lang="zh-CN" altLang="en-US"/>
              <a:pPr>
                <a:defRPr/>
              </a:pPr>
              <a:t>2024年3月15日12时22分</a:t>
            </a:fld>
            <a:endParaRPr lang="zh-CN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陈立军</a:t>
            </a: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DB8D5A-3914-4F8D-ABF2-B944B3CB0A9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32265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150814"/>
            <a:ext cx="10390717" cy="7524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304800" y="1196976"/>
            <a:ext cx="11635317" cy="5432425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15D5C1-AEE2-49E7-8B34-0A581C2310A2}" type="datetime8">
              <a:rPr lang="zh-CN" altLang="en-US"/>
              <a:pPr>
                <a:defRPr/>
              </a:pPr>
              <a:t>2024年3月15日12时22分</a:t>
            </a:fld>
            <a:endParaRPr lang="zh-CN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陈立军</a:t>
            </a: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E8BEDD-C469-455A-AE3F-0C3D96D3761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669023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150814"/>
            <a:ext cx="10390717" cy="7524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04800" y="1196976"/>
            <a:ext cx="5715000" cy="54324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223000" y="1196976"/>
            <a:ext cx="5717117" cy="26400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223000" y="3989388"/>
            <a:ext cx="5717117" cy="264001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E61F19-5A52-4C20-985D-782318143AE8}" type="datetime8">
              <a:rPr lang="zh-CN" altLang="en-US"/>
              <a:pPr>
                <a:defRPr/>
              </a:pPr>
              <a:t>2024年3月15日12时22分</a:t>
            </a:fld>
            <a:endParaRPr lang="zh-CN" altLang="zh-CN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陈立军</a:t>
            </a:r>
            <a:endParaRPr lang="en-US" altLang="zh-CN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64D18C-8108-40F6-B680-7F948763C18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902722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150814"/>
            <a:ext cx="10390717" cy="7524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04800" y="1196976"/>
            <a:ext cx="5715000" cy="54324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23000" y="1196976"/>
            <a:ext cx="5717117" cy="54324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42B1DF-7264-422F-90DF-FC1D88EA00C4}" type="datetime8">
              <a:rPr lang="zh-CN" altLang="en-US"/>
              <a:pPr>
                <a:defRPr/>
              </a:pPr>
              <a:t>2024年3月15日12时22分</a:t>
            </a:fld>
            <a:endParaRPr lang="zh-CN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陈立军</a:t>
            </a: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95DB95-238A-4218-BC87-B9A645228B1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83949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" y="2"/>
            <a:ext cx="12192000" cy="836711"/>
          </a:xfrm>
          <a:solidFill>
            <a:srgbClr val="FF0000"/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800" y="1052737"/>
            <a:ext cx="11635317" cy="557666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144856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4EE849-A1A1-415F-86AD-6616A00ADB07}" type="datetime8">
              <a:rPr lang="zh-CN" altLang="en-US"/>
              <a:pPr>
                <a:defRPr/>
              </a:pPr>
              <a:t>2024年3月15日12时22分</a:t>
            </a:fld>
            <a:endParaRPr lang="zh-CN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陈立军</a:t>
            </a: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8F40A9-47C6-40B1-9E91-1614A5A2F50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73170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4800" y="1196976"/>
            <a:ext cx="5715000" cy="54324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23000" y="1196976"/>
            <a:ext cx="5717117" cy="54324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FE8166-6DFA-4A37-90C1-E590F0614A43}" type="datetime8">
              <a:rPr lang="zh-CN" altLang="en-US"/>
              <a:pPr>
                <a:defRPr/>
              </a:pPr>
              <a:t>2024年3月15日12时22分</a:t>
            </a:fld>
            <a:endParaRPr lang="zh-CN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陈立军</a:t>
            </a: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83DB4E-3FA1-42C2-B858-124222D89A8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88693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E0F191-FF55-4032-B4F3-4728AFD909E7}" type="datetime8">
              <a:rPr lang="zh-CN" altLang="en-US"/>
              <a:pPr>
                <a:defRPr/>
              </a:pPr>
              <a:t>2024年3月15日12时22分</a:t>
            </a:fld>
            <a:endParaRPr lang="zh-CN" altLang="zh-CN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陈立军</a:t>
            </a:r>
            <a:endParaRPr lang="en-US" altLang="zh-CN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452384-EC76-470D-8215-F3851A16C08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14590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C15C75-3443-411B-9BA4-F26D1B7AB720}" type="datetime8">
              <a:rPr lang="zh-CN" altLang="en-US"/>
              <a:pPr>
                <a:defRPr/>
              </a:pPr>
              <a:t>2024年3月15日12时22分</a:t>
            </a:fld>
            <a:endParaRPr lang="zh-CN" altLang="zh-CN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陈立军</a:t>
            </a:r>
            <a:endParaRPr lang="en-US" altLang="zh-CN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A59481-CBAE-432F-9C18-AF5FB14C53F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68408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5A3AA7-044A-46EF-845F-56DB0F13F210}" type="datetime8">
              <a:rPr lang="zh-CN" altLang="en-US"/>
              <a:pPr>
                <a:defRPr/>
              </a:pPr>
              <a:t>2024年3月15日12时22分</a:t>
            </a:fld>
            <a:endParaRPr lang="zh-CN" altLang="zh-CN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陈立军</a:t>
            </a:r>
            <a:endParaRPr lang="en-US" altLang="zh-CN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F4CE98-0784-42F6-86A6-44CEC324D2F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18880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D0ADD4-EFA2-42AD-B838-7856D70BC5C3}" type="datetime8">
              <a:rPr lang="zh-CN" altLang="en-US"/>
              <a:pPr>
                <a:defRPr/>
              </a:pPr>
              <a:t>2024年3月15日12时22分</a:t>
            </a:fld>
            <a:endParaRPr lang="zh-CN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陈立军</a:t>
            </a: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D51802-0C49-402D-A958-AA67EAC4E4A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98210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C1BC65-D5B7-432B-B7DE-5BD6FBC9A24A}" type="datetime8">
              <a:rPr lang="zh-CN" altLang="en-US"/>
              <a:pPr>
                <a:defRPr/>
              </a:pPr>
              <a:t>2024年3月15日12时22分</a:t>
            </a:fld>
            <a:endParaRPr lang="zh-CN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陈立军</a:t>
            </a: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CBBD63-1FA3-42FF-85DF-AF98BE5C185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19716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ltGray">
          <a:xfrm>
            <a:off x="556684" y="314326"/>
            <a:ext cx="58420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sz="1800"/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ltGray">
          <a:xfrm>
            <a:off x="1066801" y="314326"/>
            <a:ext cx="438151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sz="1800"/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ltGray">
          <a:xfrm>
            <a:off x="721785" y="736600"/>
            <a:ext cx="563033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sz="1800"/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ltGray">
          <a:xfrm>
            <a:off x="1214967" y="736600"/>
            <a:ext cx="491067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sz="1800"/>
          </a:p>
        </p:txBody>
      </p:sp>
      <p:sp>
        <p:nvSpPr>
          <p:cNvPr id="5126" name="Rectangle 6"/>
          <p:cNvSpPr>
            <a:spLocks noChangeArrowheads="1"/>
          </p:cNvSpPr>
          <p:nvPr/>
        </p:nvSpPr>
        <p:spPr bwMode="ltGray">
          <a:xfrm>
            <a:off x="169333" y="919164"/>
            <a:ext cx="747184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sz="1800"/>
          </a:p>
        </p:txBody>
      </p:sp>
      <p:sp>
        <p:nvSpPr>
          <p:cNvPr id="5127" name="Rectangle 7"/>
          <p:cNvSpPr>
            <a:spLocks noChangeArrowheads="1"/>
          </p:cNvSpPr>
          <p:nvPr/>
        </p:nvSpPr>
        <p:spPr bwMode="gray">
          <a:xfrm>
            <a:off x="1016000" y="206376"/>
            <a:ext cx="42333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sz="1800"/>
          </a:p>
        </p:txBody>
      </p:sp>
      <p:sp>
        <p:nvSpPr>
          <p:cNvPr id="5128" name="Rectangle 8"/>
          <p:cNvSpPr>
            <a:spLocks noChangeArrowheads="1"/>
          </p:cNvSpPr>
          <p:nvPr/>
        </p:nvSpPr>
        <p:spPr bwMode="gray">
          <a:xfrm>
            <a:off x="590551" y="996950"/>
            <a:ext cx="10968567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sz="1800"/>
          </a:p>
        </p:txBody>
      </p:sp>
      <p:sp>
        <p:nvSpPr>
          <p:cNvPr id="2057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150814"/>
            <a:ext cx="10390717" cy="75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8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196976"/>
            <a:ext cx="11635317" cy="543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131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6567" y="6453188"/>
            <a:ext cx="2944284" cy="328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sz="1400"/>
            </a:lvl1pPr>
          </a:lstStyle>
          <a:p>
            <a:pPr>
              <a:defRPr/>
            </a:pPr>
            <a:fld id="{26E66555-249F-4641-9C09-BC377E64F282}" type="datetime8">
              <a:rPr lang="zh-CN" altLang="en-US"/>
              <a:pPr>
                <a:defRPr/>
              </a:pPr>
              <a:t>2024年3月15日12时22分</a:t>
            </a:fld>
            <a:endParaRPr lang="zh-CN" altLang="zh-CN"/>
          </a:p>
        </p:txBody>
      </p:sp>
      <p:sp>
        <p:nvSpPr>
          <p:cNvPr id="5132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470400" y="6324600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sz="1400"/>
            </a:lvl1pPr>
          </a:lstStyle>
          <a:p>
            <a:pPr>
              <a:defRPr/>
            </a:pPr>
            <a:r>
              <a:rPr lang="zh-CN" altLang="en-US"/>
              <a:t>陈立军</a:t>
            </a:r>
            <a:endParaRPr lang="en-US" altLang="zh-CN"/>
          </a:p>
        </p:txBody>
      </p:sp>
      <p:sp>
        <p:nvSpPr>
          <p:cNvPr id="5133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042400" y="63246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sz="1400"/>
            </a:lvl1pPr>
          </a:lstStyle>
          <a:p>
            <a:pPr>
              <a:defRPr/>
            </a:pPr>
            <a:fld id="{1A1A38E4-F4C3-44B1-A7A4-0A42EC0B256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81323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隶书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隶书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隶书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隶书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隶书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隶书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隶书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隶书" pitchFamily="49" charset="-122"/>
        </a:defRPr>
      </a:lvl9pPr>
    </p:titleStyle>
    <p:bodyStyle>
      <a:lvl1pPr marL="342900" indent="-342900" algn="just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kumimoji="1" sz="3200">
          <a:solidFill>
            <a:schemeClr val="folHlink"/>
          </a:solidFill>
          <a:latin typeface="+mn-lt"/>
          <a:ea typeface="+mn-ea"/>
          <a:cs typeface="+mn-cs"/>
        </a:defRPr>
      </a:lvl1pPr>
      <a:lvl2pPr marL="742950" indent="-285750" algn="just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kumimoji="1" sz="2800">
          <a:solidFill>
            <a:srgbClr val="660066"/>
          </a:solidFill>
          <a:latin typeface="+mn-lt"/>
          <a:ea typeface="华文新魏" pitchFamily="2" charset="-122"/>
        </a:defRPr>
      </a:lvl2pPr>
      <a:lvl3pPr marL="1143000" indent="-228600" algn="just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kumimoji="1" sz="2400">
          <a:solidFill>
            <a:srgbClr val="6600CC"/>
          </a:solidFill>
          <a:latin typeface="+mn-lt"/>
          <a:ea typeface="华文新魏" pitchFamily="2" charset="-122"/>
        </a:defRPr>
      </a:lvl3pPr>
      <a:lvl4pPr marL="1600200" indent="-228600" algn="just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华文新魏" pitchFamily="2" charset="-122"/>
        </a:defRPr>
      </a:lvl4pPr>
      <a:lvl5pPr marL="2057400" indent="-228600" algn="just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华文新魏" pitchFamily="2" charset="-122"/>
        </a:defRPr>
      </a:lvl5pPr>
      <a:lvl6pPr marL="2514600" indent="-228600" algn="just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华文新魏" pitchFamily="2" charset="-122"/>
        </a:defRPr>
      </a:lvl6pPr>
      <a:lvl7pPr marL="2971800" indent="-228600" algn="just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华文新魏" pitchFamily="2" charset="-122"/>
        </a:defRPr>
      </a:lvl7pPr>
      <a:lvl8pPr marL="3429000" indent="-228600" algn="just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华文新魏" pitchFamily="2" charset="-122"/>
        </a:defRPr>
      </a:lvl8pPr>
      <a:lvl9pPr marL="3886200" indent="-228600" algn="just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华文新魏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9E60F8-875D-444A-9854-4BE48FAA9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第三章 关系代数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D9E7F8-E1E1-4FA6-9B1D-FBA97B0A7C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7284" y="973225"/>
            <a:ext cx="8611203" cy="3002428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000" dirty="0"/>
              <a:t>S(SNO, SNAME, CITY)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P(PNO, PNAME, COLOR, PRICE)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J(JNO, JNAME,CITY)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SPJ(SNO, PNO, JNO, QTY)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S</a:t>
            </a:r>
            <a:r>
              <a:rPr lang="zh-CN" altLang="zh-CN" sz="2000" dirty="0"/>
              <a:t>表示供应商，各属性依次为供应商号，供应商名，供应商所在城市；</a:t>
            </a:r>
          </a:p>
          <a:p>
            <a:pPr marL="0" indent="0">
              <a:buNone/>
            </a:pPr>
            <a:r>
              <a:rPr lang="en-US" altLang="zh-CN" sz="2000" dirty="0"/>
              <a:t>P</a:t>
            </a:r>
            <a:r>
              <a:rPr lang="zh-CN" altLang="zh-CN" sz="2000" dirty="0"/>
              <a:t>表示零件，各属性依次为零件号，零件名，零件颜色，零件</a:t>
            </a:r>
            <a:r>
              <a:rPr lang="zh-CN" altLang="en-US" sz="2000" dirty="0"/>
              <a:t>价格</a:t>
            </a:r>
            <a:r>
              <a:rPr lang="zh-CN" altLang="zh-CN" sz="2000" dirty="0"/>
              <a:t>；</a:t>
            </a:r>
          </a:p>
          <a:p>
            <a:pPr marL="0" indent="0">
              <a:buNone/>
            </a:pPr>
            <a:r>
              <a:rPr lang="en-US" altLang="zh-CN" sz="2000" dirty="0"/>
              <a:t>J</a:t>
            </a:r>
            <a:r>
              <a:rPr lang="zh-CN" altLang="zh-CN" sz="2000" dirty="0"/>
              <a:t>表示工程，各属性依次为工程号，工程名，工程所在城市；</a:t>
            </a:r>
          </a:p>
          <a:p>
            <a:pPr marL="0" indent="0">
              <a:buNone/>
            </a:pPr>
            <a:r>
              <a:rPr lang="en-US" altLang="zh-CN" sz="2000" dirty="0"/>
              <a:t>SPJ</a:t>
            </a:r>
            <a:r>
              <a:rPr lang="zh-CN" altLang="zh-CN" sz="2000" dirty="0"/>
              <a:t>表示供货关系，各属性依次为供应商号，零件号，工程号，供货数量。</a:t>
            </a:r>
            <a:endParaRPr lang="zh-CN" altLang="en-US" sz="20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89716CE-9378-4FFA-B40F-9A8DBCD970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1478" y="3927930"/>
            <a:ext cx="9197009" cy="2683427"/>
          </a:xfrm>
          <a:prstGeom prst="rect">
            <a:avLst/>
          </a:prstGeom>
          <a:solidFill>
            <a:srgbClr val="F4F4F4"/>
          </a:solidFill>
          <a:ln w="9525">
            <a:noFill/>
            <a:miter lim="800000"/>
            <a:headEnd/>
            <a:tailEnd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华文新魏" pitchFamily="2" charset="-122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华文新魏" pitchFamily="2" charset="-122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华文新魏" pitchFamily="2" charset="-122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华文新魏" pitchFamily="2" charset="-122"/>
              </a:defRPr>
            </a:lvl5pPr>
            <a:lvl6pPr marL="2514600" indent="-228600" algn="just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华文新魏" pitchFamily="2" charset="-122"/>
              </a:defRPr>
            </a:lvl6pPr>
            <a:lvl7pPr marL="2971800" indent="-228600" algn="just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华文新魏" pitchFamily="2" charset="-122"/>
              </a:defRPr>
            </a:lvl7pPr>
            <a:lvl8pPr marL="3429000" indent="-228600" algn="just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华文新魏" pitchFamily="2" charset="-122"/>
              </a:defRPr>
            </a:lvl8pPr>
            <a:lvl9pPr marL="3886200" indent="-228600" algn="just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华文新魏" pitchFamily="2" charset="-122"/>
              </a:defRPr>
            </a:lvl9pPr>
          </a:lstStyle>
          <a:p>
            <a:pPr marL="457200" indent="-457200" algn="just">
              <a:lnSpc>
                <a:spcPct val="150000"/>
              </a:lnSpc>
              <a:buClr>
                <a:srgbClr val="FF0000"/>
              </a:buClr>
              <a:buSzTx/>
              <a:buFont typeface="+mj-lt"/>
              <a:buAutoNum type="arabicPeriod"/>
            </a:pPr>
            <a:r>
              <a:rPr kumimoji="0" lang="zh-CN" altLang="en-US" sz="2400" kern="0" dirty="0">
                <a:solidFill>
                  <a:srgbClr val="6600CC"/>
                </a:solidFill>
                <a:latin typeface="+mn-ea"/>
              </a:rPr>
              <a:t>求同时向位于北京和天津的工程供应了零件的供应商的供应商名</a:t>
            </a:r>
          </a:p>
          <a:p>
            <a:pPr marL="457200" indent="-457200" algn="just">
              <a:lnSpc>
                <a:spcPct val="150000"/>
              </a:lnSpc>
              <a:buClr>
                <a:srgbClr val="FF0000"/>
              </a:buClr>
              <a:buSzTx/>
              <a:buFont typeface="+mj-lt"/>
              <a:buAutoNum type="arabicPeriod"/>
            </a:pPr>
            <a:r>
              <a:rPr kumimoji="0" lang="zh-CN" altLang="en-US" sz="2400" kern="0" dirty="0">
                <a:solidFill>
                  <a:srgbClr val="6600CC"/>
                </a:solidFill>
                <a:latin typeface="+mn-ea"/>
              </a:rPr>
              <a:t>求向和自己位于相同城市的工程供应零件的供应商的供应商号</a:t>
            </a:r>
            <a:endParaRPr kumimoji="0" lang="en-US" altLang="zh-CN" sz="2400" kern="0" dirty="0">
              <a:solidFill>
                <a:srgbClr val="6600CC"/>
              </a:solidFill>
              <a:latin typeface="+mn-ea"/>
            </a:endParaRPr>
          </a:p>
          <a:p>
            <a:pPr marL="457200" indent="-457200" algn="just">
              <a:lnSpc>
                <a:spcPct val="150000"/>
              </a:lnSpc>
              <a:buClr>
                <a:srgbClr val="FF0000"/>
              </a:buClr>
              <a:buSzTx/>
              <a:buFont typeface="+mj-lt"/>
              <a:buAutoNum type="arabicPeriod"/>
            </a:pPr>
            <a:r>
              <a:rPr kumimoji="0" lang="zh-CN" altLang="en-US" sz="2400" kern="0" dirty="0">
                <a:solidFill>
                  <a:srgbClr val="6600CC"/>
                </a:solidFill>
                <a:latin typeface="+mn-ea"/>
              </a:rPr>
              <a:t>求只向和自己位于不同城市的工程供应零件的供应商的供应商号</a:t>
            </a:r>
            <a:endParaRPr kumimoji="0" lang="en-US" altLang="zh-CN" sz="2400" kern="0" dirty="0">
              <a:solidFill>
                <a:srgbClr val="6600CC"/>
              </a:solidFill>
              <a:latin typeface="+mn-ea"/>
            </a:endParaRPr>
          </a:p>
          <a:p>
            <a:pPr marL="457200" indent="-457200" algn="just">
              <a:lnSpc>
                <a:spcPct val="150000"/>
              </a:lnSpc>
              <a:buClr>
                <a:srgbClr val="FF0000"/>
              </a:buClr>
              <a:buSzTx/>
              <a:buFont typeface="+mj-lt"/>
              <a:buAutoNum type="arabicPeriod"/>
            </a:pPr>
            <a:r>
              <a:rPr kumimoji="0" lang="zh-CN" altLang="en-US" sz="2400" kern="0" dirty="0">
                <a:solidFill>
                  <a:srgbClr val="6600CC"/>
                </a:solidFill>
                <a:latin typeface="+mn-ea"/>
              </a:rPr>
              <a:t>求向所有位于北京的工程都供应了零件的供应商的供应商号</a:t>
            </a:r>
            <a:endParaRPr kumimoji="0" lang="en-US" altLang="zh-CN" sz="2400" kern="0" dirty="0">
              <a:solidFill>
                <a:srgbClr val="6600CC"/>
              </a:solidFill>
              <a:latin typeface="+mn-ea"/>
            </a:endParaRPr>
          </a:p>
          <a:p>
            <a:pPr marL="457200" indent="-457200" algn="just">
              <a:lnSpc>
                <a:spcPct val="150000"/>
              </a:lnSpc>
              <a:buClr>
                <a:srgbClr val="FF0000"/>
              </a:buClr>
              <a:buSzTx/>
              <a:buFont typeface="+mj-lt"/>
              <a:buAutoNum type="arabicPeriod"/>
            </a:pPr>
            <a:r>
              <a:rPr kumimoji="0" lang="zh-CN" altLang="en-US" sz="2400" kern="0" dirty="0">
                <a:solidFill>
                  <a:srgbClr val="6600CC"/>
                </a:solidFill>
                <a:latin typeface="+mn-ea"/>
              </a:rPr>
              <a:t>求价格最高的零件的零件号</a:t>
            </a:r>
            <a:endParaRPr kumimoji="0" lang="zh-CN" altLang="zh-CN" sz="2400" kern="0" dirty="0">
              <a:solidFill>
                <a:srgbClr val="6600CC"/>
              </a:solidFill>
              <a:latin typeface="+mn-ea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CC933F6-723D-4766-AA09-0FB0ABE76A68}"/>
              </a:ext>
            </a:extLst>
          </p:cNvPr>
          <p:cNvSpPr/>
          <p:nvPr/>
        </p:nvSpPr>
        <p:spPr>
          <a:xfrm>
            <a:off x="193262" y="973225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kern="0" dirty="0">
                <a:solidFill>
                  <a:srgbClr val="FF0000"/>
                </a:solidFill>
                <a:latin typeface="隶书"/>
              </a:rPr>
              <a:t>题目一</a:t>
            </a:r>
            <a:r>
              <a:rPr lang="zh-CN" altLang="en-US" sz="2400" kern="0" dirty="0">
                <a:solidFill>
                  <a:srgbClr val="6600CC"/>
                </a:solidFill>
                <a:latin typeface="隶书"/>
              </a:rPr>
              <a:t>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44743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第三章 关系代数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943898" y="938505"/>
            <a:ext cx="10609006" cy="5715988"/>
          </a:xfrm>
          <a:prstGeom prst="rect">
            <a:avLst/>
          </a:prstGeom>
          <a:solidFill>
            <a:srgbClr val="F4F4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 algn="just">
              <a:lnSpc>
                <a:spcPct val="150000"/>
              </a:lnSpc>
              <a:buClr>
                <a:srgbClr val="FF0000"/>
              </a:buClr>
              <a:buSzTx/>
              <a:buNone/>
            </a:pPr>
            <a:r>
              <a:rPr kumimoji="0" lang="zh-CN" altLang="en-US" sz="2800" dirty="0">
                <a:solidFill>
                  <a:srgbClr val="FF0000"/>
                </a:solidFill>
                <a:latin typeface="+mn-ea"/>
              </a:rPr>
              <a:t>题目二</a:t>
            </a:r>
            <a:r>
              <a:rPr kumimoji="0" lang="zh-CN" altLang="en-US" sz="2800" dirty="0">
                <a:solidFill>
                  <a:srgbClr val="6600CC"/>
                </a:solidFill>
                <a:latin typeface="+mn-ea"/>
              </a:rPr>
              <a:t>：</a:t>
            </a:r>
            <a:r>
              <a:rPr kumimoji="0" lang="en-US" altLang="zh-CN" sz="2800" dirty="0">
                <a:solidFill>
                  <a:srgbClr val="6600CC"/>
                </a:solidFill>
                <a:latin typeface="+mn-ea"/>
              </a:rPr>
              <a:t>	</a:t>
            </a:r>
            <a:r>
              <a:rPr kumimoji="0" lang="zh-CN" altLang="en-US" sz="2800" dirty="0">
                <a:solidFill>
                  <a:srgbClr val="6600CC"/>
                </a:solidFill>
                <a:latin typeface="+mn-ea"/>
              </a:rPr>
              <a:t>对于选课表</a:t>
            </a:r>
            <a:r>
              <a:rPr kumimoji="0" lang="en-US" altLang="zh-CN" sz="2800" dirty="0">
                <a:solidFill>
                  <a:srgbClr val="6600CC"/>
                </a:solidFill>
                <a:latin typeface="+mn-ea"/>
              </a:rPr>
              <a:t>SC(</a:t>
            </a:r>
            <a:r>
              <a:rPr kumimoji="0" lang="en-US" altLang="zh-CN" sz="2800" dirty="0" err="1">
                <a:solidFill>
                  <a:srgbClr val="6600CC"/>
                </a:solidFill>
                <a:latin typeface="+mn-ea"/>
              </a:rPr>
              <a:t>sno</a:t>
            </a:r>
            <a:r>
              <a:rPr kumimoji="0" lang="en-US" altLang="zh-CN" sz="2800" dirty="0">
                <a:solidFill>
                  <a:srgbClr val="6600CC"/>
                </a:solidFill>
                <a:latin typeface="+mn-ea"/>
              </a:rPr>
              <a:t>, </a:t>
            </a:r>
            <a:r>
              <a:rPr kumimoji="0" lang="en-US" altLang="zh-CN" sz="2800" dirty="0" err="1">
                <a:solidFill>
                  <a:srgbClr val="6600CC"/>
                </a:solidFill>
                <a:latin typeface="+mn-ea"/>
              </a:rPr>
              <a:t>cno</a:t>
            </a:r>
            <a:r>
              <a:rPr kumimoji="0" lang="en-US" altLang="zh-CN" sz="2800" dirty="0">
                <a:solidFill>
                  <a:srgbClr val="6600CC"/>
                </a:solidFill>
                <a:latin typeface="+mn-ea"/>
              </a:rPr>
              <a:t>, grade)</a:t>
            </a:r>
            <a:r>
              <a:rPr kumimoji="0" lang="zh-CN" altLang="en-US" sz="2800" dirty="0">
                <a:solidFill>
                  <a:srgbClr val="6600CC"/>
                </a:solidFill>
                <a:latin typeface="+mn-ea"/>
              </a:rPr>
              <a:t>，完成如下查询：</a:t>
            </a:r>
          </a:p>
          <a:p>
            <a:pPr marL="457200" indent="-457200" algn="just">
              <a:lnSpc>
                <a:spcPct val="150000"/>
              </a:lnSpc>
              <a:buClr>
                <a:srgbClr val="FF0000"/>
              </a:buClr>
              <a:buSzTx/>
              <a:buFont typeface="+mj-lt"/>
              <a:buAutoNum type="arabicPeriod"/>
            </a:pPr>
            <a:r>
              <a:rPr kumimoji="0" lang="zh-CN" altLang="en-US" sz="2800" dirty="0">
                <a:solidFill>
                  <a:srgbClr val="6600CC"/>
                </a:solidFill>
                <a:latin typeface="+mn-ea"/>
              </a:rPr>
              <a:t>求</a:t>
            </a:r>
            <a:r>
              <a:rPr kumimoji="0" lang="zh-CN" altLang="en-US" sz="2800" dirty="0">
                <a:solidFill>
                  <a:srgbClr val="FF0000"/>
                </a:solidFill>
                <a:latin typeface="+mn-ea"/>
              </a:rPr>
              <a:t>至少</a:t>
            </a:r>
            <a:r>
              <a:rPr kumimoji="0" lang="zh-CN" altLang="en-US" sz="2800" dirty="0">
                <a:solidFill>
                  <a:srgbClr val="6600CC"/>
                </a:solidFill>
                <a:latin typeface="+mn-ea"/>
              </a:rPr>
              <a:t>选修了</a:t>
            </a:r>
            <a:r>
              <a:rPr kumimoji="0" lang="en-US" altLang="zh-CN" sz="2800" dirty="0">
                <a:solidFill>
                  <a:srgbClr val="6600CC"/>
                </a:solidFill>
                <a:latin typeface="+mn-ea"/>
              </a:rPr>
              <a:t>c1</a:t>
            </a:r>
            <a:r>
              <a:rPr kumimoji="0" lang="zh-CN" altLang="en-US" sz="2800" dirty="0">
                <a:solidFill>
                  <a:srgbClr val="6600CC"/>
                </a:solidFill>
                <a:latin typeface="+mn-ea"/>
              </a:rPr>
              <a:t>和</a:t>
            </a:r>
            <a:r>
              <a:rPr kumimoji="0" lang="en-US" altLang="zh-CN" sz="2800" dirty="0">
                <a:solidFill>
                  <a:srgbClr val="6600CC"/>
                </a:solidFill>
                <a:latin typeface="+mn-ea"/>
              </a:rPr>
              <a:t>c2</a:t>
            </a:r>
            <a:r>
              <a:rPr kumimoji="0" lang="zh-CN" altLang="en-US" sz="2800" dirty="0">
                <a:solidFill>
                  <a:srgbClr val="6600CC"/>
                </a:solidFill>
                <a:latin typeface="+mn-ea"/>
              </a:rPr>
              <a:t>课程的学生</a:t>
            </a:r>
            <a:endParaRPr kumimoji="0" lang="en-US" altLang="zh-CN" sz="2800" dirty="0">
              <a:solidFill>
                <a:srgbClr val="6600CC"/>
              </a:solidFill>
              <a:latin typeface="+mn-ea"/>
            </a:endParaRPr>
          </a:p>
          <a:p>
            <a:pPr marL="457200" indent="-457200" algn="just">
              <a:lnSpc>
                <a:spcPct val="150000"/>
              </a:lnSpc>
              <a:buClr>
                <a:srgbClr val="FF0000"/>
              </a:buClr>
              <a:buSzTx/>
              <a:buFont typeface="+mj-lt"/>
              <a:buAutoNum type="arabicPeriod"/>
            </a:pPr>
            <a:r>
              <a:rPr kumimoji="0" lang="zh-CN" altLang="en-US" sz="2800" dirty="0">
                <a:solidFill>
                  <a:srgbClr val="6600CC"/>
                </a:solidFill>
                <a:latin typeface="+mn-ea"/>
              </a:rPr>
              <a:t>求</a:t>
            </a:r>
            <a:r>
              <a:rPr kumimoji="0" lang="zh-CN" altLang="en-US" sz="2800" dirty="0">
                <a:solidFill>
                  <a:srgbClr val="FF0000"/>
                </a:solidFill>
                <a:latin typeface="+mn-ea"/>
              </a:rPr>
              <a:t>恰好</a:t>
            </a:r>
            <a:r>
              <a:rPr kumimoji="0" lang="zh-CN" altLang="en-US" sz="2800" dirty="0">
                <a:solidFill>
                  <a:srgbClr val="6600CC"/>
                </a:solidFill>
                <a:latin typeface="+mn-ea"/>
              </a:rPr>
              <a:t>选修了</a:t>
            </a:r>
            <a:r>
              <a:rPr kumimoji="0" lang="en-US" altLang="zh-CN" sz="2800" dirty="0">
                <a:solidFill>
                  <a:srgbClr val="6600CC"/>
                </a:solidFill>
                <a:latin typeface="+mn-ea"/>
              </a:rPr>
              <a:t>c1</a:t>
            </a:r>
            <a:r>
              <a:rPr kumimoji="0" lang="zh-CN" altLang="en-US" sz="2800" dirty="0">
                <a:solidFill>
                  <a:srgbClr val="6600CC"/>
                </a:solidFill>
                <a:latin typeface="+mn-ea"/>
              </a:rPr>
              <a:t>和</a:t>
            </a:r>
            <a:r>
              <a:rPr kumimoji="0" lang="en-US" altLang="zh-CN" sz="2800" dirty="0">
                <a:solidFill>
                  <a:srgbClr val="6600CC"/>
                </a:solidFill>
                <a:latin typeface="+mn-ea"/>
              </a:rPr>
              <a:t>c2</a:t>
            </a:r>
            <a:r>
              <a:rPr kumimoji="0" lang="zh-CN" altLang="en-US" sz="2800" dirty="0">
                <a:solidFill>
                  <a:srgbClr val="6600CC"/>
                </a:solidFill>
                <a:latin typeface="+mn-ea"/>
              </a:rPr>
              <a:t>课程的学生</a:t>
            </a:r>
            <a:r>
              <a:rPr kumimoji="0" lang="zh-CN" altLang="en-US" sz="2800" dirty="0">
                <a:latin typeface="+mn-ea"/>
              </a:rPr>
              <a:t>（</a:t>
            </a:r>
            <a:r>
              <a:rPr kumimoji="0" lang="en-US" altLang="zh-CN" sz="2800" dirty="0">
                <a:latin typeface="+mn-ea"/>
              </a:rPr>
              <a:t>*</a:t>
            </a:r>
            <a:r>
              <a:rPr kumimoji="0" lang="zh-CN" altLang="en-US" sz="2800" dirty="0">
                <a:latin typeface="+mn-ea"/>
              </a:rPr>
              <a:t>）</a:t>
            </a:r>
          </a:p>
          <a:p>
            <a:pPr marL="457200" indent="-457200" algn="just">
              <a:lnSpc>
                <a:spcPct val="150000"/>
              </a:lnSpc>
              <a:buClr>
                <a:srgbClr val="FF0000"/>
              </a:buClr>
              <a:buSzTx/>
              <a:buFont typeface="+mj-lt"/>
              <a:buAutoNum type="arabicPeriod"/>
            </a:pPr>
            <a:r>
              <a:rPr kumimoji="0" lang="zh-CN" altLang="en-US" sz="2800" dirty="0">
                <a:solidFill>
                  <a:srgbClr val="6600CC"/>
                </a:solidFill>
                <a:latin typeface="+mn-ea"/>
              </a:rPr>
              <a:t>求选修了所有</a:t>
            </a:r>
            <a:r>
              <a:rPr kumimoji="0" lang="en-US" altLang="zh-CN" sz="2800" dirty="0">
                <a:solidFill>
                  <a:srgbClr val="6600CC"/>
                </a:solidFill>
                <a:latin typeface="+mn-ea"/>
              </a:rPr>
              <a:t>s1</a:t>
            </a:r>
            <a:r>
              <a:rPr kumimoji="0" lang="zh-CN" altLang="en-US" sz="2800" dirty="0">
                <a:solidFill>
                  <a:srgbClr val="6600CC"/>
                </a:solidFill>
                <a:latin typeface="+mn-ea"/>
              </a:rPr>
              <a:t>同学所修课程的学生</a:t>
            </a:r>
          </a:p>
          <a:p>
            <a:pPr marL="457200" indent="-457200" algn="just">
              <a:lnSpc>
                <a:spcPct val="150000"/>
              </a:lnSpc>
              <a:buClr>
                <a:srgbClr val="FF0000"/>
              </a:buClr>
              <a:buSzTx/>
              <a:buFont typeface="+mj-lt"/>
              <a:buAutoNum type="arabicPeriod"/>
            </a:pPr>
            <a:r>
              <a:rPr kumimoji="0" lang="zh-CN" altLang="en-US" sz="2800" dirty="0">
                <a:solidFill>
                  <a:srgbClr val="6600CC"/>
                </a:solidFill>
                <a:latin typeface="+mn-ea"/>
              </a:rPr>
              <a:t>求其选修课程被</a:t>
            </a:r>
            <a:r>
              <a:rPr kumimoji="0" lang="en-US" altLang="zh-CN" sz="2800" dirty="0">
                <a:solidFill>
                  <a:srgbClr val="6600CC"/>
                </a:solidFill>
                <a:latin typeface="+mn-ea"/>
              </a:rPr>
              <a:t>s1</a:t>
            </a:r>
            <a:r>
              <a:rPr kumimoji="0" lang="zh-CN" altLang="en-US" sz="2800" dirty="0">
                <a:solidFill>
                  <a:srgbClr val="6600CC"/>
                </a:solidFill>
                <a:latin typeface="+mn-ea"/>
              </a:rPr>
              <a:t>同学所修课程完全包含的学生（参考下页）</a:t>
            </a:r>
            <a:endParaRPr kumimoji="0" lang="en-US" altLang="zh-CN" sz="2800" dirty="0">
              <a:solidFill>
                <a:srgbClr val="6600CC"/>
              </a:solidFill>
              <a:latin typeface="+mn-ea"/>
            </a:endParaRPr>
          </a:p>
          <a:p>
            <a:pPr marL="457200" indent="-457200" algn="just">
              <a:lnSpc>
                <a:spcPct val="150000"/>
              </a:lnSpc>
              <a:buClr>
                <a:srgbClr val="FF0000"/>
              </a:buClr>
              <a:buSzTx/>
              <a:buFont typeface="+mj-lt"/>
              <a:buAutoNum type="arabicPeriod"/>
            </a:pPr>
            <a:r>
              <a:rPr kumimoji="0" lang="zh-CN" altLang="en-US" sz="2800" dirty="0">
                <a:solidFill>
                  <a:srgbClr val="6600CC"/>
                </a:solidFill>
                <a:latin typeface="+mn-ea"/>
              </a:rPr>
              <a:t>求和</a:t>
            </a:r>
            <a:r>
              <a:rPr kumimoji="0" lang="en-US" altLang="zh-CN" sz="2800" dirty="0">
                <a:solidFill>
                  <a:srgbClr val="6600CC"/>
                </a:solidFill>
                <a:latin typeface="+mn-ea"/>
              </a:rPr>
              <a:t>s1</a:t>
            </a:r>
            <a:r>
              <a:rPr kumimoji="0" lang="zh-CN" altLang="en-US" sz="2800" dirty="0">
                <a:solidFill>
                  <a:srgbClr val="6600CC"/>
                </a:solidFill>
                <a:latin typeface="+mn-ea"/>
              </a:rPr>
              <a:t>同学所修课程</a:t>
            </a:r>
            <a:r>
              <a:rPr kumimoji="0" lang="zh-CN" altLang="en-US" sz="2800" dirty="0">
                <a:solidFill>
                  <a:srgbClr val="FF0000"/>
                </a:solidFill>
                <a:latin typeface="+mn-ea"/>
              </a:rPr>
              <a:t>完全不同</a:t>
            </a:r>
            <a:r>
              <a:rPr kumimoji="0" lang="zh-CN" altLang="en-US" sz="2800" dirty="0">
                <a:solidFill>
                  <a:srgbClr val="6600CC"/>
                </a:solidFill>
                <a:latin typeface="+mn-ea"/>
              </a:rPr>
              <a:t>的学生</a:t>
            </a:r>
            <a:endParaRPr kumimoji="0" lang="en-US" altLang="zh-CN" sz="2800" dirty="0">
              <a:solidFill>
                <a:srgbClr val="6600CC"/>
              </a:solidFill>
              <a:latin typeface="+mn-ea"/>
            </a:endParaRPr>
          </a:p>
          <a:p>
            <a:pPr marL="457200" indent="-457200" algn="just">
              <a:lnSpc>
                <a:spcPct val="150000"/>
              </a:lnSpc>
              <a:buClr>
                <a:srgbClr val="FF0000"/>
              </a:buClr>
              <a:buSzTx/>
              <a:buFont typeface="+mj-lt"/>
              <a:buAutoNum type="arabicPeriod"/>
            </a:pPr>
            <a:r>
              <a:rPr kumimoji="0" lang="zh-CN" altLang="en-US" sz="2800" dirty="0">
                <a:solidFill>
                  <a:srgbClr val="6600CC"/>
                </a:solidFill>
                <a:latin typeface="+mn-ea"/>
              </a:rPr>
              <a:t>求和</a:t>
            </a:r>
            <a:r>
              <a:rPr kumimoji="0" lang="en-US" altLang="zh-CN" sz="2800" dirty="0">
                <a:solidFill>
                  <a:srgbClr val="6600CC"/>
                </a:solidFill>
                <a:latin typeface="+mn-ea"/>
              </a:rPr>
              <a:t>s1</a:t>
            </a:r>
            <a:r>
              <a:rPr kumimoji="0" lang="zh-CN" altLang="en-US" sz="2800" dirty="0">
                <a:solidFill>
                  <a:srgbClr val="6600CC"/>
                </a:solidFill>
                <a:latin typeface="+mn-ea"/>
              </a:rPr>
              <a:t>同学所修课程</a:t>
            </a:r>
            <a:r>
              <a:rPr kumimoji="0" lang="zh-CN" altLang="en-US" sz="2800" dirty="0">
                <a:solidFill>
                  <a:srgbClr val="FF0000"/>
                </a:solidFill>
                <a:latin typeface="+mn-ea"/>
              </a:rPr>
              <a:t>完全相同</a:t>
            </a:r>
            <a:r>
              <a:rPr kumimoji="0" lang="zh-CN" altLang="en-US" sz="2800" dirty="0">
                <a:solidFill>
                  <a:srgbClr val="6600CC"/>
                </a:solidFill>
                <a:latin typeface="+mn-ea"/>
              </a:rPr>
              <a:t>的学生</a:t>
            </a:r>
            <a:r>
              <a:rPr kumimoji="0" lang="zh-CN" altLang="en-US" sz="2800" dirty="0">
                <a:latin typeface="+mn-ea"/>
              </a:rPr>
              <a:t>（</a:t>
            </a:r>
            <a:r>
              <a:rPr kumimoji="0" lang="en-US" altLang="zh-CN" sz="2800" dirty="0">
                <a:latin typeface="+mn-ea"/>
              </a:rPr>
              <a:t>*</a:t>
            </a:r>
            <a:r>
              <a:rPr kumimoji="0" lang="zh-CN" altLang="en-US" sz="2800" dirty="0">
                <a:latin typeface="+mn-ea"/>
              </a:rPr>
              <a:t>）</a:t>
            </a:r>
            <a:endParaRPr kumimoji="0" lang="en-US" altLang="zh-CN" sz="2800" dirty="0">
              <a:solidFill>
                <a:srgbClr val="6600CC"/>
              </a:solidFill>
              <a:latin typeface="+mn-ea"/>
            </a:endParaRPr>
          </a:p>
          <a:p>
            <a:pPr marL="457200" indent="-457200" algn="just">
              <a:lnSpc>
                <a:spcPct val="150000"/>
              </a:lnSpc>
              <a:buClr>
                <a:srgbClr val="FF0000"/>
              </a:buClr>
              <a:buSzTx/>
              <a:buFont typeface="+mj-lt"/>
              <a:buAutoNum type="arabicPeriod"/>
            </a:pPr>
            <a:r>
              <a:rPr kumimoji="0" lang="zh-CN" altLang="en-US" sz="2800" dirty="0">
                <a:solidFill>
                  <a:srgbClr val="6600CC"/>
                </a:solidFill>
                <a:latin typeface="+mn-ea"/>
              </a:rPr>
              <a:t>（终极挑战）求所修课程</a:t>
            </a:r>
            <a:r>
              <a:rPr kumimoji="0" lang="zh-CN" altLang="en-US" sz="2800" dirty="0">
                <a:solidFill>
                  <a:srgbClr val="FF0000"/>
                </a:solidFill>
                <a:latin typeface="+mn-ea"/>
              </a:rPr>
              <a:t>完全相同</a:t>
            </a:r>
            <a:r>
              <a:rPr kumimoji="0" lang="zh-CN" altLang="en-US" sz="2800" dirty="0">
                <a:solidFill>
                  <a:srgbClr val="6600CC"/>
                </a:solidFill>
                <a:latin typeface="+mn-ea"/>
              </a:rPr>
              <a:t>的学生对</a:t>
            </a:r>
            <a:r>
              <a:rPr kumimoji="0" lang="zh-CN" altLang="en-US" sz="2800" dirty="0">
                <a:latin typeface="+mn-ea"/>
              </a:rPr>
              <a:t>（</a:t>
            </a:r>
            <a:r>
              <a:rPr kumimoji="0" lang="en-US" altLang="zh-CN" sz="2800" dirty="0">
                <a:latin typeface="+mn-ea"/>
              </a:rPr>
              <a:t>*</a:t>
            </a:r>
            <a:r>
              <a:rPr kumimoji="0" lang="zh-CN" altLang="en-US" sz="2800" dirty="0">
                <a:latin typeface="+mn-ea"/>
              </a:rPr>
              <a:t>）</a:t>
            </a:r>
            <a:endParaRPr kumimoji="0" lang="en-US" altLang="zh-CN" sz="2800" dirty="0">
              <a:latin typeface="+mn-ea"/>
            </a:endParaRPr>
          </a:p>
          <a:p>
            <a:pPr marL="0" indent="0" algn="ctr">
              <a:lnSpc>
                <a:spcPct val="150000"/>
              </a:lnSpc>
              <a:buClr>
                <a:srgbClr val="FF0000"/>
              </a:buClr>
              <a:buSzTx/>
              <a:buNone/>
            </a:pPr>
            <a:r>
              <a:rPr kumimoji="0" lang="zh-CN" altLang="en-US" sz="2800" dirty="0">
                <a:latin typeface="+mn-ea"/>
              </a:rPr>
              <a:t>（注意：标</a:t>
            </a:r>
            <a:r>
              <a:rPr kumimoji="0" lang="en-US" altLang="zh-CN" sz="2800" dirty="0">
                <a:latin typeface="+mn-ea"/>
              </a:rPr>
              <a:t>*</a:t>
            </a:r>
            <a:r>
              <a:rPr kumimoji="0" lang="zh-CN" altLang="en-US" sz="2800" dirty="0">
                <a:latin typeface="+mn-ea"/>
              </a:rPr>
              <a:t>的可以不用做）</a:t>
            </a:r>
            <a:endParaRPr kumimoji="0" lang="zh-CN" altLang="zh-CN" sz="2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66376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7348" y="225637"/>
            <a:ext cx="11737304" cy="648073"/>
          </a:xfrm>
          <a:solidFill>
            <a:schemeClr val="bg1"/>
          </a:solidFill>
        </p:spPr>
        <p:txBody>
          <a:bodyPr/>
          <a:lstStyle/>
          <a:p>
            <a:pPr marL="0" indent="0" algn="ctr" eaLnBrk="1" hangingPunct="1">
              <a:buNone/>
            </a:pPr>
            <a:r>
              <a:rPr lang="zh-CN" altLang="en-US" dirty="0">
                <a:solidFill>
                  <a:srgbClr val="002060"/>
                </a:solidFill>
              </a:rPr>
              <a:t>求其选修课程被</a:t>
            </a:r>
            <a:r>
              <a:rPr lang="en-US" altLang="zh-CN" dirty="0">
                <a:solidFill>
                  <a:srgbClr val="002060"/>
                </a:solidFill>
              </a:rPr>
              <a:t>s01</a:t>
            </a:r>
            <a:r>
              <a:rPr lang="zh-CN" altLang="en-US" dirty="0">
                <a:solidFill>
                  <a:srgbClr val="002060"/>
                </a:solidFill>
              </a:rPr>
              <a:t>号学生所修课程包含的学生号</a:t>
            </a:r>
            <a:endParaRPr lang="zh-CN" altLang="en-US" dirty="0">
              <a:solidFill>
                <a:srgbClr val="002060"/>
              </a:solidFill>
              <a:sym typeface="Symbol" pitchFamily="18" charset="2"/>
            </a:endParaRPr>
          </a:p>
        </p:txBody>
      </p:sp>
      <p:graphicFrame>
        <p:nvGraphicFramePr>
          <p:cNvPr id="12" name="Group 32">
            <a:extLst>
              <a:ext uri="{FF2B5EF4-FFF2-40B4-BE49-F238E27FC236}">
                <a16:creationId xmlns:a16="http://schemas.microsoft.com/office/drawing/2014/main" id="{475FA6E4-213A-4CB2-BE81-942FF408BF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0239539"/>
              </p:ext>
            </p:extLst>
          </p:nvPr>
        </p:nvGraphicFramePr>
        <p:xfrm>
          <a:off x="263352" y="1723084"/>
          <a:ext cx="1584176" cy="2560320"/>
        </p:xfrm>
        <a:graphic>
          <a:graphicData uri="http://schemas.openxmlformats.org/drawingml/2006/table">
            <a:tbl>
              <a:tblPr/>
              <a:tblGrid>
                <a:gridCol w="7924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17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95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ahoma" pitchFamily="34" charset="0"/>
                          <a:ea typeface="隶书" pitchFamily="49" charset="-122"/>
                        </a:rPr>
                        <a:t>sno</a:t>
                      </a:r>
                      <a:endParaRPr kumimoji="1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Tahoma" pitchFamily="34" charset="0"/>
                        <a:ea typeface="隶书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ahoma" pitchFamily="34" charset="0"/>
                          <a:ea typeface="隶书" pitchFamily="49" charset="-122"/>
                        </a:rPr>
                        <a:t>cno</a:t>
                      </a:r>
                      <a:endParaRPr kumimoji="1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Tahoma" pitchFamily="34" charset="0"/>
                        <a:ea typeface="隶书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95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  <a:ea typeface="隶书" pitchFamily="49" charset="-122"/>
                        </a:rPr>
                        <a:t>s1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  <a:ea typeface="隶书" pitchFamily="49" charset="-122"/>
                        </a:rPr>
                        <a:t>c1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95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  <a:ea typeface="隶书" pitchFamily="49" charset="-122"/>
                        </a:rPr>
                        <a:t>s1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  <a:ea typeface="隶书" pitchFamily="49" charset="-122"/>
                        </a:rPr>
                        <a:t>c2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95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ahoma" pitchFamily="34" charset="0"/>
                          <a:ea typeface="隶书" pitchFamily="49" charset="-122"/>
                        </a:rPr>
                        <a:t>s2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ahoma" pitchFamily="34" charset="0"/>
                          <a:ea typeface="隶书" pitchFamily="49" charset="-122"/>
                        </a:rPr>
                        <a:t>c1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95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ahoma" pitchFamily="34" charset="0"/>
                          <a:ea typeface="隶书" pitchFamily="49" charset="-122"/>
                        </a:rPr>
                        <a:t>s2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ahoma" pitchFamily="34" charset="0"/>
                          <a:ea typeface="隶书" pitchFamily="49" charset="-122"/>
                        </a:rPr>
                        <a:t>c3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1069073"/>
                  </a:ext>
                </a:extLst>
              </a:tr>
              <a:tr h="3495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Tahoma" pitchFamily="34" charset="0"/>
                          <a:ea typeface="隶书" pitchFamily="49" charset="-122"/>
                        </a:rPr>
                        <a:t>s3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Tahoma" pitchFamily="34" charset="0"/>
                          <a:ea typeface="隶书" pitchFamily="49" charset="-122"/>
                        </a:rPr>
                        <a:t>c1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9881648"/>
                  </a:ext>
                </a:extLst>
              </a:tr>
              <a:tr h="3495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Tahoma" pitchFamily="34" charset="0"/>
                          <a:ea typeface="隶书" pitchFamily="49" charset="-122"/>
                        </a:rPr>
                        <a:t>s3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Tahoma" pitchFamily="34" charset="0"/>
                          <a:ea typeface="隶书" pitchFamily="49" charset="-122"/>
                        </a:rPr>
                        <a:t>c2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箭头: 右 13">
                <a:extLst>
                  <a:ext uri="{FF2B5EF4-FFF2-40B4-BE49-F238E27FC236}">
                    <a16:creationId xmlns:a16="http://schemas.microsoft.com/office/drawing/2014/main" id="{4FD7BFD3-C863-4D71-871C-75C1F7A9F63E}"/>
                  </a:ext>
                </a:extLst>
              </p:cNvPr>
              <p:cNvSpPr/>
              <p:nvPr/>
            </p:nvSpPr>
            <p:spPr>
              <a:xfrm>
                <a:off x="1847528" y="2038642"/>
                <a:ext cx="6553372" cy="794802"/>
              </a:xfrm>
              <a:prstGeom prst="rightArrow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square" lIns="91440" tIns="45720" rIns="91440" bIns="45720" rtlCol="0" anchor="ctr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kern="0" baseline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000" b="1" i="1" kern="0" baseline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𝝈</m:t>
                        </m:r>
                      </m:e>
                      <m:sub>
                        <m:r>
                          <a:rPr lang="en-US" altLang="zh-CN" sz="2000" b="1" i="1" kern="0" baseline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  <m:r>
                          <a:rPr lang="en-US" altLang="zh-CN" sz="2000" b="1" i="1" kern="0" baseline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sz="2000" b="1" i="1" kern="0" baseline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sz="2000" b="1" i="1" kern="0" baseline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𝒔𝒏𝒐</m:t>
                        </m:r>
                        <m:r>
                          <a:rPr lang="en-US" altLang="zh-CN" sz="2000" b="1" i="1" kern="0" baseline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000" b="1" i="1" kern="0" baseline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n-US" altLang="zh-CN" sz="2000" b="1" i="1" kern="0" baseline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sz="2000" b="1" i="1" kern="0" baseline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⋀</m:t>
                        </m:r>
                        <m:r>
                          <a:rPr lang="en-US" altLang="zh-CN" sz="2000" b="1" i="1" kern="0" baseline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  <m:r>
                          <a:rPr lang="en-US" altLang="zh-CN" sz="2000" b="1" i="1" kern="0" baseline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altLang="zh-CN" sz="2000" b="1" i="1" kern="0" baseline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sz="2000" b="1" i="1" kern="0" baseline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𝒔𝒏𝒐</m:t>
                        </m:r>
                        <m:r>
                          <a:rPr lang="en-US" altLang="zh-CN" sz="2000" b="1" i="1" kern="0" baseline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</m:t>
                        </m:r>
                        <m:r>
                          <a:rPr lang="en-US" altLang="zh-CN" sz="2000" b="1" i="1" kern="0" baseline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</m:t>
                        </m:r>
                        <m:r>
                          <a:rPr lang="en-US" altLang="zh-CN" sz="2000" b="1" i="1" kern="0" baseline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sz="2000" b="1" i="1" kern="0" baseline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⋀</m:t>
                        </m:r>
                        <m:r>
                          <a:rPr lang="en-US" altLang="zh-CN" sz="2000" b="1" i="1" kern="0" baseline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  <m:r>
                          <a:rPr lang="en-US" altLang="zh-CN" sz="2000" b="1" i="1" kern="0" baseline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sz="2000" b="1" i="1" kern="0" baseline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sz="2000" b="1" i="1" kern="0" baseline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𝒄𝒏𝒐</m:t>
                        </m:r>
                        <m:r>
                          <a:rPr lang="en-US" altLang="zh-CN" sz="2000" b="1" i="1" kern="0" baseline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000" b="1" i="1" kern="0" baseline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  <m:r>
                          <a:rPr lang="en-US" altLang="zh-CN" sz="2000" b="1" i="1" kern="0" baseline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altLang="zh-CN" sz="2000" b="1" i="1" kern="0" baseline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sz="2000" b="1" i="1" kern="0" baseline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𝒄𝒏𝒐</m:t>
                        </m:r>
                      </m:sub>
                    </m:sSub>
                    <m:r>
                      <a:rPr lang="en-US" altLang="zh-CN" sz="2000" b="1" i="1" kern="0" baseline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000" i="1" kern="0" baseline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000" b="1" i="1" kern="0" baseline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𝝆</m:t>
                        </m:r>
                      </m:e>
                      <m:sub>
                        <m:r>
                          <a:rPr lang="en-US" altLang="zh-CN" sz="2000" b="1" i="1" kern="0" baseline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  <m:r>
                          <a:rPr lang="en-US" altLang="zh-CN" sz="2000" b="1" i="1" kern="0" baseline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000" b="1" i="1" kern="0" baseline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1" i="1" kern="0" baseline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𝑺𝑪</m:t>
                    </m:r>
                    <m:r>
                      <a:rPr lang="en-US" altLang="zh-CN" sz="2000" b="1" i="1" kern="0" baseline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kern="0" baseline="0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kern="0" baseline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kern="0" baseline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zh-CN" altLang="en-US" sz="2000" b="1" i="1" kern="0" baseline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𝝆</m:t>
                        </m:r>
                      </m:e>
                      <m:sub>
                        <m:r>
                          <a:rPr lang="en-US" altLang="zh-CN" sz="2000" b="1" i="1" kern="0" baseline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  <m:r>
                          <a:rPr lang="en-US" altLang="zh-CN" sz="2000" b="1" i="1" kern="0" baseline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000" b="1" i="1" kern="0" baseline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1" i="1" kern="0" baseline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𝑺𝑪</m:t>
                    </m:r>
                    <m:r>
                      <a:rPr lang="en-US" altLang="zh-CN" sz="2000" b="1" i="1" kern="0" baseline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zh-CN" altLang="en-US" sz="2000" baseline="0" dirty="0">
                  <a:ln w="0"/>
                  <a:solidFill>
                    <a:srgbClr val="00206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4" name="箭头: 右 13">
                <a:extLst>
                  <a:ext uri="{FF2B5EF4-FFF2-40B4-BE49-F238E27FC236}">
                    <a16:creationId xmlns:a16="http://schemas.microsoft.com/office/drawing/2014/main" id="{4FD7BFD3-C863-4D71-871C-75C1F7A9F6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7528" y="2038642"/>
                <a:ext cx="6553372" cy="794802"/>
              </a:xfrm>
              <a:prstGeom prst="rightArrow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5" name="Group 32">
            <a:extLst>
              <a:ext uri="{FF2B5EF4-FFF2-40B4-BE49-F238E27FC236}">
                <a16:creationId xmlns:a16="http://schemas.microsoft.com/office/drawing/2014/main" id="{581D11F0-FC7D-4699-BDB1-265CBDC59F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193648"/>
              </p:ext>
            </p:extLst>
          </p:nvPr>
        </p:nvGraphicFramePr>
        <p:xfrm>
          <a:off x="2434585" y="4847680"/>
          <a:ext cx="1115116" cy="907852"/>
        </p:xfrm>
        <a:graphic>
          <a:graphicData uri="http://schemas.openxmlformats.org/drawingml/2006/table">
            <a:tbl>
              <a:tblPr/>
              <a:tblGrid>
                <a:gridCol w="11151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392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ahoma" pitchFamily="34" charset="0"/>
                          <a:ea typeface="隶书" pitchFamily="49" charset="-122"/>
                        </a:rPr>
                        <a:t>sno</a:t>
                      </a:r>
                      <a:endParaRPr kumimoji="1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Tahoma" pitchFamily="34" charset="0"/>
                        <a:ea typeface="隶书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392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Tahoma" pitchFamily="34" charset="0"/>
                          <a:ea typeface="隶书" pitchFamily="49" charset="-122"/>
                        </a:rPr>
                        <a:t>s3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47C2F5C9-6034-4807-AE20-803C80964942}"/>
                  </a:ext>
                </a:extLst>
              </p:cNvPr>
              <p:cNvSpPr txBox="1"/>
              <p:nvPr/>
            </p:nvSpPr>
            <p:spPr>
              <a:xfrm>
                <a:off x="786745" y="1280492"/>
                <a:ext cx="599728" cy="45313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kern="0" baseline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𝑺𝑪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47C2F5C9-6034-4807-AE20-803C809649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745" y="1280492"/>
                <a:ext cx="599728" cy="45313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6359D711-5F1A-45FE-B695-24E9945955C6}"/>
                  </a:ext>
                </a:extLst>
              </p:cNvPr>
              <p:cNvSpPr txBox="1"/>
              <p:nvPr/>
            </p:nvSpPr>
            <p:spPr>
              <a:xfrm>
                <a:off x="9768408" y="1305296"/>
                <a:ext cx="599728" cy="45313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kern="0" baseline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6359D711-5F1A-45FE-B695-24E9945955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8408" y="1305296"/>
                <a:ext cx="599728" cy="45313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箭头: 右 19">
            <a:extLst>
              <a:ext uri="{FF2B5EF4-FFF2-40B4-BE49-F238E27FC236}">
                <a16:creationId xmlns:a16="http://schemas.microsoft.com/office/drawing/2014/main" id="{1A06AC22-5CF1-4931-B28C-FBECFF3B8675}"/>
              </a:ext>
            </a:extLst>
          </p:cNvPr>
          <p:cNvSpPr/>
          <p:nvPr/>
        </p:nvSpPr>
        <p:spPr>
          <a:xfrm rot="5400000">
            <a:off x="9600967" y="3304661"/>
            <a:ext cx="1199622" cy="757864"/>
          </a:xfrm>
          <a:prstGeom prst="rightArrow">
            <a:avLst>
              <a:gd name="adj1" fmla="val 50000"/>
              <a:gd name="adj2" fmla="val 53892"/>
            </a:avLst>
          </a:prstGeom>
          <a:noFill/>
          <a:ln>
            <a:solidFill>
              <a:srgbClr val="FF0000"/>
            </a:solidFill>
          </a:ln>
        </p:spPr>
        <p:txBody>
          <a:bodyPr wrap="square" lIns="91440" tIns="45720" rIns="91440" bIns="45720" rtlCol="0" anchor="ctr">
            <a:spAutoFit/>
          </a:bodyPr>
          <a:lstStyle/>
          <a:p>
            <a:pPr algn="ctr"/>
            <a:endParaRPr lang="zh-CN" altLang="en-US" sz="1800" b="0" cap="none" spc="0" baseline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B0BD27D0-9A32-485B-A968-2B8EA6C7B696}"/>
                  </a:ext>
                </a:extLst>
              </p:cNvPr>
              <p:cNvSpPr txBox="1"/>
              <p:nvPr/>
            </p:nvSpPr>
            <p:spPr>
              <a:xfrm>
                <a:off x="9084654" y="3235252"/>
                <a:ext cx="2232248" cy="4135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kern="0" baseline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kern="0" baseline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∏</m:t>
                          </m:r>
                        </m:e>
                        <m:sub>
                          <m:r>
                            <a:rPr lang="en-US" altLang="zh-CN" sz="2000" b="1" i="1" kern="0" baseline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𝑹</m:t>
                          </m:r>
                          <m:r>
                            <a:rPr lang="en-US" altLang="zh-CN" sz="2000" b="1" i="1" kern="0" baseline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altLang="zh-CN" sz="2000" b="1" i="1" kern="0" baseline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US" altLang="zh-CN" sz="2000" b="1" i="1" kern="0" baseline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𝒔𝒏𝒐</m:t>
                          </m:r>
                          <m:r>
                            <a:rPr lang="en-US" altLang="zh-CN" sz="2000" b="1" i="1" kern="0" baseline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00" b="1" i="1" kern="0" baseline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  <m:r>
                            <a:rPr lang="en-US" altLang="zh-CN" sz="2000" b="1" i="1" kern="0" baseline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altLang="zh-CN" sz="2000" b="1" i="1" kern="0" baseline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altLang="zh-CN" sz="2000" b="1" i="1" kern="0" baseline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𝒄𝒏𝒐</m:t>
                          </m:r>
                        </m:sub>
                      </m:sSub>
                      <m:r>
                        <a:rPr lang="en-US" altLang="zh-CN" sz="2000" b="1" i="1" kern="0" baseline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000" b="1" i="1" kern="0" baseline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en-US" altLang="zh-CN" sz="2000" b="1" i="1" kern="0" baseline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000" cap="none" spc="0" baseline="0" dirty="0">
                  <a:ln w="0"/>
                  <a:solidFill>
                    <a:srgbClr val="00206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B0BD27D0-9A32-485B-A968-2B8EA6C7B6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4654" y="3235252"/>
                <a:ext cx="2232248" cy="413511"/>
              </a:xfrm>
              <a:prstGeom prst="rect">
                <a:avLst/>
              </a:prstGeom>
              <a:blipFill>
                <a:blip r:embed="rId6"/>
                <a:stretch>
                  <a:fillRect b="-117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2" name="Group 32">
            <a:extLst>
              <a:ext uri="{FF2B5EF4-FFF2-40B4-BE49-F238E27FC236}">
                <a16:creationId xmlns:a16="http://schemas.microsoft.com/office/drawing/2014/main" id="{6CDBEC3A-2F8C-44FE-9637-D05456230D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7136274"/>
              </p:ext>
            </p:extLst>
          </p:nvPr>
        </p:nvGraphicFramePr>
        <p:xfrm>
          <a:off x="8400900" y="1742662"/>
          <a:ext cx="3599756" cy="1341120"/>
        </p:xfrm>
        <a:graphic>
          <a:graphicData uri="http://schemas.openxmlformats.org/drawingml/2006/table">
            <a:tbl>
              <a:tblPr/>
              <a:tblGrid>
                <a:gridCol w="899939">
                  <a:extLst>
                    <a:ext uri="{9D8B030D-6E8A-4147-A177-3AD203B41FA5}">
                      <a16:colId xmlns:a16="http://schemas.microsoft.com/office/drawing/2014/main" val="4119525317"/>
                    </a:ext>
                  </a:extLst>
                </a:gridCol>
                <a:gridCol w="899939">
                  <a:extLst>
                    <a:ext uri="{9D8B030D-6E8A-4147-A177-3AD203B41FA5}">
                      <a16:colId xmlns:a16="http://schemas.microsoft.com/office/drawing/2014/main" val="2171527411"/>
                    </a:ext>
                  </a:extLst>
                </a:gridCol>
                <a:gridCol w="899939">
                  <a:extLst>
                    <a:ext uri="{9D8B030D-6E8A-4147-A177-3AD203B41FA5}">
                      <a16:colId xmlns:a16="http://schemas.microsoft.com/office/drawing/2014/main" val="4085605673"/>
                    </a:ext>
                  </a:extLst>
                </a:gridCol>
                <a:gridCol w="899939">
                  <a:extLst>
                    <a:ext uri="{9D8B030D-6E8A-4147-A177-3AD203B41FA5}">
                      <a16:colId xmlns:a16="http://schemas.microsoft.com/office/drawing/2014/main" val="2418415210"/>
                    </a:ext>
                  </a:extLst>
                </a:gridCol>
              </a:tblGrid>
              <a:tr h="31415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ahoma" pitchFamily="34" charset="0"/>
                          <a:ea typeface="隶书" pitchFamily="49" charset="-122"/>
                        </a:rPr>
                        <a:t>R1.sno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ahoma" pitchFamily="34" charset="0"/>
                          <a:ea typeface="隶书" pitchFamily="49" charset="-122"/>
                        </a:rPr>
                        <a:t>R1.cno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ahoma" pitchFamily="34" charset="0"/>
                          <a:ea typeface="隶书" pitchFamily="49" charset="-122"/>
                        </a:rPr>
                        <a:t>R2.sno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ahoma" pitchFamily="34" charset="0"/>
                          <a:ea typeface="隶书" pitchFamily="49" charset="-122"/>
                        </a:rPr>
                        <a:t>R2.cno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15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ahoma" pitchFamily="34" charset="0"/>
                          <a:ea typeface="隶书" pitchFamily="49" charset="-122"/>
                        </a:rPr>
                        <a:t>s1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ahoma" pitchFamily="34" charset="0"/>
                          <a:ea typeface="隶书" pitchFamily="49" charset="-122"/>
                        </a:rPr>
                        <a:t>c1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ahoma" pitchFamily="34" charset="0"/>
                          <a:ea typeface="隶书" pitchFamily="49" charset="-122"/>
                        </a:rPr>
                        <a:t>s2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ahoma" pitchFamily="34" charset="0"/>
                          <a:ea typeface="隶书" pitchFamily="49" charset="-122"/>
                        </a:rPr>
                        <a:t>c1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415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ahoma" pitchFamily="34" charset="0"/>
                          <a:ea typeface="隶书" pitchFamily="49" charset="-122"/>
                        </a:rPr>
                        <a:t>s1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ahoma" pitchFamily="34" charset="0"/>
                          <a:ea typeface="隶书" pitchFamily="49" charset="-122"/>
                        </a:rPr>
                        <a:t>c1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ahoma" pitchFamily="34" charset="0"/>
                          <a:ea typeface="隶书" pitchFamily="49" charset="-122"/>
                        </a:rPr>
                        <a:t>s3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ahoma" pitchFamily="34" charset="0"/>
                          <a:ea typeface="隶书" pitchFamily="49" charset="-122"/>
                        </a:rPr>
                        <a:t>c1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415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ahoma" pitchFamily="34" charset="0"/>
                          <a:ea typeface="隶书" pitchFamily="49" charset="-122"/>
                        </a:rPr>
                        <a:t>s1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ahoma" pitchFamily="34" charset="0"/>
                          <a:ea typeface="隶书" pitchFamily="49" charset="-122"/>
                        </a:rPr>
                        <a:t>c2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ahoma" pitchFamily="34" charset="0"/>
                          <a:ea typeface="隶书" pitchFamily="49" charset="-122"/>
                        </a:rPr>
                        <a:t>s3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ahoma" pitchFamily="34" charset="0"/>
                          <a:ea typeface="隶书" pitchFamily="49" charset="-122"/>
                        </a:rPr>
                        <a:t>c2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941402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2CE2B54E-5805-4182-9D97-3F5D5D2D542A}"/>
                  </a:ext>
                </a:extLst>
              </p:cNvPr>
              <p:cNvSpPr txBox="1"/>
              <p:nvPr/>
            </p:nvSpPr>
            <p:spPr>
              <a:xfrm>
                <a:off x="9936757" y="4240955"/>
                <a:ext cx="599728" cy="45313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kern="0" baseline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𝑹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2CE2B54E-5805-4182-9D97-3F5D5D2D54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36757" y="4240955"/>
                <a:ext cx="599728" cy="45313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5" name="Group 32">
            <a:extLst>
              <a:ext uri="{FF2B5EF4-FFF2-40B4-BE49-F238E27FC236}">
                <a16:creationId xmlns:a16="http://schemas.microsoft.com/office/drawing/2014/main" id="{883BB4A2-83CC-45B3-B9A6-A79CBB4F95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6583603"/>
              </p:ext>
            </p:extLst>
          </p:nvPr>
        </p:nvGraphicFramePr>
        <p:xfrm>
          <a:off x="9336682" y="4646687"/>
          <a:ext cx="1799878" cy="1341120"/>
        </p:xfrm>
        <a:graphic>
          <a:graphicData uri="http://schemas.openxmlformats.org/drawingml/2006/table">
            <a:tbl>
              <a:tblPr/>
              <a:tblGrid>
                <a:gridCol w="899939">
                  <a:extLst>
                    <a:ext uri="{9D8B030D-6E8A-4147-A177-3AD203B41FA5}">
                      <a16:colId xmlns:a16="http://schemas.microsoft.com/office/drawing/2014/main" val="4085605673"/>
                    </a:ext>
                  </a:extLst>
                </a:gridCol>
                <a:gridCol w="899939">
                  <a:extLst>
                    <a:ext uri="{9D8B030D-6E8A-4147-A177-3AD203B41FA5}">
                      <a16:colId xmlns:a16="http://schemas.microsoft.com/office/drawing/2014/main" val="2418415210"/>
                    </a:ext>
                  </a:extLst>
                </a:gridCol>
              </a:tblGrid>
              <a:tr h="31415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ahoma" pitchFamily="34" charset="0"/>
                          <a:ea typeface="隶书" pitchFamily="49" charset="-122"/>
                        </a:rPr>
                        <a:t>R2.sno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ahoma" pitchFamily="34" charset="0"/>
                          <a:ea typeface="隶书" pitchFamily="49" charset="-122"/>
                        </a:rPr>
                        <a:t>R2.cno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15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ahoma" pitchFamily="34" charset="0"/>
                          <a:ea typeface="隶书" pitchFamily="49" charset="-122"/>
                        </a:rPr>
                        <a:t>s2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ahoma" pitchFamily="34" charset="0"/>
                          <a:ea typeface="隶书" pitchFamily="49" charset="-122"/>
                        </a:rPr>
                        <a:t>c1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415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ahoma" pitchFamily="34" charset="0"/>
                          <a:ea typeface="隶书" pitchFamily="49" charset="-122"/>
                        </a:rPr>
                        <a:t>s3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ahoma" pitchFamily="34" charset="0"/>
                          <a:ea typeface="隶书" pitchFamily="49" charset="-122"/>
                        </a:rPr>
                        <a:t>c1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415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ahoma" pitchFamily="34" charset="0"/>
                          <a:ea typeface="隶书" pitchFamily="49" charset="-122"/>
                        </a:rPr>
                        <a:t>s3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ahoma" pitchFamily="34" charset="0"/>
                          <a:ea typeface="隶书" pitchFamily="49" charset="-122"/>
                        </a:rPr>
                        <a:t>c2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941402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箭头: 左 4">
                <a:extLst>
                  <a:ext uri="{FF2B5EF4-FFF2-40B4-BE49-F238E27FC236}">
                    <a16:creationId xmlns:a16="http://schemas.microsoft.com/office/drawing/2014/main" id="{DDC4A597-E7DD-4E0E-876A-465A402BF43F}"/>
                  </a:ext>
                </a:extLst>
              </p:cNvPr>
              <p:cNvSpPr/>
              <p:nvPr/>
            </p:nvSpPr>
            <p:spPr>
              <a:xfrm>
                <a:off x="8087481" y="4919846"/>
                <a:ext cx="1249201" cy="794802"/>
              </a:xfrm>
              <a:prstGeom prst="leftArrow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none" lIns="91440" tIns="45720" rIns="91440" bIns="45720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kern="0" baseline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𝑺𝑪</m:t>
                      </m:r>
                      <m:r>
                        <a:rPr lang="en-US" altLang="zh-CN" sz="2000" b="1" i="1" kern="0" baseline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000" b="1" i="1" kern="0" baseline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𝑹</m:t>
                      </m:r>
                    </m:oMath>
                  </m:oMathPara>
                </a14:m>
                <a:endParaRPr lang="zh-CN" altLang="en-US" sz="2000" b="0" cap="none" spc="0" baseline="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5" name="箭头: 左 4">
                <a:extLst>
                  <a:ext uri="{FF2B5EF4-FFF2-40B4-BE49-F238E27FC236}">
                    <a16:creationId xmlns:a16="http://schemas.microsoft.com/office/drawing/2014/main" id="{DDC4A597-E7DD-4E0E-876A-465A402BF4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7481" y="4919846"/>
                <a:ext cx="1249201" cy="794802"/>
              </a:xfrm>
              <a:prstGeom prst="leftArrow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6" name="Group 32">
            <a:extLst>
              <a:ext uri="{FF2B5EF4-FFF2-40B4-BE49-F238E27FC236}">
                <a16:creationId xmlns:a16="http://schemas.microsoft.com/office/drawing/2014/main" id="{48F0E5CE-B4CD-463C-AE81-DF0AC3C505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6848848"/>
              </p:ext>
            </p:extLst>
          </p:nvPr>
        </p:nvGraphicFramePr>
        <p:xfrm>
          <a:off x="6337713" y="4576859"/>
          <a:ext cx="1736386" cy="1463040"/>
        </p:xfrm>
        <a:graphic>
          <a:graphicData uri="http://schemas.openxmlformats.org/drawingml/2006/table">
            <a:tbl>
              <a:tblPr/>
              <a:tblGrid>
                <a:gridCol w="8686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77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95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ahoma" pitchFamily="34" charset="0"/>
                          <a:ea typeface="隶书" pitchFamily="49" charset="-122"/>
                        </a:rPr>
                        <a:t>sno</a:t>
                      </a:r>
                      <a:endParaRPr kumimoji="1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Tahoma" pitchFamily="34" charset="0"/>
                        <a:ea typeface="隶书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ahoma" pitchFamily="34" charset="0"/>
                          <a:ea typeface="隶书" pitchFamily="49" charset="-122"/>
                        </a:rPr>
                        <a:t>cno</a:t>
                      </a:r>
                      <a:endParaRPr kumimoji="1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Tahoma" pitchFamily="34" charset="0"/>
                        <a:ea typeface="隶书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95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  <a:ea typeface="隶书" pitchFamily="49" charset="-122"/>
                        </a:rPr>
                        <a:t>s1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  <a:ea typeface="隶书" pitchFamily="49" charset="-122"/>
                        </a:rPr>
                        <a:t>c1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95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  <a:ea typeface="隶书" pitchFamily="49" charset="-122"/>
                        </a:rPr>
                        <a:t>s1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  <a:ea typeface="隶书" pitchFamily="49" charset="-122"/>
                        </a:rPr>
                        <a:t>c2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95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ahoma" pitchFamily="34" charset="0"/>
                          <a:ea typeface="隶书" pitchFamily="49" charset="-122"/>
                        </a:rPr>
                        <a:t>s2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ahoma" pitchFamily="34" charset="0"/>
                          <a:ea typeface="隶书" pitchFamily="49" charset="-122"/>
                        </a:rPr>
                        <a:t>c3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106907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7" name="箭头: 左 26">
                <a:extLst>
                  <a:ext uri="{FF2B5EF4-FFF2-40B4-BE49-F238E27FC236}">
                    <a16:creationId xmlns:a16="http://schemas.microsoft.com/office/drawing/2014/main" id="{89BD79B3-B876-4EBB-A1DE-F97E72FEA9A2}"/>
                  </a:ext>
                </a:extLst>
              </p:cNvPr>
              <p:cNvSpPr/>
              <p:nvPr/>
            </p:nvSpPr>
            <p:spPr>
              <a:xfrm>
                <a:off x="3584013" y="4907479"/>
                <a:ext cx="2728011" cy="794802"/>
              </a:xfrm>
              <a:prstGeom prst="leftArrow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none" lIns="91440" tIns="45720" rIns="91440" bIns="45720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kern="0" baseline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 kern="0" baseline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∏</m:t>
                          </m:r>
                        </m:e>
                        <m:sub>
                          <m:r>
                            <a:rPr lang="en-US" altLang="zh-CN" sz="2000" i="1" kern="0" baseline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𝒔𝒏𝒐</m:t>
                          </m:r>
                        </m:sub>
                      </m:sSub>
                      <m:r>
                        <a:rPr lang="en-US" altLang="zh-CN" sz="2000" i="1" kern="0" baseline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000" i="1" kern="0" baseline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𝑺𝑪</m:t>
                      </m:r>
                      <m:r>
                        <a:rPr lang="en-US" altLang="zh-CN" sz="2000" i="1" kern="0" baseline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altLang="zh-CN" sz="2000" i="1" kern="0" baseline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kern="0" baseline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000" i="1" kern="0" baseline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∏</m:t>
                          </m:r>
                        </m:e>
                        <m:sub>
                          <m:r>
                            <a:rPr lang="en-US" altLang="zh-CN" sz="2000" i="1" kern="0" baseline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𝒔𝒏𝒐</m:t>
                          </m:r>
                        </m:sub>
                      </m:sSub>
                      <m:r>
                        <a:rPr lang="en-US" altLang="zh-CN" sz="2000" i="1" kern="0" baseline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000" i="1" kern="0" baseline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altLang="zh-CN" sz="2000" i="1" kern="0" baseline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000" b="0" cap="none" spc="0" baseline="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27" name="箭头: 左 26">
                <a:extLst>
                  <a:ext uri="{FF2B5EF4-FFF2-40B4-BE49-F238E27FC236}">
                    <a16:creationId xmlns:a16="http://schemas.microsoft.com/office/drawing/2014/main" id="{89BD79B3-B876-4EBB-A1DE-F97E72FEA9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4013" y="4907479"/>
                <a:ext cx="2728011" cy="794802"/>
              </a:xfrm>
              <a:prstGeom prst="leftArrow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4B3A43D2-D662-4970-9497-863309638A73}"/>
                  </a:ext>
                </a:extLst>
              </p:cNvPr>
              <p:cNvSpPr txBox="1"/>
              <p:nvPr/>
            </p:nvSpPr>
            <p:spPr>
              <a:xfrm>
                <a:off x="6906042" y="4056835"/>
                <a:ext cx="599728" cy="45313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kern="0" baseline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4B3A43D2-D662-4970-9497-863309638A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6042" y="4056835"/>
                <a:ext cx="599728" cy="45313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7560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第三章 关系代数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297873" y="2160643"/>
            <a:ext cx="11258023" cy="1575431"/>
          </a:xfrm>
          <a:prstGeom prst="rect">
            <a:avLst/>
          </a:prstGeom>
          <a:solidFill>
            <a:srgbClr val="F4F4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 algn="just">
              <a:lnSpc>
                <a:spcPct val="150000"/>
              </a:lnSpc>
              <a:buClr>
                <a:srgbClr val="FF0000"/>
              </a:buClr>
              <a:buSzTx/>
              <a:buNone/>
            </a:pPr>
            <a:r>
              <a:rPr kumimoji="0" lang="zh-CN" altLang="en-US" sz="2400" dirty="0">
                <a:solidFill>
                  <a:srgbClr val="FF0000"/>
                </a:solidFill>
                <a:latin typeface="+mn-ea"/>
              </a:rPr>
              <a:t>题目三</a:t>
            </a:r>
            <a:r>
              <a:rPr kumimoji="0" lang="zh-CN" altLang="en-US" sz="2400" dirty="0">
                <a:solidFill>
                  <a:srgbClr val="6600CC"/>
                </a:solidFill>
                <a:latin typeface="+mn-ea"/>
              </a:rPr>
              <a:t>：</a:t>
            </a:r>
            <a:r>
              <a:rPr kumimoji="0" lang="en-US" altLang="zh-CN" sz="2400" dirty="0">
                <a:solidFill>
                  <a:srgbClr val="6600CC"/>
                </a:solidFill>
                <a:latin typeface="+mn-ea"/>
              </a:rPr>
              <a:t>	</a:t>
            </a:r>
            <a:r>
              <a:rPr kumimoji="0" lang="zh-CN" altLang="en-US" sz="2400" dirty="0">
                <a:solidFill>
                  <a:srgbClr val="6600CC"/>
                </a:solidFill>
                <a:latin typeface="+mn-ea"/>
              </a:rPr>
              <a:t>对于关系</a:t>
            </a:r>
            <a:r>
              <a:rPr kumimoji="0" lang="en-US" altLang="zh-CN" sz="2400" dirty="0">
                <a:solidFill>
                  <a:srgbClr val="6600CC"/>
                </a:solidFill>
                <a:latin typeface="+mn-ea"/>
              </a:rPr>
              <a:t>R(A, B)</a:t>
            </a:r>
            <a:r>
              <a:rPr kumimoji="0" lang="zh-CN" altLang="en-US" sz="2400" dirty="0">
                <a:solidFill>
                  <a:srgbClr val="6600CC"/>
                </a:solidFill>
                <a:latin typeface="+mn-ea"/>
              </a:rPr>
              <a:t>，用关系代数来检验</a:t>
            </a:r>
            <a:r>
              <a:rPr kumimoji="0" lang="en-US" altLang="zh-CN" sz="2400" dirty="0">
                <a:solidFill>
                  <a:srgbClr val="6600CC"/>
                </a:solidFill>
                <a:latin typeface="+mn-ea"/>
              </a:rPr>
              <a:t>A</a:t>
            </a:r>
            <a:r>
              <a:rPr kumimoji="0" lang="zh-CN" altLang="en-US" sz="2400" dirty="0">
                <a:solidFill>
                  <a:srgbClr val="6600CC"/>
                </a:solidFill>
                <a:latin typeface="+mn-ea"/>
              </a:rPr>
              <a:t>是否取值唯一。</a:t>
            </a:r>
          </a:p>
          <a:p>
            <a:pPr marL="0" indent="0" algn="just">
              <a:lnSpc>
                <a:spcPct val="150000"/>
              </a:lnSpc>
              <a:buClr>
                <a:srgbClr val="FF0000"/>
              </a:buClr>
              <a:buSzTx/>
              <a:buNone/>
            </a:pPr>
            <a:r>
              <a:rPr kumimoji="0" lang="en-US" altLang="zh-CN" sz="2400" dirty="0">
                <a:solidFill>
                  <a:srgbClr val="6600CC"/>
                </a:solidFill>
                <a:latin typeface="+mn-ea"/>
              </a:rPr>
              <a:t>		</a:t>
            </a:r>
            <a:r>
              <a:rPr kumimoji="0" lang="zh-CN" altLang="en-US" sz="2400" dirty="0">
                <a:solidFill>
                  <a:srgbClr val="6600CC"/>
                </a:solidFill>
                <a:latin typeface="+mn-ea"/>
              </a:rPr>
              <a:t>更进一步，对于关系</a:t>
            </a:r>
            <a:r>
              <a:rPr kumimoji="0" lang="en-US" altLang="zh-CN" sz="2400" dirty="0">
                <a:solidFill>
                  <a:srgbClr val="6600CC"/>
                </a:solidFill>
                <a:latin typeface="+mn-ea"/>
              </a:rPr>
              <a:t>R(A, B, C)</a:t>
            </a:r>
            <a:r>
              <a:rPr kumimoji="0" lang="zh-CN" altLang="en-US" sz="2400" dirty="0">
                <a:solidFill>
                  <a:srgbClr val="6600CC"/>
                </a:solidFill>
                <a:latin typeface="+mn-ea"/>
              </a:rPr>
              <a:t>，用关系代数来检验</a:t>
            </a:r>
            <a:r>
              <a:rPr kumimoji="0" lang="en-US" altLang="zh-CN" sz="2400" dirty="0">
                <a:solidFill>
                  <a:srgbClr val="6600CC"/>
                </a:solidFill>
                <a:latin typeface="+mn-ea"/>
              </a:rPr>
              <a:t>A</a:t>
            </a:r>
            <a:r>
              <a:rPr kumimoji="0" lang="zh-CN" altLang="en-US" sz="2400" dirty="0">
                <a:solidFill>
                  <a:srgbClr val="6600CC"/>
                </a:solidFill>
                <a:latin typeface="+mn-ea"/>
              </a:rPr>
              <a:t>是否取值唯一。</a:t>
            </a:r>
          </a:p>
          <a:p>
            <a:pPr marL="0" indent="0" algn="ctr">
              <a:lnSpc>
                <a:spcPct val="150000"/>
              </a:lnSpc>
              <a:buClr>
                <a:srgbClr val="FF0000"/>
              </a:buClr>
              <a:buSzTx/>
              <a:buNone/>
            </a:pPr>
            <a:r>
              <a:rPr kumimoji="0" lang="en-US" altLang="zh-CN" sz="2400" dirty="0">
                <a:solidFill>
                  <a:schemeClr val="bg2"/>
                </a:solidFill>
                <a:latin typeface="+mn-ea"/>
              </a:rPr>
              <a:t>		</a:t>
            </a:r>
            <a:r>
              <a:rPr kumimoji="0" lang="zh-CN" altLang="en-US" sz="2000" dirty="0">
                <a:solidFill>
                  <a:srgbClr val="FF0000"/>
                </a:solidFill>
                <a:latin typeface="+mn-ea"/>
              </a:rPr>
              <a:t>（注意，“唯一”的意思是两两不同，而不是只取同一个值，那个应该叫“单一”）</a:t>
            </a:r>
            <a:endParaRPr kumimoji="0" lang="zh-CN" altLang="en-US" sz="2400" dirty="0">
              <a:solidFill>
                <a:srgbClr val="6600CC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44174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5D9BA7-9B19-499F-952B-FFB523776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第三章 关系演算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715DB8-49E0-410E-A996-04BD77C868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8341" y="2430536"/>
            <a:ext cx="11635317" cy="3028932"/>
          </a:xfrm>
        </p:spPr>
        <p:txBody>
          <a:bodyPr/>
          <a:lstStyle/>
          <a:p>
            <a:pPr marL="0" indent="0">
              <a:lnSpc>
                <a:spcPct val="150000"/>
              </a:lnSpc>
              <a:buClr>
                <a:srgbClr val="FF0000"/>
              </a:buClr>
              <a:buSzTx/>
              <a:buNone/>
            </a:pPr>
            <a:r>
              <a:rPr kumimoji="0" lang="zh-CN" altLang="en-US" sz="2800" dirty="0">
                <a:solidFill>
                  <a:srgbClr val="FF0000"/>
                </a:solidFill>
                <a:latin typeface="+mn-ea"/>
              </a:rPr>
              <a:t>题目四</a:t>
            </a:r>
            <a:r>
              <a:rPr kumimoji="0" lang="zh-CN" altLang="en-US" sz="2800" dirty="0">
                <a:solidFill>
                  <a:srgbClr val="6600CC"/>
                </a:solidFill>
                <a:latin typeface="+mn-ea"/>
              </a:rPr>
              <a:t>：对于选课表</a:t>
            </a:r>
            <a:r>
              <a:rPr kumimoji="0" lang="en-US" altLang="zh-CN" sz="2800" dirty="0">
                <a:solidFill>
                  <a:srgbClr val="6600CC"/>
                </a:solidFill>
                <a:latin typeface="+mn-ea"/>
              </a:rPr>
              <a:t>SC(</a:t>
            </a:r>
            <a:r>
              <a:rPr kumimoji="0" lang="en-US" altLang="zh-CN" sz="2800" dirty="0" err="1">
                <a:solidFill>
                  <a:srgbClr val="6600CC"/>
                </a:solidFill>
                <a:latin typeface="+mn-ea"/>
              </a:rPr>
              <a:t>sno</a:t>
            </a:r>
            <a:r>
              <a:rPr kumimoji="0" lang="en-US" altLang="zh-CN" sz="2800" dirty="0">
                <a:solidFill>
                  <a:srgbClr val="6600CC"/>
                </a:solidFill>
                <a:latin typeface="+mn-ea"/>
              </a:rPr>
              <a:t>, </a:t>
            </a:r>
            <a:r>
              <a:rPr kumimoji="0" lang="en-US" altLang="zh-CN" sz="2800" dirty="0" err="1">
                <a:solidFill>
                  <a:srgbClr val="6600CC"/>
                </a:solidFill>
                <a:latin typeface="+mn-ea"/>
              </a:rPr>
              <a:t>cno</a:t>
            </a:r>
            <a:r>
              <a:rPr kumimoji="0" lang="en-US" altLang="zh-CN" sz="2800" dirty="0">
                <a:solidFill>
                  <a:srgbClr val="6600CC"/>
                </a:solidFill>
                <a:latin typeface="+mn-ea"/>
              </a:rPr>
              <a:t>, grade)</a:t>
            </a:r>
            <a:r>
              <a:rPr kumimoji="0" lang="zh-CN" altLang="en-US" sz="2800" dirty="0">
                <a:solidFill>
                  <a:srgbClr val="6600CC"/>
                </a:solidFill>
                <a:latin typeface="+mn-ea"/>
              </a:rPr>
              <a:t>，分别用</a:t>
            </a:r>
            <a:r>
              <a:rPr kumimoji="0" lang="zh-CN" altLang="en-US" sz="2800" dirty="0">
                <a:solidFill>
                  <a:srgbClr val="FF0000"/>
                </a:solidFill>
                <a:latin typeface="+mn-ea"/>
              </a:rPr>
              <a:t>元组关系演算和域关系演算</a:t>
            </a:r>
            <a:r>
              <a:rPr kumimoji="0" lang="zh-CN" altLang="en-US" sz="2800" dirty="0">
                <a:solidFill>
                  <a:srgbClr val="6600CC"/>
                </a:solidFill>
                <a:latin typeface="+mn-ea"/>
              </a:rPr>
              <a:t>，完成如下查询：</a:t>
            </a:r>
          </a:p>
          <a:p>
            <a:pPr marL="0" indent="0">
              <a:lnSpc>
                <a:spcPct val="150000"/>
              </a:lnSpc>
              <a:buClr>
                <a:srgbClr val="FF0000"/>
              </a:buClr>
              <a:buSzTx/>
              <a:buNone/>
            </a:pPr>
            <a:r>
              <a:rPr kumimoji="0" lang="en-US" altLang="zh-CN" sz="2800" dirty="0">
                <a:solidFill>
                  <a:srgbClr val="6600CC"/>
                </a:solidFill>
                <a:latin typeface="+mn-ea"/>
              </a:rPr>
              <a:t>	1. </a:t>
            </a:r>
            <a:r>
              <a:rPr kumimoji="0" lang="zh-CN" altLang="en-US" sz="2800" dirty="0">
                <a:solidFill>
                  <a:srgbClr val="6600CC"/>
                </a:solidFill>
                <a:latin typeface="+mn-ea"/>
              </a:rPr>
              <a:t>求同时选修了</a:t>
            </a:r>
            <a:r>
              <a:rPr kumimoji="0" lang="en-US" altLang="zh-CN" sz="2800" dirty="0">
                <a:solidFill>
                  <a:srgbClr val="6600CC"/>
                </a:solidFill>
                <a:latin typeface="+mn-ea"/>
              </a:rPr>
              <a:t>c1</a:t>
            </a:r>
            <a:r>
              <a:rPr kumimoji="0" lang="zh-CN" altLang="en-US" sz="2800" dirty="0">
                <a:solidFill>
                  <a:srgbClr val="6600CC"/>
                </a:solidFill>
                <a:latin typeface="+mn-ea"/>
              </a:rPr>
              <a:t>和</a:t>
            </a:r>
            <a:r>
              <a:rPr kumimoji="0" lang="en-US" altLang="zh-CN" sz="2800" dirty="0">
                <a:solidFill>
                  <a:srgbClr val="6600CC"/>
                </a:solidFill>
                <a:latin typeface="+mn-ea"/>
              </a:rPr>
              <a:t>c2</a:t>
            </a:r>
            <a:r>
              <a:rPr kumimoji="0" lang="zh-CN" altLang="en-US" sz="2800" dirty="0">
                <a:solidFill>
                  <a:srgbClr val="6600CC"/>
                </a:solidFill>
                <a:latin typeface="+mn-ea"/>
              </a:rPr>
              <a:t>课程的学生</a:t>
            </a:r>
          </a:p>
          <a:p>
            <a:pPr marL="0" indent="0">
              <a:lnSpc>
                <a:spcPct val="150000"/>
              </a:lnSpc>
              <a:buClr>
                <a:srgbClr val="FF0000"/>
              </a:buClr>
              <a:buSzTx/>
              <a:buNone/>
            </a:pPr>
            <a:r>
              <a:rPr kumimoji="0" lang="en-US" altLang="zh-CN" sz="2800" dirty="0">
                <a:solidFill>
                  <a:srgbClr val="6600CC"/>
                </a:solidFill>
                <a:latin typeface="+mn-ea"/>
              </a:rPr>
              <a:t>	2. </a:t>
            </a:r>
            <a:r>
              <a:rPr kumimoji="0" lang="zh-CN" altLang="en-US" sz="2800" dirty="0">
                <a:solidFill>
                  <a:srgbClr val="6600CC"/>
                </a:solidFill>
                <a:latin typeface="+mn-ea"/>
              </a:rPr>
              <a:t>求选修</a:t>
            </a:r>
            <a:r>
              <a:rPr kumimoji="0" lang="en-US" altLang="zh-CN" sz="2800" dirty="0">
                <a:solidFill>
                  <a:srgbClr val="6600CC"/>
                </a:solidFill>
                <a:latin typeface="+mn-ea"/>
              </a:rPr>
              <a:t>c1</a:t>
            </a:r>
            <a:r>
              <a:rPr kumimoji="0" lang="zh-CN" altLang="en-US" sz="2800" dirty="0">
                <a:solidFill>
                  <a:srgbClr val="6600CC"/>
                </a:solidFill>
                <a:latin typeface="+mn-ea"/>
              </a:rPr>
              <a:t>课程成绩比</a:t>
            </a:r>
            <a:r>
              <a:rPr kumimoji="0" lang="en-US" altLang="zh-CN" sz="2800" dirty="0">
                <a:solidFill>
                  <a:srgbClr val="6600CC"/>
                </a:solidFill>
                <a:latin typeface="+mn-ea"/>
              </a:rPr>
              <a:t>s1</a:t>
            </a:r>
            <a:r>
              <a:rPr kumimoji="0" lang="zh-CN" altLang="en-US" sz="2800" dirty="0">
                <a:solidFill>
                  <a:srgbClr val="6600CC"/>
                </a:solidFill>
                <a:latin typeface="+mn-ea"/>
              </a:rPr>
              <a:t>同学的该门课程成绩高的学生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227073733"/>
      </p:ext>
    </p:extLst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隶书"/>
        <a:cs typeface=""/>
      </a:majorFont>
      <a:minorFont>
        <a:latin typeface="Tahoma"/>
        <a:ea typeface="隶书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342900" marR="0" indent="-342900" algn="ctr" defTabSz="914400" rtl="0" eaLnBrk="1" fontAlgn="base" latinLnBrk="0" hangingPunct="1">
          <a:lnSpc>
            <a:spcPct val="90000"/>
          </a:lnSpc>
          <a:spcBef>
            <a:spcPct val="20000"/>
          </a:spcBef>
          <a:spcAft>
            <a:spcPct val="0"/>
          </a:spcAft>
          <a:buClr>
            <a:schemeClr val="folHlink"/>
          </a:buClr>
          <a:buSzPct val="60000"/>
          <a:buFont typeface="Wingdings" pitchFamily="2" charset="2"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342900" marR="0" indent="-342900" algn="ctr" defTabSz="914400" rtl="0" eaLnBrk="1" fontAlgn="base" latinLnBrk="0" hangingPunct="1">
          <a:lnSpc>
            <a:spcPct val="90000"/>
          </a:lnSpc>
          <a:spcBef>
            <a:spcPct val="20000"/>
          </a:spcBef>
          <a:spcAft>
            <a:spcPct val="0"/>
          </a:spcAft>
          <a:buClr>
            <a:schemeClr val="folHlink"/>
          </a:buClr>
          <a:buSzPct val="60000"/>
          <a:buFont typeface="Wingdings" pitchFamily="2" charset="2"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charset="-122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928</TotalTime>
  <Words>576</Words>
  <Application>Microsoft Macintosh PowerPoint</Application>
  <PresentationFormat>Widescreen</PresentationFormat>
  <Paragraphs>91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等线</vt:lpstr>
      <vt:lpstr>隶书</vt:lpstr>
      <vt:lpstr>Cambria Math</vt:lpstr>
      <vt:lpstr>Symbol</vt:lpstr>
      <vt:lpstr>Tahoma</vt:lpstr>
      <vt:lpstr>Wingdings</vt:lpstr>
      <vt:lpstr>Blends</vt:lpstr>
      <vt:lpstr>第三章 关系代数</vt:lpstr>
      <vt:lpstr>第三章 关系代数</vt:lpstr>
      <vt:lpstr>PowerPoint Presentation</vt:lpstr>
      <vt:lpstr>第三章 关系代数</vt:lpstr>
      <vt:lpstr>第三章 关系演算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 lijun</dc:creator>
  <cp:lastModifiedBy>昱桐 梁</cp:lastModifiedBy>
  <cp:revision>34</cp:revision>
  <dcterms:created xsi:type="dcterms:W3CDTF">2019-02-26T02:32:22Z</dcterms:created>
  <dcterms:modified xsi:type="dcterms:W3CDTF">2024-03-14T16:24:38Z</dcterms:modified>
</cp:coreProperties>
</file>