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302" r:id="rId2"/>
    <p:sldId id="311" r:id="rId3"/>
    <p:sldId id="258" r:id="rId4"/>
    <p:sldId id="281" r:id="rId5"/>
    <p:sldId id="260" r:id="rId6"/>
    <p:sldId id="272" r:id="rId7"/>
    <p:sldId id="303" r:id="rId8"/>
    <p:sldId id="299" r:id="rId9"/>
    <p:sldId id="300" r:id="rId10"/>
    <p:sldId id="301" r:id="rId11"/>
    <p:sldId id="263" r:id="rId12"/>
    <p:sldId id="282" r:id="rId13"/>
    <p:sldId id="284" r:id="rId14"/>
    <p:sldId id="285" r:id="rId15"/>
    <p:sldId id="286" r:id="rId16"/>
    <p:sldId id="288" r:id="rId17"/>
    <p:sldId id="289" r:id="rId18"/>
    <p:sldId id="291" r:id="rId19"/>
    <p:sldId id="292" r:id="rId20"/>
    <p:sldId id="293" r:id="rId21"/>
    <p:sldId id="295" r:id="rId22"/>
    <p:sldId id="307" r:id="rId23"/>
    <p:sldId id="305" r:id="rId24"/>
    <p:sldId id="264" r:id="rId25"/>
    <p:sldId id="310" r:id="rId26"/>
    <p:sldId id="306" r:id="rId27"/>
    <p:sldId id="304" r:id="rId28"/>
    <p:sldId id="297" r:id="rId29"/>
    <p:sldId id="298" r:id="rId30"/>
    <p:sldId id="27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8"/>
    <p:restoredTop sz="68715" autoAdjust="0"/>
  </p:normalViewPr>
  <p:slideViewPr>
    <p:cSldViewPr snapToGrid="0" snapToObjects="1">
      <p:cViewPr varScale="1">
        <p:scale>
          <a:sx n="111" d="100"/>
          <a:sy n="111" d="100"/>
        </p:scale>
        <p:origin x="3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8CD00-E198-425E-BD15-1A1FB673405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C415-849F-4611-AA4A-321BAF243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4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1C415-849F-4611-AA4A-321BAF243E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1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1C415-849F-4611-AA4A-321BAF243E9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9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1C415-849F-4611-AA4A-321BAF243E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3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1C415-849F-4611-AA4A-321BAF243E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7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1C415-849F-4611-AA4A-321BAF243E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9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1C415-849F-4611-AA4A-321BAF243E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1C415-849F-4611-AA4A-321BAF243E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1C415-849F-4611-AA4A-321BAF243E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3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1C415-849F-4611-AA4A-321BAF243E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5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1C415-849F-4611-AA4A-321BAF243E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6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4140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62078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9463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5378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004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9581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5177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8828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02463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65679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0347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14C64E-B622-6E41-A62B-B3D6F010F178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FB553A-5269-B048-BD4A-1B529DBFDA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038" y="1490472"/>
            <a:ext cx="7543800" cy="165506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智能机器人概论</a:t>
            </a:r>
            <a:br>
              <a:rPr lang="en-US" altLang="zh-CN" sz="6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实习课一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CEAD5E-C24E-9D63-AA6E-7BEA9FDA8E80}"/>
              </a:ext>
            </a:extLst>
          </p:cNvPr>
          <p:cNvSpPr txBox="1"/>
          <p:nvPr/>
        </p:nvSpPr>
        <p:spPr>
          <a:xfrm>
            <a:off x="6073422" y="4806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王帅</a:t>
            </a:r>
          </a:p>
        </p:txBody>
      </p:sp>
    </p:spTree>
    <p:extLst>
      <p:ext uri="{BB962C8B-B14F-4D97-AF65-F5344CB8AC3E}">
        <p14:creationId xmlns:p14="http://schemas.microsoft.com/office/powerpoint/2010/main" val="921970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10596" cy="1450757"/>
          </a:xfrm>
        </p:spPr>
        <p:txBody>
          <a:bodyPr/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创建常用文件夹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快捷方式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911" y="1937174"/>
            <a:ext cx="8873040" cy="4023360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高层程序目录</a:t>
            </a:r>
            <a:r>
              <a:rPr lang="en-US" altLang="zh-CN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Developer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ln -s /home/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rsys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/Developer   /home/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rsys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/Desktop/Developer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库程序目录</a:t>
            </a:r>
            <a:r>
              <a:rPr lang="en-US" altLang="zh-CN" b="1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ModuleDev</a:t>
            </a:r>
            <a:endParaRPr lang="en-US" altLang="zh-CN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ln -s /home/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rsys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/SDK/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RobotSDK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ModuleDev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/home/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rsys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/Desktop/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ModuleDev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编译目录</a:t>
            </a:r>
            <a:r>
              <a:rPr lang="en-US" altLang="zh-CN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Build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编译结果和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配置文件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ln -s /home/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rsys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/Build      /home/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rsys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/Desktop/Build</a:t>
            </a:r>
            <a:endParaRPr lang="zh-CN" altLang="en-US" dirty="0">
              <a:latin typeface="Cambria Math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02629" y="1838131"/>
            <a:ext cx="3405673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指令</a:t>
            </a:r>
            <a:r>
              <a:rPr lang="zh-CN" altLang="en-US" dirty="0"/>
              <a:t>：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ln -s source destination 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1911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0.4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样例代码获取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292" y="1845734"/>
            <a:ext cx="804313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课程网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教学内容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课件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实习课一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 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两个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*.zip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文件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拷贝文件到共享文件夹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2101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安装库工程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testLib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进入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RobotSDK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默认库文件目录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" charset="0"/>
              </a:rPr>
              <a:t>/home/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Courier" charset="0"/>
              </a:rPr>
              <a:t>rsys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" charset="0"/>
              </a:rPr>
              <a:t>/SDK/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Courier" charset="0"/>
              </a:rPr>
              <a:t>RobotSDK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" charset="0"/>
              </a:rPr>
              <a:t>/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Courier" charset="0"/>
              </a:rPr>
              <a:t>ModuleDev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" charset="0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或者打开桌面上的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ModuleDev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快捷方式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将共享文件夹中的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testLib.zip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解压到当前路径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016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在文件管理器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Win+E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中打开之前库文件所在的路径，双击打开工程文件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testLib.pro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4337" r="13289" b="72552"/>
          <a:stretch/>
        </p:blipFill>
        <p:spPr>
          <a:xfrm>
            <a:off x="1458375" y="2869862"/>
            <a:ext cx="6541056" cy="28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622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1.2.0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使用默认设置即可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1775" t="20505" r="21406" b="43317"/>
          <a:stretch/>
        </p:blipFill>
        <p:spPr>
          <a:xfrm>
            <a:off x="476833" y="2350008"/>
            <a:ext cx="8546947" cy="30632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14616" y="4855464"/>
            <a:ext cx="1809164" cy="557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47986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1.2.1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一步设置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点击左侧 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Projects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取消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Shadow Build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的勾选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Make arguments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中添加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install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2"/>
          <a:srcRect l="6563" t="22196" r="20698" b="23798"/>
          <a:stretch/>
        </p:blipFill>
        <p:spPr>
          <a:xfrm>
            <a:off x="1261872" y="3164416"/>
            <a:ext cx="6464808" cy="31959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1593" y="4274565"/>
            <a:ext cx="1209040" cy="208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1593" y="6038528"/>
            <a:ext cx="4330699" cy="186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842" y="5478101"/>
            <a:ext cx="599102" cy="282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66982" y="3414182"/>
            <a:ext cx="699177" cy="369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6159" y="3135656"/>
            <a:ext cx="30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注意，选择</a:t>
            </a:r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Debug</a:t>
            </a:r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50633" y="4178555"/>
            <a:ext cx="30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取消</a:t>
            </a:r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Shadow Build</a:t>
            </a:r>
            <a:endParaRPr lang="zh-CN" altLang="en-US" b="1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50633" y="5681903"/>
            <a:ext cx="30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</a:t>
            </a:r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install</a:t>
            </a:r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355121660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3"/>
          <p:cNvPicPr>
            <a:picLocks noChangeAspect="1"/>
          </p:cNvPicPr>
          <p:nvPr/>
        </p:nvPicPr>
        <p:blipFill rotWithShape="1">
          <a:blip r:embed="rId2"/>
          <a:srcRect l="71486" t="61440" r="-1"/>
          <a:stretch/>
        </p:blipFill>
        <p:spPr>
          <a:xfrm>
            <a:off x="3657600" y="1716833"/>
            <a:ext cx="5025390" cy="4530219"/>
          </a:xfrm>
          <a:prstGeom prst="rect">
            <a:avLst/>
          </a:prstGeom>
        </p:spPr>
      </p:pic>
      <p:pic>
        <p:nvPicPr>
          <p:cNvPr id="10" name="内容占位符 3"/>
          <p:cNvPicPr>
            <a:picLocks noChangeAspect="1"/>
          </p:cNvPicPr>
          <p:nvPr/>
        </p:nvPicPr>
        <p:blipFill rotWithShape="1">
          <a:blip r:embed="rId2"/>
          <a:srcRect t="71344" r="79084"/>
          <a:stretch/>
        </p:blipFill>
        <p:spPr>
          <a:xfrm>
            <a:off x="822961" y="4086921"/>
            <a:ext cx="2358475" cy="2154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1.3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译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Ctrl+B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2779" b="68653"/>
          <a:stretch/>
        </p:blipFill>
        <p:spPr>
          <a:xfrm>
            <a:off x="822961" y="1734510"/>
            <a:ext cx="795527" cy="23023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2960" y="2885708"/>
            <a:ext cx="649223" cy="470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053" y="5705408"/>
            <a:ext cx="521547" cy="417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0053" y="4217700"/>
            <a:ext cx="622130" cy="747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96599" y="4810674"/>
            <a:ext cx="1854793" cy="1050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23152" y="4268280"/>
            <a:ext cx="307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、注意</a:t>
            </a:r>
            <a:endParaRPr lang="en-US" altLang="zh-CN" b="1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</a:t>
            </a:r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Debug</a:t>
            </a:r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72183" y="5598713"/>
            <a:ext cx="30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、编译按钮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23152" y="2961758"/>
            <a:ext cx="30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、选择</a:t>
            </a:r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Edit</a:t>
            </a:r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30906" y="4331728"/>
            <a:ext cx="30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、编译成功</a:t>
            </a:r>
          </a:p>
        </p:txBody>
      </p:sp>
    </p:spTree>
    <p:extLst>
      <p:ext uri="{BB962C8B-B14F-4D97-AF65-F5344CB8AC3E}">
        <p14:creationId xmlns:p14="http://schemas.microsoft.com/office/powerpoint/2010/main" val="218168683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安装高层工程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testApp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75359" y="19981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进入高层工程目录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" charset="0"/>
              </a:rPr>
              <a:t>/home/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Courier" charset="0"/>
              </a:rPr>
              <a:t>rsys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Courier" charset="0"/>
              </a:rPr>
              <a:t>/Developer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或者打开桌面上的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快捷方式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将共享文件夹中的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testApp.zip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解压到当前路径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2068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2.1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在文件管理器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Win+E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中打开之前库文件所在的路径，双击打开工程文件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testApp.pro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1817" t="10316" r="13798" b="75530"/>
          <a:stretch/>
        </p:blipFill>
        <p:spPr>
          <a:xfrm>
            <a:off x="1097279" y="3236976"/>
            <a:ext cx="6528817" cy="17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7219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2.2.0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置工程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使用默认设置即可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1695" t="19860" r="20233" b="42071"/>
          <a:stretch/>
        </p:blipFill>
        <p:spPr>
          <a:xfrm>
            <a:off x="888273" y="2505456"/>
            <a:ext cx="7413171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879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9A4C30B-106D-6D09-3CD3-8818CBC8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助教成员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9DAE40-541A-9C31-24B9-A7DB2FC1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王帅</a:t>
            </a:r>
            <a:endParaRPr lang="en-US" altLang="zh-CN" sz="3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周昊天</a:t>
            </a:r>
            <a:endParaRPr lang="en-US" altLang="zh-CN" sz="3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endParaRPr lang="en-US" altLang="zh-CN" sz="3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李鸿泽</a:t>
            </a:r>
            <a:endParaRPr lang="en-US" altLang="zh-CN" sz="3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endParaRPr lang="en-US" altLang="zh-CN" sz="3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谢睿</a:t>
            </a:r>
            <a:endParaRPr lang="en-US" altLang="zh-CN" sz="3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姚子炀</a:t>
            </a:r>
            <a:endParaRPr lang="en-US" altLang="zh-CN" sz="3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7067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2.2.1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一步设置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点击左侧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取消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Shadow Build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勾选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8454" b="26245"/>
          <a:stretch/>
        </p:blipFill>
        <p:spPr>
          <a:xfrm>
            <a:off x="1033272" y="2677161"/>
            <a:ext cx="6318504" cy="36298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8258" y="4609298"/>
            <a:ext cx="460502" cy="365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2454" y="4899995"/>
            <a:ext cx="986778" cy="248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85930" y="4104217"/>
            <a:ext cx="608246" cy="312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4176" y="3734885"/>
            <a:ext cx="30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</a:t>
            </a:r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Debug</a:t>
            </a:r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92524" y="5977467"/>
            <a:ext cx="30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不需要</a:t>
            </a:r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make install</a:t>
            </a:r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96061" y="4801989"/>
            <a:ext cx="30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取消</a:t>
            </a:r>
            <a:r>
              <a:rPr lang="en-US" altLang="zh-CN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Shadow Build</a:t>
            </a:r>
            <a:endParaRPr lang="zh-CN" altLang="en-US" b="1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0315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2" y="1845735"/>
            <a:ext cx="6779841" cy="42988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2.3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译代码</a:t>
            </a:r>
          </a:p>
        </p:txBody>
      </p:sp>
      <p:sp>
        <p:nvSpPr>
          <p:cNvPr id="5" name="矩形 4"/>
          <p:cNvSpPr/>
          <p:nvPr/>
        </p:nvSpPr>
        <p:spPr>
          <a:xfrm>
            <a:off x="814491" y="2609849"/>
            <a:ext cx="398359" cy="307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882" y="5845171"/>
            <a:ext cx="336973" cy="237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490" y="4891615"/>
            <a:ext cx="423759" cy="439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66585" y="5742516"/>
            <a:ext cx="627748" cy="264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48862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2.4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成功运行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02" y="1856233"/>
            <a:ext cx="6705915" cy="43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120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49"/>
          <a:stretch/>
        </p:blipFill>
        <p:spPr>
          <a:xfrm>
            <a:off x="822960" y="1800730"/>
            <a:ext cx="2430991" cy="22043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5"/>
          <a:stretch/>
        </p:blipFill>
        <p:spPr>
          <a:xfrm>
            <a:off x="775285" y="4608979"/>
            <a:ext cx="7593429" cy="1262511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69750D7D-8D2B-7727-7C1A-5EB5E7B66217}"/>
              </a:ext>
            </a:extLst>
          </p:cNvPr>
          <p:cNvSpPr/>
          <p:nvPr/>
        </p:nvSpPr>
        <p:spPr>
          <a:xfrm>
            <a:off x="4619674" y="2056762"/>
            <a:ext cx="3290711" cy="118534"/>
          </a:xfrm>
          <a:prstGeom prst="rightArrow">
            <a:avLst>
              <a:gd name="adj1" fmla="val 24999"/>
              <a:gd name="adj2" fmla="val 187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339D38-340C-64D5-46E2-D0B4E263A058}"/>
              </a:ext>
            </a:extLst>
          </p:cNvPr>
          <p:cNvSpPr txBox="1"/>
          <p:nvPr/>
        </p:nvSpPr>
        <p:spPr>
          <a:xfrm>
            <a:off x="7500786" y="1687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8A4EA6F-6C01-AD5C-39C8-05B55C5A9753}"/>
              </a:ext>
            </a:extLst>
          </p:cNvPr>
          <p:cNvSpPr/>
          <p:nvPr/>
        </p:nvSpPr>
        <p:spPr>
          <a:xfrm rot="5400000">
            <a:off x="3585176" y="3119221"/>
            <a:ext cx="2093936" cy="84202"/>
          </a:xfrm>
          <a:prstGeom prst="rightArrow">
            <a:avLst>
              <a:gd name="adj1" fmla="val 24999"/>
              <a:gd name="adj2" fmla="val 187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6C619D-2532-DC35-8AD5-EBD090B92856}"/>
              </a:ext>
            </a:extLst>
          </p:cNvPr>
          <p:cNvSpPr txBox="1"/>
          <p:nvPr/>
        </p:nvSpPr>
        <p:spPr>
          <a:xfrm>
            <a:off x="4169551" y="3778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AA0CC0E-DE0E-D1D3-A019-1C1D2E91CDF0}"/>
              </a:ext>
            </a:extLst>
          </p:cNvPr>
          <p:cNvSpPr/>
          <p:nvPr/>
        </p:nvSpPr>
        <p:spPr>
          <a:xfrm rot="10800000">
            <a:off x="6429268" y="2516896"/>
            <a:ext cx="484632" cy="978408"/>
          </a:xfrm>
          <a:prstGeom prst="downArrow">
            <a:avLst>
              <a:gd name="adj1" fmla="val 307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FC7CAC-D2F8-6779-2DF3-8B56CBD6E091}"/>
              </a:ext>
            </a:extLst>
          </p:cNvPr>
          <p:cNvSpPr txBox="1"/>
          <p:nvPr/>
        </p:nvSpPr>
        <p:spPr>
          <a:xfrm>
            <a:off x="6485578" y="34877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8798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3.1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样例代码分析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822960" y="2348567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0496" y="2345362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Visualizaion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01728" y="2345363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Processor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箭头连接符 11"/>
          <p:cNvCxnSpPr>
            <a:stCxn id="5" idx="3"/>
            <a:endCxn id="9" idx="1"/>
          </p:cNvCxnSpPr>
          <p:nvPr/>
        </p:nvCxnSpPr>
        <p:spPr>
          <a:xfrm flipV="1">
            <a:off x="2531445" y="2715936"/>
            <a:ext cx="870283" cy="3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  <a:endCxn id="8" idx="1"/>
          </p:cNvCxnSpPr>
          <p:nvPr/>
        </p:nvCxnSpPr>
        <p:spPr>
          <a:xfrm flipV="1">
            <a:off x="5110213" y="2715935"/>
            <a:ext cx="87028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89066" y="3152710"/>
            <a:ext cx="217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读取小车运动轨迹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73965" y="3148956"/>
            <a:ext cx="27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计算小车位置和运动方向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0496" y="3150391"/>
            <a:ext cx="170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图形可视化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773723" y="3995225"/>
            <a:ext cx="70268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22960" y="5559185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Sensor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01729" y="4220340"/>
            <a:ext cx="1708485" cy="7411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Controller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961" y="4220341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Processor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直接箭头连接符 11"/>
          <p:cNvCxnSpPr>
            <a:stCxn id="20" idx="3"/>
          </p:cNvCxnSpPr>
          <p:nvPr/>
        </p:nvCxnSpPr>
        <p:spPr>
          <a:xfrm flipV="1">
            <a:off x="5110213" y="4590912"/>
            <a:ext cx="870283" cy="3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13"/>
          <p:cNvCxnSpPr/>
          <p:nvPr/>
        </p:nvCxnSpPr>
        <p:spPr>
          <a:xfrm flipV="1">
            <a:off x="2531446" y="4590911"/>
            <a:ext cx="87028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702617" y="493717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Sensor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80496" y="4196346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Visualizaion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直接箭头连接符 11"/>
          <p:cNvCxnSpPr>
            <a:stCxn id="17" idx="0"/>
            <a:endCxn id="19" idx="2"/>
          </p:cNvCxnSpPr>
          <p:nvPr/>
        </p:nvCxnSpPr>
        <p:spPr>
          <a:xfrm flipV="1">
            <a:off x="1677203" y="4961486"/>
            <a:ext cx="1" cy="597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592212" y="4301141"/>
            <a:ext cx="79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Order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68204" y="430114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75651" y="2488307"/>
            <a:ext cx="13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仿真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975651" y="4363283"/>
            <a:ext cx="1325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实车</a:t>
            </a:r>
            <a:endParaRPr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135679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/>
      <p:bldP spid="24" grpId="0" animBg="1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3.2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如何调试代码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 在库程序</a:t>
            </a:r>
            <a:r>
              <a:rPr lang="en-US" altLang="zh-CN" dirty="0"/>
              <a:t>(Lib)</a:t>
            </a:r>
            <a:r>
              <a:rPr lang="zh-CN" altLang="en-US" dirty="0"/>
              <a:t>中加断点，执行高层</a:t>
            </a:r>
            <a:r>
              <a:rPr lang="en-US" altLang="zh-CN" dirty="0"/>
              <a:t>(App)</a:t>
            </a:r>
            <a:r>
              <a:rPr lang="zh-CN" altLang="en-US" dirty="0"/>
              <a:t>程序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注意：设置高层程序为</a:t>
            </a:r>
            <a:r>
              <a:rPr lang="en-US" altLang="zh-CN" dirty="0"/>
              <a:t>Active Project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库工程和高层程序均为</a:t>
            </a:r>
            <a:r>
              <a:rPr lang="en-US" altLang="zh-CN" dirty="0"/>
              <a:t>Debug</a:t>
            </a:r>
            <a:r>
              <a:rPr lang="zh-CN" altLang="en-US" dirty="0"/>
              <a:t>模式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6940"/>
          <a:stretch/>
        </p:blipFill>
        <p:spPr>
          <a:xfrm>
            <a:off x="1225296" y="3392424"/>
            <a:ext cx="6446520" cy="27797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42232" y="3977640"/>
            <a:ext cx="3346704" cy="411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7156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3.3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填空答案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205148"/>
            <a:ext cx="7880793" cy="27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83" y="1918335"/>
            <a:ext cx="6204859" cy="408927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3.3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成功运行</a:t>
            </a:r>
          </a:p>
        </p:txBody>
      </p:sp>
      <p:sp>
        <p:nvSpPr>
          <p:cNvPr id="6" name="矩形 5"/>
          <p:cNvSpPr/>
          <p:nvPr/>
        </p:nvSpPr>
        <p:spPr>
          <a:xfrm>
            <a:off x="1197483" y="2119969"/>
            <a:ext cx="1454278" cy="403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35907" y="2119968"/>
            <a:ext cx="1564005" cy="403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79397" y="2154412"/>
            <a:ext cx="18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2546" y="2145612"/>
            <a:ext cx="18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4767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输入：编码器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惯性传感器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输出：机器人的位置和朝向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算法：航位推算法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Dead reckoning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（后续课程内容）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流程：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课下：编写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C/C++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实习课：嵌入到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RobotSDK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2959" y="4530979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Encoder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85168" y="4530979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Visualizaion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30308" y="5055021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Processor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直接箭头连接符 11"/>
          <p:cNvCxnSpPr>
            <a:stCxn id="11" idx="3"/>
            <a:endCxn id="6" idx="1"/>
          </p:cNvCxnSpPr>
          <p:nvPr/>
        </p:nvCxnSpPr>
        <p:spPr>
          <a:xfrm flipV="1">
            <a:off x="2531443" y="5425594"/>
            <a:ext cx="998865" cy="507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13"/>
          <p:cNvCxnSpPr>
            <a:stCxn id="6" idx="3"/>
          </p:cNvCxnSpPr>
          <p:nvPr/>
        </p:nvCxnSpPr>
        <p:spPr>
          <a:xfrm flipV="1">
            <a:off x="5238793" y="5425593"/>
            <a:ext cx="9158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14574" y="4530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Encoder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38792" y="5055021"/>
            <a:ext cx="99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2958" y="5562706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IMU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5168" y="5562705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Storage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9" name="直接箭头连接符 11"/>
          <p:cNvCxnSpPr>
            <a:stCxn id="4" idx="3"/>
            <a:endCxn id="6" idx="1"/>
          </p:cNvCxnSpPr>
          <p:nvPr/>
        </p:nvCxnSpPr>
        <p:spPr>
          <a:xfrm>
            <a:off x="2531444" y="4901552"/>
            <a:ext cx="998864" cy="524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13"/>
          <p:cNvCxnSpPr>
            <a:endCxn id="12" idx="1"/>
          </p:cNvCxnSpPr>
          <p:nvPr/>
        </p:nvCxnSpPr>
        <p:spPr>
          <a:xfrm>
            <a:off x="6154615" y="5425593"/>
            <a:ext cx="630553" cy="507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13"/>
          <p:cNvCxnSpPr>
            <a:endCxn id="5" idx="1"/>
          </p:cNvCxnSpPr>
          <p:nvPr/>
        </p:nvCxnSpPr>
        <p:spPr>
          <a:xfrm flipV="1">
            <a:off x="6154615" y="4901552"/>
            <a:ext cx="630553" cy="52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538932" y="592447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IMU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6897493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推广（作业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22960" y="1919502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Encoder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30309" y="2443544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Processor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直接箭头连接符 13"/>
          <p:cNvCxnSpPr>
            <a:endCxn id="14" idx="1"/>
          </p:cNvCxnSpPr>
          <p:nvPr/>
        </p:nvCxnSpPr>
        <p:spPr>
          <a:xfrm>
            <a:off x="5238794" y="2812878"/>
            <a:ext cx="915822" cy="625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14575" y="1919502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Encoder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51335" y="2628212"/>
            <a:ext cx="99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2959" y="2951229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IMU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箭头连接符 11"/>
          <p:cNvCxnSpPr>
            <a:endCxn id="8" idx="1"/>
          </p:cNvCxnSpPr>
          <p:nvPr/>
        </p:nvCxnSpPr>
        <p:spPr>
          <a:xfrm>
            <a:off x="2531445" y="2290075"/>
            <a:ext cx="998864" cy="524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38933" y="3312995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IMU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</a:p>
        </p:txBody>
      </p:sp>
      <p:sp>
        <p:nvSpPr>
          <p:cNvPr id="13" name="矩形 12"/>
          <p:cNvSpPr/>
          <p:nvPr/>
        </p:nvSpPr>
        <p:spPr>
          <a:xfrm>
            <a:off x="830448" y="3982956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Laser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4616" y="3067959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Mapping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Processor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箭头连接符 13"/>
          <p:cNvCxnSpPr>
            <a:stCxn id="13" idx="3"/>
            <a:endCxn id="14" idx="1"/>
          </p:cNvCxnSpPr>
          <p:nvPr/>
        </p:nvCxnSpPr>
        <p:spPr>
          <a:xfrm flipV="1">
            <a:off x="2538933" y="3438532"/>
            <a:ext cx="3615683" cy="914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57342" y="398419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Laser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</a:p>
        </p:txBody>
      </p:sp>
      <p:cxnSp>
        <p:nvCxnSpPr>
          <p:cNvPr id="20" name="直接箭头连接符 13"/>
          <p:cNvCxnSpPr>
            <a:stCxn id="27" idx="2"/>
            <a:endCxn id="23" idx="0"/>
          </p:cNvCxnSpPr>
          <p:nvPr/>
        </p:nvCxnSpPr>
        <p:spPr>
          <a:xfrm>
            <a:off x="7008858" y="5103537"/>
            <a:ext cx="0" cy="512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154615" y="5616419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Controller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27183" y="5193925"/>
            <a:ext cx="215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Control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Order</a:t>
            </a:r>
          </a:p>
        </p:txBody>
      </p:sp>
      <p:sp>
        <p:nvSpPr>
          <p:cNvPr id="27" name="矩形 26"/>
          <p:cNvSpPr/>
          <p:nvPr/>
        </p:nvSpPr>
        <p:spPr>
          <a:xfrm>
            <a:off x="6154615" y="4362392"/>
            <a:ext cx="1708485" cy="74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Decision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Processor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8" name="直接箭头连接符 13"/>
          <p:cNvCxnSpPr>
            <a:stCxn id="14" idx="2"/>
            <a:endCxn id="27" idx="0"/>
          </p:cNvCxnSpPr>
          <p:nvPr/>
        </p:nvCxnSpPr>
        <p:spPr>
          <a:xfrm flipH="1">
            <a:off x="7008858" y="3809104"/>
            <a:ext cx="1" cy="55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61077" y="3867281"/>
            <a:ext cx="177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0" name="直接箭头连接符 11"/>
          <p:cNvCxnSpPr/>
          <p:nvPr/>
        </p:nvCxnSpPr>
        <p:spPr>
          <a:xfrm flipV="1">
            <a:off x="2538933" y="2939654"/>
            <a:ext cx="1008246" cy="39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5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7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要求：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保证出勤，特殊情况及时请假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按照要求做好课前准备，有问题及时联系助教、老师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独立完成并按时提交作业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在实习、完成作业的过程中能与结合课程内容，有自己的思考</a:t>
            </a:r>
            <a:endParaRPr lang="en-US" altLang="zh-CN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0835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8960" y="2462876"/>
            <a:ext cx="7543800" cy="1450757"/>
          </a:xfrm>
        </p:spPr>
        <p:txBody>
          <a:bodyPr/>
          <a:lstStyle/>
          <a:p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提问时间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12" y="3034284"/>
            <a:ext cx="3256788" cy="3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573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实习课内容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讲解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RobotSDK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的使用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后续作业流程介绍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回答疑问</a:t>
            </a:r>
          </a:p>
        </p:txBody>
      </p:sp>
    </p:spTree>
    <p:extLst>
      <p:ext uri="{BB962C8B-B14F-4D97-AF65-F5344CB8AC3E}">
        <p14:creationId xmlns:p14="http://schemas.microsoft.com/office/powerpoint/2010/main" val="42055020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RobotSDK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56128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机器人平台上有各式各样的传感器，它们的数据如何采集和回放，如何同步，不同子程序如何高效访问传感器数据，</a:t>
            </a:r>
            <a:r>
              <a:rPr kumimoji="1"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RobotSDK</a:t>
            </a:r>
            <a:r>
              <a:rPr kumimoji="1"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关注的是这些底层又基本的东西。就像操作系统负责管理硬件资源和进程调度等，开发者只需要把精力放在算法上，而无需关注如何才能访问硬盘。</a:t>
            </a:r>
            <a:r>
              <a:rPr kumimoji="1"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RobotSDK</a:t>
            </a:r>
            <a:r>
              <a:rPr kumimoji="1"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就相当于机器人的操作系统。</a:t>
            </a:r>
            <a:endParaRPr kumimoji="1" lang="en-US" altLang="zh-CN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RobotSDK</a:t>
            </a:r>
            <a:r>
              <a:rPr kumimoji="1"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是由</a:t>
            </a:r>
            <a:r>
              <a:rPr kumimoji="1"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何梦文</a:t>
            </a:r>
            <a:r>
              <a:rPr kumimoji="1"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开发的，一款基于</a:t>
            </a:r>
            <a:r>
              <a:rPr kumimoji="1"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Qt</a:t>
            </a:r>
            <a:r>
              <a:rPr kumimoji="1"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的跨平台机器人应用程序开发工具包</a:t>
            </a:r>
            <a:r>
              <a:rPr kumimoji="1"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kumimoji="1"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r>
              <a:rPr kumimoji="1"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kumimoji="1"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系统和</a:t>
            </a:r>
            <a:r>
              <a:rPr kumimoji="1"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Ubuntu</a:t>
            </a:r>
            <a:r>
              <a:rPr kumimoji="1"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系统。</a:t>
            </a:r>
            <a:endParaRPr kumimoji="1" lang="en-US" altLang="zh-CN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RobotSDK</a:t>
            </a:r>
            <a:r>
              <a:rPr kumimoji="1"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希望在快速发展的机器人领域中，为软件系统开发人员提供一种自顶向下的模块化开发框架，能最大限度重复利用成熟代码和算法，从而提高其开发效率。</a:t>
            </a:r>
          </a:p>
          <a:p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55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RobotSDK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使用虚拟机，保证环境统一，兼容各个操作系统使用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系统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Ubuntu 14.04 LTS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发行版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kumimoji="1"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已经配置了大部分依赖程序，到手即用</a:t>
            </a:r>
            <a:endParaRPr kumimoji="1"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7895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前置工作 安装虚拟机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实习环境配置教程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.pdf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4113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建立共享文件夹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10519"/>
          <a:stretch/>
        </p:blipFill>
        <p:spPr>
          <a:xfrm>
            <a:off x="1267587" y="1737361"/>
            <a:ext cx="6654546" cy="4498983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755648" y="2057400"/>
            <a:ext cx="649224" cy="649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12164" y="5442113"/>
            <a:ext cx="1202436" cy="649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404354" y="3794758"/>
            <a:ext cx="388620" cy="3763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26" y="3569344"/>
            <a:ext cx="3467100" cy="2667000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560570" y="4797550"/>
            <a:ext cx="1163574" cy="5791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85900" y="1868522"/>
            <a:ext cx="53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9257" y="5505115"/>
            <a:ext cx="53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74699" y="3725242"/>
            <a:ext cx="53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51305" y="3325695"/>
            <a:ext cx="2695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纯英文路径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B35B432-3CF0-0487-E320-DF9A2CD9CDD9}"/>
              </a:ext>
            </a:extLst>
          </p:cNvPr>
          <p:cNvSpPr/>
          <p:nvPr/>
        </p:nvSpPr>
        <p:spPr>
          <a:xfrm>
            <a:off x="4863084" y="3848915"/>
            <a:ext cx="1853600" cy="5791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978219-7B99-D33A-B6D3-52F58B3562F9}"/>
              </a:ext>
            </a:extLst>
          </p:cNvPr>
          <p:cNvSpPr txBox="1"/>
          <p:nvPr/>
        </p:nvSpPr>
        <p:spPr>
          <a:xfrm>
            <a:off x="5790767" y="4981895"/>
            <a:ext cx="53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947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添加共享文件夹权限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50" y="1846263"/>
            <a:ext cx="3395806" cy="40227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23" y="1846263"/>
            <a:ext cx="4532895" cy="402272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194306" y="4919459"/>
            <a:ext cx="1563877" cy="649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5668" y="4619154"/>
            <a:ext cx="1563877" cy="649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94860" y="3874770"/>
            <a:ext cx="1162305" cy="3211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81507" y="3859333"/>
            <a:ext cx="581700" cy="3211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204455" y="3488436"/>
            <a:ext cx="1162305" cy="3211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363208" y="4872596"/>
            <a:ext cx="841248" cy="3211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5920" y="4396239"/>
            <a:ext cx="53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08054" y="4509967"/>
            <a:ext cx="53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06264" y="3387417"/>
            <a:ext cx="53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5127" y="3341536"/>
            <a:ext cx="173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vboxsf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97012" y="3083479"/>
            <a:ext cx="53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10775" y="4618310"/>
            <a:ext cx="53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61808" y="5895084"/>
            <a:ext cx="341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重启虚拟机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B1C73FD-3853-E9E6-C5B3-9C1EFE03C01C}"/>
              </a:ext>
            </a:extLst>
          </p:cNvPr>
          <p:cNvSpPr/>
          <p:nvPr/>
        </p:nvSpPr>
        <p:spPr>
          <a:xfrm>
            <a:off x="8195350" y="5547805"/>
            <a:ext cx="841248" cy="3211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812399-CF00-6CC2-21ED-5259007159DC}"/>
              </a:ext>
            </a:extLst>
          </p:cNvPr>
          <p:cNvSpPr txBox="1"/>
          <p:nvPr/>
        </p:nvSpPr>
        <p:spPr>
          <a:xfrm>
            <a:off x="7610453" y="5066824"/>
            <a:ext cx="177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密码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rsys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0948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2338</TotalTime>
  <Words>845</Words>
  <Application>Microsoft Office PowerPoint</Application>
  <PresentationFormat>全屏显示(4:3)</PresentationFormat>
  <Paragraphs>170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微软雅黑 Light</vt:lpstr>
      <vt:lpstr>Calibri</vt:lpstr>
      <vt:lpstr>Calibri Light</vt:lpstr>
      <vt:lpstr>Cambria Math</vt:lpstr>
      <vt:lpstr>Times New Roman</vt:lpstr>
      <vt:lpstr>Wingdings</vt:lpstr>
      <vt:lpstr>回顾</vt:lpstr>
      <vt:lpstr>智能机器人概论 实习课一</vt:lpstr>
      <vt:lpstr>助教成员</vt:lpstr>
      <vt:lpstr>开始</vt:lpstr>
      <vt:lpstr>实习课内容</vt:lpstr>
      <vt:lpstr>RobotSDK 简介</vt:lpstr>
      <vt:lpstr>RobotSDK安装</vt:lpstr>
      <vt:lpstr>0.前置工作 安装虚拟机</vt:lpstr>
      <vt:lpstr>0.1建立共享文件夹</vt:lpstr>
      <vt:lpstr>0.2添加共享文件夹权限</vt:lpstr>
      <vt:lpstr>0.3创建常用文件夹快捷方式</vt:lpstr>
      <vt:lpstr>0.4 样例代码获取</vt:lpstr>
      <vt:lpstr>1. 安装库工程testLib</vt:lpstr>
      <vt:lpstr>1.1 打开工程</vt:lpstr>
      <vt:lpstr>1.2.0 设置工程</vt:lpstr>
      <vt:lpstr>1.2.1 进一步设置</vt:lpstr>
      <vt:lpstr>1.3 编译代码（Ctrl+B）</vt:lpstr>
      <vt:lpstr>2. 安装高层工程testApp</vt:lpstr>
      <vt:lpstr>2.1 打开工程</vt:lpstr>
      <vt:lpstr>2.2.0 设置工程</vt:lpstr>
      <vt:lpstr>2.2.1 进一步设置</vt:lpstr>
      <vt:lpstr>2.3 编译代码</vt:lpstr>
      <vt:lpstr>2.4 成功运行</vt:lpstr>
      <vt:lpstr>3. 填空</vt:lpstr>
      <vt:lpstr>3.1 样例代码分析</vt:lpstr>
      <vt:lpstr>3.2如何调试代码?</vt:lpstr>
      <vt:lpstr>3.3 填空答案</vt:lpstr>
      <vt:lpstr>3.3 成功运行</vt:lpstr>
      <vt:lpstr>作业1分析</vt:lpstr>
      <vt:lpstr>推广（作业2）</vt:lpstr>
      <vt:lpstr>提问时间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智能机器人概论 实习课1</dc:title>
  <dc:creator>Liangwei Xu</dc:creator>
  <cp:lastModifiedBy>Iridescent Black</cp:lastModifiedBy>
  <cp:revision>168</cp:revision>
  <dcterms:created xsi:type="dcterms:W3CDTF">2016-10-06T02:05:06Z</dcterms:created>
  <dcterms:modified xsi:type="dcterms:W3CDTF">2023-09-19T01:48:54Z</dcterms:modified>
</cp:coreProperties>
</file>