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57" r:id="rId2"/>
    <p:sldId id="327" r:id="rId3"/>
    <p:sldId id="326" r:id="rId4"/>
    <p:sldId id="276" r:id="rId5"/>
    <p:sldId id="277" r:id="rId6"/>
    <p:sldId id="278" r:id="rId7"/>
    <p:sldId id="279" r:id="rId8"/>
    <p:sldId id="280" r:id="rId9"/>
    <p:sldId id="281" r:id="rId10"/>
    <p:sldId id="275" r:id="rId11"/>
    <p:sldId id="263" r:id="rId12"/>
    <p:sldId id="264" r:id="rId13"/>
    <p:sldId id="265" r:id="rId14"/>
    <p:sldId id="266" r:id="rId15"/>
    <p:sldId id="273" r:id="rId16"/>
    <p:sldId id="267" r:id="rId17"/>
    <p:sldId id="268" r:id="rId18"/>
    <p:sldId id="269" r:id="rId19"/>
    <p:sldId id="271" r:id="rId20"/>
    <p:sldId id="272" r:id="rId21"/>
    <p:sldId id="274" r:id="rId22"/>
    <p:sldId id="270" r:id="rId23"/>
    <p:sldId id="282" r:id="rId24"/>
    <p:sldId id="283" r:id="rId25"/>
    <p:sldId id="284" r:id="rId26"/>
    <p:sldId id="285" r:id="rId27"/>
    <p:sldId id="286" r:id="rId28"/>
    <p:sldId id="261" r:id="rId29"/>
    <p:sldId id="308" r:id="rId30"/>
    <p:sldId id="309" r:id="rId31"/>
    <p:sldId id="312" r:id="rId32"/>
    <p:sldId id="313" r:id="rId33"/>
    <p:sldId id="314" r:id="rId34"/>
    <p:sldId id="315" r:id="rId35"/>
    <p:sldId id="323" r:id="rId36"/>
    <p:sldId id="317" r:id="rId37"/>
    <p:sldId id="390" r:id="rId38"/>
    <p:sldId id="321" r:id="rId39"/>
    <p:sldId id="319" r:id="rId40"/>
    <p:sldId id="322" r:id="rId41"/>
    <p:sldId id="331" r:id="rId42"/>
    <p:sldId id="324" r:id="rId43"/>
    <p:sldId id="328" r:id="rId44"/>
    <p:sldId id="288" r:id="rId45"/>
    <p:sldId id="287" r:id="rId46"/>
    <p:sldId id="307" r:id="rId47"/>
    <p:sldId id="289" r:id="rId48"/>
    <p:sldId id="290" r:id="rId49"/>
    <p:sldId id="291" r:id="rId50"/>
    <p:sldId id="292" r:id="rId51"/>
    <p:sldId id="293" r:id="rId52"/>
    <p:sldId id="294" r:id="rId53"/>
    <p:sldId id="295" r:id="rId54"/>
    <p:sldId id="296" r:id="rId55"/>
    <p:sldId id="297" r:id="rId56"/>
    <p:sldId id="298" r:id="rId57"/>
    <p:sldId id="299" r:id="rId58"/>
    <p:sldId id="301" r:id="rId59"/>
    <p:sldId id="300" r:id="rId60"/>
    <p:sldId id="302" r:id="rId61"/>
    <p:sldId id="303" r:id="rId62"/>
    <p:sldId id="304" r:id="rId63"/>
    <p:sldId id="305" r:id="rId64"/>
    <p:sldId id="306" r:id="rId65"/>
  </p:sldIdLst>
  <p:sldSz cx="9144000" cy="6858000" type="screen4x3"/>
  <p:notesSz cx="6858000" cy="9144000"/>
  <p:custDataLst>
    <p:tags r:id="rId6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3" autoAdjust="0"/>
    <p:restoredTop sz="94694"/>
  </p:normalViewPr>
  <p:slideViewPr>
    <p:cSldViewPr snapToGrid="0" showGuides="1">
      <p:cViewPr>
        <p:scale>
          <a:sx n="133" d="100"/>
          <a:sy n="133" d="100"/>
        </p:scale>
        <p:origin x="1160" y="608"/>
      </p:cViewPr>
      <p:guideLst>
        <p:guide pos="2880"/>
        <p:guide orient="horz" pos="216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ADF22-4B22-4987-9EC7-5150E1EC84FE}" type="datetimeFigureOut">
              <a:rPr lang="zh-CN" altLang="en-US" smtClean="0"/>
              <a:t>2023/10/13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EAB6C-1172-49E6-8D41-F1A35A3CABC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5AA66-20F8-4397-98E0-CC4FF2C86061}" type="datetimeFigureOut">
              <a:rPr lang="zh-CN" altLang="en-US" smtClean="0"/>
              <a:t>2023/10/13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B3B46-FA2A-4EFC-9E8C-21BDF33D86A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ddd</a:t>
            </a:r>
            <a:endParaRPr lang="zh-CN" altLang="en-US" dirty="0"/>
          </a:p>
        </p:txBody>
      </p:sp>
      <p:sp>
        <p:nvSpPr>
          <p:cNvPr id="4" name="灯片编号占位符 3"/>
          <p:cNvSpPr>
            <a:spLocks noGrp="1"/>
          </p:cNvSpPr>
          <p:nvPr>
            <p:ph type="sldNum" sz="quarter" idx="5"/>
          </p:nvPr>
        </p:nvSpPr>
        <p:spPr/>
        <p:txBody>
          <a:bodyPr/>
          <a:lstStyle/>
          <a:p>
            <a:fld id="{3AAB3B46-FA2A-4EFC-9E8C-21BDF33D86AD}"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3AAB3B46-FA2A-4EFC-9E8C-21BDF33D86AD}"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内部传感器与运动模型</a:t>
            </a:r>
            <a:r>
              <a:rPr lang="en-US" altLang="zh-CN" sz="1200" b="1" i="0" kern="1200" dirty="0">
                <a:solidFill>
                  <a:schemeClr val="tx1"/>
                </a:solidFill>
                <a:effectLst/>
                <a:latin typeface="+mn-lt"/>
                <a:ea typeface="+mn-ea"/>
                <a:cs typeface="+mn-cs"/>
              </a:rPr>
              <a:t>.pdf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P7~</a:t>
            </a:r>
            <a:endParaRPr lang="zh-CN" altLang="en-US"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AAB3B46-FA2A-4EFC-9E8C-21BDF33D86AD}"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endParaRPr lang="en-US" altLang="zh-CN" dirty="0"/>
          </a:p>
          <a:p>
            <a:endParaRPr lang="en-US" altLang="zh-CN" dirty="0"/>
          </a:p>
          <a:p>
            <a:r>
              <a:rPr lang="en-US" altLang="zh-CN" dirty="0"/>
              <a:t>Speed</a:t>
            </a:r>
            <a:r>
              <a:rPr lang="zh-CN" altLang="en-US"/>
              <a:t>？</a:t>
            </a:r>
            <a:endParaRPr lang="zh-CN" altLang="en-US" dirty="0"/>
          </a:p>
        </p:txBody>
      </p:sp>
      <p:sp>
        <p:nvSpPr>
          <p:cNvPr id="4" name="灯片编号占位符 3"/>
          <p:cNvSpPr>
            <a:spLocks noGrp="1"/>
          </p:cNvSpPr>
          <p:nvPr>
            <p:ph type="sldNum" sz="quarter" idx="5"/>
          </p:nvPr>
        </p:nvSpPr>
        <p:spPr/>
        <p:txBody>
          <a:bodyPr/>
          <a:lstStyle/>
          <a:p>
            <a:fld id="{3AAB3B46-FA2A-4EFC-9E8C-21BDF33D86AD}" type="slidenum">
              <a:rPr lang="zh-CN" altLang="en-US" smtClean="0"/>
              <a:t>35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内部传感器与运动模型</a:t>
            </a:r>
            <a:r>
              <a:rPr lang="en-US" altLang="zh-CN" sz="1200" b="1" i="0" kern="1200" dirty="0">
                <a:solidFill>
                  <a:schemeClr val="tx1"/>
                </a:solidFill>
                <a:effectLst/>
                <a:latin typeface="+mn-lt"/>
                <a:ea typeface="+mn-ea"/>
                <a:cs typeface="+mn-cs"/>
              </a:rPr>
              <a:t>.pdf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P7~</a:t>
            </a:r>
            <a:endParaRPr lang="zh-CN" altLang="en-US"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AAB3B46-FA2A-4EFC-9E8C-21BDF33D86AD}" type="slidenum">
              <a:rPr lang="zh-CN" altLang="en-US" smtClean="0"/>
              <a:t>39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内部传感器与运动模型</a:t>
            </a:r>
            <a:r>
              <a:rPr lang="en-US" altLang="zh-CN" sz="1200" b="1" i="0" kern="1200" dirty="0">
                <a:solidFill>
                  <a:schemeClr val="tx1"/>
                </a:solidFill>
                <a:effectLst/>
                <a:latin typeface="+mn-lt"/>
                <a:ea typeface="+mn-ea"/>
                <a:cs typeface="+mn-cs"/>
              </a:rPr>
              <a:t>.pdf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P7~</a:t>
            </a:r>
            <a:endParaRPr lang="zh-CN" altLang="en-US"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AAB3B46-FA2A-4EFC-9E8C-21BDF33D86AD}"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lumMod val="95000"/>
          </a:schemeClr>
        </a:solidFill>
        <a:effectLst/>
      </p:bgPr>
    </p:bg>
    <p:spTree>
      <p:nvGrpSpPr>
        <p:cNvPr id="1" name=""/>
        <p:cNvGrpSpPr/>
        <p:nvPr/>
      </p:nvGrpSpPr>
      <p:grpSpPr>
        <a:xfrm>
          <a:off x="0" y="0"/>
          <a:ext cx="0" cy="0"/>
          <a:chOff x="0" y="0"/>
          <a:chExt cx="0" cy="0"/>
        </a:xfrm>
      </p:grpSpPr>
      <p:sp>
        <p:nvSpPr>
          <p:cNvPr id="8" name="标题 7"/>
          <p:cNvSpPr>
            <a:spLocks noGrp="1"/>
          </p:cNvSpPr>
          <p:nvPr>
            <p:ph type="title"/>
          </p:nvPr>
        </p:nvSpPr>
        <p:spPr>
          <a:xfrm>
            <a:off x="-1" y="0"/>
            <a:ext cx="9144001" cy="1014153"/>
          </a:xfrm>
          <a:solidFill>
            <a:schemeClr val="accent1"/>
          </a:solidFill>
        </p:spPr>
        <p:txBody>
          <a:bodyPr lIns="216000" tIns="90000" bIns="36000"/>
          <a:lstStyle/>
          <a:p>
            <a:r>
              <a:rPr lang="zh-CN" altLang="en-US" dirty="0"/>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33077A-80FC-4E82-86D0-F8F1C6E739C6}" type="datetimeFigureOut">
              <a:rPr lang="zh-CN" altLang="en-US" smtClean="0"/>
              <a:t>2023/10/13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0EB075F-D37F-4C4D-B732-2388E43A2D8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3077A-80FC-4E82-86D0-F8F1C6E739C6}" type="datetimeFigureOut">
              <a:rPr lang="zh-CN" altLang="en-US" smtClean="0"/>
              <a:t>2023/10/13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B075F-D37F-4C4D-B732-2388E43A2D8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tags" Target="../tags/tag30.xml"/><Relationship Id="rId3" Type="http://schemas.openxmlformats.org/officeDocument/2006/relationships/tags" Target="../tags/tag4.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tags" Target="../tags/tag3.xml"/><Relationship Id="rId16" Type="http://schemas.openxmlformats.org/officeDocument/2006/relationships/image" Target="../media/image58.png"/><Relationship Id="rId1" Type="http://schemas.openxmlformats.org/officeDocument/2006/relationships/tags" Target="../tags/tag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slideLayout" Target="../slideLayouts/slideLayout7.xml"/><Relationship Id="rId15" Type="http://schemas.openxmlformats.org/officeDocument/2006/relationships/image" Target="../media/image57.png"/><Relationship Id="rId10" Type="http://schemas.openxmlformats.org/officeDocument/2006/relationships/image" Target="../media/image53.png"/><Relationship Id="rId4" Type="http://schemas.openxmlformats.org/officeDocument/2006/relationships/tags" Target="../tags/tag5.xml"/><Relationship Id="rId9" Type="http://schemas.openxmlformats.org/officeDocument/2006/relationships/image" Target="../media/image52.png"/><Relationship Id="rId1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矩形 3"/>
          <p:cNvSpPr/>
          <p:nvPr/>
        </p:nvSpPr>
        <p:spPr>
          <a:xfrm>
            <a:off x="2863839" y="2736502"/>
            <a:ext cx="3416320" cy="1384995"/>
          </a:xfrm>
          <a:prstGeom prst="rect">
            <a:avLst/>
          </a:prstGeom>
        </p:spPr>
        <p:txBody>
          <a:bodyPr wrap="none">
            <a:spAutoFit/>
          </a:bodyPr>
          <a:lstStyle/>
          <a:p>
            <a:pPr algn="ctr"/>
            <a:r>
              <a:rPr lang="zh-CN" altLang="en-US" sz="3600" dirty="0"/>
              <a:t>智能机器人概论</a:t>
            </a:r>
            <a:endParaRPr lang="en-US" altLang="zh-CN" sz="3600" dirty="0"/>
          </a:p>
          <a:p>
            <a:pPr algn="ctr"/>
            <a:r>
              <a:rPr lang="zh-CN" altLang="en-US" sz="4800" dirty="0"/>
              <a:t>实习课2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Architecture</a:t>
            </a:r>
            <a:endParaRPr lang="zh-CN" altLang="en-US" dirty="0"/>
          </a:p>
        </p:txBody>
      </p:sp>
      <p:pic>
        <p:nvPicPr>
          <p:cNvPr id="4" name="图片 3"/>
          <p:cNvPicPr>
            <a:picLocks noChangeAspect="1"/>
          </p:cNvPicPr>
          <p:nvPr/>
        </p:nvPicPr>
        <p:blipFill>
          <a:blip r:embed="rId2"/>
          <a:stretch>
            <a:fillRect/>
          </a:stretch>
        </p:blipFill>
        <p:spPr>
          <a:xfrm>
            <a:off x="587458" y="2172492"/>
            <a:ext cx="3028950" cy="2819400"/>
          </a:xfrm>
          <a:prstGeom prst="rect">
            <a:avLst/>
          </a:prstGeom>
          <a:effectLst>
            <a:outerShdw blurRad="317500" algn="ctr" rotWithShape="0">
              <a:prstClr val="black">
                <a:alpha val="40000"/>
              </a:prstClr>
            </a:outerShdw>
          </a:effectLst>
        </p:spPr>
      </p:pic>
      <p:grpSp>
        <p:nvGrpSpPr>
          <p:cNvPr id="35" name="组合 34"/>
          <p:cNvGrpSpPr/>
          <p:nvPr/>
        </p:nvGrpSpPr>
        <p:grpSpPr>
          <a:xfrm>
            <a:off x="707769" y="2322813"/>
            <a:ext cx="4130239" cy="345572"/>
            <a:chOff x="707769" y="2322813"/>
            <a:chExt cx="4130239" cy="345572"/>
          </a:xfrm>
        </p:grpSpPr>
        <p:sp>
          <p:nvSpPr>
            <p:cNvPr id="3" name="矩形 2"/>
            <p:cNvSpPr/>
            <p:nvPr/>
          </p:nvSpPr>
          <p:spPr>
            <a:xfrm>
              <a:off x="707769" y="2322813"/>
              <a:ext cx="1403664" cy="345572"/>
            </a:xfrm>
            <a:prstGeom prst="rect">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3" idx="3"/>
            </p:cNvCxnSpPr>
            <p:nvPr/>
          </p:nvCxnSpPr>
          <p:spPr>
            <a:xfrm>
              <a:off x="2111433" y="2495599"/>
              <a:ext cx="2726575" cy="0"/>
            </a:xfrm>
            <a:prstGeom prst="straightConnector1">
              <a:avLst/>
            </a:prstGeom>
            <a:solidFill>
              <a:schemeClr val="accent2">
                <a:alpha val="25000"/>
              </a:schemeClr>
            </a:solidFill>
            <a:ln w="3175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17"/>
          <p:cNvSpPr txBox="1"/>
          <p:nvPr/>
        </p:nvSpPr>
        <p:spPr>
          <a:xfrm>
            <a:off x="5020072" y="2264766"/>
            <a:ext cx="2576945" cy="461665"/>
          </a:xfrm>
          <a:prstGeom prst="rect">
            <a:avLst/>
          </a:prstGeom>
          <a:noFill/>
        </p:spPr>
        <p:txBody>
          <a:bodyPr wrap="square" rtlCol="0">
            <a:spAutoFit/>
          </a:bodyPr>
          <a:lstStyle/>
          <a:p>
            <a:r>
              <a:rPr lang="zh-CN" altLang="en-US" sz="2400" dirty="0"/>
              <a:t>高层程序 </a:t>
            </a:r>
            <a:r>
              <a:rPr lang="en-US" altLang="zh-CN" sz="2400" dirty="0"/>
              <a:t>App</a:t>
            </a:r>
            <a:endParaRPr lang="zh-CN" altLang="en-US" sz="2400" dirty="0"/>
          </a:p>
        </p:txBody>
      </p:sp>
      <p:grpSp>
        <p:nvGrpSpPr>
          <p:cNvPr id="36" name="组合 35"/>
          <p:cNvGrpSpPr/>
          <p:nvPr/>
        </p:nvGrpSpPr>
        <p:grpSpPr>
          <a:xfrm>
            <a:off x="707768" y="3590257"/>
            <a:ext cx="4130240" cy="345572"/>
            <a:chOff x="707768" y="3590257"/>
            <a:chExt cx="4130240" cy="345572"/>
          </a:xfrm>
        </p:grpSpPr>
        <p:sp>
          <p:nvSpPr>
            <p:cNvPr id="6" name="矩形 5"/>
            <p:cNvSpPr/>
            <p:nvPr/>
          </p:nvSpPr>
          <p:spPr>
            <a:xfrm>
              <a:off x="707768" y="3590257"/>
              <a:ext cx="1619795" cy="345572"/>
            </a:xfrm>
            <a:prstGeom prst="rect">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6" idx="3"/>
            </p:cNvCxnSpPr>
            <p:nvPr/>
          </p:nvCxnSpPr>
          <p:spPr>
            <a:xfrm>
              <a:off x="2327563" y="3763043"/>
              <a:ext cx="2510445" cy="0"/>
            </a:xfrm>
            <a:prstGeom prst="straightConnector1">
              <a:avLst/>
            </a:prstGeom>
            <a:solidFill>
              <a:schemeClr val="accent2">
                <a:alpha val="25000"/>
              </a:schemeClr>
            </a:solidFill>
            <a:ln w="3175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22" name="文本框 21"/>
          <p:cNvSpPr txBox="1"/>
          <p:nvPr/>
        </p:nvSpPr>
        <p:spPr>
          <a:xfrm>
            <a:off x="5020072" y="3532210"/>
            <a:ext cx="3707476" cy="461665"/>
          </a:xfrm>
          <a:prstGeom prst="rect">
            <a:avLst/>
          </a:prstGeom>
          <a:noFill/>
        </p:spPr>
        <p:txBody>
          <a:bodyPr wrap="square" rtlCol="0">
            <a:spAutoFit/>
          </a:bodyPr>
          <a:lstStyle/>
          <a:p>
            <a:r>
              <a:rPr lang="zh-CN" altLang="en-US" sz="2400" dirty="0"/>
              <a:t>底层库</a:t>
            </a:r>
            <a:r>
              <a:rPr lang="en-US" altLang="zh-CN" sz="2400" dirty="0"/>
              <a:t>(Lib)</a:t>
            </a:r>
            <a:r>
              <a:rPr lang="zh-CN" altLang="en-US" sz="2400" dirty="0"/>
              <a:t> </a:t>
            </a:r>
            <a:r>
              <a:rPr lang="en-US" altLang="zh-CN" sz="2400" dirty="0"/>
              <a:t>Module</a:t>
            </a:r>
            <a:endParaRPr lang="zh-CN" altLang="en-US" sz="2400" dirty="0"/>
          </a:p>
        </p:txBody>
      </p:sp>
      <p:sp>
        <p:nvSpPr>
          <p:cNvPr id="31" name="文本框 30"/>
          <p:cNvSpPr txBox="1"/>
          <p:nvPr/>
        </p:nvSpPr>
        <p:spPr>
          <a:xfrm>
            <a:off x="5020072" y="2738999"/>
            <a:ext cx="3707476"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建立各个模块之间的联系</a:t>
            </a:r>
            <a:endParaRPr lang="en-US" altLang="zh-CN" sz="2000" dirty="0"/>
          </a:p>
          <a:p>
            <a:pPr marL="342900" indent="-342900">
              <a:buFont typeface="Arial" panose="020B0604020202020204" pitchFamily="34" charset="0"/>
              <a:buChar char="•"/>
            </a:pPr>
            <a:r>
              <a:rPr lang="zh-CN" altLang="en-US" sz="2000" dirty="0"/>
              <a:t>实现用户界面</a:t>
            </a:r>
          </a:p>
        </p:txBody>
      </p:sp>
      <p:sp>
        <p:nvSpPr>
          <p:cNvPr id="32" name="文本框 31"/>
          <p:cNvSpPr txBox="1"/>
          <p:nvPr/>
        </p:nvSpPr>
        <p:spPr>
          <a:xfrm>
            <a:off x="5020072" y="4005139"/>
            <a:ext cx="3707476"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基本功能模块</a:t>
            </a:r>
            <a:endParaRPr lang="en-US" altLang="zh-CN" sz="2000" dirty="0"/>
          </a:p>
          <a:p>
            <a:pPr marL="342900" indent="-342900">
              <a:buFont typeface="Arial" panose="020B0604020202020204" pitchFamily="34" charset="0"/>
              <a:buChar char="•"/>
            </a:pPr>
            <a:r>
              <a:rPr lang="zh-CN" altLang="en-US" sz="2000" dirty="0"/>
              <a:t>数据</a:t>
            </a:r>
            <a:r>
              <a:rPr lang="en-US" altLang="zh-CN" sz="2000" dirty="0"/>
              <a:t>I/O</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Architecture</a:t>
            </a:r>
            <a:endParaRPr lang="zh-CN" altLang="en-US" dirty="0"/>
          </a:p>
        </p:txBody>
      </p:sp>
      <p:grpSp>
        <p:nvGrpSpPr>
          <p:cNvPr id="15" name="组合 14"/>
          <p:cNvGrpSpPr/>
          <p:nvPr/>
        </p:nvGrpSpPr>
        <p:grpSpPr>
          <a:xfrm>
            <a:off x="374072" y="2734889"/>
            <a:ext cx="4076873" cy="3787616"/>
            <a:chOff x="374072" y="2734889"/>
            <a:chExt cx="4076873" cy="3787616"/>
          </a:xfrm>
        </p:grpSpPr>
        <p:sp>
          <p:nvSpPr>
            <p:cNvPr id="3" name="椭圆 2"/>
            <p:cNvSpPr/>
            <p:nvPr/>
          </p:nvSpPr>
          <p:spPr>
            <a:xfrm>
              <a:off x="374072" y="2734889"/>
              <a:ext cx="3782291" cy="3782291"/>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531345" y="5876174"/>
              <a:ext cx="919600" cy="646331"/>
            </a:xfrm>
            <a:prstGeom prst="rect">
              <a:avLst/>
            </a:prstGeom>
            <a:noFill/>
          </p:spPr>
          <p:txBody>
            <a:bodyPr wrap="square" rtlCol="0">
              <a:spAutoFit/>
            </a:bodyPr>
            <a:lstStyle/>
            <a:p>
              <a:r>
                <a:rPr lang="en-US" altLang="zh-CN" sz="3600" dirty="0">
                  <a:solidFill>
                    <a:schemeClr val="accent2"/>
                  </a:solidFill>
                </a:rPr>
                <a:t>Lib</a:t>
              </a:r>
              <a:endParaRPr lang="zh-CN" altLang="en-US" sz="3600" dirty="0">
                <a:solidFill>
                  <a:schemeClr val="accent2"/>
                </a:solidFill>
              </a:endParaRPr>
            </a:p>
          </p:txBody>
        </p:sp>
      </p:grpSp>
      <p:grpSp>
        <p:nvGrpSpPr>
          <p:cNvPr id="16" name="组合 15"/>
          <p:cNvGrpSpPr/>
          <p:nvPr/>
        </p:nvGrpSpPr>
        <p:grpSpPr>
          <a:xfrm>
            <a:off x="4256115" y="1008535"/>
            <a:ext cx="3442503" cy="3064710"/>
            <a:chOff x="4256115" y="1008535"/>
            <a:chExt cx="3442503" cy="3064710"/>
          </a:xfrm>
        </p:grpSpPr>
        <p:sp>
          <p:nvSpPr>
            <p:cNvPr id="12" name="椭圆 11"/>
            <p:cNvSpPr/>
            <p:nvPr/>
          </p:nvSpPr>
          <p:spPr>
            <a:xfrm>
              <a:off x="4256115" y="1332132"/>
              <a:ext cx="2741113" cy="2741113"/>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495342" y="1008535"/>
              <a:ext cx="1203276" cy="646331"/>
            </a:xfrm>
            <a:prstGeom prst="rect">
              <a:avLst/>
            </a:prstGeom>
            <a:noFill/>
          </p:spPr>
          <p:txBody>
            <a:bodyPr wrap="square" rtlCol="0">
              <a:spAutoFit/>
            </a:bodyPr>
            <a:lstStyle/>
            <a:p>
              <a:r>
                <a:rPr lang="en-US" altLang="zh-CN" sz="3600" dirty="0">
                  <a:solidFill>
                    <a:schemeClr val="accent5"/>
                  </a:solidFill>
                </a:rPr>
                <a:t>App</a:t>
              </a:r>
              <a:endParaRPr lang="zh-CN" altLang="en-US" sz="3600" dirty="0">
                <a:solidFill>
                  <a:schemeClr val="accent5"/>
                </a:solidFill>
              </a:endParaRPr>
            </a:p>
          </p:txBody>
        </p:sp>
      </p:grpSp>
      <p:grpSp>
        <p:nvGrpSpPr>
          <p:cNvPr id="4" name="组合 3"/>
          <p:cNvGrpSpPr/>
          <p:nvPr/>
        </p:nvGrpSpPr>
        <p:grpSpPr>
          <a:xfrm>
            <a:off x="700073" y="2949723"/>
            <a:ext cx="3253920" cy="3323781"/>
            <a:chOff x="700073" y="2949723"/>
            <a:chExt cx="3253920" cy="3323781"/>
          </a:xfrm>
        </p:grpSpPr>
        <p:sp>
          <p:nvSpPr>
            <p:cNvPr id="5" name="椭圆 4"/>
            <p:cNvSpPr/>
            <p:nvPr/>
          </p:nvSpPr>
          <p:spPr>
            <a:xfrm>
              <a:off x="1418607" y="2949723"/>
              <a:ext cx="822960" cy="82296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IMU</a:t>
              </a:r>
              <a:endParaRPr lang="zh-CN" altLang="en-US" sz="2400" dirty="0">
                <a:solidFill>
                  <a:schemeClr val="tx1"/>
                </a:solidFill>
              </a:endParaRPr>
            </a:p>
          </p:txBody>
        </p:sp>
        <p:sp>
          <p:nvSpPr>
            <p:cNvPr id="6" name="椭圆 5"/>
            <p:cNvSpPr/>
            <p:nvPr/>
          </p:nvSpPr>
          <p:spPr>
            <a:xfrm>
              <a:off x="1893478" y="5215712"/>
              <a:ext cx="1057792" cy="1057792"/>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Encoder</a:t>
              </a:r>
              <a:endParaRPr lang="zh-CN" altLang="en-US" sz="2000" dirty="0">
                <a:solidFill>
                  <a:schemeClr val="tx1"/>
                </a:solidFill>
              </a:endParaRPr>
            </a:p>
          </p:txBody>
        </p:sp>
        <p:sp>
          <p:nvSpPr>
            <p:cNvPr id="7" name="椭圆 6"/>
            <p:cNvSpPr/>
            <p:nvPr/>
          </p:nvSpPr>
          <p:spPr>
            <a:xfrm>
              <a:off x="2422374" y="3106891"/>
              <a:ext cx="908164" cy="908164"/>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Lidar</a:t>
              </a:r>
              <a:endParaRPr lang="zh-CN" altLang="en-US" sz="2400" dirty="0">
                <a:solidFill>
                  <a:schemeClr val="tx1"/>
                </a:solidFill>
              </a:endParaRPr>
            </a:p>
          </p:txBody>
        </p:sp>
        <p:sp>
          <p:nvSpPr>
            <p:cNvPr id="8" name="椭圆 7"/>
            <p:cNvSpPr/>
            <p:nvPr/>
          </p:nvSpPr>
          <p:spPr>
            <a:xfrm>
              <a:off x="762469" y="4679808"/>
              <a:ext cx="1088968" cy="1088968"/>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Mapping</a:t>
              </a:r>
              <a:endParaRPr lang="zh-CN" altLang="en-US" sz="2000" dirty="0">
                <a:solidFill>
                  <a:schemeClr val="tx1"/>
                </a:solidFill>
              </a:endParaRPr>
            </a:p>
          </p:txBody>
        </p:sp>
        <p:sp>
          <p:nvSpPr>
            <p:cNvPr id="9" name="椭圆 8"/>
            <p:cNvSpPr/>
            <p:nvPr/>
          </p:nvSpPr>
          <p:spPr>
            <a:xfrm>
              <a:off x="2707083" y="4098170"/>
              <a:ext cx="1246910" cy="124691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Odometry</a:t>
              </a:r>
              <a:endParaRPr lang="zh-CN" altLang="en-US" sz="2000" dirty="0">
                <a:solidFill>
                  <a:schemeClr val="tx1"/>
                </a:solidFill>
              </a:endParaRPr>
            </a:p>
          </p:txBody>
        </p:sp>
        <p:sp>
          <p:nvSpPr>
            <p:cNvPr id="10" name="椭圆 9"/>
            <p:cNvSpPr/>
            <p:nvPr/>
          </p:nvSpPr>
          <p:spPr>
            <a:xfrm>
              <a:off x="700073" y="3730331"/>
              <a:ext cx="735677" cy="735677"/>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400" dirty="0">
                  <a:solidFill>
                    <a:schemeClr val="tx1"/>
                  </a:solidFill>
                </a:rPr>
                <a:t>Vis.</a:t>
              </a:r>
              <a:endParaRPr lang="zh-CN" altLang="en-US" sz="2400" dirty="0">
                <a:solidFill>
                  <a:schemeClr val="tx1"/>
                </a:solidFill>
              </a:endParaRPr>
            </a:p>
          </p:txBody>
        </p:sp>
        <p:sp>
          <p:nvSpPr>
            <p:cNvPr id="14" name="椭圆 13"/>
            <p:cNvSpPr/>
            <p:nvPr/>
          </p:nvSpPr>
          <p:spPr>
            <a:xfrm>
              <a:off x="1633701" y="3896615"/>
              <a:ext cx="950715" cy="950715"/>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Storage</a:t>
              </a:r>
              <a:endParaRPr lang="zh-CN" altLang="en-US" sz="2000" dirty="0">
                <a:solidFill>
                  <a:schemeClr val="tx1"/>
                </a:solidFill>
              </a:endParaRPr>
            </a:p>
          </p:txBody>
        </p:sp>
      </p:grpSp>
      <p:grpSp>
        <p:nvGrpSpPr>
          <p:cNvPr id="51" name="组合 50"/>
          <p:cNvGrpSpPr/>
          <p:nvPr/>
        </p:nvGrpSpPr>
        <p:grpSpPr>
          <a:xfrm>
            <a:off x="4750226" y="1808467"/>
            <a:ext cx="1607957" cy="991290"/>
            <a:chOff x="4702459" y="1873823"/>
            <a:chExt cx="1607957" cy="991290"/>
          </a:xfrm>
        </p:grpSpPr>
        <p:sp>
          <p:nvSpPr>
            <p:cNvPr id="17" name="椭圆 16"/>
            <p:cNvSpPr/>
            <p:nvPr/>
          </p:nvSpPr>
          <p:spPr>
            <a:xfrm>
              <a:off x="4702459" y="1873823"/>
              <a:ext cx="243614" cy="243614"/>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tx1"/>
                </a:solidFill>
              </a:endParaRPr>
            </a:p>
          </p:txBody>
        </p:sp>
        <p:sp>
          <p:nvSpPr>
            <p:cNvPr id="18" name="椭圆 17"/>
            <p:cNvSpPr/>
            <p:nvPr/>
          </p:nvSpPr>
          <p:spPr>
            <a:xfrm>
              <a:off x="4702459" y="2247661"/>
              <a:ext cx="243614" cy="243614"/>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tx1"/>
                </a:solidFill>
              </a:endParaRPr>
            </a:p>
          </p:txBody>
        </p:sp>
        <p:sp>
          <p:nvSpPr>
            <p:cNvPr id="19" name="椭圆 18"/>
            <p:cNvSpPr/>
            <p:nvPr/>
          </p:nvSpPr>
          <p:spPr>
            <a:xfrm>
              <a:off x="4702459" y="2621499"/>
              <a:ext cx="243614" cy="243614"/>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tx1"/>
                </a:solidFill>
              </a:endParaRPr>
            </a:p>
          </p:txBody>
        </p:sp>
        <p:sp>
          <p:nvSpPr>
            <p:cNvPr id="20" name="椭圆 19"/>
            <p:cNvSpPr/>
            <p:nvPr/>
          </p:nvSpPr>
          <p:spPr>
            <a:xfrm>
              <a:off x="5222362" y="2039847"/>
              <a:ext cx="243614" cy="243614"/>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tx1"/>
                </a:solidFill>
              </a:endParaRPr>
            </a:p>
          </p:txBody>
        </p:sp>
        <p:sp>
          <p:nvSpPr>
            <p:cNvPr id="21" name="椭圆 20"/>
            <p:cNvSpPr/>
            <p:nvPr/>
          </p:nvSpPr>
          <p:spPr>
            <a:xfrm>
              <a:off x="5571124" y="2400893"/>
              <a:ext cx="243614" cy="243614"/>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tx1"/>
                </a:solidFill>
              </a:endParaRPr>
            </a:p>
          </p:txBody>
        </p:sp>
        <p:sp>
          <p:nvSpPr>
            <p:cNvPr id="25" name="椭圆 24"/>
            <p:cNvSpPr/>
            <p:nvPr/>
          </p:nvSpPr>
          <p:spPr>
            <a:xfrm>
              <a:off x="6066802" y="2044222"/>
              <a:ext cx="243614" cy="243614"/>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tx1"/>
                </a:solidFill>
              </a:endParaRPr>
            </a:p>
          </p:txBody>
        </p:sp>
        <p:sp>
          <p:nvSpPr>
            <p:cNvPr id="26" name="椭圆 25"/>
            <p:cNvSpPr/>
            <p:nvPr/>
          </p:nvSpPr>
          <p:spPr>
            <a:xfrm>
              <a:off x="6066802" y="2400893"/>
              <a:ext cx="243614" cy="243614"/>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tx1"/>
                </a:solidFill>
              </a:endParaRPr>
            </a:p>
          </p:txBody>
        </p:sp>
        <p:cxnSp>
          <p:nvCxnSpPr>
            <p:cNvPr id="28" name="直接箭头连接符 27"/>
            <p:cNvCxnSpPr>
              <a:stCxn id="17" idx="6"/>
              <a:endCxn id="20" idx="2"/>
            </p:cNvCxnSpPr>
            <p:nvPr/>
          </p:nvCxnSpPr>
          <p:spPr>
            <a:xfrm>
              <a:off x="4946073" y="1995630"/>
              <a:ext cx="276289" cy="166024"/>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直接箭头连接符 32"/>
            <p:cNvCxnSpPr>
              <a:stCxn id="18" idx="6"/>
              <a:endCxn id="20" idx="2"/>
            </p:cNvCxnSpPr>
            <p:nvPr/>
          </p:nvCxnSpPr>
          <p:spPr>
            <a:xfrm flipV="1">
              <a:off x="4946073" y="2161654"/>
              <a:ext cx="276289" cy="207814"/>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36" name="直接箭头连接符 35"/>
            <p:cNvCxnSpPr>
              <a:stCxn id="19" idx="6"/>
              <a:endCxn id="21" idx="2"/>
            </p:cNvCxnSpPr>
            <p:nvPr/>
          </p:nvCxnSpPr>
          <p:spPr>
            <a:xfrm flipV="1">
              <a:off x="4946073" y="2522700"/>
              <a:ext cx="625051" cy="220606"/>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箭头连接符 38"/>
            <p:cNvCxnSpPr>
              <a:stCxn id="20" idx="5"/>
              <a:endCxn id="21" idx="1"/>
            </p:cNvCxnSpPr>
            <p:nvPr/>
          </p:nvCxnSpPr>
          <p:spPr>
            <a:xfrm>
              <a:off x="5430300" y="2247785"/>
              <a:ext cx="176500" cy="188784"/>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直接箭头连接符 43"/>
            <p:cNvCxnSpPr>
              <a:stCxn id="21" idx="6"/>
              <a:endCxn id="26" idx="2"/>
            </p:cNvCxnSpPr>
            <p:nvPr/>
          </p:nvCxnSpPr>
          <p:spPr>
            <a:xfrm>
              <a:off x="5814738" y="2522700"/>
              <a:ext cx="252064" cy="0"/>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cxnSp>
          <p:nvCxnSpPr>
            <p:cNvPr id="47" name="直接箭头连接符 46"/>
            <p:cNvCxnSpPr>
              <a:stCxn id="20" idx="6"/>
              <a:endCxn id="25" idx="2"/>
            </p:cNvCxnSpPr>
            <p:nvPr/>
          </p:nvCxnSpPr>
          <p:spPr>
            <a:xfrm>
              <a:off x="5465976" y="2161654"/>
              <a:ext cx="600826" cy="4375"/>
            </a:xfrm>
            <a:prstGeom prst="straightConnector1">
              <a:avLst/>
            </a:prstGeom>
            <a:solidFill>
              <a:schemeClr val="accent2">
                <a:alpha val="25000"/>
              </a:schemeClr>
            </a:solidFill>
            <a:ln w="19050">
              <a:solidFill>
                <a:schemeClr val="bg1">
                  <a:lumMod val="50000"/>
                </a:schemeClr>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66" name="组合 65"/>
          <p:cNvGrpSpPr/>
          <p:nvPr/>
        </p:nvGrpSpPr>
        <p:grpSpPr>
          <a:xfrm>
            <a:off x="492732" y="1302441"/>
            <a:ext cx="5660765" cy="4375026"/>
            <a:chOff x="492732" y="1302441"/>
            <a:chExt cx="5660765" cy="4375026"/>
          </a:xfrm>
        </p:grpSpPr>
        <p:sp>
          <p:nvSpPr>
            <p:cNvPr id="58" name="任意多边形 57"/>
            <p:cNvSpPr/>
            <p:nvPr/>
          </p:nvSpPr>
          <p:spPr>
            <a:xfrm>
              <a:off x="2088107" y="1905697"/>
              <a:ext cx="2661314" cy="108998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Lst>
              <a:ahLst/>
              <a:cxnLst>
                <a:cxn ang="0">
                  <a:pos x="connsiteX0-1" y="connsiteY0-2"/>
                </a:cxn>
                <a:cxn ang="0">
                  <a:pos x="connsiteX1-3" y="connsiteY1-4"/>
                </a:cxn>
              </a:cxnLst>
              <a:rect l="l" t="t" r="r" b="b"/>
              <a:pathLst>
                <a:path w="2661314" h="1089985">
                  <a:moveTo>
                    <a:pt x="0" y="1089985"/>
                  </a:moveTo>
                  <a:cubicBezTo>
                    <a:pt x="762000" y="161937"/>
                    <a:pt x="1537649" y="-35955"/>
                    <a:pt x="2661314" y="4989"/>
                  </a:cubicBezTo>
                </a:path>
              </a:pathLst>
            </a:custGeom>
            <a:noFill/>
            <a:ln w="19050">
              <a:solidFill>
                <a:schemeClr val="accent1">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3397751" y="2217580"/>
              <a:ext cx="1944806" cy="1856096"/>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658204"/>
                <a:gd name="connsiteY0-26" fmla="*/ 887588 h 887588"/>
                <a:gd name="connsiteX1-27" fmla="*/ 1658204 w 1658204"/>
                <a:gd name="connsiteY1-28" fmla="*/ 14133 h 887588"/>
                <a:gd name="connsiteX0-29" fmla="*/ 0 w 1658204"/>
                <a:gd name="connsiteY0-30" fmla="*/ 873455 h 873455"/>
                <a:gd name="connsiteX1-31" fmla="*/ 1658204 w 1658204"/>
                <a:gd name="connsiteY1-32" fmla="*/ 0 h 873455"/>
                <a:gd name="connsiteX0-33" fmla="*/ 0 w 1651380"/>
                <a:gd name="connsiteY0-34" fmla="*/ 866632 h 866632"/>
                <a:gd name="connsiteX1-35" fmla="*/ 1651380 w 1651380"/>
                <a:gd name="connsiteY1-36" fmla="*/ 0 h 866632"/>
                <a:gd name="connsiteX0-37" fmla="*/ 0 w 1651380"/>
                <a:gd name="connsiteY0-38" fmla="*/ 866632 h 866632"/>
                <a:gd name="connsiteX1-39" fmla="*/ 1651380 w 1651380"/>
                <a:gd name="connsiteY1-40" fmla="*/ 0 h 866632"/>
                <a:gd name="connsiteX0-41" fmla="*/ 0 w 1651380"/>
                <a:gd name="connsiteY0-42" fmla="*/ 866632 h 866632"/>
                <a:gd name="connsiteX1-43" fmla="*/ 1651380 w 1651380"/>
                <a:gd name="connsiteY1-44" fmla="*/ 0 h 866632"/>
                <a:gd name="connsiteX0-45" fmla="*/ 0 w 1651380"/>
                <a:gd name="connsiteY0-46" fmla="*/ 866632 h 866632"/>
                <a:gd name="connsiteX1-47" fmla="*/ 1651380 w 1651380"/>
                <a:gd name="connsiteY1-48" fmla="*/ 0 h 866632"/>
                <a:gd name="connsiteX0-49" fmla="*/ 0 w 1651380"/>
                <a:gd name="connsiteY0-50" fmla="*/ 507480 h 507480"/>
                <a:gd name="connsiteX1-51" fmla="*/ 1651380 w 1651380"/>
                <a:gd name="connsiteY1-52" fmla="*/ 9337 h 507480"/>
                <a:gd name="connsiteX0-53" fmla="*/ 0 w 1651380"/>
                <a:gd name="connsiteY0-54" fmla="*/ 567895 h 567895"/>
                <a:gd name="connsiteX1-55" fmla="*/ 1651380 w 1651380"/>
                <a:gd name="connsiteY1-56" fmla="*/ 69752 h 567895"/>
                <a:gd name="connsiteX0-57" fmla="*/ 0 w 1658204"/>
                <a:gd name="connsiteY0-58" fmla="*/ 599925 h 599925"/>
                <a:gd name="connsiteX1-59" fmla="*/ 1658204 w 1658204"/>
                <a:gd name="connsiteY1-60" fmla="*/ 60839 h 599925"/>
                <a:gd name="connsiteX0-61" fmla="*/ 0 w 1658204"/>
                <a:gd name="connsiteY0-62" fmla="*/ 599925 h 599925"/>
                <a:gd name="connsiteX1-63" fmla="*/ 1658204 w 1658204"/>
                <a:gd name="connsiteY1-64" fmla="*/ 60839 h 599925"/>
                <a:gd name="connsiteX0-65" fmla="*/ 0 w 1781033"/>
                <a:gd name="connsiteY0-66" fmla="*/ 552483 h 552483"/>
                <a:gd name="connsiteX1-67" fmla="*/ 1781033 w 1781033"/>
                <a:gd name="connsiteY1-68" fmla="*/ 74812 h 552483"/>
                <a:gd name="connsiteX0-69" fmla="*/ 0 w 1781033"/>
                <a:gd name="connsiteY0-70" fmla="*/ 608386 h 608386"/>
                <a:gd name="connsiteX1-71" fmla="*/ 1781033 w 1781033"/>
                <a:gd name="connsiteY1-72" fmla="*/ 130715 h 608386"/>
                <a:gd name="connsiteX0-73" fmla="*/ 0 w 1801505"/>
                <a:gd name="connsiteY0-74" fmla="*/ 625184 h 625184"/>
                <a:gd name="connsiteX1-75" fmla="*/ 1801505 w 1801505"/>
                <a:gd name="connsiteY1-76" fmla="*/ 120217 h 625184"/>
                <a:gd name="connsiteX0-77" fmla="*/ 0 w 1801505"/>
                <a:gd name="connsiteY0-78" fmla="*/ 797414 h 797414"/>
                <a:gd name="connsiteX1-79" fmla="*/ 1801505 w 1801505"/>
                <a:gd name="connsiteY1-80" fmla="*/ 292447 h 797414"/>
                <a:gd name="connsiteX0-81" fmla="*/ 0 w 1944806"/>
                <a:gd name="connsiteY0-82" fmla="*/ 1962806 h 1962806"/>
                <a:gd name="connsiteX1-83" fmla="*/ 1944806 w 1944806"/>
                <a:gd name="connsiteY1-84" fmla="*/ 106710 h 1962806"/>
                <a:gd name="connsiteX0-85" fmla="*/ 0 w 1944806"/>
                <a:gd name="connsiteY0-86" fmla="*/ 1856096 h 1856096"/>
                <a:gd name="connsiteX1-87" fmla="*/ 1944806 w 1944806"/>
                <a:gd name="connsiteY1-88" fmla="*/ 0 h 1856096"/>
                <a:gd name="connsiteX0-89" fmla="*/ 0 w 1944806"/>
                <a:gd name="connsiteY0-90" fmla="*/ 1856096 h 1856096"/>
                <a:gd name="connsiteX1-91" fmla="*/ 1944806 w 1944806"/>
                <a:gd name="connsiteY1-92" fmla="*/ 0 h 1856096"/>
              </a:gdLst>
              <a:ahLst/>
              <a:cxnLst>
                <a:cxn ang="0">
                  <a:pos x="connsiteX0-1" y="connsiteY0-2"/>
                </a:cxn>
                <a:cxn ang="0">
                  <a:pos x="connsiteX1-3" y="connsiteY1-4"/>
                </a:cxn>
              </a:cxnLst>
              <a:rect l="l" t="t" r="r" b="b"/>
              <a:pathLst>
                <a:path w="1944806" h="1856096">
                  <a:moveTo>
                    <a:pt x="0" y="1856096"/>
                  </a:moveTo>
                  <a:cubicBezTo>
                    <a:pt x="243385" y="511790"/>
                    <a:pt x="1558119" y="1460309"/>
                    <a:pt x="1944806" y="0"/>
                  </a:cubicBezTo>
                </a:path>
              </a:pathLst>
            </a:custGeom>
            <a:noFill/>
            <a:ln w="19050">
              <a:solidFill>
                <a:schemeClr val="accent2">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2946359" y="2303438"/>
              <a:ext cx="1801504" cy="337402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4531057"/>
                <a:gd name="connsiteY0-26" fmla="*/ 750222 h 750222"/>
                <a:gd name="connsiteX1-27" fmla="*/ 4531057 w 4531057"/>
                <a:gd name="connsiteY1-28" fmla="*/ 40539 h 750222"/>
                <a:gd name="connsiteX0-29" fmla="*/ 0 w 4531057"/>
                <a:gd name="connsiteY0-30" fmla="*/ 711488 h 711488"/>
                <a:gd name="connsiteX1-31" fmla="*/ 4531057 w 4531057"/>
                <a:gd name="connsiteY1-32" fmla="*/ 1805 h 711488"/>
                <a:gd name="connsiteX0-33" fmla="*/ 0 w 4531057"/>
                <a:gd name="connsiteY0-34" fmla="*/ 711497 h 711497"/>
                <a:gd name="connsiteX1-35" fmla="*/ 2130608 w 4531057"/>
                <a:gd name="connsiteY1-36" fmla="*/ 315713 h 711497"/>
                <a:gd name="connsiteX2-37" fmla="*/ 4531057 w 4531057"/>
                <a:gd name="connsiteY2-38" fmla="*/ 1814 h 711497"/>
                <a:gd name="connsiteX0-39" fmla="*/ 0 w 2511188"/>
                <a:gd name="connsiteY0-40" fmla="*/ 3555596 h 3555596"/>
                <a:gd name="connsiteX1-41" fmla="*/ 2130608 w 2511188"/>
                <a:gd name="connsiteY1-42" fmla="*/ 3159812 h 3555596"/>
                <a:gd name="connsiteX2-43" fmla="*/ 2511188 w 2511188"/>
                <a:gd name="connsiteY2-44" fmla="*/ 355 h 3555596"/>
                <a:gd name="connsiteX0-45" fmla="*/ 0 w 2511188"/>
                <a:gd name="connsiteY0-46" fmla="*/ 3555647 h 3555647"/>
                <a:gd name="connsiteX1-47" fmla="*/ 2130608 w 2511188"/>
                <a:gd name="connsiteY1-48" fmla="*/ 3159863 h 3555647"/>
                <a:gd name="connsiteX2-49" fmla="*/ 2511188 w 2511188"/>
                <a:gd name="connsiteY2-50" fmla="*/ 406 h 3555647"/>
                <a:gd name="connsiteX0-51" fmla="*/ 0 w 2166136"/>
                <a:gd name="connsiteY0-52" fmla="*/ 3385149 h 3385149"/>
                <a:gd name="connsiteX1-53" fmla="*/ 2130608 w 2166136"/>
                <a:gd name="connsiteY1-54" fmla="*/ 2989365 h 3385149"/>
                <a:gd name="connsiteX2-55" fmla="*/ 1808328 w 2166136"/>
                <a:gd name="connsiteY2-56" fmla="*/ 505 h 3385149"/>
                <a:gd name="connsiteX0-57" fmla="*/ 0 w 1808328"/>
                <a:gd name="connsiteY0-58" fmla="*/ 3385680 h 3385680"/>
                <a:gd name="connsiteX1-59" fmla="*/ 1523282 w 1808328"/>
                <a:gd name="connsiteY1-60" fmla="*/ 1707007 h 3385680"/>
                <a:gd name="connsiteX2-61" fmla="*/ 1808328 w 1808328"/>
                <a:gd name="connsiteY2-62" fmla="*/ 1036 h 3385680"/>
                <a:gd name="connsiteX0-63" fmla="*/ 0 w 1808328"/>
                <a:gd name="connsiteY0-64" fmla="*/ 3385788 h 3385788"/>
                <a:gd name="connsiteX1-65" fmla="*/ 1523282 w 1808328"/>
                <a:gd name="connsiteY1-66" fmla="*/ 1707115 h 3385788"/>
                <a:gd name="connsiteX2-67" fmla="*/ 1808328 w 1808328"/>
                <a:gd name="connsiteY2-68" fmla="*/ 1144 h 3385788"/>
                <a:gd name="connsiteX0-69" fmla="*/ 0 w 1808328"/>
                <a:gd name="connsiteY0-70" fmla="*/ 3386434 h 3386434"/>
                <a:gd name="connsiteX1-71" fmla="*/ 1523282 w 1808328"/>
                <a:gd name="connsiteY1-72" fmla="*/ 1707761 h 3386434"/>
                <a:gd name="connsiteX2-73" fmla="*/ 1808328 w 1808328"/>
                <a:gd name="connsiteY2-74" fmla="*/ 1790 h 3386434"/>
                <a:gd name="connsiteX0-75" fmla="*/ 0 w 1808328"/>
                <a:gd name="connsiteY0-76" fmla="*/ 3386303 h 3386303"/>
                <a:gd name="connsiteX1-77" fmla="*/ 1523282 w 1808328"/>
                <a:gd name="connsiteY1-78" fmla="*/ 1707630 h 3386303"/>
                <a:gd name="connsiteX2-79" fmla="*/ 1808328 w 1808328"/>
                <a:gd name="connsiteY2-80" fmla="*/ 1659 h 3386303"/>
                <a:gd name="connsiteX0-81" fmla="*/ 0 w 1808328"/>
                <a:gd name="connsiteY0-82" fmla="*/ 3386303 h 3386303"/>
                <a:gd name="connsiteX1-83" fmla="*/ 1523282 w 1808328"/>
                <a:gd name="connsiteY1-84" fmla="*/ 1707630 h 3386303"/>
                <a:gd name="connsiteX2-85" fmla="*/ 1808328 w 1808328"/>
                <a:gd name="connsiteY2-86" fmla="*/ 1659 h 3386303"/>
                <a:gd name="connsiteX0-87" fmla="*/ 0 w 1808328"/>
                <a:gd name="connsiteY0-88" fmla="*/ 3385911 h 3385911"/>
                <a:gd name="connsiteX1-89" fmla="*/ 1523282 w 1808328"/>
                <a:gd name="connsiteY1-90" fmla="*/ 1707238 h 3385911"/>
                <a:gd name="connsiteX2-91" fmla="*/ 1808328 w 1808328"/>
                <a:gd name="connsiteY2-92" fmla="*/ 1267 h 3385911"/>
                <a:gd name="connsiteX0-93" fmla="*/ 0 w 1808328"/>
                <a:gd name="connsiteY0-94" fmla="*/ 3384644 h 3384644"/>
                <a:gd name="connsiteX1-95" fmla="*/ 1523282 w 1808328"/>
                <a:gd name="connsiteY1-96" fmla="*/ 1705971 h 3384644"/>
                <a:gd name="connsiteX2-97" fmla="*/ 1808328 w 1808328"/>
                <a:gd name="connsiteY2-98" fmla="*/ 0 h 3384644"/>
                <a:gd name="connsiteX0-99" fmla="*/ 0 w 1801504"/>
                <a:gd name="connsiteY0-100" fmla="*/ 3323229 h 3323229"/>
                <a:gd name="connsiteX1-101" fmla="*/ 1523282 w 1801504"/>
                <a:gd name="connsiteY1-102" fmla="*/ 1644556 h 3323229"/>
                <a:gd name="connsiteX2-103" fmla="*/ 1801504 w 1801504"/>
                <a:gd name="connsiteY2-104" fmla="*/ 0 h 3323229"/>
                <a:gd name="connsiteX0-105" fmla="*/ 0 w 1801504"/>
                <a:gd name="connsiteY0-106" fmla="*/ 3323229 h 3323229"/>
                <a:gd name="connsiteX1-107" fmla="*/ 1523282 w 1801504"/>
                <a:gd name="connsiteY1-108" fmla="*/ 1644556 h 3323229"/>
                <a:gd name="connsiteX2-109" fmla="*/ 1801504 w 1801504"/>
                <a:gd name="connsiteY2-110" fmla="*/ 0 h 3323229"/>
                <a:gd name="connsiteX0-111" fmla="*/ 0 w 1801504"/>
                <a:gd name="connsiteY0-112" fmla="*/ 3323229 h 3323229"/>
                <a:gd name="connsiteX1-113" fmla="*/ 1523282 w 1801504"/>
                <a:gd name="connsiteY1-114" fmla="*/ 1644556 h 3323229"/>
                <a:gd name="connsiteX2-115" fmla="*/ 1801504 w 1801504"/>
                <a:gd name="connsiteY2-116" fmla="*/ 0 h 3323229"/>
                <a:gd name="connsiteX0-117" fmla="*/ 0 w 1846058"/>
                <a:gd name="connsiteY0-118" fmla="*/ 3323229 h 3323229"/>
                <a:gd name="connsiteX1-119" fmla="*/ 1523282 w 1846058"/>
                <a:gd name="connsiteY1-120" fmla="*/ 1644556 h 3323229"/>
                <a:gd name="connsiteX2-121" fmla="*/ 1801504 w 1846058"/>
                <a:gd name="connsiteY2-122" fmla="*/ 0 h 3323229"/>
                <a:gd name="connsiteX0-123" fmla="*/ 0 w 1801504"/>
                <a:gd name="connsiteY0-124" fmla="*/ 3323229 h 3323229"/>
                <a:gd name="connsiteX1-125" fmla="*/ 1523282 w 1801504"/>
                <a:gd name="connsiteY1-126" fmla="*/ 1644556 h 3323229"/>
                <a:gd name="connsiteX2-127" fmla="*/ 1801504 w 1801504"/>
                <a:gd name="connsiteY2-128" fmla="*/ 0 h 3323229"/>
                <a:gd name="connsiteX0-129" fmla="*/ 0 w 1801504"/>
                <a:gd name="connsiteY0-130" fmla="*/ 3323229 h 3323229"/>
                <a:gd name="connsiteX1-131" fmla="*/ 1129582 w 1801504"/>
                <a:gd name="connsiteY1-132" fmla="*/ 1377856 h 3323229"/>
                <a:gd name="connsiteX2-133" fmla="*/ 1801504 w 1801504"/>
                <a:gd name="connsiteY2-134" fmla="*/ 0 h 3323229"/>
                <a:gd name="connsiteX0-135" fmla="*/ 0 w 1801504"/>
                <a:gd name="connsiteY0-136" fmla="*/ 3323229 h 3323229"/>
                <a:gd name="connsiteX1-137" fmla="*/ 1129582 w 1801504"/>
                <a:gd name="connsiteY1-138" fmla="*/ 1377856 h 3323229"/>
                <a:gd name="connsiteX2-139" fmla="*/ 1801504 w 1801504"/>
                <a:gd name="connsiteY2-140" fmla="*/ 0 h 3323229"/>
                <a:gd name="connsiteX0-141" fmla="*/ 0 w 1801504"/>
                <a:gd name="connsiteY0-142" fmla="*/ 3323229 h 3323229"/>
                <a:gd name="connsiteX1-143" fmla="*/ 1129582 w 1801504"/>
                <a:gd name="connsiteY1-144" fmla="*/ 1377856 h 3323229"/>
                <a:gd name="connsiteX2-145" fmla="*/ 1801504 w 1801504"/>
                <a:gd name="connsiteY2-146" fmla="*/ 0 h 3323229"/>
                <a:gd name="connsiteX0-147" fmla="*/ 0 w 1801504"/>
                <a:gd name="connsiteY0-148" fmla="*/ 3374029 h 3374029"/>
                <a:gd name="connsiteX1-149" fmla="*/ 1129582 w 1801504"/>
                <a:gd name="connsiteY1-150" fmla="*/ 1428656 h 3374029"/>
                <a:gd name="connsiteX2-151" fmla="*/ 1801504 w 1801504"/>
                <a:gd name="connsiteY2-152" fmla="*/ 0 h 3374029"/>
                <a:gd name="connsiteX0-153" fmla="*/ 0 w 1801504"/>
                <a:gd name="connsiteY0-154" fmla="*/ 3374029 h 3374029"/>
                <a:gd name="connsiteX1-155" fmla="*/ 1129582 w 1801504"/>
                <a:gd name="connsiteY1-156" fmla="*/ 1428656 h 3374029"/>
                <a:gd name="connsiteX2-157" fmla="*/ 1801504 w 1801504"/>
                <a:gd name="connsiteY2-158" fmla="*/ 0 h 3374029"/>
                <a:gd name="connsiteX0-159" fmla="*/ 0 w 1801504"/>
                <a:gd name="connsiteY0-160" fmla="*/ 3374029 h 3374029"/>
                <a:gd name="connsiteX1-161" fmla="*/ 1129582 w 1801504"/>
                <a:gd name="connsiteY1-162" fmla="*/ 1428656 h 3374029"/>
                <a:gd name="connsiteX2-163" fmla="*/ 1801504 w 1801504"/>
                <a:gd name="connsiteY2-164" fmla="*/ 0 h 3374029"/>
              </a:gdLst>
              <a:ahLst/>
              <a:cxnLst>
                <a:cxn ang="0">
                  <a:pos x="connsiteX0-1" y="connsiteY0-2"/>
                </a:cxn>
                <a:cxn ang="0">
                  <a:pos x="connsiteX1-3" y="connsiteY1-4"/>
                </a:cxn>
                <a:cxn ang="0">
                  <a:pos x="connsiteX2-37" y="connsiteY2-38"/>
                </a:cxn>
              </a:cxnLst>
              <a:rect l="l" t="t" r="r" b="b"/>
              <a:pathLst>
                <a:path w="1801504" h="3374029">
                  <a:moveTo>
                    <a:pt x="0" y="3374029"/>
                  </a:moveTo>
                  <a:cubicBezTo>
                    <a:pt x="1492200" y="3323040"/>
                    <a:pt x="1356381" y="1959244"/>
                    <a:pt x="1129582" y="1428656"/>
                  </a:cubicBezTo>
                  <a:cubicBezTo>
                    <a:pt x="879024" y="842486"/>
                    <a:pt x="1153993" y="111646"/>
                    <a:pt x="1801504" y="0"/>
                  </a:cubicBezTo>
                </a:path>
              </a:pathLst>
            </a:custGeom>
            <a:noFill/>
            <a:ln w="19050">
              <a:solidFill>
                <a:schemeClr val="accent1">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492732" y="1568141"/>
              <a:ext cx="5223894" cy="332529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658204"/>
                <a:gd name="connsiteY0-26" fmla="*/ 887588 h 887588"/>
                <a:gd name="connsiteX1-27" fmla="*/ 1658204 w 1658204"/>
                <a:gd name="connsiteY1-28" fmla="*/ 14133 h 887588"/>
                <a:gd name="connsiteX0-29" fmla="*/ 0 w 1658204"/>
                <a:gd name="connsiteY0-30" fmla="*/ 873455 h 873455"/>
                <a:gd name="connsiteX1-31" fmla="*/ 1658204 w 1658204"/>
                <a:gd name="connsiteY1-32" fmla="*/ 0 h 873455"/>
                <a:gd name="connsiteX0-33" fmla="*/ 0 w 1651380"/>
                <a:gd name="connsiteY0-34" fmla="*/ 866632 h 866632"/>
                <a:gd name="connsiteX1-35" fmla="*/ 1651380 w 1651380"/>
                <a:gd name="connsiteY1-36" fmla="*/ 0 h 866632"/>
                <a:gd name="connsiteX0-37" fmla="*/ 0 w 1651380"/>
                <a:gd name="connsiteY0-38" fmla="*/ 866632 h 866632"/>
                <a:gd name="connsiteX1-39" fmla="*/ 1651380 w 1651380"/>
                <a:gd name="connsiteY1-40" fmla="*/ 0 h 866632"/>
                <a:gd name="connsiteX0-41" fmla="*/ 0 w 1651380"/>
                <a:gd name="connsiteY0-42" fmla="*/ 866632 h 866632"/>
                <a:gd name="connsiteX1-43" fmla="*/ 1651380 w 1651380"/>
                <a:gd name="connsiteY1-44" fmla="*/ 0 h 866632"/>
                <a:gd name="connsiteX0-45" fmla="*/ 0 w 1651380"/>
                <a:gd name="connsiteY0-46" fmla="*/ 866632 h 866632"/>
                <a:gd name="connsiteX1-47" fmla="*/ 1651380 w 1651380"/>
                <a:gd name="connsiteY1-48" fmla="*/ 0 h 866632"/>
                <a:gd name="connsiteX0-49" fmla="*/ 0 w 1651380"/>
                <a:gd name="connsiteY0-50" fmla="*/ 507480 h 507480"/>
                <a:gd name="connsiteX1-51" fmla="*/ 1651380 w 1651380"/>
                <a:gd name="connsiteY1-52" fmla="*/ 9337 h 507480"/>
                <a:gd name="connsiteX0-53" fmla="*/ 0 w 1651380"/>
                <a:gd name="connsiteY0-54" fmla="*/ 567895 h 567895"/>
                <a:gd name="connsiteX1-55" fmla="*/ 1651380 w 1651380"/>
                <a:gd name="connsiteY1-56" fmla="*/ 69752 h 567895"/>
                <a:gd name="connsiteX0-57" fmla="*/ 0 w 1658204"/>
                <a:gd name="connsiteY0-58" fmla="*/ 599925 h 599925"/>
                <a:gd name="connsiteX1-59" fmla="*/ 1658204 w 1658204"/>
                <a:gd name="connsiteY1-60" fmla="*/ 60839 h 599925"/>
                <a:gd name="connsiteX0-61" fmla="*/ 0 w 1658204"/>
                <a:gd name="connsiteY0-62" fmla="*/ 599925 h 599925"/>
                <a:gd name="connsiteX1-63" fmla="*/ 1658204 w 1658204"/>
                <a:gd name="connsiteY1-64" fmla="*/ 60839 h 599925"/>
                <a:gd name="connsiteX0-65" fmla="*/ 0 w 1781033"/>
                <a:gd name="connsiteY0-66" fmla="*/ 552483 h 552483"/>
                <a:gd name="connsiteX1-67" fmla="*/ 1781033 w 1781033"/>
                <a:gd name="connsiteY1-68" fmla="*/ 74812 h 552483"/>
                <a:gd name="connsiteX0-69" fmla="*/ 0 w 1781033"/>
                <a:gd name="connsiteY0-70" fmla="*/ 608386 h 608386"/>
                <a:gd name="connsiteX1-71" fmla="*/ 1781033 w 1781033"/>
                <a:gd name="connsiteY1-72" fmla="*/ 130715 h 608386"/>
                <a:gd name="connsiteX0-73" fmla="*/ 0 w 1801505"/>
                <a:gd name="connsiteY0-74" fmla="*/ 625184 h 625184"/>
                <a:gd name="connsiteX1-75" fmla="*/ 1801505 w 1801505"/>
                <a:gd name="connsiteY1-76" fmla="*/ 120217 h 625184"/>
                <a:gd name="connsiteX0-77" fmla="*/ 0 w 1801505"/>
                <a:gd name="connsiteY0-78" fmla="*/ 797414 h 797414"/>
                <a:gd name="connsiteX1-79" fmla="*/ 1801505 w 1801505"/>
                <a:gd name="connsiteY1-80" fmla="*/ 292447 h 797414"/>
                <a:gd name="connsiteX0-81" fmla="*/ 0 w 1944806"/>
                <a:gd name="connsiteY0-82" fmla="*/ 1962806 h 1962806"/>
                <a:gd name="connsiteX1-83" fmla="*/ 1944806 w 1944806"/>
                <a:gd name="connsiteY1-84" fmla="*/ 106710 h 1962806"/>
                <a:gd name="connsiteX0-85" fmla="*/ 0 w 1944806"/>
                <a:gd name="connsiteY0-86" fmla="*/ 1856096 h 1856096"/>
                <a:gd name="connsiteX1-87" fmla="*/ 1944806 w 1944806"/>
                <a:gd name="connsiteY1-88" fmla="*/ 0 h 1856096"/>
                <a:gd name="connsiteX0-89" fmla="*/ 0 w 1944806"/>
                <a:gd name="connsiteY0-90" fmla="*/ 1856096 h 1856096"/>
                <a:gd name="connsiteX1-91" fmla="*/ 1944806 w 1944806"/>
                <a:gd name="connsiteY1-92" fmla="*/ 0 h 1856096"/>
                <a:gd name="connsiteX0-93" fmla="*/ 0 w 1960709"/>
                <a:gd name="connsiteY0-94" fmla="*/ 1856096 h 1856096"/>
                <a:gd name="connsiteX1-95" fmla="*/ 1960709 w 1960709"/>
                <a:gd name="connsiteY1-96" fmla="*/ 0 h 1856096"/>
                <a:gd name="connsiteX0-97" fmla="*/ 170558 w 2131267"/>
                <a:gd name="connsiteY0-98" fmla="*/ 1856096 h 1856096"/>
                <a:gd name="connsiteX1-99" fmla="*/ 2131267 w 2131267"/>
                <a:gd name="connsiteY1-100" fmla="*/ 0 h 1856096"/>
                <a:gd name="connsiteX0-101" fmla="*/ 85924 w 4988615"/>
                <a:gd name="connsiteY0-102" fmla="*/ 2675081 h 2675081"/>
                <a:gd name="connsiteX1-103" fmla="*/ 4988615 w 4988615"/>
                <a:gd name="connsiteY1-104" fmla="*/ 0 h 2675081"/>
                <a:gd name="connsiteX0-105" fmla="*/ 79451 w 4983578"/>
                <a:gd name="connsiteY0-106" fmla="*/ 3248461 h 3248461"/>
                <a:gd name="connsiteX1-107" fmla="*/ 4982142 w 4983578"/>
                <a:gd name="connsiteY1-108" fmla="*/ 573380 h 3248461"/>
                <a:gd name="connsiteX0-109" fmla="*/ 0 w 4904128"/>
                <a:gd name="connsiteY0-110" fmla="*/ 3267165 h 3267165"/>
                <a:gd name="connsiteX1-111" fmla="*/ 2080341 w 4904128"/>
                <a:gd name="connsiteY1-112" fmla="*/ 1005614 h 3267165"/>
                <a:gd name="connsiteX2-113" fmla="*/ 4902691 w 4904128"/>
                <a:gd name="connsiteY2-114" fmla="*/ 592084 h 3267165"/>
                <a:gd name="connsiteX0-115" fmla="*/ 0 w 4906356"/>
                <a:gd name="connsiteY0-116" fmla="*/ 3656987 h 3656987"/>
                <a:gd name="connsiteX1-117" fmla="*/ 2080341 w 4906356"/>
                <a:gd name="connsiteY1-118" fmla="*/ 1395436 h 3656987"/>
                <a:gd name="connsiteX2-119" fmla="*/ 4902691 w 4906356"/>
                <a:gd name="connsiteY2-120" fmla="*/ 981906 h 3656987"/>
                <a:gd name="connsiteX0-121" fmla="*/ 0 w 4904881"/>
                <a:gd name="connsiteY0-122" fmla="*/ 3984063 h 3984063"/>
                <a:gd name="connsiteX1-123" fmla="*/ 521886 w 4904881"/>
                <a:gd name="connsiteY1-124" fmla="*/ 816063 h 3984063"/>
                <a:gd name="connsiteX2-125" fmla="*/ 4902691 w 4904881"/>
                <a:gd name="connsiteY2-126" fmla="*/ 1308982 h 3984063"/>
                <a:gd name="connsiteX0-127" fmla="*/ 0 w 4904623"/>
                <a:gd name="connsiteY0-128" fmla="*/ 4093840 h 4093840"/>
                <a:gd name="connsiteX1-129" fmla="*/ 521886 w 4904623"/>
                <a:gd name="connsiteY1-130" fmla="*/ 925840 h 4093840"/>
                <a:gd name="connsiteX2-131" fmla="*/ 4902691 w 4904623"/>
                <a:gd name="connsiteY2-132" fmla="*/ 1418759 h 4093840"/>
                <a:gd name="connsiteX0-133" fmla="*/ 0 w 4904858"/>
                <a:gd name="connsiteY0-134" fmla="*/ 3975676 h 3975676"/>
                <a:gd name="connsiteX1-135" fmla="*/ 521886 w 4904858"/>
                <a:gd name="connsiteY1-136" fmla="*/ 807676 h 3975676"/>
                <a:gd name="connsiteX2-137" fmla="*/ 4902691 w 4904858"/>
                <a:gd name="connsiteY2-138" fmla="*/ 1300595 h 3975676"/>
                <a:gd name="connsiteX0-139" fmla="*/ 0 w 4904790"/>
                <a:gd name="connsiteY0-140" fmla="*/ 3910214 h 3910214"/>
                <a:gd name="connsiteX1-141" fmla="*/ 521886 w 4904790"/>
                <a:gd name="connsiteY1-142" fmla="*/ 742214 h 3910214"/>
                <a:gd name="connsiteX2-143" fmla="*/ 4902691 w 4904790"/>
                <a:gd name="connsiteY2-144" fmla="*/ 1235133 h 3910214"/>
                <a:gd name="connsiteX0-145" fmla="*/ 0 w 4902691"/>
                <a:gd name="connsiteY0-146" fmla="*/ 3881136 h 3881136"/>
                <a:gd name="connsiteX1-147" fmla="*/ 521886 w 4902691"/>
                <a:gd name="connsiteY1-148" fmla="*/ 713136 h 3881136"/>
                <a:gd name="connsiteX2-149" fmla="*/ 4902691 w 4902691"/>
                <a:gd name="connsiteY2-150" fmla="*/ 1206055 h 3881136"/>
                <a:gd name="connsiteX0-151" fmla="*/ 304622 w 5207313"/>
                <a:gd name="connsiteY0-152" fmla="*/ 3877886 h 3877886"/>
                <a:gd name="connsiteX1-153" fmla="*/ 826508 w 5207313"/>
                <a:gd name="connsiteY1-154" fmla="*/ 709886 h 3877886"/>
                <a:gd name="connsiteX2-155" fmla="*/ 5207313 w 5207313"/>
                <a:gd name="connsiteY2-156" fmla="*/ 1202805 h 3877886"/>
                <a:gd name="connsiteX0-157" fmla="*/ 337812 w 5240503"/>
                <a:gd name="connsiteY0-158" fmla="*/ 4136414 h 4136414"/>
                <a:gd name="connsiteX1-159" fmla="*/ 859698 w 5240503"/>
                <a:gd name="connsiteY1-160" fmla="*/ 968414 h 4136414"/>
                <a:gd name="connsiteX2-161" fmla="*/ 5240503 w 5240503"/>
                <a:gd name="connsiteY2-162" fmla="*/ 1461333 h 4136414"/>
                <a:gd name="connsiteX0-163" fmla="*/ 641324 w 5544015"/>
                <a:gd name="connsiteY0-164" fmla="*/ 4136414 h 4136414"/>
                <a:gd name="connsiteX1-165" fmla="*/ 1163210 w 5544015"/>
                <a:gd name="connsiteY1-166" fmla="*/ 968414 h 4136414"/>
                <a:gd name="connsiteX2-167" fmla="*/ 5544015 w 5544015"/>
                <a:gd name="connsiteY2-168" fmla="*/ 1461333 h 4136414"/>
                <a:gd name="connsiteX0-169" fmla="*/ 510836 w 5413527"/>
                <a:gd name="connsiteY0-170" fmla="*/ 4106191 h 4106191"/>
                <a:gd name="connsiteX1-171" fmla="*/ 1032722 w 5413527"/>
                <a:gd name="connsiteY1-172" fmla="*/ 938191 h 4106191"/>
                <a:gd name="connsiteX2-173" fmla="*/ 5413527 w 5413527"/>
                <a:gd name="connsiteY2-174" fmla="*/ 1431110 h 4106191"/>
                <a:gd name="connsiteX0-175" fmla="*/ 330498 w 5233189"/>
                <a:gd name="connsiteY0-176" fmla="*/ 3885792 h 3885792"/>
                <a:gd name="connsiteX1-177" fmla="*/ 1424878 w 5233189"/>
                <a:gd name="connsiteY1-178" fmla="*/ 1194870 h 3885792"/>
                <a:gd name="connsiteX2-179" fmla="*/ 5233189 w 5233189"/>
                <a:gd name="connsiteY2-180" fmla="*/ 1210711 h 3885792"/>
                <a:gd name="connsiteX0-181" fmla="*/ 330498 w 5233189"/>
                <a:gd name="connsiteY0-182" fmla="*/ 3580846 h 3580846"/>
                <a:gd name="connsiteX1-183" fmla="*/ 1424878 w 5233189"/>
                <a:gd name="connsiteY1-184" fmla="*/ 889924 h 3580846"/>
                <a:gd name="connsiteX2-185" fmla="*/ 5233189 w 5233189"/>
                <a:gd name="connsiteY2-186" fmla="*/ 905765 h 3580846"/>
                <a:gd name="connsiteX0-187" fmla="*/ 345370 w 5248061"/>
                <a:gd name="connsiteY0-188" fmla="*/ 3683932 h 3683932"/>
                <a:gd name="connsiteX1-189" fmla="*/ 1439750 w 5248061"/>
                <a:gd name="connsiteY1-190" fmla="*/ 993010 h 3683932"/>
                <a:gd name="connsiteX2-191" fmla="*/ 5248061 w 5248061"/>
                <a:gd name="connsiteY2-192" fmla="*/ 1008851 h 3683932"/>
                <a:gd name="connsiteX0-193" fmla="*/ 345370 w 5248061"/>
                <a:gd name="connsiteY0-194" fmla="*/ 3587563 h 3587563"/>
                <a:gd name="connsiteX1-195" fmla="*/ 1439750 w 5248061"/>
                <a:gd name="connsiteY1-196" fmla="*/ 896641 h 3587563"/>
                <a:gd name="connsiteX2-197" fmla="*/ 5248061 w 5248061"/>
                <a:gd name="connsiteY2-198" fmla="*/ 912482 h 3587563"/>
                <a:gd name="connsiteX0-199" fmla="*/ 386344 w 5289035"/>
                <a:gd name="connsiteY0-200" fmla="*/ 3576116 h 3576116"/>
                <a:gd name="connsiteX1-201" fmla="*/ 1480724 w 5289035"/>
                <a:gd name="connsiteY1-202" fmla="*/ 885194 h 3576116"/>
                <a:gd name="connsiteX2-203" fmla="*/ 5289035 w 5289035"/>
                <a:gd name="connsiteY2-204" fmla="*/ 901035 h 3576116"/>
                <a:gd name="connsiteX0-205" fmla="*/ 506337 w 5409028"/>
                <a:gd name="connsiteY0-206" fmla="*/ 3576116 h 3576116"/>
                <a:gd name="connsiteX1-207" fmla="*/ 1600717 w 5409028"/>
                <a:gd name="connsiteY1-208" fmla="*/ 885194 h 3576116"/>
                <a:gd name="connsiteX2-209" fmla="*/ 5409028 w 5409028"/>
                <a:gd name="connsiteY2-210" fmla="*/ 901035 h 3576116"/>
                <a:gd name="connsiteX0-211" fmla="*/ 425158 w 5327849"/>
                <a:gd name="connsiteY0-212" fmla="*/ 3576116 h 3576116"/>
                <a:gd name="connsiteX1-213" fmla="*/ 1519538 w 5327849"/>
                <a:gd name="connsiteY1-214" fmla="*/ 885194 h 3576116"/>
                <a:gd name="connsiteX2-215" fmla="*/ 5327849 w 5327849"/>
                <a:gd name="connsiteY2-216" fmla="*/ 901035 h 3576116"/>
                <a:gd name="connsiteX0-217" fmla="*/ 290728 w 5161614"/>
                <a:gd name="connsiteY0-218" fmla="*/ 3048075 h 3048075"/>
                <a:gd name="connsiteX1-219" fmla="*/ 1353303 w 5161614"/>
                <a:gd name="connsiteY1-220" fmla="*/ 524131 h 3048075"/>
                <a:gd name="connsiteX2-221" fmla="*/ 5161614 w 5161614"/>
                <a:gd name="connsiteY2-222" fmla="*/ 539972 h 3048075"/>
                <a:gd name="connsiteX0-223" fmla="*/ 324156 w 5195042"/>
                <a:gd name="connsiteY0-224" fmla="*/ 3080068 h 3080068"/>
                <a:gd name="connsiteX1-225" fmla="*/ 1386731 w 5195042"/>
                <a:gd name="connsiteY1-226" fmla="*/ 556124 h 3080068"/>
                <a:gd name="connsiteX2-227" fmla="*/ 5195042 w 5195042"/>
                <a:gd name="connsiteY2-228" fmla="*/ 571965 h 3080068"/>
                <a:gd name="connsiteX0-229" fmla="*/ 321798 w 5192684"/>
                <a:gd name="connsiteY0-230" fmla="*/ 3279836 h 3279836"/>
                <a:gd name="connsiteX1-231" fmla="*/ 1384373 w 5192684"/>
                <a:gd name="connsiteY1-232" fmla="*/ 755892 h 3279836"/>
                <a:gd name="connsiteX2-233" fmla="*/ 5192684 w 5192684"/>
                <a:gd name="connsiteY2-234" fmla="*/ 771733 h 3279836"/>
                <a:gd name="connsiteX0-235" fmla="*/ 290728 w 5161614"/>
                <a:gd name="connsiteY0-236" fmla="*/ 3106554 h 3106554"/>
                <a:gd name="connsiteX1-237" fmla="*/ 1353303 w 5161614"/>
                <a:gd name="connsiteY1-238" fmla="*/ 526951 h 3106554"/>
                <a:gd name="connsiteX2-239" fmla="*/ 5161614 w 5161614"/>
                <a:gd name="connsiteY2-240" fmla="*/ 542792 h 3106554"/>
                <a:gd name="connsiteX0-241" fmla="*/ 287879 w 5158765"/>
                <a:gd name="connsiteY0-242" fmla="*/ 3324025 h 3324025"/>
                <a:gd name="connsiteX1-243" fmla="*/ 1350454 w 5158765"/>
                <a:gd name="connsiteY1-244" fmla="*/ 744422 h 3324025"/>
                <a:gd name="connsiteX2-245" fmla="*/ 5158765 w 5158765"/>
                <a:gd name="connsiteY2-246" fmla="*/ 760263 h 3324025"/>
                <a:gd name="connsiteX0-247" fmla="*/ 354882 w 5225768"/>
                <a:gd name="connsiteY0-248" fmla="*/ 3351103 h 3351103"/>
                <a:gd name="connsiteX1-249" fmla="*/ 1417457 w 5225768"/>
                <a:gd name="connsiteY1-250" fmla="*/ 771500 h 3351103"/>
                <a:gd name="connsiteX2-251" fmla="*/ 5225768 w 5225768"/>
                <a:gd name="connsiteY2-252" fmla="*/ 787341 h 3351103"/>
                <a:gd name="connsiteX0-253" fmla="*/ 311739 w 5182625"/>
                <a:gd name="connsiteY0-254" fmla="*/ 3325294 h 3325294"/>
                <a:gd name="connsiteX1-255" fmla="*/ 1374314 w 5182625"/>
                <a:gd name="connsiteY1-256" fmla="*/ 745691 h 3325294"/>
                <a:gd name="connsiteX2-257" fmla="*/ 5182625 w 5182625"/>
                <a:gd name="connsiteY2-258" fmla="*/ 761532 h 3325294"/>
                <a:gd name="connsiteX0-259" fmla="*/ 353008 w 5223894"/>
                <a:gd name="connsiteY0-260" fmla="*/ 3325294 h 3325294"/>
                <a:gd name="connsiteX1-261" fmla="*/ 1415583 w 5223894"/>
                <a:gd name="connsiteY1-262" fmla="*/ 745691 h 3325294"/>
                <a:gd name="connsiteX2-263" fmla="*/ 5223894 w 5223894"/>
                <a:gd name="connsiteY2-264" fmla="*/ 761532 h 3325294"/>
              </a:gdLst>
              <a:ahLst/>
              <a:cxnLst>
                <a:cxn ang="0">
                  <a:pos x="connsiteX0-1" y="connsiteY0-2"/>
                </a:cxn>
                <a:cxn ang="0">
                  <a:pos x="connsiteX1-3" y="connsiteY1-4"/>
                </a:cxn>
                <a:cxn ang="0">
                  <a:pos x="connsiteX2-113" y="connsiteY2-114"/>
                </a:cxn>
              </a:cxnLst>
              <a:rect l="l" t="t" r="r" b="b"/>
              <a:pathLst>
                <a:path w="5223894" h="3325294">
                  <a:moveTo>
                    <a:pt x="353008" y="3325294"/>
                  </a:moveTo>
                  <a:cubicBezTo>
                    <a:pt x="-554407" y="2460126"/>
                    <a:pt x="464788" y="1304490"/>
                    <a:pt x="1415583" y="745691"/>
                  </a:cubicBezTo>
                  <a:cubicBezTo>
                    <a:pt x="3203482" y="-305089"/>
                    <a:pt x="5115501" y="-195357"/>
                    <a:pt x="5223894" y="761532"/>
                  </a:cubicBezTo>
                </a:path>
              </a:pathLst>
            </a:custGeom>
            <a:noFill/>
            <a:ln w="19050">
              <a:solidFill>
                <a:schemeClr val="accent2">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p:nvPr/>
          </p:nvSpPr>
          <p:spPr>
            <a:xfrm>
              <a:off x="2985852" y="2189099"/>
              <a:ext cx="1794622" cy="932487"/>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794622"/>
                <a:gd name="connsiteY0-26" fmla="*/ 639710 h 639710"/>
                <a:gd name="connsiteX1-27" fmla="*/ 1794622 w 1794622"/>
                <a:gd name="connsiteY1-28" fmla="*/ 95403 h 639710"/>
                <a:gd name="connsiteX0-29" fmla="*/ 0 w 1794622"/>
                <a:gd name="connsiteY0-30" fmla="*/ 928323 h 928323"/>
                <a:gd name="connsiteX1-31" fmla="*/ 1794622 w 1794622"/>
                <a:gd name="connsiteY1-32" fmla="*/ 384016 h 928323"/>
                <a:gd name="connsiteX0-33" fmla="*/ 0 w 1794622"/>
                <a:gd name="connsiteY0-34" fmla="*/ 985986 h 985986"/>
                <a:gd name="connsiteX1-35" fmla="*/ 1794622 w 1794622"/>
                <a:gd name="connsiteY1-36" fmla="*/ 441679 h 985986"/>
                <a:gd name="connsiteX0-37" fmla="*/ 0 w 1794622"/>
                <a:gd name="connsiteY0-38" fmla="*/ 985986 h 985986"/>
                <a:gd name="connsiteX1-39" fmla="*/ 1794622 w 1794622"/>
                <a:gd name="connsiteY1-40" fmla="*/ 441679 h 985986"/>
                <a:gd name="connsiteX0-41" fmla="*/ 0 w 1794622"/>
                <a:gd name="connsiteY0-42" fmla="*/ 932487 h 932487"/>
                <a:gd name="connsiteX1-43" fmla="*/ 1794622 w 1794622"/>
                <a:gd name="connsiteY1-44" fmla="*/ 388180 h 932487"/>
              </a:gdLst>
              <a:ahLst/>
              <a:cxnLst>
                <a:cxn ang="0">
                  <a:pos x="connsiteX0-1" y="connsiteY0-2"/>
                </a:cxn>
                <a:cxn ang="0">
                  <a:pos x="connsiteX1-3" y="connsiteY1-4"/>
                </a:cxn>
              </a:cxnLst>
              <a:rect l="l" t="t" r="r" b="b"/>
              <a:pathLst>
                <a:path w="1794622" h="932487">
                  <a:moveTo>
                    <a:pt x="0" y="932487"/>
                  </a:moveTo>
                  <a:cubicBezTo>
                    <a:pt x="141798" y="-11463"/>
                    <a:pt x="1124181" y="-320673"/>
                    <a:pt x="1794622" y="388180"/>
                  </a:cubicBezTo>
                </a:path>
              </a:pathLst>
            </a:custGeom>
            <a:noFill/>
            <a:ln w="19050">
              <a:solidFill>
                <a:schemeClr val="accent1">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2196121" y="1448930"/>
              <a:ext cx="3957376" cy="246202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794622"/>
                <a:gd name="connsiteY0-26" fmla="*/ 639710 h 639710"/>
                <a:gd name="connsiteX1-27" fmla="*/ 1794622 w 1794622"/>
                <a:gd name="connsiteY1-28" fmla="*/ 95403 h 639710"/>
                <a:gd name="connsiteX0-29" fmla="*/ 0 w 1794622"/>
                <a:gd name="connsiteY0-30" fmla="*/ 928323 h 928323"/>
                <a:gd name="connsiteX1-31" fmla="*/ 1794622 w 1794622"/>
                <a:gd name="connsiteY1-32" fmla="*/ 384016 h 928323"/>
                <a:gd name="connsiteX0-33" fmla="*/ 0 w 1794622"/>
                <a:gd name="connsiteY0-34" fmla="*/ 985986 h 985986"/>
                <a:gd name="connsiteX1-35" fmla="*/ 1794622 w 1794622"/>
                <a:gd name="connsiteY1-36" fmla="*/ 441679 h 985986"/>
                <a:gd name="connsiteX0-37" fmla="*/ 0 w 1794622"/>
                <a:gd name="connsiteY0-38" fmla="*/ 985986 h 985986"/>
                <a:gd name="connsiteX1-39" fmla="*/ 1794622 w 1794622"/>
                <a:gd name="connsiteY1-40" fmla="*/ 441679 h 985986"/>
                <a:gd name="connsiteX0-41" fmla="*/ 0 w 1794622"/>
                <a:gd name="connsiteY0-42" fmla="*/ 932487 h 932487"/>
                <a:gd name="connsiteX1-43" fmla="*/ 1794622 w 1794622"/>
                <a:gd name="connsiteY1-44" fmla="*/ 388180 h 932487"/>
                <a:gd name="connsiteX0-45" fmla="*/ 0 w 4633237"/>
                <a:gd name="connsiteY0-46" fmla="*/ 293269 h 1633421"/>
                <a:gd name="connsiteX1-47" fmla="*/ 4633237 w 4633237"/>
                <a:gd name="connsiteY1-48" fmla="*/ 1633421 h 1633421"/>
                <a:gd name="connsiteX0-49" fmla="*/ 0 w 3909668"/>
                <a:gd name="connsiteY0-50" fmla="*/ 2104091 h 2104091"/>
                <a:gd name="connsiteX1-51" fmla="*/ 3909668 w 3909668"/>
                <a:gd name="connsiteY1-52" fmla="*/ 168306 h 2104091"/>
                <a:gd name="connsiteX0-53" fmla="*/ 0 w 3909668"/>
                <a:gd name="connsiteY0-54" fmla="*/ 2501582 h 2501582"/>
                <a:gd name="connsiteX1-55" fmla="*/ 3909668 w 3909668"/>
                <a:gd name="connsiteY1-56" fmla="*/ 565797 h 2501582"/>
                <a:gd name="connsiteX0-57" fmla="*/ 0 w 3909668"/>
                <a:gd name="connsiteY0-58" fmla="*/ 2642004 h 2642004"/>
                <a:gd name="connsiteX1-59" fmla="*/ 3909668 w 3909668"/>
                <a:gd name="connsiteY1-60" fmla="*/ 706219 h 2642004"/>
                <a:gd name="connsiteX0-61" fmla="*/ 0 w 3909668"/>
                <a:gd name="connsiteY0-62" fmla="*/ 2810275 h 2810275"/>
                <a:gd name="connsiteX1-63" fmla="*/ 3909668 w 3909668"/>
                <a:gd name="connsiteY1-64" fmla="*/ 874490 h 2810275"/>
                <a:gd name="connsiteX0-65" fmla="*/ 0 w 3909668"/>
                <a:gd name="connsiteY0-66" fmla="*/ 2689619 h 2689619"/>
                <a:gd name="connsiteX1-67" fmla="*/ 3909668 w 3909668"/>
                <a:gd name="connsiteY1-68" fmla="*/ 753834 h 2689619"/>
                <a:gd name="connsiteX0-69" fmla="*/ 0 w 3933522"/>
                <a:gd name="connsiteY0-70" fmla="*/ 2680587 h 2680587"/>
                <a:gd name="connsiteX1-71" fmla="*/ 3933522 w 3933522"/>
                <a:gd name="connsiteY1-72" fmla="*/ 760705 h 2680587"/>
                <a:gd name="connsiteX0-73" fmla="*/ 0 w 3933522"/>
                <a:gd name="connsiteY0-74" fmla="*/ 2366263 h 2366263"/>
                <a:gd name="connsiteX1-75" fmla="*/ 3933522 w 3933522"/>
                <a:gd name="connsiteY1-76" fmla="*/ 446381 h 2366263"/>
                <a:gd name="connsiteX0-77" fmla="*/ 0 w 3933522"/>
                <a:gd name="connsiteY0-78" fmla="*/ 2479000 h 2479000"/>
                <a:gd name="connsiteX1-79" fmla="*/ 3933522 w 3933522"/>
                <a:gd name="connsiteY1-80" fmla="*/ 559118 h 2479000"/>
                <a:gd name="connsiteX0-81" fmla="*/ 0 w 3933522"/>
                <a:gd name="connsiteY0-82" fmla="*/ 2473332 h 2473332"/>
                <a:gd name="connsiteX1-83" fmla="*/ 3933522 w 3933522"/>
                <a:gd name="connsiteY1-84" fmla="*/ 561401 h 2473332"/>
                <a:gd name="connsiteX0-85" fmla="*/ 0 w 3957376"/>
                <a:gd name="connsiteY0-86" fmla="*/ 2462028 h 2462028"/>
                <a:gd name="connsiteX1-87" fmla="*/ 3957376 w 3957376"/>
                <a:gd name="connsiteY1-88" fmla="*/ 565999 h 2462028"/>
              </a:gdLst>
              <a:ahLst/>
              <a:cxnLst>
                <a:cxn ang="0">
                  <a:pos x="connsiteX0-1" y="connsiteY0-2"/>
                </a:cxn>
                <a:cxn ang="0">
                  <a:pos x="connsiteX1-3" y="connsiteY1-4"/>
                </a:cxn>
              </a:cxnLst>
              <a:rect l="l" t="t" r="r" b="b"/>
              <a:pathLst>
                <a:path w="3957376" h="2462028">
                  <a:moveTo>
                    <a:pt x="0" y="2462028"/>
                  </a:moveTo>
                  <a:cubicBezTo>
                    <a:pt x="610925" y="-294819"/>
                    <a:pt x="3127910" y="-429101"/>
                    <a:pt x="3957376" y="565999"/>
                  </a:cubicBezTo>
                </a:path>
              </a:pathLst>
            </a:custGeom>
            <a:noFill/>
            <a:ln w="19050">
              <a:solidFill>
                <a:schemeClr val="accent6">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1153260" y="1302441"/>
              <a:ext cx="4991045" cy="2439426"/>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794622"/>
                <a:gd name="connsiteY0-26" fmla="*/ 639710 h 639710"/>
                <a:gd name="connsiteX1-27" fmla="*/ 1794622 w 1794622"/>
                <a:gd name="connsiteY1-28" fmla="*/ 95403 h 639710"/>
                <a:gd name="connsiteX0-29" fmla="*/ 0 w 1794622"/>
                <a:gd name="connsiteY0-30" fmla="*/ 928323 h 928323"/>
                <a:gd name="connsiteX1-31" fmla="*/ 1794622 w 1794622"/>
                <a:gd name="connsiteY1-32" fmla="*/ 384016 h 928323"/>
                <a:gd name="connsiteX0-33" fmla="*/ 0 w 1794622"/>
                <a:gd name="connsiteY0-34" fmla="*/ 985986 h 985986"/>
                <a:gd name="connsiteX1-35" fmla="*/ 1794622 w 1794622"/>
                <a:gd name="connsiteY1-36" fmla="*/ 441679 h 985986"/>
                <a:gd name="connsiteX0-37" fmla="*/ 0 w 1794622"/>
                <a:gd name="connsiteY0-38" fmla="*/ 985986 h 985986"/>
                <a:gd name="connsiteX1-39" fmla="*/ 1794622 w 1794622"/>
                <a:gd name="connsiteY1-40" fmla="*/ 441679 h 985986"/>
                <a:gd name="connsiteX0-41" fmla="*/ 0 w 1794622"/>
                <a:gd name="connsiteY0-42" fmla="*/ 932487 h 932487"/>
                <a:gd name="connsiteX1-43" fmla="*/ 1794622 w 1794622"/>
                <a:gd name="connsiteY1-44" fmla="*/ 388180 h 932487"/>
                <a:gd name="connsiteX0-45" fmla="*/ 0 w 4633237"/>
                <a:gd name="connsiteY0-46" fmla="*/ 293269 h 1633421"/>
                <a:gd name="connsiteX1-47" fmla="*/ 4633237 w 4633237"/>
                <a:gd name="connsiteY1-48" fmla="*/ 1633421 h 1633421"/>
                <a:gd name="connsiteX0-49" fmla="*/ 0 w 3909668"/>
                <a:gd name="connsiteY0-50" fmla="*/ 2104091 h 2104091"/>
                <a:gd name="connsiteX1-51" fmla="*/ 3909668 w 3909668"/>
                <a:gd name="connsiteY1-52" fmla="*/ 168306 h 2104091"/>
                <a:gd name="connsiteX0-53" fmla="*/ 0 w 3909668"/>
                <a:gd name="connsiteY0-54" fmla="*/ 2501582 h 2501582"/>
                <a:gd name="connsiteX1-55" fmla="*/ 3909668 w 3909668"/>
                <a:gd name="connsiteY1-56" fmla="*/ 565797 h 2501582"/>
                <a:gd name="connsiteX0-57" fmla="*/ 0 w 3909668"/>
                <a:gd name="connsiteY0-58" fmla="*/ 2642004 h 2642004"/>
                <a:gd name="connsiteX1-59" fmla="*/ 3909668 w 3909668"/>
                <a:gd name="connsiteY1-60" fmla="*/ 706219 h 2642004"/>
                <a:gd name="connsiteX0-61" fmla="*/ 0 w 3909668"/>
                <a:gd name="connsiteY0-62" fmla="*/ 2810275 h 2810275"/>
                <a:gd name="connsiteX1-63" fmla="*/ 3909668 w 3909668"/>
                <a:gd name="connsiteY1-64" fmla="*/ 874490 h 2810275"/>
                <a:gd name="connsiteX0-65" fmla="*/ 0 w 3909668"/>
                <a:gd name="connsiteY0-66" fmla="*/ 2689619 h 2689619"/>
                <a:gd name="connsiteX1-67" fmla="*/ 3909668 w 3909668"/>
                <a:gd name="connsiteY1-68" fmla="*/ 753834 h 2689619"/>
                <a:gd name="connsiteX0-69" fmla="*/ 0 w 3933522"/>
                <a:gd name="connsiteY0-70" fmla="*/ 2680587 h 2680587"/>
                <a:gd name="connsiteX1-71" fmla="*/ 3933522 w 3933522"/>
                <a:gd name="connsiteY1-72" fmla="*/ 760705 h 2680587"/>
                <a:gd name="connsiteX0-73" fmla="*/ 0 w 3933522"/>
                <a:gd name="connsiteY0-74" fmla="*/ 2366263 h 2366263"/>
                <a:gd name="connsiteX1-75" fmla="*/ 3933522 w 3933522"/>
                <a:gd name="connsiteY1-76" fmla="*/ 446381 h 2366263"/>
                <a:gd name="connsiteX0-77" fmla="*/ 0 w 3933522"/>
                <a:gd name="connsiteY0-78" fmla="*/ 2479000 h 2479000"/>
                <a:gd name="connsiteX1-79" fmla="*/ 3933522 w 3933522"/>
                <a:gd name="connsiteY1-80" fmla="*/ 559118 h 2479000"/>
                <a:gd name="connsiteX0-81" fmla="*/ 0 w 3933522"/>
                <a:gd name="connsiteY0-82" fmla="*/ 2473332 h 2473332"/>
                <a:gd name="connsiteX1-83" fmla="*/ 3933522 w 3933522"/>
                <a:gd name="connsiteY1-84" fmla="*/ 561401 h 2473332"/>
                <a:gd name="connsiteX0-85" fmla="*/ 0 w 3957376"/>
                <a:gd name="connsiteY0-86" fmla="*/ 2462028 h 2462028"/>
                <a:gd name="connsiteX1-87" fmla="*/ 3957376 w 3957376"/>
                <a:gd name="connsiteY1-88" fmla="*/ 565999 h 2462028"/>
                <a:gd name="connsiteX0-89" fmla="*/ 0 w 5221633"/>
                <a:gd name="connsiteY0-90" fmla="*/ 2122192 h 2122192"/>
                <a:gd name="connsiteX1-91" fmla="*/ 5221633 w 5221633"/>
                <a:gd name="connsiteY1-92" fmla="*/ 742998 h 2122192"/>
                <a:gd name="connsiteX0-93" fmla="*/ 0 w 5046705"/>
                <a:gd name="connsiteY0-94" fmla="*/ 2122192 h 2122192"/>
                <a:gd name="connsiteX1-95" fmla="*/ 5046705 w 5046705"/>
                <a:gd name="connsiteY1-96" fmla="*/ 742998 h 2122192"/>
                <a:gd name="connsiteX0-97" fmla="*/ 0 w 5046705"/>
                <a:gd name="connsiteY0-98" fmla="*/ 2352231 h 2352231"/>
                <a:gd name="connsiteX1-99" fmla="*/ 5046705 w 5046705"/>
                <a:gd name="connsiteY1-100" fmla="*/ 973037 h 2352231"/>
                <a:gd name="connsiteX0-101" fmla="*/ 0 w 4975143"/>
                <a:gd name="connsiteY0-102" fmla="*/ 2356434 h 2356434"/>
                <a:gd name="connsiteX1-103" fmla="*/ 4975143 w 4975143"/>
                <a:gd name="connsiteY1-104" fmla="*/ 969288 h 2356434"/>
                <a:gd name="connsiteX0-105" fmla="*/ 0 w 4975143"/>
                <a:gd name="connsiteY0-106" fmla="*/ 2488249 h 2488249"/>
                <a:gd name="connsiteX1-107" fmla="*/ 4975143 w 4975143"/>
                <a:gd name="connsiteY1-108" fmla="*/ 1101103 h 2488249"/>
                <a:gd name="connsiteX0-109" fmla="*/ 0 w 4975143"/>
                <a:gd name="connsiteY0-110" fmla="*/ 2561876 h 2561876"/>
                <a:gd name="connsiteX1-111" fmla="*/ 4975143 w 4975143"/>
                <a:gd name="connsiteY1-112" fmla="*/ 1174730 h 2561876"/>
                <a:gd name="connsiteX0-113" fmla="*/ 0 w 4991045"/>
                <a:gd name="connsiteY0-114" fmla="*/ 2557378 h 2557378"/>
                <a:gd name="connsiteX1-115" fmla="*/ 4991045 w 4991045"/>
                <a:gd name="connsiteY1-116" fmla="*/ 1178183 h 2557378"/>
                <a:gd name="connsiteX0-117" fmla="*/ 0 w 4991045"/>
                <a:gd name="connsiteY0-118" fmla="*/ 2439426 h 2439426"/>
                <a:gd name="connsiteX1-119" fmla="*/ 4991045 w 4991045"/>
                <a:gd name="connsiteY1-120" fmla="*/ 1060231 h 2439426"/>
              </a:gdLst>
              <a:ahLst/>
              <a:cxnLst>
                <a:cxn ang="0">
                  <a:pos x="connsiteX0-1" y="connsiteY0-2"/>
                </a:cxn>
                <a:cxn ang="0">
                  <a:pos x="connsiteX1-3" y="connsiteY1-4"/>
                </a:cxn>
              </a:cxnLst>
              <a:rect l="l" t="t" r="r" b="b"/>
              <a:pathLst>
                <a:path w="4991045" h="2439426">
                  <a:moveTo>
                    <a:pt x="0" y="2439426"/>
                  </a:moveTo>
                  <a:cubicBezTo>
                    <a:pt x="698389" y="-635473"/>
                    <a:pt x="3779915" y="-451704"/>
                    <a:pt x="4991045" y="1060231"/>
                  </a:cubicBezTo>
                </a:path>
              </a:pathLst>
            </a:custGeom>
            <a:noFill/>
            <a:ln w="19050">
              <a:solidFill>
                <a:schemeClr val="accent6">
                  <a:alpha val="50000"/>
                </a:schemeClr>
              </a:solidFill>
              <a:prstDash val="sysDot"/>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505105" y="2509604"/>
            <a:ext cx="2045561" cy="1272195"/>
            <a:chOff x="4505105" y="2509604"/>
            <a:chExt cx="2045561" cy="1272195"/>
          </a:xfrm>
        </p:grpSpPr>
        <p:grpSp>
          <p:nvGrpSpPr>
            <p:cNvPr id="57" name="组合 56"/>
            <p:cNvGrpSpPr/>
            <p:nvPr/>
          </p:nvGrpSpPr>
          <p:grpSpPr>
            <a:xfrm>
              <a:off x="5136637" y="2900724"/>
              <a:ext cx="1003773" cy="881075"/>
              <a:chOff x="7306577" y="3082208"/>
              <a:chExt cx="1003773" cy="881075"/>
            </a:xfrm>
          </p:grpSpPr>
          <p:sp>
            <p:nvSpPr>
              <p:cNvPr id="52" name="矩形 51"/>
              <p:cNvSpPr/>
              <p:nvPr/>
            </p:nvSpPr>
            <p:spPr>
              <a:xfrm>
                <a:off x="7306578" y="3082208"/>
                <a:ext cx="1003772" cy="88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306577" y="3082208"/>
                <a:ext cx="1003773" cy="2069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t" anchorCtr="0"/>
              <a:lstStyle/>
              <a:p>
                <a:pPr algn="r"/>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sp>
            <p:nvSpPr>
              <p:cNvPr id="55" name="矩形 54"/>
              <p:cNvSpPr/>
              <p:nvPr/>
            </p:nvSpPr>
            <p:spPr>
              <a:xfrm>
                <a:off x="7394480" y="3371399"/>
                <a:ext cx="443883" cy="49091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36000" bIns="0" numCol="1" spcCol="0" rtlCol="0" fromWordArt="0" anchor="ctr" anchorCtr="1" forceAA="0" compatLnSpc="1">
                <a:noAutofit/>
              </a:bodyPr>
              <a:lstStyle/>
              <a:p>
                <a:pPr algn="r"/>
                <a:r>
                  <a:rPr lang="en-US" altLang="zh-CN" sz="1400" dirty="0">
                    <a:latin typeface="Consolas" panose="020B0609020204030204" pitchFamily="49" charset="0"/>
                  </a:rPr>
                  <a:t>UI</a:t>
                </a:r>
                <a:endParaRPr lang="zh-CN" altLang="en-US" sz="1400" dirty="0">
                  <a:latin typeface="Consolas" panose="020B0609020204030204" pitchFamily="49" charset="0"/>
                </a:endParaRPr>
              </a:p>
            </p:txBody>
          </p:sp>
          <p:sp>
            <p:nvSpPr>
              <p:cNvPr id="56" name="矩形 55"/>
              <p:cNvSpPr/>
              <p:nvPr/>
            </p:nvSpPr>
            <p:spPr>
              <a:xfrm>
                <a:off x="7926266" y="3371399"/>
                <a:ext cx="298786" cy="49091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36000" bIns="0" numCol="1" spcCol="0" rtlCol="0" fromWordArt="0" anchor="ctr" anchorCtr="1" forceAA="0" compatLnSpc="1">
                <a:noAutofit/>
              </a:bodyPr>
              <a:lstStyle/>
              <a:p>
                <a:pPr algn="r"/>
                <a:r>
                  <a:rPr lang="en-US" altLang="zh-CN" sz="1400" dirty="0">
                    <a:latin typeface="Consolas" panose="020B0609020204030204" pitchFamily="49" charset="0"/>
                  </a:rPr>
                  <a:t>:)</a:t>
                </a:r>
                <a:endParaRPr lang="zh-CN" altLang="en-US" sz="1400" dirty="0">
                  <a:latin typeface="Consolas" panose="020B0609020204030204" pitchFamily="49" charset="0"/>
                </a:endParaRPr>
              </a:p>
            </p:txBody>
          </p:sp>
        </p:grpSp>
        <p:sp>
          <p:nvSpPr>
            <p:cNvPr id="67" name="任意多边形 66"/>
            <p:cNvSpPr/>
            <p:nvPr/>
          </p:nvSpPr>
          <p:spPr>
            <a:xfrm>
              <a:off x="6129430" y="2509604"/>
              <a:ext cx="421236" cy="823317"/>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794622"/>
                <a:gd name="connsiteY0-26" fmla="*/ 639710 h 639710"/>
                <a:gd name="connsiteX1-27" fmla="*/ 1794622 w 1794622"/>
                <a:gd name="connsiteY1-28" fmla="*/ 95403 h 639710"/>
                <a:gd name="connsiteX0-29" fmla="*/ 0 w 1794622"/>
                <a:gd name="connsiteY0-30" fmla="*/ 928323 h 928323"/>
                <a:gd name="connsiteX1-31" fmla="*/ 1794622 w 1794622"/>
                <a:gd name="connsiteY1-32" fmla="*/ 384016 h 928323"/>
                <a:gd name="connsiteX0-33" fmla="*/ 0 w 1794622"/>
                <a:gd name="connsiteY0-34" fmla="*/ 985986 h 985986"/>
                <a:gd name="connsiteX1-35" fmla="*/ 1794622 w 1794622"/>
                <a:gd name="connsiteY1-36" fmla="*/ 441679 h 985986"/>
                <a:gd name="connsiteX0-37" fmla="*/ 0 w 1794622"/>
                <a:gd name="connsiteY0-38" fmla="*/ 985986 h 985986"/>
                <a:gd name="connsiteX1-39" fmla="*/ 1794622 w 1794622"/>
                <a:gd name="connsiteY1-40" fmla="*/ 441679 h 985986"/>
                <a:gd name="connsiteX0-41" fmla="*/ 0 w 1794622"/>
                <a:gd name="connsiteY0-42" fmla="*/ 932487 h 932487"/>
                <a:gd name="connsiteX1-43" fmla="*/ 1794622 w 1794622"/>
                <a:gd name="connsiteY1-44" fmla="*/ 388180 h 932487"/>
                <a:gd name="connsiteX0-45" fmla="*/ 0 w 1420911"/>
                <a:gd name="connsiteY0-46" fmla="*/ 210366 h 2472869"/>
                <a:gd name="connsiteX1-47" fmla="*/ 1420911 w 1420911"/>
                <a:gd name="connsiteY1-48" fmla="*/ 2472869 h 2472869"/>
                <a:gd name="connsiteX0-49" fmla="*/ 0 w 1420911"/>
                <a:gd name="connsiteY0-50" fmla="*/ 0 h 2262503"/>
                <a:gd name="connsiteX1-51" fmla="*/ 1420911 w 1420911"/>
                <a:gd name="connsiteY1-52" fmla="*/ 2262503 h 2262503"/>
                <a:gd name="connsiteX0-53" fmla="*/ 411575 w 546100"/>
                <a:gd name="connsiteY0-54" fmla="*/ 0 h 823317"/>
                <a:gd name="connsiteX1-55" fmla="*/ 178615 w 546100"/>
                <a:gd name="connsiteY1-56" fmla="*/ 823317 h 823317"/>
                <a:gd name="connsiteX0-57" fmla="*/ 232960 w 509375"/>
                <a:gd name="connsiteY0-58" fmla="*/ 0 h 823317"/>
                <a:gd name="connsiteX1-59" fmla="*/ 0 w 509375"/>
                <a:gd name="connsiteY1-60" fmla="*/ 823317 h 823317"/>
                <a:gd name="connsiteX0-61" fmla="*/ 232960 w 421236"/>
                <a:gd name="connsiteY0-62" fmla="*/ 0 h 823317"/>
                <a:gd name="connsiteX1-63" fmla="*/ 0 w 421236"/>
                <a:gd name="connsiteY1-64" fmla="*/ 823317 h 823317"/>
              </a:gdLst>
              <a:ahLst/>
              <a:cxnLst>
                <a:cxn ang="0">
                  <a:pos x="connsiteX0-1" y="connsiteY0-2"/>
                </a:cxn>
                <a:cxn ang="0">
                  <a:pos x="connsiteX1-3" y="connsiteY1-4"/>
                </a:cxn>
              </a:cxnLst>
              <a:rect l="l" t="t" r="r" b="b"/>
              <a:pathLst>
                <a:path w="421236" h="823317">
                  <a:moveTo>
                    <a:pt x="232960" y="0"/>
                  </a:moveTo>
                  <a:cubicBezTo>
                    <a:pt x="605346" y="288502"/>
                    <a:pt x="371180" y="790324"/>
                    <a:pt x="0" y="823317"/>
                  </a:cubicBezTo>
                </a:path>
              </a:pathLst>
            </a:custGeom>
            <a:noFill/>
            <a:ln w="19050">
              <a:solidFill>
                <a:schemeClr val="accent6"/>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4505105" y="3153271"/>
              <a:ext cx="628067" cy="427813"/>
              <a:chOff x="4505105" y="3153271"/>
              <a:chExt cx="628067" cy="427813"/>
            </a:xfrm>
          </p:grpSpPr>
          <p:sp>
            <p:nvSpPr>
              <p:cNvPr id="68" name="任意多边形 67"/>
              <p:cNvSpPr/>
              <p:nvPr/>
            </p:nvSpPr>
            <p:spPr>
              <a:xfrm>
                <a:off x="4579232" y="3350036"/>
                <a:ext cx="553940" cy="23104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1794622"/>
                  <a:gd name="connsiteY0-26" fmla="*/ 639710 h 639710"/>
                  <a:gd name="connsiteX1-27" fmla="*/ 1794622 w 1794622"/>
                  <a:gd name="connsiteY1-28" fmla="*/ 95403 h 639710"/>
                  <a:gd name="connsiteX0-29" fmla="*/ 0 w 1794622"/>
                  <a:gd name="connsiteY0-30" fmla="*/ 928323 h 928323"/>
                  <a:gd name="connsiteX1-31" fmla="*/ 1794622 w 1794622"/>
                  <a:gd name="connsiteY1-32" fmla="*/ 384016 h 928323"/>
                  <a:gd name="connsiteX0-33" fmla="*/ 0 w 1794622"/>
                  <a:gd name="connsiteY0-34" fmla="*/ 985986 h 985986"/>
                  <a:gd name="connsiteX1-35" fmla="*/ 1794622 w 1794622"/>
                  <a:gd name="connsiteY1-36" fmla="*/ 441679 h 985986"/>
                  <a:gd name="connsiteX0-37" fmla="*/ 0 w 1794622"/>
                  <a:gd name="connsiteY0-38" fmla="*/ 985986 h 985986"/>
                  <a:gd name="connsiteX1-39" fmla="*/ 1794622 w 1794622"/>
                  <a:gd name="connsiteY1-40" fmla="*/ 441679 h 985986"/>
                  <a:gd name="connsiteX0-41" fmla="*/ 0 w 1794622"/>
                  <a:gd name="connsiteY0-42" fmla="*/ 932487 h 932487"/>
                  <a:gd name="connsiteX1-43" fmla="*/ 1794622 w 1794622"/>
                  <a:gd name="connsiteY1-44" fmla="*/ 388180 h 932487"/>
                  <a:gd name="connsiteX0-45" fmla="*/ 0 w 1420911"/>
                  <a:gd name="connsiteY0-46" fmla="*/ 210366 h 2472869"/>
                  <a:gd name="connsiteX1-47" fmla="*/ 1420911 w 1420911"/>
                  <a:gd name="connsiteY1-48" fmla="*/ 2472869 h 2472869"/>
                  <a:gd name="connsiteX0-49" fmla="*/ 0 w 1420911"/>
                  <a:gd name="connsiteY0-50" fmla="*/ 0 h 2262503"/>
                  <a:gd name="connsiteX1-51" fmla="*/ 1420911 w 1420911"/>
                  <a:gd name="connsiteY1-52" fmla="*/ 2262503 h 2262503"/>
                  <a:gd name="connsiteX0-53" fmla="*/ 411575 w 546100"/>
                  <a:gd name="connsiteY0-54" fmla="*/ 0 h 823317"/>
                  <a:gd name="connsiteX1-55" fmla="*/ 178615 w 546100"/>
                  <a:gd name="connsiteY1-56" fmla="*/ 823317 h 823317"/>
                  <a:gd name="connsiteX0-57" fmla="*/ 232960 w 509375"/>
                  <a:gd name="connsiteY0-58" fmla="*/ 0 h 823317"/>
                  <a:gd name="connsiteX1-59" fmla="*/ 0 w 509375"/>
                  <a:gd name="connsiteY1-60" fmla="*/ 823317 h 823317"/>
                  <a:gd name="connsiteX0-61" fmla="*/ 232960 w 421236"/>
                  <a:gd name="connsiteY0-62" fmla="*/ 0 h 823317"/>
                  <a:gd name="connsiteX1-63" fmla="*/ 0 w 421236"/>
                  <a:gd name="connsiteY1-64" fmla="*/ 823317 h 823317"/>
                  <a:gd name="connsiteX0-65" fmla="*/ 0 w 1337116"/>
                  <a:gd name="connsiteY0-66" fmla="*/ 0 h 1642302"/>
                  <a:gd name="connsiteX1-67" fmla="*/ 1269836 w 1337116"/>
                  <a:gd name="connsiteY1-68" fmla="*/ 1642302 h 1642302"/>
                  <a:gd name="connsiteX0-69" fmla="*/ 415841 w 561330"/>
                  <a:gd name="connsiteY0-70" fmla="*/ 505515 h 566771"/>
                  <a:gd name="connsiteX1-71" fmla="*/ 0 w 561330"/>
                  <a:gd name="connsiteY1-72" fmla="*/ 964 h 566771"/>
                  <a:gd name="connsiteX0-73" fmla="*/ 520339 w 590581"/>
                  <a:gd name="connsiteY0-74" fmla="*/ 504551 h 651892"/>
                  <a:gd name="connsiteX1-75" fmla="*/ 104498 w 590581"/>
                  <a:gd name="connsiteY1-76" fmla="*/ 0 h 651892"/>
                  <a:gd name="connsiteX0-77" fmla="*/ 576871 w 576871"/>
                  <a:gd name="connsiteY0-78" fmla="*/ 504551 h 524672"/>
                  <a:gd name="connsiteX1-79" fmla="*/ 161030 w 576871"/>
                  <a:gd name="connsiteY1-80" fmla="*/ 0 h 524672"/>
                  <a:gd name="connsiteX0-81" fmla="*/ 570162 w 570162"/>
                  <a:gd name="connsiteY0-82" fmla="*/ 544308 h 555417"/>
                  <a:gd name="connsiteX1-83" fmla="*/ 162272 w 570162"/>
                  <a:gd name="connsiteY1-84" fmla="*/ 0 h 555417"/>
                  <a:gd name="connsiteX0-85" fmla="*/ 507409 w 507409"/>
                  <a:gd name="connsiteY0-86" fmla="*/ 544308 h 544331"/>
                  <a:gd name="connsiteX1-87" fmla="*/ 99519 w 507409"/>
                  <a:gd name="connsiteY1-88" fmla="*/ 0 h 544331"/>
                  <a:gd name="connsiteX0-89" fmla="*/ 518725 w 518725"/>
                  <a:gd name="connsiteY0-90" fmla="*/ 544308 h 545592"/>
                  <a:gd name="connsiteX1-91" fmla="*/ 110835 w 518725"/>
                  <a:gd name="connsiteY1-92" fmla="*/ 0 h 545592"/>
                  <a:gd name="connsiteX0-93" fmla="*/ 492112 w 492112"/>
                  <a:gd name="connsiteY0-94" fmla="*/ 544308 h 545131"/>
                  <a:gd name="connsiteX1-95" fmla="*/ 84222 w 492112"/>
                  <a:gd name="connsiteY1-96" fmla="*/ 0 h 545131"/>
                  <a:gd name="connsiteX0-97" fmla="*/ 492112 w 492112"/>
                  <a:gd name="connsiteY0-98" fmla="*/ 576058 h 576803"/>
                  <a:gd name="connsiteX1-99" fmla="*/ 84222 w 492112"/>
                  <a:gd name="connsiteY1-100" fmla="*/ 0 h 576803"/>
                  <a:gd name="connsiteX0-101" fmla="*/ 454435 w 454435"/>
                  <a:gd name="connsiteY0-102" fmla="*/ 550658 h 551464"/>
                  <a:gd name="connsiteX1-103" fmla="*/ 90995 w 454435"/>
                  <a:gd name="connsiteY1-104" fmla="*/ 0 h 551464"/>
                  <a:gd name="connsiteX0-105" fmla="*/ 414600 w 414600"/>
                  <a:gd name="connsiteY0-106" fmla="*/ 550658 h 551432"/>
                  <a:gd name="connsiteX1-107" fmla="*/ 51160 w 414600"/>
                  <a:gd name="connsiteY1-108" fmla="*/ 0 h 551432"/>
                  <a:gd name="connsiteX0-109" fmla="*/ 392795 w 392795"/>
                  <a:gd name="connsiteY0-110" fmla="*/ 550658 h 551432"/>
                  <a:gd name="connsiteX1-111" fmla="*/ 54755 w 392795"/>
                  <a:gd name="connsiteY1-112" fmla="*/ 0 h 551432"/>
                  <a:gd name="connsiteX0-113" fmla="*/ 587697 w 587697"/>
                  <a:gd name="connsiteY0-114" fmla="*/ 0 h 310093"/>
                  <a:gd name="connsiteX1-115" fmla="*/ 33757 w 587697"/>
                  <a:gd name="connsiteY1-116" fmla="*/ 230392 h 310093"/>
                  <a:gd name="connsiteX0-117" fmla="*/ 553940 w 553940"/>
                  <a:gd name="connsiteY0-118" fmla="*/ 0 h 230392"/>
                  <a:gd name="connsiteX1-119" fmla="*/ 0 w 553940"/>
                  <a:gd name="connsiteY1-120" fmla="*/ 230392 h 230392"/>
                  <a:gd name="connsiteX0-121" fmla="*/ 553940 w 553940"/>
                  <a:gd name="connsiteY0-122" fmla="*/ 0 h 230392"/>
                  <a:gd name="connsiteX1-123" fmla="*/ 0 w 553940"/>
                  <a:gd name="connsiteY1-124" fmla="*/ 230392 h 230392"/>
                  <a:gd name="connsiteX0-125" fmla="*/ 553940 w 553940"/>
                  <a:gd name="connsiteY0-126" fmla="*/ 656 h 231048"/>
                  <a:gd name="connsiteX1-127" fmla="*/ 0 w 553940"/>
                  <a:gd name="connsiteY1-128" fmla="*/ 231048 h 231048"/>
                </a:gdLst>
                <a:ahLst/>
                <a:cxnLst>
                  <a:cxn ang="0">
                    <a:pos x="connsiteX0-1" y="connsiteY0-2"/>
                  </a:cxn>
                  <a:cxn ang="0">
                    <a:pos x="connsiteX1-3" y="connsiteY1-4"/>
                  </a:cxn>
                </a:cxnLst>
                <a:rect l="l" t="t" r="r" b="b"/>
                <a:pathLst>
                  <a:path w="553940" h="231048">
                    <a:moveTo>
                      <a:pt x="553940" y="656"/>
                    </a:moveTo>
                    <a:cubicBezTo>
                      <a:pt x="371114" y="-6587"/>
                      <a:pt x="144678" y="44606"/>
                      <a:pt x="0" y="231048"/>
                    </a:cubicBezTo>
                  </a:path>
                </a:pathLst>
              </a:custGeom>
              <a:noFill/>
              <a:ln w="1905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rot="20547406">
                <a:off x="4505105" y="3153271"/>
                <a:ext cx="580917" cy="307777"/>
              </a:xfrm>
              <a:prstGeom prst="rect">
                <a:avLst/>
              </a:prstGeom>
              <a:noFill/>
            </p:spPr>
            <p:txBody>
              <a:bodyPr wrap="square" rtlCol="0">
                <a:spAutoFit/>
              </a:bodyPr>
              <a:lstStyle/>
              <a:p>
                <a:r>
                  <a:rPr lang="en-US" altLang="zh-CN" sz="1400" dirty="0"/>
                  <a:t>Start!</a:t>
                </a:r>
                <a:endParaRPr lang="zh-CN" altLang="en-US" sz="1400" dirty="0"/>
              </a:p>
            </p:txBody>
          </p:sp>
        </p:grpSp>
      </p:grpSp>
      <p:sp>
        <p:nvSpPr>
          <p:cNvPr id="72" name="文本框 71"/>
          <p:cNvSpPr txBox="1"/>
          <p:nvPr/>
        </p:nvSpPr>
        <p:spPr>
          <a:xfrm>
            <a:off x="4583437" y="5486757"/>
            <a:ext cx="3515534" cy="1015663"/>
          </a:xfrm>
          <a:prstGeom prst="rect">
            <a:avLst/>
          </a:prstGeom>
          <a:noFill/>
        </p:spPr>
        <p:txBody>
          <a:bodyPr wrap="square" rtlCol="0">
            <a:spAutoFit/>
          </a:bodyPr>
          <a:lstStyle/>
          <a:p>
            <a:r>
              <a:rPr lang="zh-CN" altLang="en-US" sz="2000" dirty="0"/>
              <a:t>底层</a:t>
            </a:r>
            <a:r>
              <a:rPr lang="en-US" altLang="zh-CN" sz="2000" dirty="0"/>
              <a:t>Module</a:t>
            </a:r>
            <a:r>
              <a:rPr lang="zh-CN" altLang="en-US" sz="2000" dirty="0"/>
              <a:t>库中是各种相对独立的功能模块（节点），有定义好的数据输入输出接口</a:t>
            </a:r>
          </a:p>
        </p:txBody>
      </p:sp>
      <p:sp>
        <p:nvSpPr>
          <p:cNvPr id="73" name="文本框 72"/>
          <p:cNvSpPr txBox="1"/>
          <p:nvPr/>
        </p:nvSpPr>
        <p:spPr>
          <a:xfrm>
            <a:off x="6379750" y="3866657"/>
            <a:ext cx="2375804" cy="1323439"/>
          </a:xfrm>
          <a:prstGeom prst="rect">
            <a:avLst/>
          </a:prstGeom>
          <a:noFill/>
        </p:spPr>
        <p:txBody>
          <a:bodyPr wrap="square" rtlCol="0">
            <a:spAutoFit/>
          </a:bodyPr>
          <a:lstStyle/>
          <a:p>
            <a:r>
              <a:rPr lang="zh-CN" altLang="en-US" sz="2000" dirty="0"/>
              <a:t>高层</a:t>
            </a:r>
            <a:r>
              <a:rPr lang="en-US" altLang="zh-CN" sz="2000" dirty="0"/>
              <a:t>App</a:t>
            </a:r>
            <a:r>
              <a:rPr lang="zh-CN" altLang="en-US" sz="2000" dirty="0"/>
              <a:t>程序以图模型连接组合各节点，同时处理</a:t>
            </a:r>
            <a:r>
              <a:rPr lang="en-US" altLang="zh-CN" sz="2000" dirty="0"/>
              <a:t>UI</a:t>
            </a:r>
            <a:r>
              <a:rPr lang="zh-CN" altLang="en-US" sz="2000" dirty="0"/>
              <a:t>的点击</a:t>
            </a:r>
            <a:r>
              <a:rPr lang="en-US" altLang="zh-CN" sz="2000" dirty="0"/>
              <a:t>·</a:t>
            </a:r>
            <a:r>
              <a:rPr lang="zh-CN" altLang="en-US" sz="2000" dirty="0"/>
              <a:t>可视化等操作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left)">
                                      <p:cBhvr>
                                        <p:cTn id="21" dur="75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2152559" y="3562996"/>
            <a:ext cx="2419440" cy="672337"/>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2152559" y="4235333"/>
            <a:ext cx="2419440" cy="769804"/>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4557470" y="3625700"/>
            <a:ext cx="2726924" cy="609632"/>
          </a:xfrm>
          <a:prstGeom prst="line">
            <a:avLst/>
          </a:prstGeom>
          <a:ln w="635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572000" y="4244701"/>
            <a:ext cx="2712394" cy="706897"/>
          </a:xfrm>
          <a:prstGeom prst="line">
            <a:avLst/>
          </a:prstGeom>
          <a:ln w="635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t>Robot SDK » Architecture</a:t>
            </a:r>
            <a:endParaRPr lang="zh-CN" altLang="en-US" dirty="0"/>
          </a:p>
        </p:txBody>
      </p:sp>
      <p:sp>
        <p:nvSpPr>
          <p:cNvPr id="50" name="文本框 49"/>
          <p:cNvSpPr txBox="1"/>
          <p:nvPr/>
        </p:nvSpPr>
        <p:spPr>
          <a:xfrm>
            <a:off x="689944" y="1450861"/>
            <a:ext cx="7764111" cy="1200329"/>
          </a:xfrm>
          <a:prstGeom prst="rect">
            <a:avLst/>
          </a:prstGeom>
          <a:noFill/>
        </p:spPr>
        <p:txBody>
          <a:bodyPr wrap="square" rtlCol="0">
            <a:spAutoFit/>
          </a:bodyPr>
          <a:lstStyle/>
          <a:p>
            <a:r>
              <a:rPr lang="zh-CN" altLang="en-US" sz="2400" dirty="0"/>
              <a:t>一个例子：作业</a:t>
            </a:r>
            <a:r>
              <a:rPr lang="en-US" altLang="zh-CN" sz="2400" dirty="0"/>
              <a:t>1</a:t>
            </a:r>
          </a:p>
          <a:p>
            <a:endParaRPr lang="en-US" altLang="zh-CN" sz="2400" dirty="0"/>
          </a:p>
          <a:p>
            <a:pPr algn="ctr"/>
            <a:r>
              <a:rPr lang="zh-CN" altLang="en-US" sz="2400" dirty="0"/>
              <a:t>“使用航位推算法计算小车行驶轨迹”</a:t>
            </a:r>
          </a:p>
        </p:txBody>
      </p:sp>
      <p:grpSp>
        <p:nvGrpSpPr>
          <p:cNvPr id="114" name="组合 113"/>
          <p:cNvGrpSpPr/>
          <p:nvPr/>
        </p:nvGrpSpPr>
        <p:grpSpPr>
          <a:xfrm>
            <a:off x="1623663" y="3157615"/>
            <a:ext cx="6136089" cy="2376418"/>
            <a:chOff x="1623663" y="3157615"/>
            <a:chExt cx="6136089" cy="2376418"/>
          </a:xfrm>
        </p:grpSpPr>
        <p:sp>
          <p:nvSpPr>
            <p:cNvPr id="54" name="椭圆 53"/>
            <p:cNvSpPr/>
            <p:nvPr/>
          </p:nvSpPr>
          <p:spPr>
            <a:xfrm>
              <a:off x="1741079" y="3157615"/>
              <a:ext cx="822960" cy="822960"/>
            </a:xfrm>
            <a:prstGeom prst="ellipse">
              <a:avLst/>
            </a:prstGeom>
            <a:solidFill>
              <a:schemeClr val="bg1">
                <a:lumMod val="9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400" dirty="0">
                <a:solidFill>
                  <a:schemeClr val="tx1"/>
                </a:solidFill>
              </a:endParaRPr>
            </a:p>
          </p:txBody>
        </p:sp>
        <p:sp>
          <p:nvSpPr>
            <p:cNvPr id="61" name="椭圆 60"/>
            <p:cNvSpPr/>
            <p:nvPr/>
          </p:nvSpPr>
          <p:spPr>
            <a:xfrm>
              <a:off x="1623663" y="4476241"/>
              <a:ext cx="1057792" cy="1057792"/>
            </a:xfrm>
            <a:prstGeom prst="ellipse">
              <a:avLst/>
            </a:prstGeom>
            <a:solidFill>
              <a:schemeClr val="bg1">
                <a:lumMod val="9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tx1"/>
                </a:solidFill>
              </a:endParaRPr>
            </a:p>
          </p:txBody>
        </p:sp>
        <p:sp>
          <p:nvSpPr>
            <p:cNvPr id="71" name="椭圆 70"/>
            <p:cNvSpPr/>
            <p:nvPr/>
          </p:nvSpPr>
          <p:spPr>
            <a:xfrm>
              <a:off x="3948545" y="3603929"/>
              <a:ext cx="1246910" cy="1246910"/>
            </a:xfrm>
            <a:prstGeom prst="ellipse">
              <a:avLst/>
            </a:prstGeom>
            <a:solidFill>
              <a:schemeClr val="bg1">
                <a:lumMod val="9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2000" dirty="0">
                <a:solidFill>
                  <a:schemeClr val="tx1"/>
                </a:solidFill>
              </a:endParaRPr>
            </a:p>
          </p:txBody>
        </p:sp>
        <p:sp>
          <p:nvSpPr>
            <p:cNvPr id="74" name="椭圆 73"/>
            <p:cNvSpPr/>
            <p:nvPr/>
          </p:nvSpPr>
          <p:spPr>
            <a:xfrm>
              <a:off x="6816310" y="3157615"/>
              <a:ext cx="936171" cy="936171"/>
            </a:xfrm>
            <a:prstGeom prst="ellipse">
              <a:avLst/>
            </a:prstGeom>
            <a:solidFill>
              <a:schemeClr val="bg1">
                <a:lumMod val="9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75" name="椭圆 74"/>
            <p:cNvSpPr/>
            <p:nvPr/>
          </p:nvSpPr>
          <p:spPr>
            <a:xfrm>
              <a:off x="6809037" y="4476241"/>
              <a:ext cx="950715" cy="950715"/>
            </a:xfrm>
            <a:prstGeom prst="ellipse">
              <a:avLst/>
            </a:prstGeom>
            <a:solidFill>
              <a:schemeClr val="bg1">
                <a:lumMod val="9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2000" dirty="0">
                <a:solidFill>
                  <a:schemeClr val="tx1"/>
                </a:solidFill>
              </a:endParaRPr>
            </a:p>
          </p:txBody>
        </p:sp>
      </p:grpSp>
      <p:grpSp>
        <p:nvGrpSpPr>
          <p:cNvPr id="115" name="组合 114"/>
          <p:cNvGrpSpPr/>
          <p:nvPr/>
        </p:nvGrpSpPr>
        <p:grpSpPr>
          <a:xfrm>
            <a:off x="1623663" y="3165563"/>
            <a:ext cx="6136089" cy="2376418"/>
            <a:chOff x="1623663" y="3165563"/>
            <a:chExt cx="6136089" cy="2376418"/>
          </a:xfrm>
        </p:grpSpPr>
        <p:sp>
          <p:nvSpPr>
            <p:cNvPr id="109" name="椭圆 108"/>
            <p:cNvSpPr/>
            <p:nvPr/>
          </p:nvSpPr>
          <p:spPr>
            <a:xfrm>
              <a:off x="1741079" y="3165563"/>
              <a:ext cx="822960" cy="82296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IMU</a:t>
              </a:r>
              <a:endParaRPr lang="zh-CN" altLang="en-US" sz="2400" dirty="0">
                <a:solidFill>
                  <a:schemeClr val="tx1"/>
                </a:solidFill>
              </a:endParaRPr>
            </a:p>
          </p:txBody>
        </p:sp>
        <p:sp>
          <p:nvSpPr>
            <p:cNvPr id="110" name="椭圆 109"/>
            <p:cNvSpPr/>
            <p:nvPr/>
          </p:nvSpPr>
          <p:spPr>
            <a:xfrm>
              <a:off x="1623663" y="4484189"/>
              <a:ext cx="1057792" cy="1057792"/>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Encoder</a:t>
              </a:r>
              <a:endParaRPr lang="zh-CN" altLang="en-US" sz="2000" dirty="0">
                <a:solidFill>
                  <a:schemeClr val="tx1"/>
                </a:solidFill>
              </a:endParaRPr>
            </a:p>
          </p:txBody>
        </p:sp>
        <p:sp>
          <p:nvSpPr>
            <p:cNvPr id="111" name="椭圆 110"/>
            <p:cNvSpPr/>
            <p:nvPr/>
          </p:nvSpPr>
          <p:spPr>
            <a:xfrm>
              <a:off x="3948545" y="3611877"/>
              <a:ext cx="1246910" cy="124691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Odometry</a:t>
              </a:r>
              <a:endParaRPr lang="zh-CN" altLang="en-US" sz="2000" dirty="0">
                <a:solidFill>
                  <a:schemeClr val="tx1"/>
                </a:solidFill>
              </a:endParaRPr>
            </a:p>
          </p:txBody>
        </p:sp>
        <p:sp>
          <p:nvSpPr>
            <p:cNvPr id="112" name="椭圆 111"/>
            <p:cNvSpPr/>
            <p:nvPr/>
          </p:nvSpPr>
          <p:spPr>
            <a:xfrm>
              <a:off x="6816310" y="3165563"/>
              <a:ext cx="936171" cy="936171"/>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dirty="0">
                  <a:solidFill>
                    <a:schemeClr val="tx1"/>
                  </a:solidFill>
                </a:rPr>
                <a:t>Visuali-</a:t>
              </a:r>
            </a:p>
            <a:p>
              <a:pPr algn="ctr"/>
              <a:r>
                <a:rPr lang="en-US" altLang="zh-CN" dirty="0">
                  <a:solidFill>
                    <a:schemeClr val="tx1"/>
                  </a:solidFill>
                </a:rPr>
                <a:t>zation</a:t>
              </a:r>
              <a:endParaRPr lang="zh-CN" altLang="en-US" dirty="0">
                <a:solidFill>
                  <a:schemeClr val="tx1"/>
                </a:solidFill>
              </a:endParaRPr>
            </a:p>
          </p:txBody>
        </p:sp>
        <p:sp>
          <p:nvSpPr>
            <p:cNvPr id="113" name="椭圆 112"/>
            <p:cNvSpPr/>
            <p:nvPr/>
          </p:nvSpPr>
          <p:spPr>
            <a:xfrm>
              <a:off x="6809037" y="4484189"/>
              <a:ext cx="950715" cy="950715"/>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Storage</a:t>
              </a:r>
              <a:endParaRPr lang="zh-CN" altLang="en-US" sz="2000" dirty="0">
                <a:solidFill>
                  <a:schemeClr val="tx1"/>
                </a:solidFill>
              </a:endParaRPr>
            </a:p>
          </p:txBody>
        </p:sp>
      </p:grpSp>
      <p:sp>
        <p:nvSpPr>
          <p:cNvPr id="165" name="矩形 164"/>
          <p:cNvSpPr/>
          <p:nvPr/>
        </p:nvSpPr>
        <p:spPr>
          <a:xfrm>
            <a:off x="1378200" y="5706441"/>
            <a:ext cx="1548717" cy="707886"/>
          </a:xfrm>
          <a:prstGeom prst="rect">
            <a:avLst/>
          </a:prstGeom>
        </p:spPr>
        <p:txBody>
          <a:bodyPr wrap="square">
            <a:spAutoFit/>
          </a:bodyPr>
          <a:lstStyle/>
          <a:p>
            <a:pPr lvl="0" algn="ctr"/>
            <a:r>
              <a:rPr lang="zh-CN" altLang="en-US" sz="2000" dirty="0">
                <a:solidFill>
                  <a:prstClr val="black"/>
                </a:solidFill>
              </a:rPr>
              <a:t>数据源</a:t>
            </a:r>
            <a:endParaRPr lang="en-US" altLang="zh-CN" sz="2000" dirty="0">
              <a:solidFill>
                <a:prstClr val="black"/>
              </a:solidFill>
            </a:endParaRPr>
          </a:p>
          <a:p>
            <a:pPr lvl="0" algn="ctr"/>
            <a:r>
              <a:rPr lang="en-US" altLang="zh-CN" sz="2000" dirty="0">
                <a:solidFill>
                  <a:prstClr val="black"/>
                </a:solidFill>
              </a:rPr>
              <a:t>Source</a:t>
            </a:r>
          </a:p>
        </p:txBody>
      </p:sp>
      <p:sp>
        <p:nvSpPr>
          <p:cNvPr id="167" name="矩形 166"/>
          <p:cNvSpPr/>
          <p:nvPr/>
        </p:nvSpPr>
        <p:spPr>
          <a:xfrm>
            <a:off x="2518749" y="4335278"/>
            <a:ext cx="646331" cy="369332"/>
          </a:xfrm>
          <a:prstGeom prst="rect">
            <a:avLst/>
          </a:prstGeom>
        </p:spPr>
        <p:txBody>
          <a:bodyPr wrap="none">
            <a:spAutoFit/>
          </a:bodyPr>
          <a:lstStyle/>
          <a:p>
            <a:r>
              <a:rPr lang="zh-CN" altLang="en-US" dirty="0">
                <a:solidFill>
                  <a:schemeClr val="accent1"/>
                </a:solidFill>
              </a:rPr>
              <a:t>路程</a:t>
            </a:r>
            <a:endParaRPr lang="en-US" altLang="zh-CN" dirty="0">
              <a:solidFill>
                <a:schemeClr val="accent1"/>
              </a:solidFill>
            </a:endParaRPr>
          </a:p>
        </p:txBody>
      </p:sp>
      <p:sp>
        <p:nvSpPr>
          <p:cNvPr id="168" name="矩形 167"/>
          <p:cNvSpPr/>
          <p:nvPr/>
        </p:nvSpPr>
        <p:spPr>
          <a:xfrm>
            <a:off x="2562704" y="3295201"/>
            <a:ext cx="975696" cy="369332"/>
          </a:xfrm>
          <a:prstGeom prst="rect">
            <a:avLst/>
          </a:prstGeom>
        </p:spPr>
        <p:txBody>
          <a:bodyPr wrap="square">
            <a:spAutoFit/>
          </a:bodyPr>
          <a:lstStyle/>
          <a:p>
            <a:r>
              <a:rPr lang="zh-CN" altLang="en-US" dirty="0">
                <a:solidFill>
                  <a:schemeClr val="accent1"/>
                </a:solidFill>
              </a:rPr>
              <a:t>航向角</a:t>
            </a:r>
            <a:endParaRPr lang="en-US" altLang="zh-CN" dirty="0">
              <a:solidFill>
                <a:schemeClr val="accent1"/>
              </a:solidFill>
            </a:endParaRPr>
          </a:p>
        </p:txBody>
      </p:sp>
      <p:sp>
        <p:nvSpPr>
          <p:cNvPr id="169" name="矩形 168"/>
          <p:cNvSpPr/>
          <p:nvPr/>
        </p:nvSpPr>
        <p:spPr>
          <a:xfrm>
            <a:off x="5250382" y="4077436"/>
            <a:ext cx="1107996" cy="369332"/>
          </a:xfrm>
          <a:prstGeom prst="rect">
            <a:avLst/>
          </a:prstGeom>
        </p:spPr>
        <p:txBody>
          <a:bodyPr wrap="none">
            <a:spAutoFit/>
          </a:bodyPr>
          <a:lstStyle/>
          <a:p>
            <a:r>
              <a:rPr lang="zh-CN" altLang="en-US" dirty="0">
                <a:solidFill>
                  <a:schemeClr val="accent2"/>
                </a:solidFill>
              </a:rPr>
              <a:t>当前位置</a:t>
            </a:r>
            <a:endParaRPr lang="en-US" altLang="zh-CN" dirty="0">
              <a:solidFill>
                <a:schemeClr val="accent2"/>
              </a:solidFill>
            </a:endParaRPr>
          </a:p>
        </p:txBody>
      </p:sp>
      <p:sp>
        <p:nvSpPr>
          <p:cNvPr id="170" name="矩形 169"/>
          <p:cNvSpPr/>
          <p:nvPr/>
        </p:nvSpPr>
        <p:spPr>
          <a:xfrm>
            <a:off x="3797641" y="5706441"/>
            <a:ext cx="1548717" cy="707886"/>
          </a:xfrm>
          <a:prstGeom prst="rect">
            <a:avLst/>
          </a:prstGeom>
        </p:spPr>
        <p:txBody>
          <a:bodyPr wrap="square">
            <a:spAutoFit/>
          </a:bodyPr>
          <a:lstStyle/>
          <a:p>
            <a:pPr lvl="0" algn="ctr"/>
            <a:r>
              <a:rPr lang="zh-CN" altLang="en-US" sz="2000" dirty="0">
                <a:solidFill>
                  <a:prstClr val="black"/>
                </a:solidFill>
              </a:rPr>
              <a:t>数据处理</a:t>
            </a:r>
            <a:endParaRPr lang="en-US" altLang="zh-CN" sz="2000" dirty="0">
              <a:solidFill>
                <a:prstClr val="black"/>
              </a:solidFill>
            </a:endParaRPr>
          </a:p>
          <a:p>
            <a:pPr lvl="0" algn="ctr"/>
            <a:r>
              <a:rPr lang="en-US" altLang="zh-CN" sz="2000" dirty="0">
                <a:solidFill>
                  <a:prstClr val="black"/>
                </a:solidFill>
              </a:rPr>
              <a:t>Processor</a:t>
            </a:r>
          </a:p>
        </p:txBody>
      </p:sp>
      <p:sp>
        <p:nvSpPr>
          <p:cNvPr id="171" name="矩形 170"/>
          <p:cNvSpPr/>
          <p:nvPr/>
        </p:nvSpPr>
        <p:spPr>
          <a:xfrm>
            <a:off x="6510035" y="5706441"/>
            <a:ext cx="1548717" cy="707886"/>
          </a:xfrm>
          <a:prstGeom prst="rect">
            <a:avLst/>
          </a:prstGeom>
        </p:spPr>
        <p:txBody>
          <a:bodyPr wrap="square">
            <a:spAutoFit/>
          </a:bodyPr>
          <a:lstStyle/>
          <a:p>
            <a:pPr lvl="0" algn="ctr"/>
            <a:r>
              <a:rPr lang="zh-CN" altLang="en-US" sz="2000" dirty="0">
                <a:solidFill>
                  <a:prstClr val="black"/>
                </a:solidFill>
              </a:rPr>
              <a:t>数据汇</a:t>
            </a:r>
            <a:endParaRPr lang="en-US" altLang="zh-CN" sz="2000" dirty="0">
              <a:solidFill>
                <a:prstClr val="black"/>
              </a:solidFill>
            </a:endParaRPr>
          </a:p>
          <a:p>
            <a:pPr lvl="0" algn="ctr"/>
            <a:r>
              <a:rPr lang="en-US" altLang="zh-CN" sz="2000" dirty="0">
                <a:solidFill>
                  <a:prstClr val="black"/>
                </a:solidFill>
              </a:rPr>
              <a:t>Drain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500"/>
                                        <p:tgtEl>
                                          <p:spTgt spid="16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0"/>
                                        </p:tgtEl>
                                        <p:attrNameLst>
                                          <p:attrName>style.visibility</p:attrName>
                                        </p:attrNameLst>
                                      </p:cBhvr>
                                      <p:to>
                                        <p:strVal val="visible"/>
                                      </p:to>
                                    </p:set>
                                    <p:animEffect transition="in" filter="fade">
                                      <p:cBhvr>
                                        <p:cTn id="14" dur="500"/>
                                        <p:tgtEl>
                                          <p:spTgt spid="17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500"/>
                                        <p:tgtEl>
                                          <p:spTgt spid="1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42" presetClass="path" presetSubtype="0" repeatCount="indefinite" fill="hold" nodeType="withEffect">
                                  <p:stCondLst>
                                    <p:cond delay="0"/>
                                  </p:stCondLst>
                                  <p:childTnLst>
                                    <p:animMotion origin="layout" path="M 1.66667E-6 1.48148E-6 L 0.01285 0.00532 " pathEditMode="fixed" rAng="0" ptsTypes="AA">
                                      <p:cBhvr>
                                        <p:cTn id="33" dur="250" fill="hold"/>
                                        <p:tgtEl>
                                          <p:spTgt spid="27"/>
                                        </p:tgtEl>
                                        <p:attrNameLst>
                                          <p:attrName>ppt_x</p:attrName>
                                          <p:attrName>ppt_y</p:attrName>
                                        </p:attrNameLst>
                                      </p:cBhvr>
                                      <p:rCtr x="64200" y="25500"/>
                                    </p:animMotion>
                                  </p:childTnLst>
                                </p:cTn>
                              </p:par>
                              <p:par>
                                <p:cTn id="34" presetID="42" presetClass="path" presetSubtype="0" repeatCount="indefinite" fill="hold" nodeType="withEffect">
                                  <p:stCondLst>
                                    <p:cond delay="0"/>
                                  </p:stCondLst>
                                  <p:childTnLst>
                                    <p:animMotion origin="layout" path="M 1.66667E-6 -1.11111E-6 L 0.01406 -0.00579 " pathEditMode="fixed" rAng="0" ptsTypes="AA">
                                      <p:cBhvr>
                                        <p:cTn id="35" dur="250" fill="hold"/>
                                        <p:tgtEl>
                                          <p:spTgt spid="76"/>
                                        </p:tgtEl>
                                        <p:attrNameLst>
                                          <p:attrName>ppt_x</p:attrName>
                                          <p:attrName>ppt_y</p:attrName>
                                        </p:attrNameLst>
                                      </p:cBhvr>
                                      <p:rCtr x="69400" y="-30100"/>
                                    </p:animMotion>
                                  </p:childTnLst>
                                </p:cTn>
                              </p:par>
                              <p:par>
                                <p:cTn id="36" presetID="42" presetClass="path" presetSubtype="0" repeatCount="indefinite" fill="hold" nodeType="withEffect">
                                  <p:stCondLst>
                                    <p:cond delay="0"/>
                                  </p:stCondLst>
                                  <p:childTnLst>
                                    <p:animMotion origin="layout" path="M 5.55556E-7 1.85185E-6 L 0.01389 -0.00394 " pathEditMode="fixed" rAng="0" ptsTypes="AA">
                                      <p:cBhvr>
                                        <p:cTn id="37" dur="250" fill="hold"/>
                                        <p:tgtEl>
                                          <p:spTgt spid="77"/>
                                        </p:tgtEl>
                                        <p:attrNameLst>
                                          <p:attrName>ppt_x</p:attrName>
                                          <p:attrName>ppt_y</p:attrName>
                                        </p:attrNameLst>
                                      </p:cBhvr>
                                      <p:rCtr x="69400" y="-20800"/>
                                    </p:animMotion>
                                  </p:childTnLst>
                                </p:cTn>
                              </p:par>
                              <p:par>
                                <p:cTn id="38" presetID="42" presetClass="path" presetSubtype="0" repeatCount="indefinite" fill="hold" nodeType="withEffect">
                                  <p:stCondLst>
                                    <p:cond delay="0"/>
                                  </p:stCondLst>
                                  <p:childTnLst>
                                    <p:animMotion origin="layout" path="M -3.88889E-6 -3.7037E-7 L 0.01372 0.00463 " pathEditMode="fixed" rAng="0" ptsTypes="AA">
                                      <p:cBhvr>
                                        <p:cTn id="39" dur="250" fill="hold"/>
                                        <p:tgtEl>
                                          <p:spTgt spid="78"/>
                                        </p:tgtEl>
                                        <p:attrNameLst>
                                          <p:attrName>ppt_x</p:attrName>
                                          <p:attrName>ppt_y</p:attrName>
                                        </p:attrNameLst>
                                      </p:cBhvr>
                                      <p:rCtr x="67700" y="23100"/>
                                    </p:animMotion>
                                  </p:childTnLst>
                                </p:cTn>
                              </p:par>
                              <p:par>
                                <p:cTn id="40" presetID="10" presetClass="entr" presetSubtype="0" fill="hold" grpId="0" nodeType="withEffect">
                                  <p:stCondLst>
                                    <p:cond delay="0"/>
                                  </p:stCondLst>
                                  <p:childTnLst>
                                    <p:set>
                                      <p:cBhvr>
                                        <p:cTn id="41" dur="1" fill="hold">
                                          <p:stCondLst>
                                            <p:cond delay="0"/>
                                          </p:stCondLst>
                                        </p:cTn>
                                        <p:tgtEl>
                                          <p:spTgt spid="167"/>
                                        </p:tgtEl>
                                        <p:attrNameLst>
                                          <p:attrName>style.visibility</p:attrName>
                                        </p:attrNameLst>
                                      </p:cBhvr>
                                      <p:to>
                                        <p:strVal val="visible"/>
                                      </p:to>
                                    </p:set>
                                    <p:animEffect transition="in" filter="fade">
                                      <p:cBhvr>
                                        <p:cTn id="42" dur="500"/>
                                        <p:tgtEl>
                                          <p:spTgt spid="1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fade">
                                      <p:cBhvr>
                                        <p:cTn id="45" dur="500"/>
                                        <p:tgtEl>
                                          <p:spTgt spid="16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9"/>
                                        </p:tgtEl>
                                        <p:attrNameLst>
                                          <p:attrName>style.visibility</p:attrName>
                                        </p:attrNameLst>
                                      </p:cBhvr>
                                      <p:to>
                                        <p:strVal val="visible"/>
                                      </p:to>
                                    </p:set>
                                    <p:animEffect transition="in" filter="fade">
                                      <p:cBhvr>
                                        <p:cTn id="48"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P spid="168" grpId="0"/>
      <p:bldP spid="169" grpId="0"/>
      <p:bldP spid="170" grpId="0"/>
      <p:bldP spid="1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a:t>
            </a:r>
            <a:endParaRPr lang="zh-CN" altLang="en-US" dirty="0"/>
          </a:p>
        </p:txBody>
      </p:sp>
      <p:sp>
        <p:nvSpPr>
          <p:cNvPr id="50" name="文本框 49"/>
          <p:cNvSpPr txBox="1"/>
          <p:nvPr/>
        </p:nvSpPr>
        <p:spPr>
          <a:xfrm>
            <a:off x="689944" y="1450861"/>
            <a:ext cx="7764111" cy="461665"/>
          </a:xfrm>
          <a:prstGeom prst="rect">
            <a:avLst/>
          </a:prstGeom>
          <a:noFill/>
        </p:spPr>
        <p:txBody>
          <a:bodyPr wrap="square" rtlCol="0">
            <a:spAutoFit/>
          </a:bodyPr>
          <a:lstStyle/>
          <a:p>
            <a:r>
              <a:rPr lang="en-US" altLang="zh-CN" sz="2400" dirty="0"/>
              <a:t>Module</a:t>
            </a:r>
            <a:r>
              <a:rPr lang="zh-CN" altLang="en-US" sz="2400" dirty="0"/>
              <a:t>有以下几种</a:t>
            </a:r>
          </a:p>
        </p:txBody>
      </p:sp>
      <p:grpSp>
        <p:nvGrpSpPr>
          <p:cNvPr id="5" name="组合 4"/>
          <p:cNvGrpSpPr/>
          <p:nvPr/>
        </p:nvGrpSpPr>
        <p:grpSpPr>
          <a:xfrm>
            <a:off x="1693370" y="2476979"/>
            <a:ext cx="1701837" cy="1080000"/>
            <a:chOff x="1351464" y="2349234"/>
            <a:chExt cx="1701837" cy="1080000"/>
          </a:xfrm>
        </p:grpSpPr>
        <p:sp>
          <p:nvSpPr>
            <p:cNvPr id="26" name="椭圆 25"/>
            <p:cNvSpPr/>
            <p:nvPr/>
          </p:nvSpPr>
          <p:spPr>
            <a:xfrm>
              <a:off x="1351464" y="2349234"/>
              <a:ext cx="1080000" cy="108000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Source</a:t>
              </a:r>
              <a:endParaRPr lang="zh-CN" altLang="en-US" sz="2400" dirty="0">
                <a:solidFill>
                  <a:schemeClr val="tx1"/>
                </a:solidFill>
              </a:endParaRPr>
            </a:p>
          </p:txBody>
        </p:sp>
        <p:cxnSp>
          <p:nvCxnSpPr>
            <p:cNvPr id="28" name="直接箭头连接符 27"/>
            <p:cNvCxnSpPr>
              <a:stCxn id="26" idx="6"/>
            </p:cNvCxnSpPr>
            <p:nvPr/>
          </p:nvCxnSpPr>
          <p:spPr>
            <a:xfrm>
              <a:off x="2431464" y="2889234"/>
              <a:ext cx="621837" cy="0"/>
            </a:xfrm>
            <a:prstGeom prst="straightConnector1">
              <a:avLst/>
            </a:prstGeom>
            <a:solidFill>
              <a:schemeClr val="accent1">
                <a:alpha val="25000"/>
              </a:schemeClr>
            </a:solid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组合 30"/>
          <p:cNvGrpSpPr/>
          <p:nvPr/>
        </p:nvGrpSpPr>
        <p:grpSpPr>
          <a:xfrm>
            <a:off x="5526027" y="2476979"/>
            <a:ext cx="1701837" cy="1080000"/>
            <a:chOff x="729627" y="2349234"/>
            <a:chExt cx="1701837" cy="1080000"/>
          </a:xfrm>
        </p:grpSpPr>
        <p:sp>
          <p:nvSpPr>
            <p:cNvPr id="32" name="椭圆 31"/>
            <p:cNvSpPr/>
            <p:nvPr/>
          </p:nvSpPr>
          <p:spPr>
            <a:xfrm>
              <a:off x="1351464" y="2349234"/>
              <a:ext cx="1080000" cy="1080000"/>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Drain</a:t>
              </a:r>
              <a:endParaRPr lang="zh-CN" altLang="en-US" sz="2400" dirty="0">
                <a:solidFill>
                  <a:schemeClr val="tx1"/>
                </a:solidFill>
              </a:endParaRPr>
            </a:p>
          </p:txBody>
        </p:sp>
        <p:cxnSp>
          <p:nvCxnSpPr>
            <p:cNvPr id="33" name="直接箭头连接符 32"/>
            <p:cNvCxnSpPr/>
            <p:nvPr/>
          </p:nvCxnSpPr>
          <p:spPr>
            <a:xfrm>
              <a:off x="729627" y="2889234"/>
              <a:ext cx="621837" cy="0"/>
            </a:xfrm>
            <a:prstGeom prst="straightConnector1">
              <a:avLst/>
            </a:prstGeom>
            <a:solidFill>
              <a:schemeClr val="accent1">
                <a:alpha val="25000"/>
              </a:schemeClr>
            </a:solidFill>
            <a:ln w="3175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组合 33"/>
          <p:cNvGrpSpPr/>
          <p:nvPr/>
        </p:nvGrpSpPr>
        <p:grpSpPr>
          <a:xfrm>
            <a:off x="1299091" y="4538129"/>
            <a:ext cx="1868557" cy="1080000"/>
            <a:chOff x="954157" y="2349234"/>
            <a:chExt cx="1868557" cy="1080000"/>
          </a:xfrm>
        </p:grpSpPr>
        <p:sp>
          <p:nvSpPr>
            <p:cNvPr id="35" name="椭圆 34"/>
            <p:cNvSpPr/>
            <p:nvPr/>
          </p:nvSpPr>
          <p:spPr>
            <a:xfrm>
              <a:off x="1351464" y="2349234"/>
              <a:ext cx="1080000" cy="108000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Processor</a:t>
              </a:r>
              <a:endParaRPr lang="zh-CN" altLang="en-US" dirty="0">
                <a:solidFill>
                  <a:schemeClr val="tx1"/>
                </a:solidFill>
              </a:endParaRPr>
            </a:p>
          </p:txBody>
        </p:sp>
        <p:cxnSp>
          <p:nvCxnSpPr>
            <p:cNvPr id="36" name="直接箭头连接符 35"/>
            <p:cNvCxnSpPr/>
            <p:nvPr/>
          </p:nvCxnSpPr>
          <p:spPr>
            <a:xfrm>
              <a:off x="95415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242540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a:off x="5753585" y="4538129"/>
            <a:ext cx="1868557" cy="1080000"/>
            <a:chOff x="954157" y="2349234"/>
            <a:chExt cx="1868557" cy="1080000"/>
          </a:xfrm>
        </p:grpSpPr>
        <p:sp>
          <p:nvSpPr>
            <p:cNvPr id="40" name="椭圆 39"/>
            <p:cNvSpPr/>
            <p:nvPr/>
          </p:nvSpPr>
          <p:spPr>
            <a:xfrm>
              <a:off x="1351464" y="2349234"/>
              <a:ext cx="1080000" cy="1080000"/>
            </a:xfrm>
            <a:prstGeom prst="ellipse">
              <a:avLst/>
            </a:prstGeom>
            <a:solidFill>
              <a:srgbClr val="009999">
                <a:alpha val="25000"/>
              </a:srgbClr>
            </a:solidFill>
            <a:ln w="3175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800"/>
                </a:lnSpc>
              </a:pPr>
              <a:r>
                <a:rPr lang="en-US" altLang="zh-CN" dirty="0">
                  <a:solidFill>
                    <a:schemeClr val="tx1"/>
                  </a:solidFill>
                </a:rPr>
                <a:t>Source-</a:t>
              </a:r>
            </a:p>
            <a:p>
              <a:pPr algn="ctr">
                <a:lnSpc>
                  <a:spcPts val="1800"/>
                </a:lnSpc>
              </a:pPr>
              <a:r>
                <a:rPr lang="en-US" altLang="zh-CN" dirty="0">
                  <a:solidFill>
                    <a:schemeClr val="tx1"/>
                  </a:solidFill>
                </a:rPr>
                <a:t>Drain</a:t>
              </a:r>
              <a:endParaRPr lang="zh-CN" altLang="en-US" dirty="0">
                <a:solidFill>
                  <a:schemeClr val="tx1"/>
                </a:solidFill>
              </a:endParaRPr>
            </a:p>
          </p:txBody>
        </p:sp>
        <p:cxnSp>
          <p:nvCxnSpPr>
            <p:cNvPr id="41" name="直接箭头连接符 40"/>
            <p:cNvCxnSpPr/>
            <p:nvPr/>
          </p:nvCxnSpPr>
          <p:spPr>
            <a:xfrm>
              <a:off x="954157" y="2889234"/>
              <a:ext cx="39730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42" name="直接箭头连接符 41"/>
            <p:cNvCxnSpPr/>
            <p:nvPr/>
          </p:nvCxnSpPr>
          <p:spPr>
            <a:xfrm>
              <a:off x="2425407" y="2889234"/>
              <a:ext cx="39730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sp>
        <p:nvSpPr>
          <p:cNvPr id="44" name="矩形 43"/>
          <p:cNvSpPr/>
          <p:nvPr/>
        </p:nvSpPr>
        <p:spPr>
          <a:xfrm>
            <a:off x="587632" y="3678222"/>
            <a:ext cx="3291475" cy="369332"/>
          </a:xfrm>
          <a:prstGeom prst="rect">
            <a:avLst/>
          </a:prstGeom>
        </p:spPr>
        <p:txBody>
          <a:bodyPr wrap="square">
            <a:spAutoFit/>
          </a:bodyPr>
          <a:lstStyle/>
          <a:p>
            <a:pPr lvl="0" algn="ctr"/>
            <a:r>
              <a:rPr lang="zh-CN" altLang="en-US" dirty="0">
                <a:solidFill>
                  <a:prstClr val="black"/>
                </a:solidFill>
              </a:rPr>
              <a:t>数据源：传感器、模拟输入</a:t>
            </a:r>
            <a:r>
              <a:rPr lang="en-US" altLang="zh-CN" dirty="0">
                <a:solidFill>
                  <a:prstClr val="black"/>
                </a:solidFill>
              </a:rPr>
              <a:t>…</a:t>
            </a:r>
          </a:p>
        </p:txBody>
      </p:sp>
      <p:sp>
        <p:nvSpPr>
          <p:cNvPr id="45" name="矩形 44"/>
          <p:cNvSpPr/>
          <p:nvPr/>
        </p:nvSpPr>
        <p:spPr>
          <a:xfrm>
            <a:off x="5042126" y="3678222"/>
            <a:ext cx="3291475" cy="369332"/>
          </a:xfrm>
          <a:prstGeom prst="rect">
            <a:avLst/>
          </a:prstGeom>
        </p:spPr>
        <p:txBody>
          <a:bodyPr wrap="square">
            <a:spAutoFit/>
          </a:bodyPr>
          <a:lstStyle/>
          <a:p>
            <a:pPr lvl="0" algn="ctr"/>
            <a:r>
              <a:rPr lang="zh-CN" altLang="en-US" dirty="0">
                <a:solidFill>
                  <a:prstClr val="black"/>
                </a:solidFill>
              </a:rPr>
              <a:t>数据汇：可视化、数据记录</a:t>
            </a:r>
            <a:r>
              <a:rPr lang="en-US" altLang="zh-CN" dirty="0">
                <a:solidFill>
                  <a:prstClr val="black"/>
                </a:solidFill>
              </a:rPr>
              <a:t>…</a:t>
            </a:r>
          </a:p>
        </p:txBody>
      </p:sp>
      <p:sp>
        <p:nvSpPr>
          <p:cNvPr id="46" name="矩形 45"/>
          <p:cNvSpPr/>
          <p:nvPr/>
        </p:nvSpPr>
        <p:spPr>
          <a:xfrm>
            <a:off x="587631" y="5813250"/>
            <a:ext cx="3291475" cy="369332"/>
          </a:xfrm>
          <a:prstGeom prst="rect">
            <a:avLst/>
          </a:prstGeom>
        </p:spPr>
        <p:txBody>
          <a:bodyPr wrap="square">
            <a:spAutoFit/>
          </a:bodyPr>
          <a:lstStyle/>
          <a:p>
            <a:pPr lvl="0" algn="ctr"/>
            <a:r>
              <a:rPr lang="zh-CN" altLang="en-US" dirty="0">
                <a:solidFill>
                  <a:prstClr val="black"/>
                </a:solidFill>
              </a:rPr>
              <a:t>数据处理：算法模块</a:t>
            </a:r>
            <a:r>
              <a:rPr lang="en-US" altLang="zh-CN" dirty="0">
                <a:solidFill>
                  <a:prstClr val="black"/>
                </a:solidFill>
              </a:rPr>
              <a:t>…</a:t>
            </a:r>
          </a:p>
        </p:txBody>
      </p:sp>
      <p:sp>
        <p:nvSpPr>
          <p:cNvPr id="47" name="矩形 46"/>
          <p:cNvSpPr/>
          <p:nvPr/>
        </p:nvSpPr>
        <p:spPr>
          <a:xfrm>
            <a:off x="5042125" y="5813250"/>
            <a:ext cx="3291475" cy="369332"/>
          </a:xfrm>
          <a:prstGeom prst="rect">
            <a:avLst/>
          </a:prstGeom>
        </p:spPr>
        <p:txBody>
          <a:bodyPr wrap="square">
            <a:spAutoFit/>
          </a:bodyPr>
          <a:lstStyle/>
          <a:p>
            <a:pPr lvl="0" algn="ctr"/>
            <a:r>
              <a:rPr lang="zh-CN" altLang="en-US" dirty="0">
                <a:solidFill>
                  <a:prstClr val="black"/>
                </a:solidFill>
              </a:rPr>
              <a:t>源</a:t>
            </a:r>
            <a:r>
              <a:rPr lang="en-US" altLang="zh-CN" dirty="0">
                <a:solidFill>
                  <a:prstClr val="black"/>
                </a:solidFill>
              </a:rPr>
              <a:t>-</a:t>
            </a:r>
            <a:r>
              <a:rPr lang="zh-CN" altLang="en-US" dirty="0">
                <a:solidFill>
                  <a:prstClr val="black"/>
                </a:solidFill>
              </a:rPr>
              <a:t>汇：用户交互</a:t>
            </a:r>
            <a:r>
              <a:rPr lang="en-US" altLang="zh-CN" dirty="0">
                <a:solidFill>
                  <a:prstClr val="black"/>
                </a:solidFill>
              </a:rPr>
              <a:t>…</a:t>
            </a:r>
          </a:p>
        </p:txBody>
      </p:sp>
      <p:grpSp>
        <p:nvGrpSpPr>
          <p:cNvPr id="57" name="组合 56"/>
          <p:cNvGrpSpPr/>
          <p:nvPr/>
        </p:nvGrpSpPr>
        <p:grpSpPr>
          <a:xfrm>
            <a:off x="1866856" y="3100542"/>
            <a:ext cx="5191374" cy="2504360"/>
            <a:chOff x="1866856" y="3100542"/>
            <a:chExt cx="5191374" cy="2504360"/>
          </a:xfrm>
        </p:grpSpPr>
        <p:sp>
          <p:nvSpPr>
            <p:cNvPr id="58" name="矩形 57"/>
            <p:cNvSpPr/>
            <p:nvPr/>
          </p:nvSpPr>
          <p:spPr>
            <a:xfrm>
              <a:off x="6314117" y="3100542"/>
              <a:ext cx="744113" cy="369332"/>
            </a:xfrm>
            <a:prstGeom prst="rect">
              <a:avLst/>
            </a:prstGeom>
          </p:spPr>
          <p:txBody>
            <a:bodyPr wrap="none">
              <a:spAutoFit/>
            </a:bodyPr>
            <a:lstStyle/>
            <a:p>
              <a:pPr algn="ctr"/>
              <a:r>
                <a:rPr lang="en-US" altLang="zh-CN" dirty="0"/>
                <a:t>Mono</a:t>
              </a:r>
              <a:endParaRPr lang="zh-CN" altLang="en-US" dirty="0"/>
            </a:p>
          </p:txBody>
        </p:sp>
        <p:sp>
          <p:nvSpPr>
            <p:cNvPr id="59" name="矩形 58"/>
            <p:cNvSpPr/>
            <p:nvPr/>
          </p:nvSpPr>
          <p:spPr>
            <a:xfrm>
              <a:off x="1866856" y="5138009"/>
              <a:ext cx="744114" cy="369332"/>
            </a:xfrm>
            <a:prstGeom prst="rect">
              <a:avLst/>
            </a:prstGeom>
          </p:spPr>
          <p:txBody>
            <a:bodyPr wrap="none">
              <a:spAutoFit/>
            </a:bodyPr>
            <a:lstStyle/>
            <a:p>
              <a:pPr algn="ctr"/>
              <a:r>
                <a:rPr lang="en-US" altLang="zh-CN" dirty="0"/>
                <a:t>Mono</a:t>
              </a:r>
              <a:endParaRPr lang="zh-CN" altLang="en-US" dirty="0"/>
            </a:p>
          </p:txBody>
        </p:sp>
        <p:sp>
          <p:nvSpPr>
            <p:cNvPr id="60" name="矩形 59"/>
            <p:cNvSpPr/>
            <p:nvPr/>
          </p:nvSpPr>
          <p:spPr>
            <a:xfrm>
              <a:off x="6314116" y="5235570"/>
              <a:ext cx="744114" cy="369332"/>
            </a:xfrm>
            <a:prstGeom prst="rect">
              <a:avLst/>
            </a:prstGeom>
          </p:spPr>
          <p:txBody>
            <a:bodyPr wrap="none">
              <a:spAutoFit/>
            </a:bodyPr>
            <a:lstStyle/>
            <a:p>
              <a:pPr algn="ctr"/>
              <a:r>
                <a:rPr lang="en-US" altLang="zh-CN" dirty="0"/>
                <a:t>Mono</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a:t>
            </a:r>
            <a:endParaRPr lang="zh-CN" altLang="en-US" dirty="0"/>
          </a:p>
        </p:txBody>
      </p:sp>
      <p:sp>
        <p:nvSpPr>
          <p:cNvPr id="50" name="文本框 49"/>
          <p:cNvSpPr txBox="1"/>
          <p:nvPr/>
        </p:nvSpPr>
        <p:spPr>
          <a:xfrm>
            <a:off x="689944" y="1450861"/>
            <a:ext cx="7764111" cy="461665"/>
          </a:xfrm>
          <a:prstGeom prst="rect">
            <a:avLst/>
          </a:prstGeom>
          <a:noFill/>
        </p:spPr>
        <p:txBody>
          <a:bodyPr wrap="square" rtlCol="0">
            <a:spAutoFit/>
          </a:bodyPr>
          <a:lstStyle/>
          <a:p>
            <a:r>
              <a:rPr lang="en-US" altLang="zh-CN" sz="2400" dirty="0"/>
              <a:t>Module</a:t>
            </a:r>
            <a:r>
              <a:rPr lang="zh-CN" altLang="en-US" sz="2400" dirty="0"/>
              <a:t>有以下几种</a:t>
            </a:r>
          </a:p>
        </p:txBody>
      </p:sp>
      <p:grpSp>
        <p:nvGrpSpPr>
          <p:cNvPr id="5" name="组合 4"/>
          <p:cNvGrpSpPr/>
          <p:nvPr/>
        </p:nvGrpSpPr>
        <p:grpSpPr>
          <a:xfrm>
            <a:off x="1693370" y="2476979"/>
            <a:ext cx="1701837" cy="1080000"/>
            <a:chOff x="1351464" y="2349234"/>
            <a:chExt cx="1701837" cy="1080000"/>
          </a:xfrm>
        </p:grpSpPr>
        <p:sp>
          <p:nvSpPr>
            <p:cNvPr id="26" name="椭圆 25"/>
            <p:cNvSpPr/>
            <p:nvPr/>
          </p:nvSpPr>
          <p:spPr>
            <a:xfrm>
              <a:off x="1351464" y="2349234"/>
              <a:ext cx="1080000" cy="108000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Source</a:t>
              </a:r>
              <a:endParaRPr lang="zh-CN" altLang="en-US" sz="2400" dirty="0">
                <a:solidFill>
                  <a:schemeClr val="tx1"/>
                </a:solidFill>
              </a:endParaRPr>
            </a:p>
          </p:txBody>
        </p:sp>
        <p:cxnSp>
          <p:nvCxnSpPr>
            <p:cNvPr id="28" name="直接箭头连接符 27"/>
            <p:cNvCxnSpPr>
              <a:stCxn id="26" idx="6"/>
            </p:cNvCxnSpPr>
            <p:nvPr/>
          </p:nvCxnSpPr>
          <p:spPr>
            <a:xfrm>
              <a:off x="2431464" y="2889234"/>
              <a:ext cx="621837" cy="0"/>
            </a:xfrm>
            <a:prstGeom prst="straightConnector1">
              <a:avLst/>
            </a:prstGeom>
            <a:solidFill>
              <a:schemeClr val="accent1">
                <a:alpha val="25000"/>
              </a:schemeClr>
            </a:solid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组合 30"/>
          <p:cNvGrpSpPr/>
          <p:nvPr/>
        </p:nvGrpSpPr>
        <p:grpSpPr>
          <a:xfrm>
            <a:off x="5526027" y="2476979"/>
            <a:ext cx="1701837" cy="1080000"/>
            <a:chOff x="729627" y="2349234"/>
            <a:chExt cx="1701837" cy="1080000"/>
          </a:xfrm>
        </p:grpSpPr>
        <p:sp>
          <p:nvSpPr>
            <p:cNvPr id="32" name="椭圆 31"/>
            <p:cNvSpPr/>
            <p:nvPr/>
          </p:nvSpPr>
          <p:spPr>
            <a:xfrm>
              <a:off x="1351464" y="2349234"/>
              <a:ext cx="1080000" cy="1080000"/>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Drain</a:t>
              </a:r>
              <a:endParaRPr lang="zh-CN" altLang="en-US" sz="2400" dirty="0">
                <a:solidFill>
                  <a:schemeClr val="tx1"/>
                </a:solidFill>
              </a:endParaRPr>
            </a:p>
          </p:txBody>
        </p:sp>
        <p:cxnSp>
          <p:nvCxnSpPr>
            <p:cNvPr id="33" name="直接箭头连接符 32"/>
            <p:cNvCxnSpPr/>
            <p:nvPr/>
          </p:nvCxnSpPr>
          <p:spPr>
            <a:xfrm>
              <a:off x="729627" y="2889234"/>
              <a:ext cx="621837" cy="0"/>
            </a:xfrm>
            <a:prstGeom prst="straightConnector1">
              <a:avLst/>
            </a:prstGeom>
            <a:solidFill>
              <a:schemeClr val="accent1">
                <a:alpha val="25000"/>
              </a:schemeClr>
            </a:solidFill>
            <a:ln w="31750">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组合 33"/>
          <p:cNvGrpSpPr/>
          <p:nvPr/>
        </p:nvGrpSpPr>
        <p:grpSpPr>
          <a:xfrm>
            <a:off x="1299091" y="4538129"/>
            <a:ext cx="1868557" cy="1080000"/>
            <a:chOff x="954157" y="2349234"/>
            <a:chExt cx="1868557" cy="1080000"/>
          </a:xfrm>
        </p:grpSpPr>
        <p:sp>
          <p:nvSpPr>
            <p:cNvPr id="35" name="椭圆 34"/>
            <p:cNvSpPr/>
            <p:nvPr/>
          </p:nvSpPr>
          <p:spPr>
            <a:xfrm>
              <a:off x="1351464" y="2349234"/>
              <a:ext cx="1080000" cy="108000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Processor</a:t>
              </a:r>
              <a:endParaRPr lang="zh-CN" altLang="en-US" dirty="0">
                <a:solidFill>
                  <a:schemeClr val="tx1"/>
                </a:solidFill>
              </a:endParaRPr>
            </a:p>
          </p:txBody>
        </p:sp>
        <p:cxnSp>
          <p:nvCxnSpPr>
            <p:cNvPr id="36" name="直接箭头连接符 35"/>
            <p:cNvCxnSpPr/>
            <p:nvPr/>
          </p:nvCxnSpPr>
          <p:spPr>
            <a:xfrm>
              <a:off x="95415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242540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a:off x="5753585" y="4538129"/>
            <a:ext cx="1868557" cy="1080000"/>
            <a:chOff x="954157" y="2349234"/>
            <a:chExt cx="1868557" cy="1080000"/>
          </a:xfrm>
        </p:grpSpPr>
        <p:sp>
          <p:nvSpPr>
            <p:cNvPr id="40" name="椭圆 39"/>
            <p:cNvSpPr/>
            <p:nvPr/>
          </p:nvSpPr>
          <p:spPr>
            <a:xfrm>
              <a:off x="1351464" y="2349234"/>
              <a:ext cx="1080000" cy="1080000"/>
            </a:xfrm>
            <a:prstGeom prst="ellipse">
              <a:avLst/>
            </a:prstGeom>
            <a:solidFill>
              <a:srgbClr val="009999">
                <a:alpha val="25000"/>
              </a:srgbClr>
            </a:solidFill>
            <a:ln w="3175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ts val="1800"/>
                </a:lnSpc>
              </a:pPr>
              <a:r>
                <a:rPr lang="en-US" altLang="zh-CN" dirty="0">
                  <a:solidFill>
                    <a:schemeClr val="tx1"/>
                  </a:solidFill>
                </a:rPr>
                <a:t>Source-</a:t>
              </a:r>
            </a:p>
            <a:p>
              <a:pPr algn="ctr">
                <a:lnSpc>
                  <a:spcPts val="1800"/>
                </a:lnSpc>
              </a:pPr>
              <a:r>
                <a:rPr lang="en-US" altLang="zh-CN" dirty="0">
                  <a:solidFill>
                    <a:schemeClr val="tx1"/>
                  </a:solidFill>
                </a:rPr>
                <a:t>Drain</a:t>
              </a:r>
              <a:endParaRPr lang="zh-CN" altLang="en-US" dirty="0">
                <a:solidFill>
                  <a:schemeClr val="tx1"/>
                </a:solidFill>
              </a:endParaRPr>
            </a:p>
          </p:txBody>
        </p:sp>
        <p:cxnSp>
          <p:nvCxnSpPr>
            <p:cNvPr id="41" name="直接箭头连接符 40"/>
            <p:cNvCxnSpPr/>
            <p:nvPr/>
          </p:nvCxnSpPr>
          <p:spPr>
            <a:xfrm>
              <a:off x="954157" y="2889234"/>
              <a:ext cx="39730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42" name="直接箭头连接符 41"/>
            <p:cNvCxnSpPr/>
            <p:nvPr/>
          </p:nvCxnSpPr>
          <p:spPr>
            <a:xfrm>
              <a:off x="2425407" y="2889234"/>
              <a:ext cx="39730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sp>
        <p:nvSpPr>
          <p:cNvPr id="44" name="矩形 43"/>
          <p:cNvSpPr/>
          <p:nvPr/>
        </p:nvSpPr>
        <p:spPr>
          <a:xfrm>
            <a:off x="587632" y="3678222"/>
            <a:ext cx="3291475" cy="369332"/>
          </a:xfrm>
          <a:prstGeom prst="rect">
            <a:avLst/>
          </a:prstGeom>
        </p:spPr>
        <p:txBody>
          <a:bodyPr wrap="square">
            <a:spAutoFit/>
          </a:bodyPr>
          <a:lstStyle/>
          <a:p>
            <a:pPr lvl="0" algn="ctr"/>
            <a:r>
              <a:rPr lang="zh-CN" altLang="en-US" dirty="0">
                <a:solidFill>
                  <a:prstClr val="black"/>
                </a:solidFill>
              </a:rPr>
              <a:t>数据源：传感器、模拟输入</a:t>
            </a:r>
            <a:r>
              <a:rPr lang="en-US" altLang="zh-CN" dirty="0">
                <a:solidFill>
                  <a:prstClr val="black"/>
                </a:solidFill>
              </a:rPr>
              <a:t>…</a:t>
            </a:r>
          </a:p>
        </p:txBody>
      </p:sp>
      <p:sp>
        <p:nvSpPr>
          <p:cNvPr id="45" name="矩形 44"/>
          <p:cNvSpPr/>
          <p:nvPr/>
        </p:nvSpPr>
        <p:spPr>
          <a:xfrm>
            <a:off x="5042126" y="3678222"/>
            <a:ext cx="3291475" cy="369332"/>
          </a:xfrm>
          <a:prstGeom prst="rect">
            <a:avLst/>
          </a:prstGeom>
        </p:spPr>
        <p:txBody>
          <a:bodyPr wrap="square">
            <a:spAutoFit/>
          </a:bodyPr>
          <a:lstStyle/>
          <a:p>
            <a:pPr lvl="0" algn="ctr"/>
            <a:r>
              <a:rPr lang="zh-CN" altLang="en-US" dirty="0">
                <a:solidFill>
                  <a:prstClr val="black"/>
                </a:solidFill>
              </a:rPr>
              <a:t>数据汇：可视化、数据记录</a:t>
            </a:r>
            <a:r>
              <a:rPr lang="en-US" altLang="zh-CN" dirty="0">
                <a:solidFill>
                  <a:prstClr val="black"/>
                </a:solidFill>
              </a:rPr>
              <a:t>…</a:t>
            </a:r>
          </a:p>
        </p:txBody>
      </p:sp>
      <p:sp>
        <p:nvSpPr>
          <p:cNvPr id="46" name="矩形 45"/>
          <p:cNvSpPr/>
          <p:nvPr/>
        </p:nvSpPr>
        <p:spPr>
          <a:xfrm>
            <a:off x="587631" y="5813250"/>
            <a:ext cx="3291475" cy="369332"/>
          </a:xfrm>
          <a:prstGeom prst="rect">
            <a:avLst/>
          </a:prstGeom>
        </p:spPr>
        <p:txBody>
          <a:bodyPr wrap="square">
            <a:spAutoFit/>
          </a:bodyPr>
          <a:lstStyle/>
          <a:p>
            <a:pPr lvl="0" algn="ctr"/>
            <a:r>
              <a:rPr lang="zh-CN" altLang="en-US" dirty="0">
                <a:solidFill>
                  <a:prstClr val="black"/>
                </a:solidFill>
              </a:rPr>
              <a:t>数据处理：算法模块</a:t>
            </a:r>
            <a:r>
              <a:rPr lang="en-US" altLang="zh-CN" dirty="0">
                <a:solidFill>
                  <a:prstClr val="black"/>
                </a:solidFill>
              </a:rPr>
              <a:t>…</a:t>
            </a:r>
          </a:p>
        </p:txBody>
      </p:sp>
      <p:sp>
        <p:nvSpPr>
          <p:cNvPr id="47" name="矩形 46"/>
          <p:cNvSpPr/>
          <p:nvPr/>
        </p:nvSpPr>
        <p:spPr>
          <a:xfrm>
            <a:off x="5042125" y="5813250"/>
            <a:ext cx="3291475" cy="369332"/>
          </a:xfrm>
          <a:prstGeom prst="rect">
            <a:avLst/>
          </a:prstGeom>
        </p:spPr>
        <p:txBody>
          <a:bodyPr wrap="square">
            <a:spAutoFit/>
          </a:bodyPr>
          <a:lstStyle/>
          <a:p>
            <a:pPr lvl="0" algn="ctr"/>
            <a:r>
              <a:rPr lang="zh-CN" altLang="en-US" dirty="0">
                <a:solidFill>
                  <a:prstClr val="black"/>
                </a:solidFill>
              </a:rPr>
              <a:t>源</a:t>
            </a:r>
            <a:r>
              <a:rPr lang="en-US" altLang="zh-CN" dirty="0">
                <a:solidFill>
                  <a:prstClr val="black"/>
                </a:solidFill>
              </a:rPr>
              <a:t>-</a:t>
            </a:r>
            <a:r>
              <a:rPr lang="zh-CN" altLang="en-US" dirty="0">
                <a:solidFill>
                  <a:prstClr val="black"/>
                </a:solidFill>
              </a:rPr>
              <a:t>汇：用户交互</a:t>
            </a:r>
            <a:r>
              <a:rPr lang="en-US" altLang="zh-CN" dirty="0">
                <a:solidFill>
                  <a:prstClr val="black"/>
                </a:solidFill>
              </a:rPr>
              <a:t>…</a:t>
            </a:r>
          </a:p>
        </p:txBody>
      </p:sp>
      <p:grpSp>
        <p:nvGrpSpPr>
          <p:cNvPr id="8" name="组合 7"/>
          <p:cNvGrpSpPr/>
          <p:nvPr/>
        </p:nvGrpSpPr>
        <p:grpSpPr>
          <a:xfrm>
            <a:off x="2654713" y="2616231"/>
            <a:ext cx="621838" cy="801495"/>
            <a:chOff x="2658074" y="2591520"/>
            <a:chExt cx="621838" cy="801495"/>
          </a:xfrm>
        </p:grpSpPr>
        <p:cxnSp>
          <p:nvCxnSpPr>
            <p:cNvPr id="49" name="直接箭头连接符 48"/>
            <p:cNvCxnSpPr/>
            <p:nvPr/>
          </p:nvCxnSpPr>
          <p:spPr>
            <a:xfrm rot="-1800000">
              <a:off x="2658075" y="2591520"/>
              <a:ext cx="621837" cy="0"/>
            </a:xfrm>
            <a:prstGeom prst="straightConnector1">
              <a:avLst/>
            </a:prstGeom>
            <a:solidFill>
              <a:schemeClr val="accent1">
                <a:alpha val="25000"/>
              </a:schemeClr>
            </a:solid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51" name="直接箭头连接符 50"/>
            <p:cNvCxnSpPr/>
            <p:nvPr/>
          </p:nvCxnSpPr>
          <p:spPr>
            <a:xfrm rot="1800000">
              <a:off x="2658074" y="3393015"/>
              <a:ext cx="621837" cy="0"/>
            </a:xfrm>
            <a:prstGeom prst="straightConnector1">
              <a:avLst/>
            </a:prstGeom>
            <a:solidFill>
              <a:schemeClr val="accent1">
                <a:alpha val="25000"/>
              </a:schemeClr>
            </a:solid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53" name="组合 52"/>
          <p:cNvGrpSpPr/>
          <p:nvPr/>
        </p:nvGrpSpPr>
        <p:grpSpPr>
          <a:xfrm flipH="1">
            <a:off x="5641319" y="2616231"/>
            <a:ext cx="621838" cy="801495"/>
            <a:chOff x="2658074" y="2591520"/>
            <a:chExt cx="621838" cy="801495"/>
          </a:xfrm>
        </p:grpSpPr>
        <p:cxnSp>
          <p:nvCxnSpPr>
            <p:cNvPr id="55" name="直接箭头连接符 54"/>
            <p:cNvCxnSpPr/>
            <p:nvPr/>
          </p:nvCxnSpPr>
          <p:spPr>
            <a:xfrm rot="-1800000">
              <a:off x="2658075" y="2591520"/>
              <a:ext cx="621837" cy="0"/>
            </a:xfrm>
            <a:prstGeom prst="straightConnector1">
              <a:avLst/>
            </a:prstGeom>
            <a:solidFill>
              <a:schemeClr val="accent1">
                <a:alpha val="25000"/>
              </a:schemeClr>
            </a:solidFill>
            <a:ln w="31750">
              <a:solidFill>
                <a:schemeClr val="accent6"/>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56" name="直接箭头连接符 55"/>
            <p:cNvCxnSpPr/>
            <p:nvPr/>
          </p:nvCxnSpPr>
          <p:spPr>
            <a:xfrm rot="1800000">
              <a:off x="2658074" y="3393015"/>
              <a:ext cx="621837" cy="0"/>
            </a:xfrm>
            <a:prstGeom prst="straightConnector1">
              <a:avLst/>
            </a:prstGeom>
            <a:solidFill>
              <a:schemeClr val="accent1">
                <a:alpha val="25000"/>
              </a:schemeClr>
            </a:solidFill>
            <a:ln w="31750">
              <a:solidFill>
                <a:schemeClr val="accent6"/>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 name="组合 2"/>
          <p:cNvGrpSpPr/>
          <p:nvPr/>
        </p:nvGrpSpPr>
        <p:grpSpPr>
          <a:xfrm>
            <a:off x="1419894" y="4677381"/>
            <a:ext cx="1641416" cy="801495"/>
            <a:chOff x="1419894" y="4677381"/>
            <a:chExt cx="1641416" cy="801495"/>
          </a:xfrm>
        </p:grpSpPr>
        <p:grpSp>
          <p:nvGrpSpPr>
            <p:cNvPr id="29" name="组合 28"/>
            <p:cNvGrpSpPr/>
            <p:nvPr/>
          </p:nvGrpSpPr>
          <p:grpSpPr>
            <a:xfrm>
              <a:off x="2665311" y="4677381"/>
              <a:ext cx="395999" cy="801495"/>
              <a:chOff x="2658075" y="2591520"/>
              <a:chExt cx="621837" cy="801495"/>
            </a:xfrm>
          </p:grpSpPr>
          <p:cxnSp>
            <p:nvCxnSpPr>
              <p:cNvPr id="30" name="直接箭头连接符 29"/>
              <p:cNvCxnSpPr/>
              <p:nvPr/>
            </p:nvCxnSpPr>
            <p:spPr>
              <a:xfrm rot="-1800000">
                <a:off x="2658075" y="2591520"/>
                <a:ext cx="62183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37" name="直接箭头连接符 36"/>
              <p:cNvCxnSpPr/>
              <p:nvPr/>
            </p:nvCxnSpPr>
            <p:spPr>
              <a:xfrm rot="1800000">
                <a:off x="2658075" y="3393015"/>
                <a:ext cx="62183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组合 42"/>
            <p:cNvGrpSpPr/>
            <p:nvPr/>
          </p:nvGrpSpPr>
          <p:grpSpPr>
            <a:xfrm flipH="1">
              <a:off x="1419894" y="4677381"/>
              <a:ext cx="395999" cy="801495"/>
              <a:chOff x="2658075" y="2591520"/>
              <a:chExt cx="621837" cy="801495"/>
            </a:xfrm>
          </p:grpSpPr>
          <p:cxnSp>
            <p:nvCxnSpPr>
              <p:cNvPr id="48" name="直接箭头连接符 47"/>
              <p:cNvCxnSpPr/>
              <p:nvPr/>
            </p:nvCxnSpPr>
            <p:spPr>
              <a:xfrm rot="-1800000">
                <a:off x="2658075" y="2591520"/>
                <a:ext cx="621837" cy="0"/>
              </a:xfrm>
              <a:prstGeom prst="straightConnector1">
                <a:avLst/>
              </a:prstGeom>
              <a:solidFill>
                <a:schemeClr val="accent1">
                  <a:alpha val="25000"/>
                </a:schemeClr>
              </a:solidFill>
              <a:ln w="31750">
                <a:solidFill>
                  <a:schemeClr val="accent2"/>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52" name="直接箭头连接符 51"/>
              <p:cNvCxnSpPr/>
              <p:nvPr/>
            </p:nvCxnSpPr>
            <p:spPr>
              <a:xfrm rot="1800000">
                <a:off x="2658075" y="3393015"/>
                <a:ext cx="621837" cy="0"/>
              </a:xfrm>
              <a:prstGeom prst="straightConnector1">
                <a:avLst/>
              </a:prstGeom>
              <a:solidFill>
                <a:schemeClr val="accent1">
                  <a:alpha val="25000"/>
                </a:schemeClr>
              </a:solidFill>
              <a:ln w="31750">
                <a:solidFill>
                  <a:schemeClr val="accent2"/>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54" name="组合 53"/>
          <p:cNvGrpSpPr/>
          <p:nvPr/>
        </p:nvGrpSpPr>
        <p:grpSpPr>
          <a:xfrm>
            <a:off x="5867154" y="4677381"/>
            <a:ext cx="1641416" cy="801495"/>
            <a:chOff x="1419894" y="4677381"/>
            <a:chExt cx="1641416" cy="801495"/>
          </a:xfrm>
        </p:grpSpPr>
        <p:grpSp>
          <p:nvGrpSpPr>
            <p:cNvPr id="57" name="组合 56"/>
            <p:cNvGrpSpPr/>
            <p:nvPr/>
          </p:nvGrpSpPr>
          <p:grpSpPr>
            <a:xfrm>
              <a:off x="2665311" y="4677381"/>
              <a:ext cx="395999" cy="801495"/>
              <a:chOff x="2658075" y="2591520"/>
              <a:chExt cx="621837" cy="801495"/>
            </a:xfrm>
          </p:grpSpPr>
          <p:cxnSp>
            <p:nvCxnSpPr>
              <p:cNvPr id="61" name="直接箭头连接符 60"/>
              <p:cNvCxnSpPr/>
              <p:nvPr/>
            </p:nvCxnSpPr>
            <p:spPr>
              <a:xfrm rot="-1800000">
                <a:off x="2658075" y="2591520"/>
                <a:ext cx="62183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62" name="直接箭头连接符 61"/>
              <p:cNvCxnSpPr/>
              <p:nvPr/>
            </p:nvCxnSpPr>
            <p:spPr>
              <a:xfrm rot="1800000">
                <a:off x="2658075" y="3393015"/>
                <a:ext cx="621837" cy="0"/>
              </a:xfrm>
              <a:prstGeom prst="straightConnector1">
                <a:avLst/>
              </a:prstGeom>
              <a:solidFill>
                <a:schemeClr val="accent1">
                  <a:alpha val="25000"/>
                </a:schemeClr>
              </a:solidFill>
              <a:ln w="31750">
                <a:solidFill>
                  <a:srgbClr val="009999"/>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58" name="组合 57"/>
            <p:cNvGrpSpPr/>
            <p:nvPr/>
          </p:nvGrpSpPr>
          <p:grpSpPr>
            <a:xfrm flipH="1">
              <a:off x="1419894" y="4677381"/>
              <a:ext cx="395999" cy="801495"/>
              <a:chOff x="2658075" y="2591520"/>
              <a:chExt cx="621837" cy="801495"/>
            </a:xfrm>
          </p:grpSpPr>
          <p:cxnSp>
            <p:nvCxnSpPr>
              <p:cNvPr id="59" name="直接箭头连接符 58"/>
              <p:cNvCxnSpPr/>
              <p:nvPr/>
            </p:nvCxnSpPr>
            <p:spPr>
              <a:xfrm rot="-1800000">
                <a:off x="2658075" y="2591520"/>
                <a:ext cx="621837" cy="0"/>
              </a:xfrm>
              <a:prstGeom prst="straightConnector1">
                <a:avLst/>
              </a:prstGeom>
              <a:solidFill>
                <a:schemeClr val="accent1">
                  <a:alpha val="25000"/>
                </a:schemeClr>
              </a:solidFill>
              <a:ln w="31750">
                <a:solidFill>
                  <a:srgbClr val="009999"/>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60" name="直接箭头连接符 59"/>
              <p:cNvCxnSpPr/>
              <p:nvPr/>
            </p:nvCxnSpPr>
            <p:spPr>
              <a:xfrm rot="1800000">
                <a:off x="2658075" y="3393015"/>
                <a:ext cx="621837" cy="0"/>
              </a:xfrm>
              <a:prstGeom prst="straightConnector1">
                <a:avLst/>
              </a:prstGeom>
              <a:solidFill>
                <a:schemeClr val="accent1">
                  <a:alpha val="25000"/>
                </a:schemeClr>
              </a:solidFill>
              <a:ln w="31750">
                <a:solidFill>
                  <a:srgbClr val="009999"/>
                </a:solidFill>
                <a:headEnd type="arrow" w="lg" len="lg"/>
                <a:tailEnd type="none" w="lg" len="lg"/>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70" name="组合 69"/>
          <p:cNvGrpSpPr/>
          <p:nvPr/>
        </p:nvGrpSpPr>
        <p:grpSpPr>
          <a:xfrm>
            <a:off x="1886092" y="3100542"/>
            <a:ext cx="5152902" cy="2504360"/>
            <a:chOff x="1886092" y="3100542"/>
            <a:chExt cx="5152902" cy="2504360"/>
          </a:xfrm>
        </p:grpSpPr>
        <p:sp>
          <p:nvSpPr>
            <p:cNvPr id="71" name="矩形 70"/>
            <p:cNvSpPr/>
            <p:nvPr/>
          </p:nvSpPr>
          <p:spPr>
            <a:xfrm>
              <a:off x="6333352" y="3100542"/>
              <a:ext cx="705642" cy="369332"/>
            </a:xfrm>
            <a:prstGeom prst="rect">
              <a:avLst/>
            </a:prstGeom>
          </p:spPr>
          <p:txBody>
            <a:bodyPr wrap="none">
              <a:spAutoFit/>
            </a:bodyPr>
            <a:lstStyle/>
            <a:p>
              <a:pPr algn="ctr"/>
              <a:r>
                <a:rPr lang="en-US" altLang="zh-CN" dirty="0"/>
                <a:t>Multi</a:t>
              </a:r>
              <a:endParaRPr lang="zh-CN" altLang="en-US" dirty="0"/>
            </a:p>
          </p:txBody>
        </p:sp>
        <p:sp>
          <p:nvSpPr>
            <p:cNvPr id="72" name="矩形 71"/>
            <p:cNvSpPr/>
            <p:nvPr/>
          </p:nvSpPr>
          <p:spPr>
            <a:xfrm>
              <a:off x="1886092" y="5138009"/>
              <a:ext cx="705642" cy="369332"/>
            </a:xfrm>
            <a:prstGeom prst="rect">
              <a:avLst/>
            </a:prstGeom>
          </p:spPr>
          <p:txBody>
            <a:bodyPr wrap="none">
              <a:spAutoFit/>
            </a:bodyPr>
            <a:lstStyle/>
            <a:p>
              <a:pPr algn="ctr"/>
              <a:r>
                <a:rPr lang="en-US" altLang="zh-CN" dirty="0"/>
                <a:t>Multi</a:t>
              </a:r>
              <a:endParaRPr lang="zh-CN" altLang="en-US" dirty="0"/>
            </a:p>
          </p:txBody>
        </p:sp>
        <p:sp>
          <p:nvSpPr>
            <p:cNvPr id="73" name="矩形 72"/>
            <p:cNvSpPr/>
            <p:nvPr/>
          </p:nvSpPr>
          <p:spPr>
            <a:xfrm>
              <a:off x="6333352" y="5235570"/>
              <a:ext cx="705642" cy="369332"/>
            </a:xfrm>
            <a:prstGeom prst="rect">
              <a:avLst/>
            </a:prstGeom>
          </p:spPr>
          <p:txBody>
            <a:bodyPr wrap="none">
              <a:spAutoFit/>
            </a:bodyPr>
            <a:lstStyle/>
            <a:p>
              <a:pPr algn="ctr"/>
              <a:r>
                <a:rPr lang="en-US" altLang="zh-CN" dirty="0"/>
                <a:t>Multi</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a:t>
            </a:r>
            <a:endParaRPr lang="zh-CN" altLang="en-US" dirty="0"/>
          </a:p>
        </p:txBody>
      </p:sp>
      <p:sp>
        <p:nvSpPr>
          <p:cNvPr id="50" name="文本框 49"/>
          <p:cNvSpPr txBox="1"/>
          <p:nvPr/>
        </p:nvSpPr>
        <p:spPr>
          <a:xfrm>
            <a:off x="689944" y="1450861"/>
            <a:ext cx="7764111" cy="461665"/>
          </a:xfrm>
          <a:prstGeom prst="rect">
            <a:avLst/>
          </a:prstGeom>
          <a:noFill/>
        </p:spPr>
        <p:txBody>
          <a:bodyPr wrap="square" rtlCol="0">
            <a:spAutoFit/>
          </a:bodyPr>
          <a:lstStyle/>
          <a:p>
            <a:r>
              <a:rPr lang="zh-CN" altLang="en-US" sz="2400" dirty="0"/>
              <a:t>一个节点的生命周期</a:t>
            </a:r>
          </a:p>
        </p:txBody>
      </p:sp>
      <p:grpSp>
        <p:nvGrpSpPr>
          <p:cNvPr id="34" name="组合 33"/>
          <p:cNvGrpSpPr/>
          <p:nvPr/>
        </p:nvGrpSpPr>
        <p:grpSpPr>
          <a:xfrm>
            <a:off x="1459063" y="3246808"/>
            <a:ext cx="1868557" cy="1080000"/>
            <a:chOff x="954157" y="2349234"/>
            <a:chExt cx="1868557" cy="1080000"/>
          </a:xfrm>
        </p:grpSpPr>
        <p:sp>
          <p:nvSpPr>
            <p:cNvPr id="35" name="椭圆 34"/>
            <p:cNvSpPr/>
            <p:nvPr/>
          </p:nvSpPr>
          <p:spPr>
            <a:xfrm>
              <a:off x="1351464" y="2349234"/>
              <a:ext cx="1080000" cy="108000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Node</a:t>
              </a:r>
              <a:endParaRPr lang="zh-CN" altLang="en-US" sz="2400" dirty="0">
                <a:solidFill>
                  <a:schemeClr val="tx1"/>
                </a:solidFill>
              </a:endParaRPr>
            </a:p>
          </p:txBody>
        </p:sp>
        <p:cxnSp>
          <p:nvCxnSpPr>
            <p:cNvPr id="36" name="直接箭头连接符 35"/>
            <p:cNvCxnSpPr/>
            <p:nvPr/>
          </p:nvCxnSpPr>
          <p:spPr>
            <a:xfrm>
              <a:off x="95415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242540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sp>
        <p:nvSpPr>
          <p:cNvPr id="27" name="矩形 26"/>
          <p:cNvSpPr/>
          <p:nvPr/>
        </p:nvSpPr>
        <p:spPr>
          <a:xfrm>
            <a:off x="4572000" y="2817312"/>
            <a:ext cx="3991555" cy="1938992"/>
          </a:xfrm>
          <a:prstGeom prst="rect">
            <a:avLst/>
          </a:prstGeom>
        </p:spPr>
        <p:txBody>
          <a:bodyPr wrap="square">
            <a:spAutoFit/>
          </a:bodyPr>
          <a:lstStyle/>
          <a:p>
            <a:pPr marL="342900" lvl="0" indent="-342900">
              <a:buFont typeface="Arial" panose="020B0604020202020204" pitchFamily="34" charset="0"/>
              <a:buChar char="•"/>
            </a:pPr>
            <a:r>
              <a:rPr lang="en-US" altLang="zh-CN" sz="2400" dirty="0">
                <a:solidFill>
                  <a:prstClr val="black"/>
                </a:solidFill>
              </a:rPr>
              <a:t>Node</a:t>
            </a:r>
            <a:r>
              <a:rPr lang="zh-CN" altLang="en-US" sz="2400" dirty="0">
                <a:solidFill>
                  <a:prstClr val="black"/>
                </a:solidFill>
              </a:rPr>
              <a:t>的创建和声明</a:t>
            </a:r>
            <a:endParaRPr lang="en-US" altLang="zh-CN" sz="2400" dirty="0">
              <a:solidFill>
                <a:prstClr val="black"/>
              </a:solidFill>
            </a:endParaRPr>
          </a:p>
          <a:p>
            <a:pPr marL="342900" lvl="0" indent="-342900">
              <a:buFont typeface="Arial" panose="020B0604020202020204" pitchFamily="34" charset="0"/>
              <a:buChar char="•"/>
            </a:pPr>
            <a:r>
              <a:rPr lang="zh-CN" altLang="en-US" sz="2400" dirty="0">
                <a:solidFill>
                  <a:prstClr val="black"/>
                </a:solidFill>
              </a:rPr>
              <a:t>打开</a:t>
            </a:r>
            <a:r>
              <a:rPr lang="en-US" altLang="zh-CN" sz="2400" dirty="0">
                <a:solidFill>
                  <a:prstClr val="black"/>
                </a:solidFill>
              </a:rPr>
              <a:t>(open)Node</a:t>
            </a:r>
          </a:p>
          <a:p>
            <a:pPr marL="342900" lvl="0" indent="-342900">
              <a:buFont typeface="Arial" panose="020B0604020202020204" pitchFamily="34" charset="0"/>
              <a:buChar char="•"/>
            </a:pPr>
            <a:r>
              <a:rPr lang="zh-CN" altLang="en-US" sz="2400" dirty="0">
                <a:solidFill>
                  <a:prstClr val="black"/>
                </a:solidFill>
              </a:rPr>
              <a:t>每接受一次</a:t>
            </a:r>
            <a:r>
              <a:rPr lang="zh-CN" altLang="en-US" sz="2400" dirty="0"/>
              <a:t>激活</a:t>
            </a:r>
            <a:r>
              <a:rPr lang="en-US" altLang="zh-CN" sz="2400" dirty="0">
                <a:solidFill>
                  <a:prstClr val="black"/>
                </a:solidFill>
              </a:rPr>
              <a:t>(trigger)</a:t>
            </a:r>
            <a:r>
              <a:rPr lang="zh-CN" altLang="en-US" sz="2400" dirty="0">
                <a:solidFill>
                  <a:prstClr val="black"/>
                </a:solidFill>
              </a:rPr>
              <a:t>，执行一次核心代码</a:t>
            </a:r>
            <a:endParaRPr lang="en-US" altLang="zh-CN" sz="2400" dirty="0">
              <a:solidFill>
                <a:prstClr val="black"/>
              </a:solidFill>
            </a:endParaRPr>
          </a:p>
          <a:p>
            <a:pPr marL="342900" lvl="0" indent="-342900">
              <a:buFont typeface="Arial" panose="020B0604020202020204" pitchFamily="34" charset="0"/>
              <a:buChar char="•"/>
            </a:pPr>
            <a:r>
              <a:rPr lang="zh-CN" altLang="en-US" sz="2400" dirty="0">
                <a:solidFill>
                  <a:prstClr val="black"/>
                </a:solidFill>
              </a:rPr>
              <a:t>关闭</a:t>
            </a:r>
            <a:r>
              <a:rPr lang="en-US" altLang="zh-CN" sz="2400" dirty="0">
                <a:solidFill>
                  <a:prstClr val="black"/>
                </a:solidFill>
              </a:rPr>
              <a:t>(close)Node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animEffect transition="in" filter="fade">
                                      <p:cBhvr>
                                        <p:cTn id="11" dur="500"/>
                                        <p:tgtEl>
                                          <p:spTgt spid="2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fade">
                                      <p:cBhvr>
                                        <p:cTn id="15" dur="500"/>
                                        <p:tgtEl>
                                          <p:spTgt spid="2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fade">
                                      <p:cBhvr>
                                        <p:cTn id="19" dur="500"/>
                                        <p:tgtEl>
                                          <p:spTgt spid="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a:t>
            </a:r>
            <a:endParaRPr lang="zh-CN" altLang="en-US" dirty="0"/>
          </a:p>
        </p:txBody>
      </p:sp>
      <p:pic>
        <p:nvPicPr>
          <p:cNvPr id="4" name="图片 3"/>
          <p:cNvPicPr>
            <a:picLocks noChangeAspect="1"/>
          </p:cNvPicPr>
          <p:nvPr/>
        </p:nvPicPr>
        <p:blipFill>
          <a:blip r:embed="rId2"/>
          <a:stretch>
            <a:fillRect/>
          </a:stretch>
        </p:blipFill>
        <p:spPr>
          <a:xfrm>
            <a:off x="622313" y="1617924"/>
            <a:ext cx="3240000" cy="2541176"/>
          </a:xfrm>
          <a:prstGeom prst="rect">
            <a:avLst/>
          </a:prstGeom>
          <a:effectLst>
            <a:outerShdw blurRad="317500" algn="ctr" rotWithShape="0">
              <a:prstClr val="black">
                <a:alpha val="40000"/>
              </a:prstClr>
            </a:outerShdw>
          </a:effectLst>
        </p:spPr>
      </p:pic>
      <p:grpSp>
        <p:nvGrpSpPr>
          <p:cNvPr id="9" name="组合 8"/>
          <p:cNvGrpSpPr/>
          <p:nvPr/>
        </p:nvGrpSpPr>
        <p:grpSpPr>
          <a:xfrm>
            <a:off x="1113285" y="1625875"/>
            <a:ext cx="3819016" cy="1174326"/>
            <a:chOff x="1113285" y="1625875"/>
            <a:chExt cx="3819016" cy="1174326"/>
          </a:xfrm>
        </p:grpSpPr>
        <p:sp>
          <p:nvSpPr>
            <p:cNvPr id="30" name="矩形 29"/>
            <p:cNvSpPr/>
            <p:nvPr/>
          </p:nvSpPr>
          <p:spPr>
            <a:xfrm>
              <a:off x="1113285" y="2589735"/>
              <a:ext cx="1272107" cy="21046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374354" y="1625875"/>
              <a:ext cx="2557947" cy="106909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113284" y="2839956"/>
            <a:ext cx="3830054" cy="1174327"/>
            <a:chOff x="1113284" y="2839956"/>
            <a:chExt cx="3830054" cy="1174327"/>
          </a:xfrm>
        </p:grpSpPr>
        <p:sp>
          <p:nvSpPr>
            <p:cNvPr id="48" name="矩形 47"/>
            <p:cNvSpPr/>
            <p:nvPr/>
          </p:nvSpPr>
          <p:spPr>
            <a:xfrm>
              <a:off x="1113284" y="2839956"/>
              <a:ext cx="1272107" cy="21046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flipV="1">
              <a:off x="2385391" y="2945189"/>
              <a:ext cx="2557947" cy="106909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4932301" y="1387091"/>
            <a:ext cx="3291475" cy="461665"/>
          </a:xfrm>
          <a:prstGeom prst="rect">
            <a:avLst/>
          </a:prstGeom>
        </p:spPr>
        <p:txBody>
          <a:bodyPr wrap="square">
            <a:spAutoFit/>
          </a:bodyPr>
          <a:lstStyle/>
          <a:p>
            <a:pPr lvl="0"/>
            <a:r>
              <a:rPr lang="zh-CN" altLang="en-US" sz="2400" dirty="0">
                <a:solidFill>
                  <a:prstClr val="black"/>
                </a:solidFill>
              </a:rPr>
              <a:t>所有</a:t>
            </a:r>
            <a:r>
              <a:rPr lang="en-US" altLang="zh-CN" sz="2400" dirty="0">
                <a:solidFill>
                  <a:prstClr val="black"/>
                </a:solidFill>
              </a:rPr>
              <a:t>Nodes</a:t>
            </a:r>
            <a:r>
              <a:rPr lang="zh-CN" altLang="en-US" sz="2400" dirty="0">
                <a:solidFill>
                  <a:prstClr val="black"/>
                </a:solidFill>
              </a:rPr>
              <a:t>的头文件</a:t>
            </a:r>
            <a:endParaRPr lang="en-US" altLang="zh-CN" sz="2400" dirty="0">
              <a:solidFill>
                <a:prstClr val="black"/>
              </a:solidFill>
            </a:endParaRPr>
          </a:p>
        </p:txBody>
      </p:sp>
      <p:sp>
        <p:nvSpPr>
          <p:cNvPr id="54" name="矩形 53"/>
          <p:cNvSpPr/>
          <p:nvPr/>
        </p:nvSpPr>
        <p:spPr>
          <a:xfrm>
            <a:off x="4932300" y="3781588"/>
            <a:ext cx="3291475" cy="461665"/>
          </a:xfrm>
          <a:prstGeom prst="rect">
            <a:avLst/>
          </a:prstGeom>
        </p:spPr>
        <p:txBody>
          <a:bodyPr wrap="square">
            <a:spAutoFit/>
          </a:bodyPr>
          <a:lstStyle/>
          <a:p>
            <a:pPr lvl="0"/>
            <a:r>
              <a:rPr lang="zh-CN" altLang="en-US" sz="2400" dirty="0">
                <a:solidFill>
                  <a:prstClr val="black"/>
                </a:solidFill>
              </a:rPr>
              <a:t>所有</a:t>
            </a:r>
            <a:r>
              <a:rPr lang="en-US" altLang="zh-CN" sz="2400" dirty="0">
                <a:solidFill>
                  <a:prstClr val="black"/>
                </a:solidFill>
              </a:rPr>
              <a:t>Nodes</a:t>
            </a:r>
            <a:r>
              <a:rPr lang="zh-CN" altLang="en-US" sz="2400" dirty="0">
                <a:solidFill>
                  <a:prstClr val="black"/>
                </a:solidFill>
              </a:rPr>
              <a:t>的程序代码</a:t>
            </a:r>
            <a:endParaRPr lang="en-US" altLang="zh-CN" sz="24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r="2544"/>
          <a:stretch>
            <a:fillRect/>
          </a:stretch>
        </p:blipFill>
        <p:spPr>
          <a:xfrm>
            <a:off x="622313" y="1276017"/>
            <a:ext cx="3242021" cy="5299711"/>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a:t>
            </a:r>
            <a:endParaRPr lang="zh-CN" altLang="en-US" dirty="0"/>
          </a:p>
        </p:txBody>
      </p:sp>
      <p:grpSp>
        <p:nvGrpSpPr>
          <p:cNvPr id="11" name="组合 10"/>
          <p:cNvGrpSpPr/>
          <p:nvPr/>
        </p:nvGrpSpPr>
        <p:grpSpPr>
          <a:xfrm>
            <a:off x="1635379" y="1356059"/>
            <a:ext cx="4307131" cy="2297199"/>
            <a:chOff x="1113285" y="472536"/>
            <a:chExt cx="4307131" cy="2297199"/>
          </a:xfrm>
        </p:grpSpPr>
        <p:sp>
          <p:nvSpPr>
            <p:cNvPr id="12" name="矩形 11"/>
            <p:cNvSpPr/>
            <p:nvPr/>
          </p:nvSpPr>
          <p:spPr>
            <a:xfrm>
              <a:off x="1113285" y="2589735"/>
              <a:ext cx="1997596" cy="1800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10881" y="472536"/>
              <a:ext cx="2309535" cy="220719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635378" y="2202513"/>
            <a:ext cx="4307132" cy="1668159"/>
            <a:chOff x="1113284" y="1101576"/>
            <a:chExt cx="4307132" cy="1668159"/>
          </a:xfrm>
        </p:grpSpPr>
        <p:sp>
          <p:nvSpPr>
            <p:cNvPr id="31" name="矩形 30"/>
            <p:cNvSpPr/>
            <p:nvPr/>
          </p:nvSpPr>
          <p:spPr>
            <a:xfrm>
              <a:off x="1113284" y="2589735"/>
              <a:ext cx="1997597" cy="180000"/>
            </a:xfrm>
            <a:prstGeom prst="rect">
              <a:avLst/>
            </a:prstGeom>
            <a:solidFill>
              <a:schemeClr val="accent6">
                <a:alpha val="25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110881" y="1101576"/>
              <a:ext cx="2309535" cy="1578160"/>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6"/>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1635379" y="3101279"/>
            <a:ext cx="4307131" cy="986807"/>
            <a:chOff x="1113285" y="1782928"/>
            <a:chExt cx="4307131" cy="986807"/>
          </a:xfrm>
        </p:grpSpPr>
        <p:sp>
          <p:nvSpPr>
            <p:cNvPr id="34" name="矩形 33"/>
            <p:cNvSpPr/>
            <p:nvPr/>
          </p:nvSpPr>
          <p:spPr>
            <a:xfrm>
              <a:off x="1113285" y="2589735"/>
              <a:ext cx="1997598" cy="180000"/>
            </a:xfrm>
            <a:prstGeom prst="rect">
              <a:avLst/>
            </a:prstGeom>
            <a:solidFill>
              <a:schemeClr val="accent6">
                <a:alpha val="25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3110883" y="1782928"/>
              <a:ext cx="2309533" cy="896807"/>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6"/>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1635379" y="3870672"/>
            <a:ext cx="4307131" cy="875759"/>
            <a:chOff x="1113285" y="1893976"/>
            <a:chExt cx="4307131" cy="875759"/>
          </a:xfrm>
        </p:grpSpPr>
        <p:sp>
          <p:nvSpPr>
            <p:cNvPr id="37" name="矩形 36"/>
            <p:cNvSpPr/>
            <p:nvPr/>
          </p:nvSpPr>
          <p:spPr>
            <a:xfrm>
              <a:off x="1113285" y="2589735"/>
              <a:ext cx="1997598" cy="180000"/>
            </a:xfrm>
            <a:prstGeom prst="rect">
              <a:avLst/>
            </a:prstGeom>
            <a:solidFill>
              <a:schemeClr val="accent1">
                <a:alpha val="2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3110883" y="1893976"/>
              <a:ext cx="2309533" cy="78575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1635379" y="4656431"/>
            <a:ext cx="4307131" cy="308921"/>
            <a:chOff x="1113285" y="2460814"/>
            <a:chExt cx="4307131" cy="308921"/>
          </a:xfrm>
        </p:grpSpPr>
        <p:sp>
          <p:nvSpPr>
            <p:cNvPr id="40" name="矩形 39"/>
            <p:cNvSpPr/>
            <p:nvPr/>
          </p:nvSpPr>
          <p:spPr>
            <a:xfrm>
              <a:off x="1113285" y="2589735"/>
              <a:ext cx="1997598" cy="180000"/>
            </a:xfrm>
            <a:prstGeom prst="rect">
              <a:avLst/>
            </a:prstGeom>
            <a:solidFill>
              <a:schemeClr val="accent1">
                <a:alpha val="2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110883" y="2460814"/>
              <a:ext cx="2309533" cy="218921"/>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35379" y="5211615"/>
            <a:ext cx="4307131" cy="283086"/>
            <a:chOff x="1113285" y="2589735"/>
            <a:chExt cx="4307131" cy="283086"/>
          </a:xfrm>
        </p:grpSpPr>
        <p:sp>
          <p:nvSpPr>
            <p:cNvPr id="43" name="矩形 42"/>
            <p:cNvSpPr/>
            <p:nvPr/>
          </p:nvSpPr>
          <p:spPr>
            <a:xfrm>
              <a:off x="1113285" y="2589735"/>
              <a:ext cx="1997598" cy="180000"/>
            </a:xfrm>
            <a:prstGeom prst="rect">
              <a:avLst/>
            </a:prstGeom>
            <a:solidFill>
              <a:schemeClr val="accent1">
                <a:alpha val="2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flipV="1">
              <a:off x="3110883" y="2679735"/>
              <a:ext cx="2309533" cy="193086"/>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矩形 44"/>
          <p:cNvSpPr/>
          <p:nvPr/>
        </p:nvSpPr>
        <p:spPr>
          <a:xfrm>
            <a:off x="5942511" y="1177241"/>
            <a:ext cx="2628996" cy="707886"/>
          </a:xfrm>
          <a:prstGeom prst="rect">
            <a:avLst/>
          </a:prstGeom>
        </p:spPr>
        <p:txBody>
          <a:bodyPr wrap="square">
            <a:spAutoFit/>
          </a:bodyPr>
          <a:lstStyle/>
          <a:p>
            <a:pPr lvl="0"/>
            <a:r>
              <a:rPr lang="en-US" altLang="zh-CN" sz="2000" dirty="0">
                <a:solidFill>
                  <a:prstClr val="black"/>
                </a:solidFill>
              </a:rPr>
              <a:t>Processor_Multi</a:t>
            </a:r>
          </a:p>
          <a:p>
            <a:pPr lvl="0"/>
            <a:r>
              <a:rPr lang="zh-CN" altLang="en-US" sz="2000" dirty="0">
                <a:solidFill>
                  <a:prstClr val="black"/>
                </a:solidFill>
              </a:rPr>
              <a:t>航位推算法</a:t>
            </a:r>
            <a:endParaRPr lang="en-US" altLang="zh-CN" sz="2000" dirty="0">
              <a:solidFill>
                <a:prstClr val="black"/>
              </a:solidFill>
            </a:endParaRPr>
          </a:p>
        </p:txBody>
      </p:sp>
      <p:sp>
        <p:nvSpPr>
          <p:cNvPr id="46" name="矩形 45"/>
          <p:cNvSpPr/>
          <p:nvPr/>
        </p:nvSpPr>
        <p:spPr>
          <a:xfrm>
            <a:off x="5942511" y="1994450"/>
            <a:ext cx="2628996" cy="707886"/>
          </a:xfrm>
          <a:prstGeom prst="rect">
            <a:avLst/>
          </a:prstGeom>
        </p:spPr>
        <p:txBody>
          <a:bodyPr wrap="square">
            <a:spAutoFit/>
          </a:bodyPr>
          <a:lstStyle/>
          <a:p>
            <a:pPr lvl="0"/>
            <a:r>
              <a:rPr lang="en-US" altLang="zh-CN" sz="2000" dirty="0">
                <a:solidFill>
                  <a:prstClr val="black"/>
                </a:solidFill>
              </a:rPr>
              <a:t>Drain</a:t>
            </a:r>
          </a:p>
          <a:p>
            <a:pPr lvl="0"/>
            <a:r>
              <a:rPr lang="zh-CN" altLang="en-US" sz="2000" dirty="0">
                <a:solidFill>
                  <a:prstClr val="black"/>
                </a:solidFill>
              </a:rPr>
              <a:t>路径记录</a:t>
            </a:r>
            <a:endParaRPr lang="en-US" altLang="zh-CN" sz="2000" dirty="0">
              <a:solidFill>
                <a:prstClr val="black"/>
              </a:solidFill>
            </a:endParaRPr>
          </a:p>
        </p:txBody>
      </p:sp>
      <p:sp>
        <p:nvSpPr>
          <p:cNvPr id="47" name="矩形 46"/>
          <p:cNvSpPr/>
          <p:nvPr/>
        </p:nvSpPr>
        <p:spPr>
          <a:xfrm>
            <a:off x="5942511" y="2897380"/>
            <a:ext cx="2628996" cy="707886"/>
          </a:xfrm>
          <a:prstGeom prst="rect">
            <a:avLst/>
          </a:prstGeom>
        </p:spPr>
        <p:txBody>
          <a:bodyPr wrap="square">
            <a:spAutoFit/>
          </a:bodyPr>
          <a:lstStyle/>
          <a:p>
            <a:pPr lvl="0"/>
            <a:r>
              <a:rPr lang="en-US" altLang="zh-CN" sz="2000" dirty="0">
                <a:solidFill>
                  <a:prstClr val="black"/>
                </a:solidFill>
              </a:rPr>
              <a:t>Drain</a:t>
            </a:r>
          </a:p>
          <a:p>
            <a:pPr lvl="0"/>
            <a:r>
              <a:rPr lang="zh-CN" altLang="en-US" sz="2000" dirty="0">
                <a:solidFill>
                  <a:prstClr val="black"/>
                </a:solidFill>
              </a:rPr>
              <a:t>路径可视化</a:t>
            </a:r>
            <a:endParaRPr lang="en-US" altLang="zh-CN" sz="2000" dirty="0">
              <a:solidFill>
                <a:prstClr val="black"/>
              </a:solidFill>
            </a:endParaRPr>
          </a:p>
        </p:txBody>
      </p:sp>
      <p:grpSp>
        <p:nvGrpSpPr>
          <p:cNvPr id="49" name="组合 48"/>
          <p:cNvGrpSpPr/>
          <p:nvPr/>
        </p:nvGrpSpPr>
        <p:grpSpPr>
          <a:xfrm>
            <a:off x="1635379" y="5431017"/>
            <a:ext cx="4307131" cy="834610"/>
            <a:chOff x="1113285" y="2589735"/>
            <a:chExt cx="4307131" cy="834610"/>
          </a:xfrm>
        </p:grpSpPr>
        <p:sp>
          <p:nvSpPr>
            <p:cNvPr id="50" name="矩形 49"/>
            <p:cNvSpPr/>
            <p:nvPr/>
          </p:nvSpPr>
          <p:spPr>
            <a:xfrm>
              <a:off x="1113285" y="2589735"/>
              <a:ext cx="1997598" cy="180000"/>
            </a:xfrm>
            <a:prstGeom prst="rect">
              <a:avLst/>
            </a:prstGeom>
            <a:solidFill>
              <a:schemeClr val="accent6">
                <a:alpha val="25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V="1">
              <a:off x="3110883" y="2679734"/>
              <a:ext cx="2309533" cy="744611"/>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Lst>
              <a:ahLst/>
              <a:cxnLst>
                <a:cxn ang="0">
                  <a:pos x="connsiteX0-1" y="connsiteY0-2"/>
                </a:cxn>
                <a:cxn ang="0">
                  <a:pos x="connsiteX1-3" y="connsiteY1-4"/>
                </a:cxn>
              </a:cxnLst>
              <a:rect l="l" t="t" r="r" b="b"/>
              <a:pathLst>
                <a:path w="2557947" h="1069094">
                  <a:moveTo>
                    <a:pt x="0" y="1069094"/>
                  </a:moveTo>
                  <a:cubicBezTo>
                    <a:pt x="2924755" y="1047495"/>
                    <a:pt x="1648967" y="-1186"/>
                    <a:pt x="2557947" y="1"/>
                  </a:cubicBezTo>
                </a:path>
              </a:pathLst>
            </a:custGeom>
            <a:noFill/>
            <a:ln w="25400">
              <a:solidFill>
                <a:schemeClr val="accent6"/>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p:cNvSpPr/>
          <p:nvPr/>
        </p:nvSpPr>
        <p:spPr>
          <a:xfrm>
            <a:off x="5942511" y="3692678"/>
            <a:ext cx="2628996" cy="707886"/>
          </a:xfrm>
          <a:prstGeom prst="rect">
            <a:avLst/>
          </a:prstGeom>
        </p:spPr>
        <p:txBody>
          <a:bodyPr wrap="square">
            <a:spAutoFit/>
          </a:bodyPr>
          <a:lstStyle/>
          <a:p>
            <a:pPr lvl="0"/>
            <a:r>
              <a:rPr lang="en-US" altLang="zh-CN" sz="2000" dirty="0">
                <a:solidFill>
                  <a:prstClr val="black"/>
                </a:solidFill>
              </a:rPr>
              <a:t>Source</a:t>
            </a:r>
          </a:p>
          <a:p>
            <a:pPr lvl="0"/>
            <a:r>
              <a:rPr lang="zh-CN" altLang="en-US" sz="2000" dirty="0">
                <a:solidFill>
                  <a:prstClr val="black"/>
                </a:solidFill>
              </a:rPr>
              <a:t>编码器数据输入</a:t>
            </a:r>
            <a:endParaRPr lang="en-US" altLang="zh-CN" sz="2000" dirty="0">
              <a:solidFill>
                <a:prstClr val="black"/>
              </a:solidFill>
            </a:endParaRPr>
          </a:p>
        </p:txBody>
      </p:sp>
      <p:sp>
        <p:nvSpPr>
          <p:cNvPr id="57" name="矩形 56"/>
          <p:cNvSpPr/>
          <p:nvPr/>
        </p:nvSpPr>
        <p:spPr>
          <a:xfrm>
            <a:off x="5942511" y="4439762"/>
            <a:ext cx="2628996" cy="707886"/>
          </a:xfrm>
          <a:prstGeom prst="rect">
            <a:avLst/>
          </a:prstGeom>
        </p:spPr>
        <p:txBody>
          <a:bodyPr wrap="square">
            <a:spAutoFit/>
          </a:bodyPr>
          <a:lstStyle/>
          <a:p>
            <a:pPr lvl="0"/>
            <a:r>
              <a:rPr lang="en-US" altLang="zh-CN" sz="2000" dirty="0">
                <a:solidFill>
                  <a:prstClr val="black"/>
                </a:solidFill>
              </a:rPr>
              <a:t>Source</a:t>
            </a:r>
          </a:p>
          <a:p>
            <a:pPr lvl="0"/>
            <a:r>
              <a:rPr lang="en-US" altLang="zh-CN" sz="2000" dirty="0">
                <a:solidFill>
                  <a:prstClr val="black"/>
                </a:solidFill>
              </a:rPr>
              <a:t>IMU</a:t>
            </a:r>
            <a:r>
              <a:rPr lang="zh-CN" altLang="en-US" sz="2000" dirty="0">
                <a:solidFill>
                  <a:prstClr val="black"/>
                </a:solidFill>
              </a:rPr>
              <a:t>数据输入</a:t>
            </a:r>
            <a:endParaRPr lang="en-US" altLang="zh-CN" sz="2000" dirty="0">
              <a:solidFill>
                <a:prstClr val="black"/>
              </a:solidFill>
            </a:endParaRPr>
          </a:p>
        </p:txBody>
      </p:sp>
      <p:sp>
        <p:nvSpPr>
          <p:cNvPr id="58" name="矩形 57"/>
          <p:cNvSpPr/>
          <p:nvPr/>
        </p:nvSpPr>
        <p:spPr>
          <a:xfrm>
            <a:off x="5942511" y="5264656"/>
            <a:ext cx="2628996" cy="707886"/>
          </a:xfrm>
          <a:prstGeom prst="rect">
            <a:avLst/>
          </a:prstGeom>
        </p:spPr>
        <p:txBody>
          <a:bodyPr wrap="square">
            <a:spAutoFit/>
          </a:bodyPr>
          <a:lstStyle/>
          <a:p>
            <a:pPr lvl="0"/>
            <a:r>
              <a:rPr lang="en-US" altLang="zh-CN" sz="2000" dirty="0">
                <a:solidFill>
                  <a:prstClr val="black"/>
                </a:solidFill>
              </a:rPr>
              <a:t>Source</a:t>
            </a:r>
          </a:p>
          <a:p>
            <a:pPr lvl="0"/>
            <a:r>
              <a:rPr lang="en-US" altLang="zh-CN" sz="2000" dirty="0">
                <a:solidFill>
                  <a:prstClr val="black"/>
                </a:solidFill>
              </a:rPr>
              <a:t>Lidar</a:t>
            </a:r>
            <a:r>
              <a:rPr lang="zh-CN" altLang="en-US" sz="2000" dirty="0">
                <a:solidFill>
                  <a:prstClr val="black"/>
                </a:solidFill>
              </a:rPr>
              <a:t>数据输入</a:t>
            </a:r>
            <a:endParaRPr lang="en-US" altLang="zh-CN" sz="2000" dirty="0">
              <a:solidFill>
                <a:prstClr val="black"/>
              </a:solidFill>
            </a:endParaRPr>
          </a:p>
        </p:txBody>
      </p:sp>
      <p:sp>
        <p:nvSpPr>
          <p:cNvPr id="59" name="矩形 58"/>
          <p:cNvSpPr/>
          <p:nvPr/>
        </p:nvSpPr>
        <p:spPr>
          <a:xfrm>
            <a:off x="5942511" y="6062542"/>
            <a:ext cx="2628996" cy="707886"/>
          </a:xfrm>
          <a:prstGeom prst="rect">
            <a:avLst/>
          </a:prstGeom>
        </p:spPr>
        <p:txBody>
          <a:bodyPr wrap="square">
            <a:spAutoFit/>
          </a:bodyPr>
          <a:lstStyle/>
          <a:p>
            <a:pPr lvl="0"/>
            <a:r>
              <a:rPr lang="en-US" altLang="zh-CN" sz="2000" dirty="0">
                <a:solidFill>
                  <a:prstClr val="black"/>
                </a:solidFill>
              </a:rPr>
              <a:t>Drain</a:t>
            </a:r>
          </a:p>
          <a:p>
            <a:pPr lvl="0"/>
            <a:r>
              <a:rPr lang="en-US" altLang="zh-CN" sz="2000" dirty="0">
                <a:solidFill>
                  <a:prstClr val="black"/>
                </a:solidFill>
              </a:rPr>
              <a:t>Lidar</a:t>
            </a:r>
            <a:r>
              <a:rPr lang="zh-CN" altLang="en-US" sz="2000" dirty="0">
                <a:solidFill>
                  <a:prstClr val="black"/>
                </a:solidFill>
              </a:rPr>
              <a:t>可视化</a:t>
            </a:r>
            <a:endParaRPr lang="en-US" altLang="zh-CN" sz="20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left)">
                                      <p:cBhvr>
                                        <p:cTn id="61" dur="500"/>
                                        <p:tgtEl>
                                          <p:spTgt spid="49"/>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6" grpId="0"/>
      <p:bldP spid="57" grpId="0"/>
      <p:bldP spid="58"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609836" y="3304152"/>
            <a:ext cx="4384678" cy="954439"/>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a:t>
            </a:r>
            <a:endParaRPr lang="zh-CN" altLang="en-US" dirty="0"/>
          </a:p>
        </p:txBody>
      </p:sp>
      <p:pic>
        <p:nvPicPr>
          <p:cNvPr id="3" name="图片 2"/>
          <p:cNvPicPr>
            <a:picLocks noChangeAspect="1"/>
          </p:cNvPicPr>
          <p:nvPr/>
        </p:nvPicPr>
        <p:blipFill>
          <a:blip r:embed="rId3"/>
          <a:stretch>
            <a:fillRect/>
          </a:stretch>
        </p:blipFill>
        <p:spPr>
          <a:xfrm>
            <a:off x="492981" y="1513813"/>
            <a:ext cx="3657600" cy="4895850"/>
          </a:xfrm>
          <a:prstGeom prst="rect">
            <a:avLst/>
          </a:prstGeom>
          <a:effectLst>
            <a:outerShdw blurRad="317500" algn="ctr" rotWithShape="0">
              <a:prstClr val="black">
                <a:alpha val="40000"/>
              </a:prstClr>
            </a:outerShdw>
          </a:effectLst>
        </p:spPr>
      </p:pic>
      <p:grpSp>
        <p:nvGrpSpPr>
          <p:cNvPr id="13" name="组合 12"/>
          <p:cNvGrpSpPr/>
          <p:nvPr/>
        </p:nvGrpSpPr>
        <p:grpSpPr>
          <a:xfrm>
            <a:off x="2056800" y="2263599"/>
            <a:ext cx="3321651" cy="1040553"/>
            <a:chOff x="1113285" y="1721982"/>
            <a:chExt cx="3321651" cy="1040553"/>
          </a:xfrm>
        </p:grpSpPr>
        <p:sp>
          <p:nvSpPr>
            <p:cNvPr id="14" name="矩形 13"/>
            <p:cNvSpPr/>
            <p:nvPr/>
          </p:nvSpPr>
          <p:spPr>
            <a:xfrm>
              <a:off x="1113285" y="2589735"/>
              <a:ext cx="2052000"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165286" y="1721982"/>
              <a:ext cx="1269650" cy="957753"/>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056800" y="3330455"/>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056800" y="5323801"/>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378694" y="2031101"/>
            <a:ext cx="3615820" cy="707886"/>
          </a:xfrm>
          <a:prstGeom prst="rect">
            <a:avLst/>
          </a:prstGeom>
        </p:spPr>
        <p:txBody>
          <a:bodyPr wrap="square">
            <a:spAutoFit/>
          </a:bodyPr>
          <a:lstStyle/>
          <a:p>
            <a:pPr lvl="0"/>
            <a:r>
              <a:rPr lang="en-US" altLang="zh-CN" sz="2000" dirty="0" err="1">
                <a:solidFill>
                  <a:prstClr val="black"/>
                </a:solidFill>
              </a:rPr>
              <a:t>ParamsData.h</a:t>
            </a:r>
            <a:endParaRPr lang="en-US" altLang="zh-CN" sz="2000" dirty="0">
              <a:solidFill>
                <a:prstClr val="black"/>
              </a:solidFill>
            </a:endParaRPr>
          </a:p>
          <a:p>
            <a:pPr lvl="0"/>
            <a:r>
              <a:rPr lang="zh-CN" altLang="en-US" sz="2000" dirty="0">
                <a:solidFill>
                  <a:prstClr val="black"/>
                </a:solidFill>
              </a:rPr>
              <a:t>节点参数和输出数据结构描述</a:t>
            </a:r>
            <a:endParaRPr lang="en-US" altLang="zh-CN" dirty="0">
              <a:solidFill>
                <a:prstClr val="black"/>
              </a:solidFill>
            </a:endParaRPr>
          </a:p>
        </p:txBody>
      </p:sp>
      <p:grpSp>
        <p:nvGrpSpPr>
          <p:cNvPr id="6" name="组合 5"/>
          <p:cNvGrpSpPr/>
          <p:nvPr/>
        </p:nvGrpSpPr>
        <p:grpSpPr>
          <a:xfrm>
            <a:off x="4485198" y="4072445"/>
            <a:ext cx="4509316" cy="606977"/>
            <a:chOff x="5281508" y="2577671"/>
            <a:chExt cx="4509316" cy="606977"/>
          </a:xfrm>
        </p:grpSpPr>
        <p:sp>
          <p:nvSpPr>
            <p:cNvPr id="22" name="矩形 21"/>
            <p:cNvSpPr/>
            <p:nvPr/>
          </p:nvSpPr>
          <p:spPr>
            <a:xfrm>
              <a:off x="5406146" y="2577671"/>
              <a:ext cx="4384678"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5281508" y="2664623"/>
              <a:ext cx="670001" cy="52002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293909 w 1229595"/>
                <a:gd name="connsiteY0-118" fmla="*/ 1202306 h 1202307"/>
                <a:gd name="connsiteX1-119" fmla="*/ 1229595 w 1229595"/>
                <a:gd name="connsiteY1-120" fmla="*/ 0 h 1202307"/>
                <a:gd name="connsiteX0-121" fmla="*/ 235050 w 1349842"/>
                <a:gd name="connsiteY0-122" fmla="*/ 1450227 h 1450228"/>
                <a:gd name="connsiteX1-123" fmla="*/ 1349842 w 1349842"/>
                <a:gd name="connsiteY1-124" fmla="*/ 0 h 1450228"/>
              </a:gdLst>
              <a:ahLst/>
              <a:cxnLst>
                <a:cxn ang="0">
                  <a:pos x="connsiteX0-1" y="connsiteY0-2"/>
                </a:cxn>
                <a:cxn ang="0">
                  <a:pos x="connsiteX1-3" y="connsiteY1-4"/>
                </a:cxn>
              </a:cxnLst>
              <a:rect l="l" t="t" r="r" b="b"/>
              <a:pathLst>
                <a:path w="1349842" h="1450228">
                  <a:moveTo>
                    <a:pt x="235050" y="1450227"/>
                  </a:moveTo>
                  <a:cubicBezTo>
                    <a:pt x="-143148" y="1448499"/>
                    <a:pt x="-246157" y="2789"/>
                    <a:pt x="1349842"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5155199" y="4505871"/>
            <a:ext cx="1614545" cy="369332"/>
          </a:xfrm>
          <a:prstGeom prst="rect">
            <a:avLst/>
          </a:prstGeom>
        </p:spPr>
        <p:txBody>
          <a:bodyPr wrap="none">
            <a:spAutoFit/>
          </a:bodyPr>
          <a:lstStyle/>
          <a:p>
            <a:r>
              <a:rPr lang="zh-CN" altLang="en-US" dirty="0">
                <a:solidFill>
                  <a:prstClr val="black"/>
                </a:solidFill>
              </a:rPr>
              <a:t>节点输出 </a:t>
            </a:r>
            <a:r>
              <a:rPr lang="en-US" altLang="zh-CN" dirty="0">
                <a:solidFill>
                  <a:prstClr val="black"/>
                </a:solidFill>
              </a:rPr>
              <a:t>Data</a:t>
            </a:r>
            <a:endParaRPr lang="zh-CN" altLang="en-US" dirty="0"/>
          </a:p>
        </p:txBody>
      </p:sp>
      <p:grpSp>
        <p:nvGrpSpPr>
          <p:cNvPr id="25" name="组合 24"/>
          <p:cNvGrpSpPr/>
          <p:nvPr/>
        </p:nvGrpSpPr>
        <p:grpSpPr>
          <a:xfrm>
            <a:off x="4337243" y="3554651"/>
            <a:ext cx="4657271" cy="1585887"/>
            <a:chOff x="5102126" y="2578209"/>
            <a:chExt cx="4657271" cy="1585887"/>
          </a:xfrm>
        </p:grpSpPr>
        <p:sp>
          <p:nvSpPr>
            <p:cNvPr id="26" name="矩形 25"/>
            <p:cNvSpPr/>
            <p:nvPr/>
          </p:nvSpPr>
          <p:spPr>
            <a:xfrm>
              <a:off x="5378451" y="2578209"/>
              <a:ext cx="4380946"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V="1">
              <a:off x="5102126" y="2663707"/>
              <a:ext cx="824225" cy="150038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374757 w 1269198"/>
                <a:gd name="connsiteY0-118" fmla="*/ 3086296 h 3086921"/>
                <a:gd name="connsiteX1-119" fmla="*/ 1269198 w 1269198"/>
                <a:gd name="connsiteY1-120" fmla="*/ 0 h 3086921"/>
                <a:gd name="connsiteX0-121" fmla="*/ 601331 w 1495772"/>
                <a:gd name="connsiteY0-122" fmla="*/ 3086296 h 3086338"/>
                <a:gd name="connsiteX1-123" fmla="*/ 1495772 w 1495772"/>
                <a:gd name="connsiteY1-124" fmla="*/ 0 h 3086338"/>
                <a:gd name="connsiteX0-125" fmla="*/ 851176 w 1745617"/>
                <a:gd name="connsiteY0-126" fmla="*/ 3086360 h 3086402"/>
                <a:gd name="connsiteX1-127" fmla="*/ 1745617 w 1745617"/>
                <a:gd name="connsiteY1-128" fmla="*/ 64 h 3086402"/>
                <a:gd name="connsiteX0-129" fmla="*/ 832806 w 1768490"/>
                <a:gd name="connsiteY0-130" fmla="*/ 3086360 h 3086402"/>
                <a:gd name="connsiteX1-131" fmla="*/ 1768490 w 1768490"/>
                <a:gd name="connsiteY1-132" fmla="*/ 64 h 3086402"/>
                <a:gd name="connsiteX0-133" fmla="*/ 783557 w 1834380"/>
                <a:gd name="connsiteY0-134" fmla="*/ 4201986 h 4202017"/>
                <a:gd name="connsiteX1-135" fmla="*/ 1834380 w 1834380"/>
                <a:gd name="connsiteY1-136" fmla="*/ 45 h 4202017"/>
                <a:gd name="connsiteX0-137" fmla="*/ 752388 w 1879970"/>
                <a:gd name="connsiteY0-138" fmla="*/ 4184280 h 4184311"/>
                <a:gd name="connsiteX1-139" fmla="*/ 1879971 w 1879970"/>
                <a:gd name="connsiteY1-140" fmla="*/ 47 h 4184311"/>
                <a:gd name="connsiteX0-141" fmla="*/ 630518 w 1758100"/>
                <a:gd name="connsiteY0-142" fmla="*/ 4184280 h 4184280"/>
                <a:gd name="connsiteX1-143" fmla="*/ 1758101 w 1758100"/>
                <a:gd name="connsiteY1-144" fmla="*/ 47 h 4184280"/>
                <a:gd name="connsiteX0-145" fmla="*/ 532973 w 1660555"/>
                <a:gd name="connsiteY0-146" fmla="*/ 4184233 h 4184233"/>
                <a:gd name="connsiteX1-147" fmla="*/ 1660556 w 1660555"/>
                <a:gd name="connsiteY1-148" fmla="*/ 0 h 4184233"/>
              </a:gdLst>
              <a:ahLst/>
              <a:cxnLst>
                <a:cxn ang="0">
                  <a:pos x="connsiteX0-1" y="connsiteY0-2"/>
                </a:cxn>
                <a:cxn ang="0">
                  <a:pos x="connsiteX1-3" y="connsiteY1-4"/>
                </a:cxn>
              </a:cxnLst>
              <a:rect l="l" t="t" r="r" b="b"/>
              <a:pathLst>
                <a:path w="1660555" h="4184233">
                  <a:moveTo>
                    <a:pt x="532973" y="4184233"/>
                  </a:moveTo>
                  <a:cubicBezTo>
                    <a:pt x="-226924" y="4162155"/>
                    <a:pt x="-425788" y="54593"/>
                    <a:pt x="1660556"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5155198" y="4982677"/>
            <a:ext cx="3685815" cy="1354217"/>
          </a:xfrm>
          <a:prstGeom prst="rect">
            <a:avLst/>
          </a:prstGeom>
        </p:spPr>
        <p:txBody>
          <a:bodyPr wrap="square">
            <a:spAutoFit/>
          </a:bodyPr>
          <a:lstStyle/>
          <a:p>
            <a:r>
              <a:rPr lang="zh-CN" altLang="en-US" dirty="0">
                <a:solidFill>
                  <a:prstClr val="black"/>
                </a:solidFill>
              </a:rPr>
              <a:t>节点内部参数 </a:t>
            </a:r>
            <a:r>
              <a:rPr lang="en-US" altLang="zh-CN" dirty="0" err="1">
                <a:solidFill>
                  <a:prstClr val="black"/>
                </a:solidFill>
              </a:rPr>
              <a:t>Params</a:t>
            </a:r>
            <a:endParaRPr lang="en-US" altLang="zh-CN" dirty="0">
              <a:solidFill>
                <a:prstClr val="black"/>
              </a:solidFill>
            </a:endParaRPr>
          </a:p>
          <a:p>
            <a:pPr marL="285750" indent="-285750">
              <a:buFont typeface="Arial" panose="020B0604020202020204" pitchFamily="34" charset="0"/>
              <a:buChar char="•"/>
            </a:pPr>
            <a:r>
              <a:rPr lang="zh-CN" altLang="en-US" sz="1600" dirty="0">
                <a:solidFill>
                  <a:prstClr val="black"/>
                </a:solidFill>
              </a:rPr>
              <a:t>在这里的构造函数对变量初始化，会将初始值自动写入</a:t>
            </a:r>
            <a:r>
              <a:rPr lang="en-US" altLang="zh-CN" sz="1600" dirty="0">
                <a:solidFill>
                  <a:prstClr val="black"/>
                </a:solidFill>
              </a:rPr>
              <a:t>Build</a:t>
            </a:r>
            <a:r>
              <a:rPr lang="zh-CN" altLang="en-US" sz="1600" dirty="0">
                <a:solidFill>
                  <a:prstClr val="black"/>
                </a:solidFill>
              </a:rPr>
              <a:t>中的</a:t>
            </a:r>
            <a:r>
              <a:rPr lang="en-US" altLang="zh-CN" sz="1600" dirty="0">
                <a:solidFill>
                  <a:prstClr val="black"/>
                </a:solidFill>
              </a:rPr>
              <a:t>config.xml</a:t>
            </a:r>
          </a:p>
          <a:p>
            <a:pPr marL="285750" indent="-285750">
              <a:buFont typeface="Arial" panose="020B0604020202020204" pitchFamily="34" charset="0"/>
              <a:buChar char="•"/>
            </a:pPr>
            <a:r>
              <a:rPr lang="zh-CN" altLang="en-US" sz="1600" dirty="0">
                <a:solidFill>
                  <a:prstClr val="black"/>
                </a:solidFill>
              </a:rPr>
              <a:t>初始值也可以从外部文件读取</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a:t>
            </a:r>
            <a:endParaRPr lang="zh-CN" altLang="en-US" dirty="0"/>
          </a:p>
        </p:txBody>
      </p:sp>
      <p:pic>
        <p:nvPicPr>
          <p:cNvPr id="3" name="图片 2"/>
          <p:cNvPicPr>
            <a:picLocks noChangeAspect="1"/>
          </p:cNvPicPr>
          <p:nvPr/>
        </p:nvPicPr>
        <p:blipFill>
          <a:blip r:embed="rId2"/>
          <a:stretch>
            <a:fillRect/>
          </a:stretch>
        </p:blipFill>
        <p:spPr>
          <a:xfrm>
            <a:off x="492981" y="1513813"/>
            <a:ext cx="3657600" cy="4895850"/>
          </a:xfrm>
          <a:prstGeom prst="rect">
            <a:avLst/>
          </a:prstGeom>
          <a:effectLst>
            <a:outerShdw blurRad="317500" algn="ctr" rotWithShape="0">
              <a:prstClr val="black">
                <a:alpha val="40000"/>
              </a:prstClr>
            </a:outerShdw>
          </a:effectLst>
        </p:spPr>
      </p:pic>
      <p:sp>
        <p:nvSpPr>
          <p:cNvPr id="14" name="矩形 13"/>
          <p:cNvSpPr/>
          <p:nvPr/>
        </p:nvSpPr>
        <p:spPr>
          <a:xfrm>
            <a:off x="2056800" y="3131352"/>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56800" y="2246811"/>
            <a:ext cx="3321651" cy="1256444"/>
            <a:chOff x="1113285" y="1506091"/>
            <a:chExt cx="3321651" cy="1256444"/>
          </a:xfrm>
        </p:grpSpPr>
        <p:sp>
          <p:nvSpPr>
            <p:cNvPr id="17" name="矩形 16"/>
            <p:cNvSpPr/>
            <p:nvPr/>
          </p:nvSpPr>
          <p:spPr>
            <a:xfrm>
              <a:off x="1113285" y="2589735"/>
              <a:ext cx="2052000"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165286" y="1506091"/>
              <a:ext cx="1269650" cy="117364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2056800" y="5323801"/>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378694" y="2031101"/>
            <a:ext cx="3615820" cy="707886"/>
          </a:xfrm>
          <a:prstGeom prst="rect">
            <a:avLst/>
          </a:prstGeom>
        </p:spPr>
        <p:txBody>
          <a:bodyPr wrap="square">
            <a:spAutoFit/>
          </a:bodyPr>
          <a:lstStyle/>
          <a:p>
            <a:pPr lvl="0"/>
            <a:r>
              <a:rPr lang="en-US" altLang="zh-CN" sz="2000" dirty="0" err="1">
                <a:solidFill>
                  <a:prstClr val="black"/>
                </a:solidFill>
              </a:rPr>
              <a:t>Vars.h</a:t>
            </a:r>
            <a:endParaRPr lang="en-US" altLang="zh-CN" sz="2000" dirty="0">
              <a:solidFill>
                <a:prstClr val="black"/>
              </a:solidFill>
            </a:endParaRPr>
          </a:p>
          <a:p>
            <a:pPr lvl="0"/>
            <a:r>
              <a:rPr lang="zh-CN" altLang="en-US" sz="2000" dirty="0">
                <a:solidFill>
                  <a:prstClr val="black"/>
                </a:solidFill>
              </a:rPr>
              <a:t>节点私有的内部变量</a:t>
            </a:r>
          </a:p>
        </p:txBody>
      </p:sp>
      <p:pic>
        <p:nvPicPr>
          <p:cNvPr id="7" name="图片 6"/>
          <p:cNvPicPr>
            <a:picLocks noChangeAspect="1"/>
          </p:cNvPicPr>
          <p:nvPr/>
        </p:nvPicPr>
        <p:blipFill>
          <a:blip r:embed="rId3"/>
          <a:stretch>
            <a:fillRect/>
          </a:stretch>
        </p:blipFill>
        <p:spPr>
          <a:xfrm>
            <a:off x="4572000" y="3419628"/>
            <a:ext cx="4380935" cy="733825"/>
          </a:xfrm>
          <a:prstGeom prst="rect">
            <a:avLst/>
          </a:prstGeom>
          <a:effectLst>
            <a:outerShdw blurRad="317500" algn="ctr" rotWithShape="0">
              <a:prstClr val="black">
                <a:alpha val="40000"/>
              </a:prstClr>
            </a:outerShdw>
          </a:effectLst>
        </p:spPr>
      </p:pic>
      <p:grpSp>
        <p:nvGrpSpPr>
          <p:cNvPr id="31" name="组合 30"/>
          <p:cNvGrpSpPr/>
          <p:nvPr/>
        </p:nvGrpSpPr>
        <p:grpSpPr>
          <a:xfrm>
            <a:off x="4443619" y="3971645"/>
            <a:ext cx="4509316" cy="606977"/>
            <a:chOff x="5281508" y="2577671"/>
            <a:chExt cx="4509316" cy="606977"/>
          </a:xfrm>
        </p:grpSpPr>
        <p:sp>
          <p:nvSpPr>
            <p:cNvPr id="32" name="矩形 31"/>
            <p:cNvSpPr/>
            <p:nvPr/>
          </p:nvSpPr>
          <p:spPr>
            <a:xfrm>
              <a:off x="5406146" y="2577671"/>
              <a:ext cx="4384678"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flipV="1">
              <a:off x="5281508" y="2664623"/>
              <a:ext cx="670001" cy="52002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293909 w 1229595"/>
                <a:gd name="connsiteY0-118" fmla="*/ 1202306 h 1202307"/>
                <a:gd name="connsiteX1-119" fmla="*/ 1229595 w 1229595"/>
                <a:gd name="connsiteY1-120" fmla="*/ 0 h 1202307"/>
                <a:gd name="connsiteX0-121" fmla="*/ 235050 w 1349842"/>
                <a:gd name="connsiteY0-122" fmla="*/ 1450227 h 1450228"/>
                <a:gd name="connsiteX1-123" fmla="*/ 1349842 w 1349842"/>
                <a:gd name="connsiteY1-124" fmla="*/ 0 h 1450228"/>
              </a:gdLst>
              <a:ahLst/>
              <a:cxnLst>
                <a:cxn ang="0">
                  <a:pos x="connsiteX0-1" y="connsiteY0-2"/>
                </a:cxn>
                <a:cxn ang="0">
                  <a:pos x="connsiteX1-3" y="connsiteY1-4"/>
                </a:cxn>
              </a:cxnLst>
              <a:rect l="l" t="t" r="r" b="b"/>
              <a:pathLst>
                <a:path w="1349842" h="1450228">
                  <a:moveTo>
                    <a:pt x="235050" y="1450227"/>
                  </a:moveTo>
                  <a:cubicBezTo>
                    <a:pt x="-143148" y="1448499"/>
                    <a:pt x="-246157" y="2789"/>
                    <a:pt x="1349842"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p:cNvSpPr/>
          <p:nvPr/>
        </p:nvSpPr>
        <p:spPr>
          <a:xfrm>
            <a:off x="5113620" y="4393956"/>
            <a:ext cx="3839315" cy="923330"/>
          </a:xfrm>
          <a:prstGeom prst="rect">
            <a:avLst/>
          </a:prstGeom>
        </p:spPr>
        <p:txBody>
          <a:bodyPr wrap="square">
            <a:spAutoFit/>
          </a:bodyPr>
          <a:lstStyle/>
          <a:p>
            <a:pPr marL="285750" indent="-285750">
              <a:buFont typeface="Arial" panose="020B0604020202020204" pitchFamily="34" charset="0"/>
              <a:buChar char="•"/>
            </a:pPr>
            <a:r>
              <a:rPr lang="zh-CN" altLang="en-US" dirty="0">
                <a:solidFill>
                  <a:prstClr val="black"/>
                </a:solidFill>
              </a:rPr>
              <a:t>节点运行过程中需要的私有变量或临时变量等都在这里定义</a:t>
            </a:r>
            <a:endParaRPr lang="en-US" altLang="zh-CN" dirty="0">
              <a:solidFill>
                <a:prstClr val="black"/>
              </a:solidFill>
            </a:endParaRPr>
          </a:p>
          <a:p>
            <a:pPr marL="285750" indent="-285750">
              <a:buFont typeface="Arial" panose="020B0604020202020204" pitchFamily="34" charset="0"/>
              <a:buChar char="•"/>
            </a:pPr>
            <a:r>
              <a:rPr lang="zh-CN" altLang="en-US" dirty="0"/>
              <a:t>其他节点无法访问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a:t>
            </a:r>
            <a:endParaRPr lang="zh-CN" altLang="en-US" dirty="0"/>
          </a:p>
        </p:txBody>
      </p:sp>
      <p:sp>
        <p:nvSpPr>
          <p:cNvPr id="3" name="文本框 2"/>
          <p:cNvSpPr txBox="1"/>
          <p:nvPr/>
        </p:nvSpPr>
        <p:spPr>
          <a:xfrm>
            <a:off x="2135078" y="2828835"/>
            <a:ext cx="4873841" cy="1200329"/>
          </a:xfrm>
          <a:prstGeom prst="rect">
            <a:avLst/>
          </a:prstGeom>
          <a:noFill/>
        </p:spPr>
        <p:txBody>
          <a:bodyPr wrap="square" rtlCol="0">
            <a:spAutoFit/>
          </a:bodyPr>
          <a:lstStyle/>
          <a:p>
            <a:pPr algn="ctr"/>
            <a:r>
              <a:rPr lang="zh-CN" altLang="en-US" sz="3600" dirty="0"/>
              <a:t>系统介绍</a:t>
            </a:r>
            <a:endParaRPr lang="en-US" altLang="zh-CN" sz="3600" dirty="0"/>
          </a:p>
          <a:p>
            <a:pPr algn="ctr"/>
            <a:r>
              <a:rPr lang="en-US" altLang="zh-CN" sz="3600" dirty="0">
                <a:solidFill>
                  <a:schemeClr val="accent2"/>
                </a:solidFill>
              </a:rPr>
              <a:t>Robot SDK</a:t>
            </a:r>
            <a:endParaRPr lang="zh-CN" altLang="en-US" sz="36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b="2680"/>
          <a:stretch>
            <a:fillRect/>
          </a:stretch>
        </p:blipFill>
        <p:spPr>
          <a:xfrm>
            <a:off x="5071839" y="2225856"/>
            <a:ext cx="3267075" cy="2271081"/>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a:t>
            </a:r>
            <a:endParaRPr lang="zh-CN" altLang="en-US" dirty="0"/>
          </a:p>
        </p:txBody>
      </p:sp>
      <p:pic>
        <p:nvPicPr>
          <p:cNvPr id="3" name="图片 2"/>
          <p:cNvPicPr>
            <a:picLocks noChangeAspect="1"/>
          </p:cNvPicPr>
          <p:nvPr/>
        </p:nvPicPr>
        <p:blipFill>
          <a:blip r:embed="rId3"/>
          <a:stretch>
            <a:fillRect/>
          </a:stretch>
        </p:blipFill>
        <p:spPr>
          <a:xfrm>
            <a:off x="492981" y="1513813"/>
            <a:ext cx="3657600" cy="4895850"/>
          </a:xfrm>
          <a:prstGeom prst="rect">
            <a:avLst/>
          </a:prstGeom>
          <a:effectLst>
            <a:outerShdw blurRad="317500" algn="ctr" rotWithShape="0">
              <a:prstClr val="black">
                <a:alpha val="40000"/>
              </a:prstClr>
            </a:outerShdw>
          </a:effectLst>
        </p:spPr>
      </p:pic>
      <p:sp>
        <p:nvSpPr>
          <p:cNvPr id="14" name="矩形 13"/>
          <p:cNvSpPr/>
          <p:nvPr/>
        </p:nvSpPr>
        <p:spPr>
          <a:xfrm>
            <a:off x="2056800" y="3131352"/>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56800" y="3330455"/>
            <a:ext cx="2052000" cy="172800"/>
          </a:xfrm>
          <a:prstGeom prst="rect">
            <a:avLst/>
          </a:prstGeom>
          <a:solidFill>
            <a:schemeClr val="bg1">
              <a:lumMod val="50000"/>
              <a:alpha val="25000"/>
            </a:schemeClr>
          </a:solid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056800" y="1576251"/>
            <a:ext cx="3321651" cy="3920350"/>
            <a:chOff x="2056800" y="1576251"/>
            <a:chExt cx="3321651" cy="3920350"/>
          </a:xfrm>
        </p:grpSpPr>
        <p:sp>
          <p:nvSpPr>
            <p:cNvPr id="18" name="任意多边形 17"/>
            <p:cNvSpPr/>
            <p:nvPr/>
          </p:nvSpPr>
          <p:spPr>
            <a:xfrm>
              <a:off x="4108801" y="1576251"/>
              <a:ext cx="1269650" cy="3831772"/>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2557947"/>
                <a:gd name="connsiteY0-78" fmla="*/ 1069093 h 1069093"/>
                <a:gd name="connsiteX1-79" fmla="*/ 2557947 w 2557947"/>
                <a:gd name="connsiteY1-80" fmla="*/ 0 h 1069093"/>
                <a:gd name="connsiteX0-81" fmla="*/ 0 w 2557947"/>
                <a:gd name="connsiteY0-82" fmla="*/ 1069093 h 1069093"/>
                <a:gd name="connsiteX1-83" fmla="*/ 2557947 w 2557947"/>
                <a:gd name="connsiteY1-84" fmla="*/ 0 h 1069093"/>
              </a:gdLst>
              <a:ahLst/>
              <a:cxnLst>
                <a:cxn ang="0">
                  <a:pos x="connsiteX0-1" y="connsiteY0-2"/>
                </a:cxn>
                <a:cxn ang="0">
                  <a:pos x="connsiteX1-3" y="connsiteY1-4"/>
                </a:cxn>
              </a:cxnLst>
              <a:rect l="l" t="t" r="r" b="b"/>
              <a:pathLst>
                <a:path w="2557947" h="1069093">
                  <a:moveTo>
                    <a:pt x="0" y="1069093"/>
                  </a:moveTo>
                  <a:cubicBezTo>
                    <a:pt x="1238239" y="1068257"/>
                    <a:pt x="-742277" y="521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056800" y="5323801"/>
              <a:ext cx="2052000" cy="172800"/>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5378694" y="1369249"/>
            <a:ext cx="3615820" cy="707886"/>
          </a:xfrm>
          <a:prstGeom prst="rect">
            <a:avLst/>
          </a:prstGeom>
        </p:spPr>
        <p:txBody>
          <a:bodyPr wrap="square">
            <a:spAutoFit/>
          </a:bodyPr>
          <a:lstStyle/>
          <a:p>
            <a:pPr lvl="0"/>
            <a:r>
              <a:rPr lang="en-US" altLang="zh-CN" sz="2000" dirty="0">
                <a:solidFill>
                  <a:prstClr val="black"/>
                </a:solidFill>
              </a:rPr>
              <a:t>PrivFunc.cpp</a:t>
            </a:r>
          </a:p>
          <a:p>
            <a:pPr lvl="0"/>
            <a:r>
              <a:rPr lang="zh-CN" altLang="en-US" sz="2000" dirty="0">
                <a:solidFill>
                  <a:prstClr val="black"/>
                </a:solidFill>
              </a:rPr>
              <a:t>节点代码</a:t>
            </a:r>
          </a:p>
        </p:txBody>
      </p:sp>
      <p:grpSp>
        <p:nvGrpSpPr>
          <p:cNvPr id="31" name="组合 30"/>
          <p:cNvGrpSpPr/>
          <p:nvPr/>
        </p:nvGrpSpPr>
        <p:grpSpPr>
          <a:xfrm>
            <a:off x="4497743" y="2225855"/>
            <a:ext cx="3841171" cy="3928454"/>
            <a:chOff x="4847305" y="2577670"/>
            <a:chExt cx="3841171" cy="3928454"/>
          </a:xfrm>
        </p:grpSpPr>
        <p:sp>
          <p:nvSpPr>
            <p:cNvPr id="32" name="矩形 31"/>
            <p:cNvSpPr/>
            <p:nvPr/>
          </p:nvSpPr>
          <p:spPr>
            <a:xfrm>
              <a:off x="5406146" y="2577670"/>
              <a:ext cx="3282330" cy="20637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flipV="1">
              <a:off x="4847305" y="2664621"/>
              <a:ext cx="937227" cy="3841503"/>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293909 w 1229595"/>
                <a:gd name="connsiteY0-118" fmla="*/ 1202306 h 1202307"/>
                <a:gd name="connsiteX1-119" fmla="*/ 1229595 w 1229595"/>
                <a:gd name="connsiteY1-120" fmla="*/ 0 h 1202307"/>
                <a:gd name="connsiteX0-121" fmla="*/ 235050 w 1349842"/>
                <a:gd name="connsiteY0-122" fmla="*/ 1450227 h 1450228"/>
                <a:gd name="connsiteX1-123" fmla="*/ 1349842 w 1349842"/>
                <a:gd name="connsiteY1-124" fmla="*/ 0 h 1450228"/>
                <a:gd name="connsiteX0-125" fmla="*/ 378028 w 1108356"/>
                <a:gd name="connsiteY0-126" fmla="*/ 7969478 h 7969479"/>
                <a:gd name="connsiteX1-127" fmla="*/ 1108355 w 1108356"/>
                <a:gd name="connsiteY1-128" fmla="*/ 0 h 7969479"/>
                <a:gd name="connsiteX0-129" fmla="*/ 356767 w 1135153"/>
                <a:gd name="connsiteY0-130" fmla="*/ 7969478 h 7969479"/>
                <a:gd name="connsiteX1-131" fmla="*/ 1135153 w 1135153"/>
                <a:gd name="connsiteY1-132" fmla="*/ 0 h 7969479"/>
                <a:gd name="connsiteX0-133" fmla="*/ 715869 w 1494255"/>
                <a:gd name="connsiteY0-134" fmla="*/ 7969478 h 7969479"/>
                <a:gd name="connsiteX1-135" fmla="*/ 1494255 w 1494255"/>
                <a:gd name="connsiteY1-136" fmla="*/ 0 h 7969479"/>
                <a:gd name="connsiteX0-137" fmla="*/ 1102066 w 1880452"/>
                <a:gd name="connsiteY0-138" fmla="*/ 7969478 h 7969479"/>
                <a:gd name="connsiteX1-139" fmla="*/ 1880452 w 1880452"/>
                <a:gd name="connsiteY1-140" fmla="*/ 0 h 7969479"/>
                <a:gd name="connsiteX0-141" fmla="*/ 1060513 w 1838899"/>
                <a:gd name="connsiteY0-142" fmla="*/ 7969478 h 7969479"/>
                <a:gd name="connsiteX1-143" fmla="*/ 1838899 w 1838899"/>
                <a:gd name="connsiteY1-144" fmla="*/ 0 h 7969479"/>
                <a:gd name="connsiteX0-145" fmla="*/ 1109833 w 1888219"/>
                <a:gd name="connsiteY0-146" fmla="*/ 7969478 h 7969479"/>
                <a:gd name="connsiteX1-147" fmla="*/ 1888219 w 1888219"/>
                <a:gd name="connsiteY1-148" fmla="*/ 0 h 7969479"/>
              </a:gdLst>
              <a:ahLst/>
              <a:cxnLst>
                <a:cxn ang="0">
                  <a:pos x="connsiteX0-1" y="connsiteY0-2"/>
                </a:cxn>
                <a:cxn ang="0">
                  <a:pos x="connsiteX1-3" y="connsiteY1-4"/>
                </a:cxn>
              </a:cxnLst>
              <a:rect l="l" t="t" r="r" b="b"/>
              <a:pathLst>
                <a:path w="1888219" h="7969479">
                  <a:moveTo>
                    <a:pt x="1109833" y="7969478"/>
                  </a:moveTo>
                  <a:cubicBezTo>
                    <a:pt x="-245547" y="7967750"/>
                    <a:pt x="-749038" y="47136"/>
                    <a:pt x="1888219"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矩形 33"/>
          <p:cNvSpPr/>
          <p:nvPr/>
        </p:nvSpPr>
        <p:spPr>
          <a:xfrm>
            <a:off x="5378451" y="4583890"/>
            <a:ext cx="3455448" cy="923330"/>
          </a:xfrm>
          <a:prstGeom prst="rect">
            <a:avLst/>
          </a:prstGeom>
        </p:spPr>
        <p:txBody>
          <a:bodyPr wrap="square">
            <a:spAutoFit/>
          </a:bodyPr>
          <a:lstStyle/>
          <a:p>
            <a:r>
              <a:rPr lang="zh-CN" altLang="en-US" dirty="0"/>
              <a:t>主程序</a:t>
            </a:r>
            <a:endParaRPr lang="en-US" altLang="zh-CN" dirty="0"/>
          </a:p>
          <a:p>
            <a:pPr marL="285750" indent="-285750">
              <a:buFont typeface="Arial" panose="020B0604020202020204" pitchFamily="34" charset="0"/>
              <a:buChar char="•"/>
            </a:pPr>
            <a:r>
              <a:rPr lang="zh-CN" altLang="en-US" dirty="0"/>
              <a:t>每次节点激活</a:t>
            </a:r>
            <a:r>
              <a:rPr lang="en-US" altLang="zh-CN" dirty="0"/>
              <a:t>(trigger)</a:t>
            </a:r>
            <a:r>
              <a:rPr lang="zh-CN" altLang="en-US" dirty="0"/>
              <a:t>时执行</a:t>
            </a:r>
            <a:endParaRPr lang="en-US" altLang="zh-CN" dirty="0"/>
          </a:p>
          <a:p>
            <a:pPr marL="285750" indent="-285750">
              <a:buFont typeface="Arial" panose="020B0604020202020204" pitchFamily="34" charset="0"/>
              <a:buChar char="•"/>
            </a:pPr>
            <a:r>
              <a:rPr lang="zh-CN" altLang="en-US" dirty="0"/>
              <a:t>节点类型不同，名称会变化</a:t>
            </a:r>
          </a:p>
        </p:txBody>
      </p:sp>
      <p:grpSp>
        <p:nvGrpSpPr>
          <p:cNvPr id="19" name="组合 18"/>
          <p:cNvGrpSpPr/>
          <p:nvPr/>
        </p:nvGrpSpPr>
        <p:grpSpPr>
          <a:xfrm>
            <a:off x="4639778" y="2575275"/>
            <a:ext cx="3699136" cy="3125809"/>
            <a:chOff x="4989340" y="2577670"/>
            <a:chExt cx="3699136" cy="3125809"/>
          </a:xfrm>
        </p:grpSpPr>
        <p:sp>
          <p:nvSpPr>
            <p:cNvPr id="21" name="矩形 20"/>
            <p:cNvSpPr/>
            <p:nvPr/>
          </p:nvSpPr>
          <p:spPr>
            <a:xfrm>
              <a:off x="5406146" y="2577670"/>
              <a:ext cx="3282330" cy="20637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V="1">
              <a:off x="4989340" y="2664620"/>
              <a:ext cx="787240" cy="303885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293909 w 1229595"/>
                <a:gd name="connsiteY0-118" fmla="*/ 1202306 h 1202307"/>
                <a:gd name="connsiteX1-119" fmla="*/ 1229595 w 1229595"/>
                <a:gd name="connsiteY1-120" fmla="*/ 0 h 1202307"/>
                <a:gd name="connsiteX0-121" fmla="*/ 235050 w 1349842"/>
                <a:gd name="connsiteY0-122" fmla="*/ 1450227 h 1450228"/>
                <a:gd name="connsiteX1-123" fmla="*/ 1349842 w 1349842"/>
                <a:gd name="connsiteY1-124" fmla="*/ 0 h 1450228"/>
                <a:gd name="connsiteX0-125" fmla="*/ 378028 w 1108356"/>
                <a:gd name="connsiteY0-126" fmla="*/ 6993808 h 6993809"/>
                <a:gd name="connsiteX1-127" fmla="*/ 1108355 w 1108356"/>
                <a:gd name="connsiteY1-128" fmla="*/ 0 h 6993809"/>
                <a:gd name="connsiteX0-129" fmla="*/ 392723 w 1091012"/>
                <a:gd name="connsiteY0-130" fmla="*/ 6461625 h 6461626"/>
                <a:gd name="connsiteX1-131" fmla="*/ 1091011 w 1091012"/>
                <a:gd name="connsiteY1-132" fmla="*/ 0 h 6461626"/>
                <a:gd name="connsiteX0-133" fmla="*/ 515131 w 1213420"/>
                <a:gd name="connsiteY0-134" fmla="*/ 6461625 h 6461626"/>
                <a:gd name="connsiteX1-135" fmla="*/ 1213419 w 1213420"/>
                <a:gd name="connsiteY1-136" fmla="*/ 0 h 6461626"/>
                <a:gd name="connsiteX0-137" fmla="*/ 649835 w 1348124"/>
                <a:gd name="connsiteY0-138" fmla="*/ 6461667 h 6461668"/>
                <a:gd name="connsiteX1-139" fmla="*/ 1348123 w 1348124"/>
                <a:gd name="connsiteY1-140" fmla="*/ 42 h 6461668"/>
                <a:gd name="connsiteX0-141" fmla="*/ 752568 w 1450857"/>
                <a:gd name="connsiteY0-142" fmla="*/ 6461667 h 6461668"/>
                <a:gd name="connsiteX1-143" fmla="*/ 1450856 w 1450857"/>
                <a:gd name="connsiteY1-144" fmla="*/ 42 h 6461668"/>
                <a:gd name="connsiteX0-145" fmla="*/ 909466 w 1607755"/>
                <a:gd name="connsiteY0-146" fmla="*/ 6461667 h 6461668"/>
                <a:gd name="connsiteX1-147" fmla="*/ 1607754 w 1607755"/>
                <a:gd name="connsiteY1-148" fmla="*/ 42 h 6461668"/>
                <a:gd name="connsiteX0-149" fmla="*/ 915689 w 1613978"/>
                <a:gd name="connsiteY0-150" fmla="*/ 6461667 h 6461668"/>
                <a:gd name="connsiteX1-151" fmla="*/ 1613977 w 1613978"/>
                <a:gd name="connsiteY1-152" fmla="*/ 42 h 6461668"/>
                <a:gd name="connsiteX0-153" fmla="*/ 804104 w 1502393"/>
                <a:gd name="connsiteY0-154" fmla="*/ 6461625 h 6461626"/>
                <a:gd name="connsiteX1-155" fmla="*/ 1502392 w 1502393"/>
                <a:gd name="connsiteY1-156" fmla="*/ 0 h 6461626"/>
                <a:gd name="connsiteX0-157" fmla="*/ 745793 w 1444082"/>
                <a:gd name="connsiteY0-158" fmla="*/ 6461625 h 6461626"/>
                <a:gd name="connsiteX1-159" fmla="*/ 1444081 w 1444082"/>
                <a:gd name="connsiteY1-160" fmla="*/ 0 h 6461626"/>
                <a:gd name="connsiteX0-161" fmla="*/ 717964 w 1480332"/>
                <a:gd name="connsiteY0-162" fmla="*/ 6439449 h 6439450"/>
                <a:gd name="connsiteX1-163" fmla="*/ 1480332 w 1480332"/>
                <a:gd name="connsiteY1-164" fmla="*/ 0 h 6439450"/>
                <a:gd name="connsiteX0-165" fmla="*/ 823675 w 1586043"/>
                <a:gd name="connsiteY0-166" fmla="*/ 6439449 h 6439450"/>
                <a:gd name="connsiteX1-167" fmla="*/ 1586043 w 1586043"/>
                <a:gd name="connsiteY1-168" fmla="*/ 0 h 6439450"/>
              </a:gdLst>
              <a:ahLst/>
              <a:cxnLst>
                <a:cxn ang="0">
                  <a:pos x="connsiteX0-1" y="connsiteY0-2"/>
                </a:cxn>
                <a:cxn ang="0">
                  <a:pos x="connsiteX1-3" y="connsiteY1-4"/>
                </a:cxn>
              </a:cxnLst>
              <a:rect l="l" t="t" r="r" b="b"/>
              <a:pathLst>
                <a:path w="1586043" h="6439450">
                  <a:moveTo>
                    <a:pt x="823675" y="6439449"/>
                  </a:moveTo>
                  <a:cubicBezTo>
                    <a:pt x="-147237" y="6437721"/>
                    <a:pt x="-650728" y="24962"/>
                    <a:pt x="1586043"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4931483" y="4283514"/>
            <a:ext cx="3407431" cy="479757"/>
            <a:chOff x="5281045" y="2577670"/>
            <a:chExt cx="3407431" cy="479757"/>
          </a:xfrm>
        </p:grpSpPr>
        <p:sp>
          <p:nvSpPr>
            <p:cNvPr id="24" name="矩形 23"/>
            <p:cNvSpPr/>
            <p:nvPr/>
          </p:nvSpPr>
          <p:spPr>
            <a:xfrm>
              <a:off x="5406146" y="2577670"/>
              <a:ext cx="3282330" cy="20637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V="1">
              <a:off x="5281045" y="2664623"/>
              <a:ext cx="495536" cy="39280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3479062"/>
                <a:gd name="connsiteY0-78" fmla="*/ 2857933 h 2857933"/>
                <a:gd name="connsiteX1-79" fmla="*/ 3479062 w 3479062"/>
                <a:gd name="connsiteY1-80" fmla="*/ 0 h 2857933"/>
                <a:gd name="connsiteX0-81" fmla="*/ 332820 w 3811882"/>
                <a:gd name="connsiteY0-82" fmla="*/ 2857933 h 2857978"/>
                <a:gd name="connsiteX1-83" fmla="*/ 3811882 w 3811882"/>
                <a:gd name="connsiteY1-84" fmla="*/ 0 h 2857978"/>
                <a:gd name="connsiteX0-85" fmla="*/ 1120391 w 1148710"/>
                <a:gd name="connsiteY0-86" fmla="*/ 1221334 h 1221441"/>
                <a:gd name="connsiteX1-87" fmla="*/ 1148710 w 1148710"/>
                <a:gd name="connsiteY1-88" fmla="*/ 0 h 1221441"/>
                <a:gd name="connsiteX0-89" fmla="*/ 768989 w 797308"/>
                <a:gd name="connsiteY0-90" fmla="*/ 1221334 h 1221441"/>
                <a:gd name="connsiteX1-91" fmla="*/ 797308 w 797308"/>
                <a:gd name="connsiteY1-92" fmla="*/ 0 h 1221441"/>
                <a:gd name="connsiteX0-93" fmla="*/ 474706 w 503025"/>
                <a:gd name="connsiteY0-94" fmla="*/ 1221334 h 1221335"/>
                <a:gd name="connsiteX1-95" fmla="*/ 503025 w 503025"/>
                <a:gd name="connsiteY1-96" fmla="*/ 0 h 1221335"/>
                <a:gd name="connsiteX0-97" fmla="*/ 221792 w 1157478"/>
                <a:gd name="connsiteY0-98" fmla="*/ 1202306 h 1202307"/>
                <a:gd name="connsiteX1-99" fmla="*/ 1157478 w 1157478"/>
                <a:gd name="connsiteY1-100" fmla="*/ 0 h 1202307"/>
                <a:gd name="connsiteX0-101" fmla="*/ 413653 w 1349339"/>
                <a:gd name="connsiteY0-102" fmla="*/ 1202306 h 1202307"/>
                <a:gd name="connsiteX1-103" fmla="*/ 1349339 w 1349339"/>
                <a:gd name="connsiteY1-104" fmla="*/ 0 h 1202307"/>
                <a:gd name="connsiteX0-105" fmla="*/ 324406 w 1260092"/>
                <a:gd name="connsiteY0-106" fmla="*/ 1202306 h 1202307"/>
                <a:gd name="connsiteX1-107" fmla="*/ 1260092 w 1260092"/>
                <a:gd name="connsiteY1-108" fmla="*/ 0 h 1202307"/>
                <a:gd name="connsiteX0-109" fmla="*/ 383803 w 1319489"/>
                <a:gd name="connsiteY0-110" fmla="*/ 1202306 h 1202307"/>
                <a:gd name="connsiteX1-111" fmla="*/ 1319489 w 1319489"/>
                <a:gd name="connsiteY1-112" fmla="*/ 0 h 1202307"/>
                <a:gd name="connsiteX0-113" fmla="*/ 359991 w 1295677"/>
                <a:gd name="connsiteY0-114" fmla="*/ 1202306 h 1203846"/>
                <a:gd name="connsiteX1-115" fmla="*/ 1295677 w 1295677"/>
                <a:gd name="connsiteY1-116" fmla="*/ 0 h 1203846"/>
                <a:gd name="connsiteX0-117" fmla="*/ 293909 w 1229595"/>
                <a:gd name="connsiteY0-118" fmla="*/ 1202306 h 1202307"/>
                <a:gd name="connsiteX1-119" fmla="*/ 1229595 w 1229595"/>
                <a:gd name="connsiteY1-120" fmla="*/ 0 h 1202307"/>
                <a:gd name="connsiteX0-121" fmla="*/ 235050 w 1349842"/>
                <a:gd name="connsiteY0-122" fmla="*/ 1450227 h 1450228"/>
                <a:gd name="connsiteX1-123" fmla="*/ 1349842 w 1349842"/>
                <a:gd name="connsiteY1-124" fmla="*/ 0 h 1450228"/>
                <a:gd name="connsiteX0-125" fmla="*/ 235050 w 1349842"/>
                <a:gd name="connsiteY0-126" fmla="*/ 1161961 h 1161962"/>
                <a:gd name="connsiteX1-127" fmla="*/ 1349842 w 1349842"/>
                <a:gd name="connsiteY1-128" fmla="*/ 0 h 1161962"/>
                <a:gd name="connsiteX0-129" fmla="*/ 363746 w 1126113"/>
                <a:gd name="connsiteY0-130" fmla="*/ 1095438 h 1095439"/>
                <a:gd name="connsiteX1-131" fmla="*/ 1126113 w 1126113"/>
                <a:gd name="connsiteY1-132" fmla="*/ 0 h 1095439"/>
                <a:gd name="connsiteX0-133" fmla="*/ 235983 w 998350"/>
                <a:gd name="connsiteY0-134" fmla="*/ 1095438 h 1095439"/>
                <a:gd name="connsiteX1-135" fmla="*/ 998350 w 998350"/>
                <a:gd name="connsiteY1-136" fmla="*/ 0 h 1095439"/>
              </a:gdLst>
              <a:ahLst/>
              <a:cxnLst>
                <a:cxn ang="0">
                  <a:pos x="connsiteX0-1" y="connsiteY0-2"/>
                </a:cxn>
                <a:cxn ang="0">
                  <a:pos x="connsiteX1-3" y="connsiteY1-4"/>
                </a:cxn>
              </a:cxnLst>
              <a:rect l="l" t="t" r="r" b="b"/>
              <a:pathLst>
                <a:path w="998350" h="1095439">
                  <a:moveTo>
                    <a:pt x="235983" y="1095438"/>
                  </a:moveTo>
                  <a:cubicBezTo>
                    <a:pt x="-142215" y="1093710"/>
                    <a:pt x="-181144" y="2789"/>
                    <a:pt x="998350"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5378451" y="5537382"/>
            <a:ext cx="3455448" cy="369332"/>
          </a:xfrm>
          <a:prstGeom prst="rect">
            <a:avLst/>
          </a:prstGeom>
        </p:spPr>
        <p:txBody>
          <a:bodyPr wrap="square">
            <a:spAutoFit/>
          </a:bodyPr>
          <a:lstStyle/>
          <a:p>
            <a:r>
              <a:rPr lang="zh-CN" altLang="en-US" dirty="0"/>
              <a:t>节点关闭</a:t>
            </a:r>
            <a:r>
              <a:rPr lang="en-US" altLang="zh-CN" dirty="0"/>
              <a:t>(close)</a:t>
            </a:r>
            <a:r>
              <a:rPr lang="zh-CN" altLang="en-US" dirty="0"/>
              <a:t>时执行</a:t>
            </a:r>
            <a:endParaRPr lang="en-US" altLang="zh-CN" dirty="0"/>
          </a:p>
        </p:txBody>
      </p:sp>
      <p:sp>
        <p:nvSpPr>
          <p:cNvPr id="27" name="矩形 26"/>
          <p:cNvSpPr/>
          <p:nvPr/>
        </p:nvSpPr>
        <p:spPr>
          <a:xfrm>
            <a:off x="5378451" y="5980018"/>
            <a:ext cx="3455448" cy="646331"/>
          </a:xfrm>
          <a:prstGeom prst="rect">
            <a:avLst/>
          </a:prstGeom>
        </p:spPr>
        <p:txBody>
          <a:bodyPr wrap="square">
            <a:spAutoFit/>
          </a:bodyPr>
          <a:lstStyle/>
          <a:p>
            <a:r>
              <a:rPr lang="zh-CN" altLang="en-US" dirty="0"/>
              <a:t>节点打开</a:t>
            </a:r>
            <a:r>
              <a:rPr lang="en-US" altLang="zh-CN" dirty="0"/>
              <a:t>(open)</a:t>
            </a:r>
            <a:r>
              <a:rPr lang="zh-CN" altLang="en-US" dirty="0"/>
              <a:t>时执行</a:t>
            </a:r>
            <a:endParaRPr lang="en-US" altLang="zh-CN" dirty="0"/>
          </a:p>
          <a:p>
            <a:pPr marL="285750" indent="-285750">
              <a:buFont typeface="Arial" panose="020B0604020202020204" pitchFamily="34" charset="0"/>
              <a:buChar char="•"/>
            </a:pPr>
            <a:r>
              <a:rPr lang="zh-CN" altLang="en-US" dirty="0"/>
              <a:t>读取</a:t>
            </a:r>
            <a:r>
              <a:rPr lang="en-US" altLang="zh-CN" dirty="0"/>
              <a:t>xml</a:t>
            </a:r>
            <a:r>
              <a:rPr lang="zh-CN" altLang="en-US" dirty="0"/>
              <a:t>参数，恢复默认值</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up)">
                                      <p:cBhvr>
                                        <p:cTn id="29" dur="500"/>
                                        <p:tgtEl>
                                          <p:spTgt spid="3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Robot SDK » Module » </a:t>
            </a:r>
            <a:r>
              <a:rPr lang="en-US" altLang="zh-CN" dirty="0">
                <a:solidFill>
                  <a:prstClr val="black"/>
                </a:solidFill>
              </a:rPr>
              <a:t>PrivFunc.cpp</a:t>
            </a:r>
            <a:endParaRPr lang="zh-CN" altLang="en-US" dirty="0"/>
          </a:p>
        </p:txBody>
      </p:sp>
      <p:pic>
        <p:nvPicPr>
          <p:cNvPr id="3" name="图片 2"/>
          <p:cNvPicPr>
            <a:picLocks noChangeAspect="1"/>
          </p:cNvPicPr>
          <p:nvPr/>
        </p:nvPicPr>
        <p:blipFill>
          <a:blip r:embed="rId2"/>
          <a:stretch>
            <a:fillRect/>
          </a:stretch>
        </p:blipFill>
        <p:spPr>
          <a:xfrm>
            <a:off x="318963" y="1335364"/>
            <a:ext cx="5588460" cy="4187272"/>
          </a:xfrm>
          <a:prstGeom prst="rect">
            <a:avLst/>
          </a:prstGeom>
          <a:effectLst>
            <a:outerShdw blurRad="317500" algn="ctr" rotWithShape="0">
              <a:prstClr val="black">
                <a:alpha val="40000"/>
              </a:prstClr>
            </a:outerShdw>
          </a:effectLst>
        </p:spPr>
      </p:pic>
      <p:grpSp>
        <p:nvGrpSpPr>
          <p:cNvPr id="13" name="组合 12"/>
          <p:cNvGrpSpPr/>
          <p:nvPr/>
        </p:nvGrpSpPr>
        <p:grpSpPr>
          <a:xfrm>
            <a:off x="633515" y="1773141"/>
            <a:ext cx="5588461" cy="2297926"/>
            <a:chOff x="1113284" y="992985"/>
            <a:chExt cx="5588461" cy="2297926"/>
          </a:xfrm>
        </p:grpSpPr>
        <p:sp>
          <p:nvSpPr>
            <p:cNvPr id="14" name="矩形 13"/>
            <p:cNvSpPr/>
            <p:nvPr/>
          </p:nvSpPr>
          <p:spPr>
            <a:xfrm>
              <a:off x="1113284" y="2589734"/>
              <a:ext cx="2944571" cy="70117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057855" y="992985"/>
              <a:ext cx="2643890" cy="195709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6221976" y="1293376"/>
            <a:ext cx="2135289" cy="707886"/>
          </a:xfrm>
          <a:prstGeom prst="rect">
            <a:avLst/>
          </a:prstGeom>
        </p:spPr>
        <p:txBody>
          <a:bodyPr wrap="square">
            <a:spAutoFit/>
          </a:bodyPr>
          <a:lstStyle/>
          <a:p>
            <a:pPr lvl="0"/>
            <a:r>
              <a:rPr lang="zh-CN" altLang="en-US" sz="2000" dirty="0">
                <a:solidFill>
                  <a:prstClr val="black"/>
                </a:solidFill>
              </a:rPr>
              <a:t>从</a:t>
            </a:r>
            <a:r>
              <a:rPr lang="en-US" altLang="zh-CN" sz="2000" dirty="0">
                <a:solidFill>
                  <a:prstClr val="black"/>
                </a:solidFill>
              </a:rPr>
              <a:t>config.xml</a:t>
            </a:r>
            <a:r>
              <a:rPr lang="zh-CN" altLang="en-US" sz="2000" dirty="0">
                <a:solidFill>
                  <a:prstClr val="black"/>
                </a:solidFill>
              </a:rPr>
              <a:t>读取初始位置和角度</a:t>
            </a:r>
          </a:p>
        </p:txBody>
      </p:sp>
      <p:grpSp>
        <p:nvGrpSpPr>
          <p:cNvPr id="4" name="组合 3"/>
          <p:cNvGrpSpPr/>
          <p:nvPr/>
        </p:nvGrpSpPr>
        <p:grpSpPr>
          <a:xfrm>
            <a:off x="5624339" y="2053531"/>
            <a:ext cx="3307841" cy="2149257"/>
            <a:chOff x="5466689" y="2295261"/>
            <a:chExt cx="3307841" cy="2149257"/>
          </a:xfrm>
        </p:grpSpPr>
        <p:pic>
          <p:nvPicPr>
            <p:cNvPr id="6" name="图片 5"/>
            <p:cNvPicPr>
              <a:picLocks noChangeAspect="1"/>
            </p:cNvPicPr>
            <p:nvPr/>
          </p:nvPicPr>
          <p:blipFill>
            <a:blip r:embed="rId3"/>
            <a:stretch>
              <a:fillRect/>
            </a:stretch>
          </p:blipFill>
          <p:spPr>
            <a:xfrm>
              <a:off x="5466689" y="2295261"/>
              <a:ext cx="3307841" cy="2149257"/>
            </a:xfrm>
            <a:prstGeom prst="rect">
              <a:avLst/>
            </a:prstGeom>
            <a:effectLst>
              <a:outerShdw blurRad="317500" algn="ctr" rotWithShape="0">
                <a:prstClr val="black">
                  <a:alpha val="40000"/>
                </a:prstClr>
              </a:outerShdw>
            </a:effectLst>
          </p:spPr>
        </p:pic>
        <p:sp>
          <p:nvSpPr>
            <p:cNvPr id="19" name="矩形 18"/>
            <p:cNvSpPr/>
            <p:nvPr/>
          </p:nvSpPr>
          <p:spPr>
            <a:xfrm>
              <a:off x="5572602" y="3466836"/>
              <a:ext cx="804346" cy="70117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3326" y="4274214"/>
            <a:ext cx="2765080" cy="2591790"/>
          </a:xfrm>
          <a:prstGeom prst="rect">
            <a:avLst/>
          </a:prstGeom>
        </p:spPr>
      </p:pic>
      <p:sp>
        <p:nvSpPr>
          <p:cNvPr id="5" name="矩形 4"/>
          <p:cNvSpPr/>
          <p:nvPr/>
        </p:nvSpPr>
        <p:spPr>
          <a:xfrm>
            <a:off x="1811439" y="5956827"/>
            <a:ext cx="2889939" cy="584775"/>
          </a:xfrm>
          <a:prstGeom prst="rect">
            <a:avLst/>
          </a:prstGeom>
        </p:spPr>
        <p:txBody>
          <a:bodyPr wrap="square">
            <a:spAutoFit/>
          </a:bodyPr>
          <a:lstStyle/>
          <a:p>
            <a:r>
              <a:rPr lang="en-US" altLang="zh-CN" sz="1600" dirty="0">
                <a:solidFill>
                  <a:schemeClr val="bg1">
                    <a:lumMod val="65000"/>
                  </a:schemeClr>
                </a:solidFill>
              </a:rPr>
              <a:t>config.xml</a:t>
            </a:r>
            <a:r>
              <a:rPr lang="zh-CN" altLang="en-US" sz="1600" dirty="0">
                <a:solidFill>
                  <a:schemeClr val="bg1">
                    <a:lumMod val="65000"/>
                  </a:schemeClr>
                </a:solidFill>
              </a:rPr>
              <a:t>会在第一次运行</a:t>
            </a:r>
            <a:r>
              <a:rPr lang="en-US" altLang="zh-CN" sz="1600" dirty="0">
                <a:solidFill>
                  <a:schemeClr val="bg1">
                    <a:lumMod val="65000"/>
                  </a:schemeClr>
                </a:solidFill>
              </a:rPr>
              <a:t>App</a:t>
            </a:r>
          </a:p>
          <a:p>
            <a:r>
              <a:rPr lang="zh-CN" altLang="en-US" sz="1600" dirty="0">
                <a:solidFill>
                  <a:schemeClr val="bg1">
                    <a:lumMod val="65000"/>
                  </a:schemeClr>
                </a:solidFill>
              </a:rPr>
              <a:t>并</a:t>
            </a:r>
            <a:r>
              <a:rPr lang="en-US" altLang="zh-CN" sz="1600" dirty="0">
                <a:solidFill>
                  <a:schemeClr val="bg1">
                    <a:lumMod val="65000"/>
                  </a:schemeClr>
                </a:solidFill>
              </a:rPr>
              <a:t>open</a:t>
            </a:r>
            <a:r>
              <a:rPr lang="zh-CN" altLang="en-US" sz="1600" dirty="0">
                <a:solidFill>
                  <a:schemeClr val="bg1">
                    <a:lumMod val="65000"/>
                  </a:schemeClr>
                </a:solidFill>
              </a:rPr>
              <a:t>所有节点后后生成！</a:t>
            </a:r>
            <a:endParaRPr lang="en-US" altLang="zh-CN" sz="1600" dirty="0">
              <a:solidFill>
                <a:schemeClr val="bg1">
                  <a:lumMod val="65000"/>
                </a:schemeClr>
              </a:solidFill>
            </a:endParaRPr>
          </a:p>
        </p:txBody>
      </p:sp>
      <p:grpSp>
        <p:nvGrpSpPr>
          <p:cNvPr id="22" name="组合 21"/>
          <p:cNvGrpSpPr/>
          <p:nvPr/>
        </p:nvGrpSpPr>
        <p:grpSpPr>
          <a:xfrm>
            <a:off x="2733927" y="3884113"/>
            <a:ext cx="5500650" cy="2597547"/>
            <a:chOff x="1113285" y="2589735"/>
            <a:chExt cx="5500650" cy="2597547"/>
          </a:xfrm>
        </p:grpSpPr>
        <p:sp>
          <p:nvSpPr>
            <p:cNvPr id="23" name="矩形 22"/>
            <p:cNvSpPr/>
            <p:nvPr/>
          </p:nvSpPr>
          <p:spPr>
            <a:xfrm>
              <a:off x="1113285" y="2589735"/>
              <a:ext cx="718616" cy="180000"/>
            </a:xfrm>
            <a:prstGeom prst="rect">
              <a:avLst/>
            </a:prstGeom>
            <a:solidFill>
              <a:srgbClr val="009999">
                <a:alpha val="25000"/>
              </a:srgbClr>
            </a:solidFill>
            <a:ln w="254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1831901" y="2671702"/>
              <a:ext cx="2520269" cy="242557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4 h 1069094"/>
                <a:gd name="connsiteX1-63" fmla="*/ 2557947 w 2557947"/>
                <a:gd name="connsiteY1-64" fmla="*/ 1 h 1069094"/>
                <a:gd name="connsiteX0-65" fmla="*/ 0 w 2557947"/>
                <a:gd name="connsiteY0-66" fmla="*/ 1069093 h 1069093"/>
                <a:gd name="connsiteX1-67" fmla="*/ 2557947 w 2557947"/>
                <a:gd name="connsiteY1-68" fmla="*/ 0 h 1069093"/>
              </a:gdLst>
              <a:ahLst/>
              <a:cxnLst>
                <a:cxn ang="0">
                  <a:pos x="connsiteX0-1" y="connsiteY0-2"/>
                </a:cxn>
                <a:cxn ang="0">
                  <a:pos x="connsiteX1-3" y="connsiteY1-4"/>
                </a:cxn>
              </a:cxnLst>
              <a:rect l="l" t="t" r="r" b="b"/>
              <a:pathLst>
                <a:path w="2557947" h="1069093">
                  <a:moveTo>
                    <a:pt x="0" y="1069093"/>
                  </a:moveTo>
                  <a:cubicBezTo>
                    <a:pt x="2347858" y="1060406"/>
                    <a:pt x="1243764" y="2041"/>
                    <a:pt x="2557947" y="0"/>
                  </a:cubicBezTo>
                </a:path>
              </a:pathLst>
            </a:custGeom>
            <a:noFill/>
            <a:ln w="25400">
              <a:solidFill>
                <a:srgbClr val="009999"/>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385999" y="5007282"/>
              <a:ext cx="2227936" cy="180000"/>
            </a:xfrm>
            <a:prstGeom prst="rect">
              <a:avLst/>
            </a:prstGeom>
            <a:solidFill>
              <a:srgbClr val="009999">
                <a:alpha val="25000"/>
              </a:srgbClr>
            </a:solidFill>
            <a:ln w="25400">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a:t>
            </a:r>
            <a:r>
              <a:rPr lang="en-US" altLang="zh-CN" dirty="0">
                <a:solidFill>
                  <a:prstClr val="black"/>
                </a:solidFill>
              </a:rPr>
              <a:t>PrivFunc.cpp</a:t>
            </a:r>
            <a:endParaRPr lang="zh-CN" altLang="en-US" dirty="0"/>
          </a:p>
        </p:txBody>
      </p:sp>
      <p:pic>
        <p:nvPicPr>
          <p:cNvPr id="4" name="图片 3"/>
          <p:cNvPicPr>
            <a:picLocks noChangeAspect="1"/>
          </p:cNvPicPr>
          <p:nvPr/>
        </p:nvPicPr>
        <p:blipFill>
          <a:blip r:embed="rId2"/>
          <a:stretch>
            <a:fillRect/>
          </a:stretch>
        </p:blipFill>
        <p:spPr>
          <a:xfrm>
            <a:off x="419597" y="1388548"/>
            <a:ext cx="5790372" cy="2331798"/>
          </a:xfrm>
          <a:prstGeom prst="rect">
            <a:avLst/>
          </a:prstGeom>
          <a:effectLst>
            <a:outerShdw blurRad="317500" algn="ctr" rotWithShape="0">
              <a:prstClr val="black">
                <a:alpha val="40000"/>
              </a:prstClr>
            </a:outerShdw>
          </a:effectLst>
        </p:spPr>
      </p:pic>
      <p:grpSp>
        <p:nvGrpSpPr>
          <p:cNvPr id="5" name="组合 4"/>
          <p:cNvGrpSpPr/>
          <p:nvPr/>
        </p:nvGrpSpPr>
        <p:grpSpPr>
          <a:xfrm>
            <a:off x="3758378" y="1541528"/>
            <a:ext cx="2841205" cy="707665"/>
            <a:chOff x="946307" y="2193632"/>
            <a:chExt cx="2841205" cy="707665"/>
          </a:xfrm>
        </p:grpSpPr>
        <p:sp>
          <p:nvSpPr>
            <p:cNvPr id="6" name="矩形 5"/>
            <p:cNvSpPr/>
            <p:nvPr/>
          </p:nvSpPr>
          <p:spPr>
            <a:xfrm>
              <a:off x="946307" y="2599148"/>
              <a:ext cx="1004452" cy="302149"/>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950759" y="2193632"/>
              <a:ext cx="1836753" cy="556590"/>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6599580" y="1311162"/>
            <a:ext cx="2289975" cy="707886"/>
          </a:xfrm>
          <a:prstGeom prst="rect">
            <a:avLst/>
          </a:prstGeom>
        </p:spPr>
        <p:txBody>
          <a:bodyPr wrap="square">
            <a:spAutoFit/>
          </a:bodyPr>
          <a:lstStyle/>
          <a:p>
            <a:pPr lvl="0"/>
            <a:r>
              <a:rPr lang="en-US" altLang="zh-CN" sz="2000" dirty="0">
                <a:solidFill>
                  <a:prstClr val="black"/>
                </a:solidFill>
              </a:rPr>
              <a:t>Node</a:t>
            </a:r>
            <a:r>
              <a:rPr lang="zh-CN" altLang="en-US" sz="2000" dirty="0">
                <a:solidFill>
                  <a:prstClr val="black"/>
                </a:solidFill>
              </a:rPr>
              <a:t>自己的</a:t>
            </a:r>
            <a:r>
              <a:rPr lang="en-US" altLang="zh-CN" sz="2000" dirty="0" err="1">
                <a:solidFill>
                  <a:prstClr val="black"/>
                </a:solidFill>
              </a:rPr>
              <a:t>Params</a:t>
            </a:r>
            <a:r>
              <a:rPr lang="zh-CN" altLang="en-US" sz="2000" dirty="0">
                <a:solidFill>
                  <a:prstClr val="black"/>
                </a:solidFill>
              </a:rPr>
              <a:t>和</a:t>
            </a:r>
            <a:r>
              <a:rPr lang="en-US" altLang="zh-CN" sz="2000" dirty="0" err="1">
                <a:solidFill>
                  <a:prstClr val="black"/>
                </a:solidFill>
              </a:rPr>
              <a:t>Vars</a:t>
            </a:r>
            <a:endParaRPr lang="zh-CN" altLang="en-US" sz="2000" dirty="0">
              <a:solidFill>
                <a:prstClr val="black"/>
              </a:solidFill>
            </a:endParaRPr>
          </a:p>
        </p:txBody>
      </p:sp>
      <p:grpSp>
        <p:nvGrpSpPr>
          <p:cNvPr id="9" name="组合 8"/>
          <p:cNvGrpSpPr/>
          <p:nvPr/>
        </p:nvGrpSpPr>
        <p:grpSpPr>
          <a:xfrm>
            <a:off x="3241543" y="2252298"/>
            <a:ext cx="3358040" cy="555391"/>
            <a:chOff x="946307" y="2599148"/>
            <a:chExt cx="3358040" cy="555391"/>
          </a:xfrm>
        </p:grpSpPr>
        <p:sp>
          <p:nvSpPr>
            <p:cNvPr id="10" name="矩形 9"/>
            <p:cNvSpPr/>
            <p:nvPr/>
          </p:nvSpPr>
          <p:spPr>
            <a:xfrm>
              <a:off x="946307" y="2599148"/>
              <a:ext cx="1521287" cy="555391"/>
            </a:xfrm>
            <a:prstGeom prst="rect">
              <a:avLst/>
            </a:prstGeom>
            <a:solidFill>
              <a:schemeClr val="accent1">
                <a:alpha val="2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459644" y="2607638"/>
              <a:ext cx="1844703" cy="27829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6599579" y="2045992"/>
            <a:ext cx="2289975" cy="707886"/>
          </a:xfrm>
          <a:prstGeom prst="rect">
            <a:avLst/>
          </a:prstGeom>
        </p:spPr>
        <p:txBody>
          <a:bodyPr wrap="square">
            <a:spAutoFit/>
          </a:bodyPr>
          <a:lstStyle/>
          <a:p>
            <a:pPr lvl="0"/>
            <a:r>
              <a:rPr lang="zh-CN" altLang="en-US" sz="2000" dirty="0">
                <a:solidFill>
                  <a:prstClr val="black"/>
                </a:solidFill>
              </a:rPr>
              <a:t>从其他</a:t>
            </a:r>
            <a:r>
              <a:rPr lang="en-US" altLang="zh-CN" sz="2000" dirty="0">
                <a:solidFill>
                  <a:prstClr val="black"/>
                </a:solidFill>
              </a:rPr>
              <a:t>Node</a:t>
            </a:r>
            <a:r>
              <a:rPr lang="zh-CN" altLang="en-US" sz="2000" dirty="0">
                <a:solidFill>
                  <a:prstClr val="black"/>
                </a:solidFill>
              </a:rPr>
              <a:t>传过来的</a:t>
            </a:r>
            <a:r>
              <a:rPr lang="en-US" altLang="zh-CN" sz="2000" dirty="0" err="1">
                <a:solidFill>
                  <a:prstClr val="black"/>
                </a:solidFill>
              </a:rPr>
              <a:t>Params</a:t>
            </a:r>
            <a:r>
              <a:rPr lang="zh-CN" altLang="en-US" sz="2000" dirty="0">
                <a:solidFill>
                  <a:prstClr val="black"/>
                </a:solidFill>
              </a:rPr>
              <a:t>和</a:t>
            </a:r>
            <a:r>
              <a:rPr lang="en-US" altLang="zh-CN" sz="2000" dirty="0">
                <a:solidFill>
                  <a:prstClr val="black"/>
                </a:solidFill>
              </a:rPr>
              <a:t>Data</a:t>
            </a:r>
            <a:endParaRPr lang="zh-CN" altLang="en-US" sz="2000" dirty="0">
              <a:solidFill>
                <a:prstClr val="black"/>
              </a:solidFill>
            </a:endParaRPr>
          </a:p>
        </p:txBody>
      </p:sp>
      <p:grpSp>
        <p:nvGrpSpPr>
          <p:cNvPr id="13" name="组合 12"/>
          <p:cNvGrpSpPr/>
          <p:nvPr/>
        </p:nvGrpSpPr>
        <p:grpSpPr>
          <a:xfrm>
            <a:off x="3758379" y="2807689"/>
            <a:ext cx="2849154" cy="1075327"/>
            <a:chOff x="946307" y="2599148"/>
            <a:chExt cx="2849154" cy="1075327"/>
          </a:xfrm>
        </p:grpSpPr>
        <p:sp>
          <p:nvSpPr>
            <p:cNvPr id="14" name="矩形 13"/>
            <p:cNvSpPr/>
            <p:nvPr/>
          </p:nvSpPr>
          <p:spPr>
            <a:xfrm>
              <a:off x="946307" y="2599148"/>
              <a:ext cx="1004451" cy="193079"/>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V="1">
              <a:off x="1950758" y="2696587"/>
              <a:ext cx="1844703" cy="97788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6599582" y="3720218"/>
            <a:ext cx="2289975" cy="400110"/>
          </a:xfrm>
          <a:prstGeom prst="rect">
            <a:avLst/>
          </a:prstGeom>
        </p:spPr>
        <p:txBody>
          <a:bodyPr wrap="square">
            <a:spAutoFit/>
          </a:bodyPr>
          <a:lstStyle/>
          <a:p>
            <a:pPr lvl="0"/>
            <a:r>
              <a:rPr lang="en-US" altLang="zh-CN" sz="2000" dirty="0">
                <a:solidFill>
                  <a:prstClr val="black"/>
                </a:solidFill>
              </a:rPr>
              <a:t>Node</a:t>
            </a:r>
            <a:r>
              <a:rPr lang="zh-CN" altLang="en-US" sz="2000" dirty="0">
                <a:solidFill>
                  <a:prstClr val="black"/>
                </a:solidFill>
              </a:rPr>
              <a:t>输出的</a:t>
            </a:r>
            <a:r>
              <a:rPr lang="en-US" altLang="zh-CN" sz="2000" dirty="0">
                <a:solidFill>
                  <a:prstClr val="black"/>
                </a:solidFill>
              </a:rPr>
              <a:t>Data</a:t>
            </a:r>
            <a:endParaRPr lang="zh-CN" altLang="en-US" sz="2000" dirty="0">
              <a:solidFill>
                <a:prstClr val="black"/>
              </a:solidFill>
            </a:endParaRPr>
          </a:p>
        </p:txBody>
      </p:sp>
      <p:grpSp>
        <p:nvGrpSpPr>
          <p:cNvPr id="20" name="组合 19"/>
          <p:cNvGrpSpPr/>
          <p:nvPr/>
        </p:nvGrpSpPr>
        <p:grpSpPr>
          <a:xfrm>
            <a:off x="7425814" y="2889030"/>
            <a:ext cx="1134730" cy="738624"/>
            <a:chOff x="7344698" y="2992718"/>
            <a:chExt cx="1134730" cy="738624"/>
          </a:xfrm>
        </p:grpSpPr>
        <p:cxnSp>
          <p:nvCxnSpPr>
            <p:cNvPr id="18" name="直接连接符 17"/>
            <p:cNvCxnSpPr/>
            <p:nvPr/>
          </p:nvCxnSpPr>
          <p:spPr>
            <a:xfrm>
              <a:off x="7344698" y="2992718"/>
              <a:ext cx="0" cy="738624"/>
            </a:xfrm>
            <a:prstGeom prst="line">
              <a:avLst/>
            </a:prstGeom>
            <a:ln w="127000" cmpd="dbl">
              <a:tailEnd type="stealth"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395422" y="3140872"/>
              <a:ext cx="1084006" cy="369332"/>
            </a:xfrm>
            <a:prstGeom prst="rect">
              <a:avLst/>
            </a:prstGeom>
            <a:noFill/>
          </p:spPr>
          <p:txBody>
            <a:bodyPr wrap="square" rtlCol="0">
              <a:spAutoFit/>
            </a:bodyPr>
            <a:lstStyle/>
            <a:p>
              <a:r>
                <a:rPr lang="zh-CN" altLang="en-US" dirty="0">
                  <a:solidFill>
                    <a:schemeClr val="accent1"/>
                  </a:solidFill>
                </a:rPr>
                <a:t>计算出</a:t>
              </a:r>
            </a:p>
          </p:txBody>
        </p:sp>
      </p:grpSp>
      <p:pic>
        <p:nvPicPr>
          <p:cNvPr id="21" name="图片 20"/>
          <p:cNvPicPr>
            <a:picLocks noChangeAspect="1"/>
          </p:cNvPicPr>
          <p:nvPr/>
        </p:nvPicPr>
        <p:blipFill>
          <a:blip r:embed="rId3"/>
          <a:stretch>
            <a:fillRect/>
          </a:stretch>
        </p:blipFill>
        <p:spPr>
          <a:xfrm>
            <a:off x="419597" y="3988952"/>
            <a:ext cx="5790372" cy="2595185"/>
          </a:xfrm>
          <a:prstGeom prst="rect">
            <a:avLst/>
          </a:prstGeom>
          <a:effectLst>
            <a:outerShdw blurRad="317500" algn="ctr" rotWithShape="0">
              <a:prstClr val="black">
                <a:alpha val="40000"/>
              </a:prstClr>
            </a:outerShdw>
          </a:effectLst>
        </p:spPr>
      </p:pic>
      <p:grpSp>
        <p:nvGrpSpPr>
          <p:cNvPr id="26" name="组合 25"/>
          <p:cNvGrpSpPr/>
          <p:nvPr/>
        </p:nvGrpSpPr>
        <p:grpSpPr>
          <a:xfrm>
            <a:off x="636636" y="4228358"/>
            <a:ext cx="5962943" cy="726899"/>
            <a:chOff x="946307" y="2599148"/>
            <a:chExt cx="5962943" cy="726899"/>
          </a:xfrm>
        </p:grpSpPr>
        <p:sp>
          <p:nvSpPr>
            <p:cNvPr id="27" name="矩形 26"/>
            <p:cNvSpPr/>
            <p:nvPr/>
          </p:nvSpPr>
          <p:spPr>
            <a:xfrm>
              <a:off x="946307" y="2599148"/>
              <a:ext cx="1656738" cy="609113"/>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flipV="1">
              <a:off x="2603045" y="2916330"/>
              <a:ext cx="4306205" cy="409717"/>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644589" y="5513754"/>
            <a:ext cx="5962944" cy="694293"/>
            <a:chOff x="946306" y="2513968"/>
            <a:chExt cx="5962944" cy="694293"/>
          </a:xfrm>
        </p:grpSpPr>
        <p:sp>
          <p:nvSpPr>
            <p:cNvPr id="30" name="矩形 29"/>
            <p:cNvSpPr/>
            <p:nvPr/>
          </p:nvSpPr>
          <p:spPr>
            <a:xfrm>
              <a:off x="946306" y="2599148"/>
              <a:ext cx="1987997" cy="609113"/>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934303" y="2513968"/>
              <a:ext cx="3974947" cy="402362"/>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6599582" y="4751724"/>
            <a:ext cx="2289975" cy="400110"/>
          </a:xfrm>
          <a:prstGeom prst="rect">
            <a:avLst/>
          </a:prstGeom>
        </p:spPr>
        <p:txBody>
          <a:bodyPr wrap="square">
            <a:spAutoFit/>
          </a:bodyPr>
          <a:lstStyle/>
          <a:p>
            <a:pPr lvl="0"/>
            <a:r>
              <a:rPr lang="zh-CN" altLang="en-US" sz="2000" dirty="0">
                <a:solidFill>
                  <a:prstClr val="black"/>
                </a:solidFill>
              </a:rPr>
              <a:t>更新自身的</a:t>
            </a:r>
            <a:r>
              <a:rPr lang="en-US" altLang="zh-CN" sz="2000" dirty="0" err="1">
                <a:solidFill>
                  <a:prstClr val="black"/>
                </a:solidFill>
              </a:rPr>
              <a:t>Vars</a:t>
            </a:r>
            <a:endParaRPr lang="zh-CN" altLang="en-US" sz="2000" dirty="0">
              <a:solidFill>
                <a:prstClr val="black"/>
              </a:solidFill>
            </a:endParaRPr>
          </a:p>
        </p:txBody>
      </p:sp>
      <p:sp>
        <p:nvSpPr>
          <p:cNvPr id="33" name="矩形 32"/>
          <p:cNvSpPr/>
          <p:nvPr/>
        </p:nvSpPr>
        <p:spPr>
          <a:xfrm>
            <a:off x="6599583" y="5328824"/>
            <a:ext cx="2289972" cy="1323439"/>
          </a:xfrm>
          <a:prstGeom prst="rect">
            <a:avLst/>
          </a:prstGeom>
        </p:spPr>
        <p:txBody>
          <a:bodyPr wrap="square">
            <a:spAutoFit/>
          </a:bodyPr>
          <a:lstStyle/>
          <a:p>
            <a:pPr lvl="0"/>
            <a:r>
              <a:rPr lang="zh-CN" altLang="en-US" sz="2000" dirty="0">
                <a:solidFill>
                  <a:prstClr val="black"/>
                </a:solidFill>
              </a:rPr>
              <a:t>为</a:t>
            </a:r>
            <a:r>
              <a:rPr lang="en-US" altLang="zh-CN" sz="2000" dirty="0" err="1">
                <a:solidFill>
                  <a:prstClr val="black"/>
                </a:solidFill>
              </a:rPr>
              <a:t>outputdata</a:t>
            </a:r>
            <a:r>
              <a:rPr lang="zh-CN" altLang="en-US" sz="2000" dirty="0">
                <a:solidFill>
                  <a:prstClr val="black"/>
                </a:solidFill>
              </a:rPr>
              <a:t>赋值</a:t>
            </a:r>
            <a:r>
              <a:rPr lang="en-US" altLang="zh-CN" sz="2000" dirty="0">
                <a:solidFill>
                  <a:prstClr val="black"/>
                </a:solidFill>
              </a:rPr>
              <a:t>Robot SDK</a:t>
            </a:r>
            <a:r>
              <a:rPr lang="zh-CN" altLang="en-US" sz="2000" dirty="0">
                <a:solidFill>
                  <a:prstClr val="black"/>
                </a:solidFill>
              </a:rPr>
              <a:t>即可自动将数据输出至后续节点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6" grpId="0"/>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a:t>
            </a:r>
            <a:endParaRPr lang="zh-CN" altLang="en-US" dirty="0"/>
          </a:p>
        </p:txBody>
      </p:sp>
      <p:pic>
        <p:nvPicPr>
          <p:cNvPr id="3" name="图片 2"/>
          <p:cNvPicPr>
            <a:picLocks noChangeAspect="1"/>
          </p:cNvPicPr>
          <p:nvPr/>
        </p:nvPicPr>
        <p:blipFill>
          <a:blip r:embed="rId2"/>
          <a:stretch>
            <a:fillRect/>
          </a:stretch>
        </p:blipFill>
        <p:spPr>
          <a:xfrm>
            <a:off x="1038775" y="2354613"/>
            <a:ext cx="2796049" cy="2684207"/>
          </a:xfrm>
          <a:prstGeom prst="rect">
            <a:avLst/>
          </a:prstGeom>
          <a:effectLst>
            <a:outerShdw blurRad="317500" algn="ctr" rotWithShape="0">
              <a:prstClr val="black">
                <a:alpha val="40000"/>
              </a:prstClr>
            </a:outerShdw>
          </a:effectLst>
        </p:spPr>
      </p:pic>
      <p:sp>
        <p:nvSpPr>
          <p:cNvPr id="7" name="矩形 6"/>
          <p:cNvSpPr/>
          <p:nvPr/>
        </p:nvSpPr>
        <p:spPr>
          <a:xfrm>
            <a:off x="5151049" y="2512447"/>
            <a:ext cx="3291475" cy="461665"/>
          </a:xfrm>
          <a:prstGeom prst="rect">
            <a:avLst/>
          </a:prstGeom>
        </p:spPr>
        <p:txBody>
          <a:bodyPr wrap="square">
            <a:spAutoFit/>
          </a:bodyPr>
          <a:lstStyle/>
          <a:p>
            <a:pPr lvl="0"/>
            <a:r>
              <a:rPr lang="zh-CN" altLang="en-US" sz="2400" dirty="0">
                <a:solidFill>
                  <a:prstClr val="black"/>
                </a:solidFill>
              </a:rPr>
              <a:t>高层</a:t>
            </a:r>
            <a:r>
              <a:rPr lang="en-US" altLang="zh-CN" sz="2400" dirty="0">
                <a:solidFill>
                  <a:prstClr val="black"/>
                </a:solidFill>
              </a:rPr>
              <a:t>App</a:t>
            </a:r>
            <a:r>
              <a:rPr lang="zh-CN" altLang="en-US" sz="2400" dirty="0">
                <a:solidFill>
                  <a:prstClr val="black"/>
                </a:solidFill>
              </a:rPr>
              <a:t>代码</a:t>
            </a:r>
            <a:endParaRPr lang="en-US" altLang="zh-CN" sz="2400" dirty="0">
              <a:solidFill>
                <a:prstClr val="black"/>
              </a:solidFill>
            </a:endParaRPr>
          </a:p>
        </p:txBody>
      </p:sp>
      <p:grpSp>
        <p:nvGrpSpPr>
          <p:cNvPr id="9" name="组合 8"/>
          <p:cNvGrpSpPr/>
          <p:nvPr/>
        </p:nvGrpSpPr>
        <p:grpSpPr>
          <a:xfrm>
            <a:off x="1778621" y="2743280"/>
            <a:ext cx="3248356" cy="1730779"/>
            <a:chOff x="1199571" y="1848756"/>
            <a:chExt cx="3248356" cy="1730779"/>
          </a:xfrm>
        </p:grpSpPr>
        <p:sp>
          <p:nvSpPr>
            <p:cNvPr id="5" name="矩形 4"/>
            <p:cNvSpPr/>
            <p:nvPr/>
          </p:nvSpPr>
          <p:spPr>
            <a:xfrm>
              <a:off x="1199571" y="3305029"/>
              <a:ext cx="1978706" cy="27450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3178277" y="1848756"/>
              <a:ext cx="1269650" cy="158024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778621" y="4199553"/>
            <a:ext cx="3248356" cy="824519"/>
            <a:chOff x="1199571" y="2755016"/>
            <a:chExt cx="3248356" cy="824519"/>
          </a:xfrm>
        </p:grpSpPr>
        <p:sp>
          <p:nvSpPr>
            <p:cNvPr id="11" name="矩形 10"/>
            <p:cNvSpPr/>
            <p:nvPr/>
          </p:nvSpPr>
          <p:spPr>
            <a:xfrm>
              <a:off x="1199571" y="3305029"/>
              <a:ext cx="1978706" cy="27450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3178277" y="2755016"/>
              <a:ext cx="1269650" cy="67398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矩形 12"/>
          <p:cNvSpPr/>
          <p:nvPr/>
        </p:nvSpPr>
        <p:spPr>
          <a:xfrm>
            <a:off x="5151049" y="3968720"/>
            <a:ext cx="3291475" cy="461665"/>
          </a:xfrm>
          <a:prstGeom prst="rect">
            <a:avLst/>
          </a:prstGeom>
        </p:spPr>
        <p:txBody>
          <a:bodyPr wrap="square">
            <a:spAutoFit/>
          </a:bodyPr>
          <a:lstStyle/>
          <a:p>
            <a:pPr lvl="0"/>
            <a:r>
              <a:rPr lang="zh-CN" altLang="en-US" sz="2400" dirty="0">
                <a:solidFill>
                  <a:prstClr val="black"/>
                </a:solidFill>
              </a:rPr>
              <a:t>用户界面配置文件</a:t>
            </a:r>
            <a:endParaRPr lang="en-US" altLang="zh-CN" sz="24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a:t>
            </a:r>
            <a:r>
              <a:rPr lang="en-US" altLang="zh-CN" dirty="0" err="1"/>
              <a:t>cpp</a:t>
            </a:r>
            <a:endParaRPr lang="zh-CN" altLang="en-US" dirty="0"/>
          </a:p>
        </p:txBody>
      </p:sp>
      <p:pic>
        <p:nvPicPr>
          <p:cNvPr id="6" name="图片 5"/>
          <p:cNvPicPr>
            <a:picLocks noChangeAspect="1"/>
          </p:cNvPicPr>
          <p:nvPr/>
        </p:nvPicPr>
        <p:blipFill>
          <a:blip r:embed="rId2"/>
          <a:stretch>
            <a:fillRect/>
          </a:stretch>
        </p:blipFill>
        <p:spPr>
          <a:xfrm>
            <a:off x="311603" y="2723778"/>
            <a:ext cx="8520793" cy="3120067"/>
          </a:xfrm>
          <a:prstGeom prst="rect">
            <a:avLst/>
          </a:prstGeom>
          <a:effectLst>
            <a:outerShdw blurRad="317500" algn="ctr" rotWithShape="0">
              <a:prstClr val="black">
                <a:alpha val="40000"/>
              </a:prstClr>
            </a:outerShdw>
          </a:effectLst>
        </p:spPr>
      </p:pic>
      <p:sp>
        <p:nvSpPr>
          <p:cNvPr id="7" name="矩形 6"/>
          <p:cNvSpPr/>
          <p:nvPr/>
        </p:nvSpPr>
        <p:spPr>
          <a:xfrm>
            <a:off x="2670437" y="1453467"/>
            <a:ext cx="3803119" cy="830997"/>
          </a:xfrm>
          <a:prstGeom prst="rect">
            <a:avLst/>
          </a:prstGeom>
        </p:spPr>
        <p:txBody>
          <a:bodyPr wrap="square">
            <a:spAutoFit/>
          </a:bodyPr>
          <a:lstStyle/>
          <a:p>
            <a:pPr lvl="0" algn="ctr"/>
            <a:r>
              <a:rPr lang="en-US" altLang="zh-CN" sz="2400" dirty="0">
                <a:solidFill>
                  <a:prstClr val="black"/>
                </a:solidFill>
              </a:rPr>
              <a:t>~</a:t>
            </a:r>
            <a:r>
              <a:rPr lang="zh-CN" altLang="en-US" sz="2400" dirty="0">
                <a:solidFill>
                  <a:prstClr val="black"/>
                </a:solidFill>
              </a:rPr>
              <a:t>第</a:t>
            </a:r>
            <a:r>
              <a:rPr lang="en-US" altLang="zh-CN" sz="2400" dirty="0">
                <a:solidFill>
                  <a:prstClr val="black"/>
                </a:solidFill>
              </a:rPr>
              <a:t>1</a:t>
            </a:r>
            <a:r>
              <a:rPr lang="zh-CN" altLang="en-US" sz="2400" dirty="0">
                <a:solidFill>
                  <a:prstClr val="black"/>
                </a:solidFill>
              </a:rPr>
              <a:t>部分</a:t>
            </a:r>
            <a:r>
              <a:rPr lang="en-US" altLang="zh-CN" sz="2400" dirty="0">
                <a:solidFill>
                  <a:prstClr val="black"/>
                </a:solidFill>
              </a:rPr>
              <a:t>~</a:t>
            </a:r>
          </a:p>
          <a:p>
            <a:pPr lvl="0" algn="ctr"/>
            <a:r>
              <a:rPr lang="zh-CN" altLang="en-US" sz="2400" dirty="0">
                <a:solidFill>
                  <a:prstClr val="black"/>
                </a:solidFill>
              </a:rPr>
              <a:t>获取</a:t>
            </a:r>
            <a:r>
              <a:rPr lang="en-US" altLang="zh-CN" sz="2400" dirty="0">
                <a:solidFill>
                  <a:prstClr val="black"/>
                </a:solidFill>
              </a:rPr>
              <a:t>Lib</a:t>
            </a:r>
            <a:r>
              <a:rPr lang="zh-CN" altLang="en-US" sz="2400" dirty="0">
                <a:solidFill>
                  <a:prstClr val="black"/>
                </a:solidFill>
              </a:rPr>
              <a:t>中定义好的节点</a:t>
            </a:r>
            <a:endParaRPr lang="en-US" altLang="zh-CN" sz="24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a:t>
            </a:r>
            <a:r>
              <a:rPr lang="en-US" altLang="zh-CN" dirty="0" err="1"/>
              <a:t>cpp</a:t>
            </a:r>
            <a:endParaRPr lang="zh-CN" altLang="en-US" dirty="0"/>
          </a:p>
        </p:txBody>
      </p:sp>
      <p:sp>
        <p:nvSpPr>
          <p:cNvPr id="7" name="矩形 6"/>
          <p:cNvSpPr/>
          <p:nvPr/>
        </p:nvSpPr>
        <p:spPr>
          <a:xfrm>
            <a:off x="2670437" y="1453467"/>
            <a:ext cx="3803119" cy="830997"/>
          </a:xfrm>
          <a:prstGeom prst="rect">
            <a:avLst/>
          </a:prstGeom>
        </p:spPr>
        <p:txBody>
          <a:bodyPr wrap="square">
            <a:spAutoFit/>
          </a:bodyPr>
          <a:lstStyle/>
          <a:p>
            <a:pPr lvl="0" algn="ctr"/>
            <a:r>
              <a:rPr lang="en-US" altLang="zh-CN" sz="2400" dirty="0">
                <a:solidFill>
                  <a:prstClr val="black"/>
                </a:solidFill>
              </a:rPr>
              <a:t>~</a:t>
            </a:r>
            <a:r>
              <a:rPr lang="zh-CN" altLang="en-US" sz="2400" dirty="0">
                <a:solidFill>
                  <a:prstClr val="black"/>
                </a:solidFill>
              </a:rPr>
              <a:t>第</a:t>
            </a:r>
            <a:r>
              <a:rPr lang="en-US" altLang="zh-CN" sz="2400" dirty="0">
                <a:solidFill>
                  <a:prstClr val="black"/>
                </a:solidFill>
              </a:rPr>
              <a:t>2</a:t>
            </a:r>
            <a:r>
              <a:rPr lang="zh-CN" altLang="en-US" sz="2400" dirty="0">
                <a:solidFill>
                  <a:prstClr val="black"/>
                </a:solidFill>
              </a:rPr>
              <a:t>部分</a:t>
            </a:r>
            <a:r>
              <a:rPr lang="en-US" altLang="zh-CN" sz="2400" dirty="0">
                <a:solidFill>
                  <a:prstClr val="black"/>
                </a:solidFill>
              </a:rPr>
              <a:t>~</a:t>
            </a:r>
          </a:p>
          <a:p>
            <a:pPr lvl="0" algn="ctr"/>
            <a:r>
              <a:rPr lang="zh-CN" altLang="en-US" sz="2400" dirty="0">
                <a:solidFill>
                  <a:prstClr val="black"/>
                </a:solidFill>
              </a:rPr>
              <a:t>在节点之间连上边</a:t>
            </a:r>
            <a:endParaRPr lang="en-US" altLang="zh-CN" sz="2400" dirty="0">
              <a:solidFill>
                <a:prstClr val="black"/>
              </a:solidFill>
            </a:endParaRPr>
          </a:p>
        </p:txBody>
      </p:sp>
      <p:pic>
        <p:nvPicPr>
          <p:cNvPr id="3" name="图片 2"/>
          <p:cNvPicPr>
            <a:picLocks noChangeAspect="1"/>
          </p:cNvPicPr>
          <p:nvPr/>
        </p:nvPicPr>
        <p:blipFill>
          <a:blip r:embed="rId2"/>
          <a:stretch>
            <a:fillRect/>
          </a:stretch>
        </p:blipFill>
        <p:spPr>
          <a:xfrm>
            <a:off x="2670437" y="3278096"/>
            <a:ext cx="3781425" cy="2200275"/>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a:t>
            </a:r>
            <a:r>
              <a:rPr lang="en-US" altLang="zh-CN" dirty="0" err="1"/>
              <a:t>cpp</a:t>
            </a:r>
            <a:endParaRPr lang="zh-CN" altLang="en-US" dirty="0"/>
          </a:p>
        </p:txBody>
      </p:sp>
      <p:sp>
        <p:nvSpPr>
          <p:cNvPr id="7" name="矩形 6"/>
          <p:cNvSpPr/>
          <p:nvPr/>
        </p:nvSpPr>
        <p:spPr>
          <a:xfrm>
            <a:off x="2670437" y="1453467"/>
            <a:ext cx="3803119" cy="830997"/>
          </a:xfrm>
          <a:prstGeom prst="rect">
            <a:avLst/>
          </a:prstGeom>
        </p:spPr>
        <p:txBody>
          <a:bodyPr wrap="square">
            <a:spAutoFit/>
          </a:bodyPr>
          <a:lstStyle/>
          <a:p>
            <a:pPr lvl="0" algn="ctr"/>
            <a:r>
              <a:rPr lang="en-US" altLang="zh-CN" sz="2400" dirty="0">
                <a:solidFill>
                  <a:prstClr val="black"/>
                </a:solidFill>
              </a:rPr>
              <a:t>~</a:t>
            </a:r>
            <a:r>
              <a:rPr lang="zh-CN" altLang="en-US" sz="2400" dirty="0">
                <a:solidFill>
                  <a:prstClr val="black"/>
                </a:solidFill>
              </a:rPr>
              <a:t>第</a:t>
            </a:r>
            <a:r>
              <a:rPr lang="en-US" altLang="zh-CN" sz="2400" dirty="0">
                <a:solidFill>
                  <a:prstClr val="black"/>
                </a:solidFill>
              </a:rPr>
              <a:t>3</a:t>
            </a:r>
            <a:r>
              <a:rPr lang="zh-CN" altLang="en-US" sz="2400" dirty="0">
                <a:solidFill>
                  <a:prstClr val="black"/>
                </a:solidFill>
              </a:rPr>
              <a:t>部分</a:t>
            </a:r>
            <a:r>
              <a:rPr lang="en-US" altLang="zh-CN" sz="2400" dirty="0">
                <a:solidFill>
                  <a:prstClr val="black"/>
                </a:solidFill>
              </a:rPr>
              <a:t>~</a:t>
            </a:r>
          </a:p>
          <a:p>
            <a:pPr lvl="0" algn="ctr"/>
            <a:r>
              <a:rPr lang="zh-CN" altLang="en-US" sz="2400" dirty="0">
                <a:solidFill>
                  <a:prstClr val="black"/>
                </a:solidFill>
              </a:rPr>
              <a:t>连接节点和相应的</a:t>
            </a:r>
            <a:r>
              <a:rPr lang="en-US" altLang="zh-CN" sz="2400" dirty="0">
                <a:solidFill>
                  <a:prstClr val="black"/>
                </a:solidFill>
              </a:rPr>
              <a:t>UI</a:t>
            </a:r>
          </a:p>
        </p:txBody>
      </p:sp>
      <p:pic>
        <p:nvPicPr>
          <p:cNvPr id="5" name="图片 4"/>
          <p:cNvPicPr>
            <a:picLocks noChangeAspect="1"/>
          </p:cNvPicPr>
          <p:nvPr/>
        </p:nvPicPr>
        <p:blipFill>
          <a:blip r:embed="rId2"/>
          <a:stretch>
            <a:fillRect/>
          </a:stretch>
        </p:blipFill>
        <p:spPr>
          <a:xfrm>
            <a:off x="400050" y="3085964"/>
            <a:ext cx="8343900" cy="2619375"/>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a:t>
            </a:r>
            <a:r>
              <a:rPr lang="en-US" altLang="zh-CN" dirty="0" err="1"/>
              <a:t>ui</a:t>
            </a:r>
            <a:endParaRPr lang="zh-CN" altLang="en-US" dirty="0"/>
          </a:p>
        </p:txBody>
      </p:sp>
      <p:sp>
        <p:nvSpPr>
          <p:cNvPr id="7" name="矩形 6"/>
          <p:cNvSpPr/>
          <p:nvPr/>
        </p:nvSpPr>
        <p:spPr>
          <a:xfrm>
            <a:off x="2670437" y="1453467"/>
            <a:ext cx="3803119" cy="830997"/>
          </a:xfrm>
          <a:prstGeom prst="rect">
            <a:avLst/>
          </a:prstGeom>
        </p:spPr>
        <p:txBody>
          <a:bodyPr wrap="square">
            <a:spAutoFit/>
          </a:bodyPr>
          <a:lstStyle/>
          <a:p>
            <a:pPr lvl="0" algn="ctr"/>
            <a:r>
              <a:rPr lang="en-US" altLang="zh-CN" sz="2400" dirty="0">
                <a:solidFill>
                  <a:prstClr val="black"/>
                </a:solidFill>
              </a:rPr>
              <a:t>~ </a:t>
            </a:r>
            <a:r>
              <a:rPr lang="en-US" altLang="zh-CN" sz="2400" dirty="0" err="1">
                <a:solidFill>
                  <a:prstClr val="black"/>
                </a:solidFill>
              </a:rPr>
              <a:t>mainwindow.ui</a:t>
            </a:r>
            <a:r>
              <a:rPr lang="en-US" altLang="zh-CN" sz="2400" dirty="0">
                <a:solidFill>
                  <a:prstClr val="black"/>
                </a:solidFill>
              </a:rPr>
              <a:t> ~</a:t>
            </a:r>
          </a:p>
          <a:p>
            <a:pPr lvl="0" algn="ctr"/>
            <a:r>
              <a:rPr lang="zh-CN" altLang="en-US" sz="2400" dirty="0">
                <a:solidFill>
                  <a:prstClr val="black"/>
                </a:solidFill>
              </a:rPr>
              <a:t>可以对</a:t>
            </a:r>
            <a:r>
              <a:rPr lang="en-US" altLang="zh-CN" sz="2400" dirty="0">
                <a:solidFill>
                  <a:prstClr val="black"/>
                </a:solidFill>
              </a:rPr>
              <a:t>UI</a:t>
            </a:r>
            <a:r>
              <a:rPr lang="zh-CN" altLang="en-US" sz="2400" dirty="0">
                <a:solidFill>
                  <a:prstClr val="black"/>
                </a:solidFill>
              </a:rPr>
              <a:t>元素进行编辑</a:t>
            </a:r>
            <a:endParaRPr lang="en-US" altLang="zh-CN" sz="2400" dirty="0">
              <a:solidFill>
                <a:prstClr val="black"/>
              </a:solidFill>
            </a:endParaRPr>
          </a:p>
        </p:txBody>
      </p:sp>
      <p:pic>
        <p:nvPicPr>
          <p:cNvPr id="3" name="图片 2"/>
          <p:cNvPicPr>
            <a:picLocks noChangeAspect="1"/>
          </p:cNvPicPr>
          <p:nvPr/>
        </p:nvPicPr>
        <p:blipFill>
          <a:blip r:embed="rId2"/>
          <a:stretch>
            <a:fillRect/>
          </a:stretch>
        </p:blipFill>
        <p:spPr>
          <a:xfrm>
            <a:off x="1308267" y="2587955"/>
            <a:ext cx="6527465" cy="3769302"/>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文本框 2"/>
          <p:cNvSpPr txBox="1"/>
          <p:nvPr/>
        </p:nvSpPr>
        <p:spPr>
          <a:xfrm>
            <a:off x="689944" y="2182505"/>
            <a:ext cx="7764111" cy="1107996"/>
          </a:xfrm>
          <a:prstGeom prst="rect">
            <a:avLst/>
          </a:prstGeom>
          <a:noFill/>
        </p:spPr>
        <p:txBody>
          <a:bodyPr wrap="square" rtlCol="0">
            <a:spAutoFit/>
          </a:bodyPr>
          <a:lstStyle/>
          <a:p>
            <a:r>
              <a:rPr lang="zh-CN" altLang="en-US" sz="2400" dirty="0"/>
              <a:t>使用航位推算法计算小车行驶轨迹</a:t>
            </a:r>
            <a:endParaRPr lang="en-US" altLang="zh-CN" sz="2400" dirty="0"/>
          </a:p>
          <a:p>
            <a:endParaRPr lang="en-US" altLang="zh-CN" sz="2400" dirty="0"/>
          </a:p>
          <a:p>
            <a:r>
              <a:rPr lang="zh-CN" altLang="en-US" dirty="0"/>
              <a:t>参考课件 </a:t>
            </a:r>
            <a:r>
              <a:rPr lang="en-US" altLang="zh-CN" dirty="0">
                <a:solidFill>
                  <a:schemeClr val="accent2"/>
                </a:solidFill>
              </a:rPr>
              <a:t>5.</a:t>
            </a:r>
            <a:r>
              <a:rPr lang="zh-CN" altLang="en-US" dirty="0">
                <a:solidFill>
                  <a:schemeClr val="accent2"/>
                </a:solidFill>
              </a:rPr>
              <a:t>机器人运动学、第</a:t>
            </a:r>
            <a:r>
              <a:rPr lang="en-US" altLang="zh-CN" dirty="0">
                <a:solidFill>
                  <a:schemeClr val="accent2"/>
                </a:solidFill>
              </a:rPr>
              <a:t>39</a:t>
            </a:r>
            <a:r>
              <a:rPr lang="zh-CN" altLang="en-US" dirty="0">
                <a:solidFill>
                  <a:schemeClr val="accent2"/>
                </a:solidFill>
              </a:rPr>
              <a:t>页</a:t>
            </a:r>
            <a:endParaRPr lang="en-US" altLang="zh-CN" dirty="0">
              <a:solidFill>
                <a:schemeClr val="accent2"/>
              </a:solidFill>
            </a:endParaRPr>
          </a:p>
        </p:txBody>
      </p:sp>
      <p:pic>
        <p:nvPicPr>
          <p:cNvPr id="16" name="图片 15"/>
          <p:cNvPicPr>
            <a:picLocks noChangeAspect="1"/>
          </p:cNvPicPr>
          <p:nvPr/>
        </p:nvPicPr>
        <p:blipFill rotWithShape="1">
          <a:blip r:embed="rId2"/>
          <a:srcRect r="53348"/>
          <a:stretch>
            <a:fillRect/>
          </a:stretch>
        </p:blipFill>
        <p:spPr>
          <a:xfrm>
            <a:off x="5926820" y="1854412"/>
            <a:ext cx="3026300" cy="1950672"/>
          </a:xfrm>
          <a:prstGeom prst="rect">
            <a:avLst/>
          </a:prstGeom>
        </p:spPr>
      </p:pic>
      <p:sp>
        <p:nvSpPr>
          <p:cNvPr id="17" name="矩形 16"/>
          <p:cNvSpPr/>
          <p:nvPr/>
        </p:nvSpPr>
        <p:spPr>
          <a:xfrm>
            <a:off x="689944" y="3514032"/>
            <a:ext cx="5850966" cy="2092881"/>
          </a:xfrm>
          <a:prstGeom prst="rect">
            <a:avLst/>
          </a:prstGeom>
        </p:spPr>
        <p:txBody>
          <a:bodyPr wrap="square">
            <a:spAutoFit/>
          </a:bodyPr>
          <a:lstStyle/>
          <a:p>
            <a:r>
              <a:rPr lang="zh-CN" altLang="en-US" dirty="0"/>
              <a:t>已有数据：</a:t>
            </a:r>
            <a:endParaRPr lang="en-US" altLang="zh-CN" dirty="0"/>
          </a:p>
          <a:p>
            <a:r>
              <a:rPr lang="en-US" altLang="zh-CN" dirty="0">
                <a:latin typeface="Consolas" panose="020B0609020204030204" pitchFamily="49" charset="0"/>
              </a:rPr>
              <a:t>Encoder: COMPort_X_20130903_195003.txt</a:t>
            </a:r>
          </a:p>
          <a:p>
            <a:r>
              <a:rPr lang="en-US" altLang="zh-CN" dirty="0">
                <a:latin typeface="Consolas" panose="020B0609020204030204" pitchFamily="49" charset="0"/>
              </a:rPr>
              <a:t>IMU:     InterSense_X_20130903_195003.txt</a:t>
            </a:r>
          </a:p>
          <a:p>
            <a:r>
              <a:rPr lang="en-US" altLang="zh-CN" dirty="0">
                <a:solidFill>
                  <a:schemeClr val="bg1">
                    <a:lumMod val="65000"/>
                  </a:schemeClr>
                </a:solidFill>
                <a:latin typeface="Consolas" panose="020B0609020204030204" pitchFamily="49" charset="0"/>
              </a:rPr>
              <a:t>Lidar:   URG_X_20130903_195003.lms</a:t>
            </a:r>
          </a:p>
          <a:p>
            <a:endParaRPr lang="en-US" altLang="zh-CN" dirty="0">
              <a:latin typeface="Consolas" panose="020B0609020204030204" pitchFamily="49" charset="0"/>
            </a:endParaRPr>
          </a:p>
          <a:p>
            <a:r>
              <a:rPr lang="zh-CN" altLang="en-US" sz="2000" dirty="0">
                <a:latin typeface="Consolas" panose="020B0609020204030204" pitchFamily="49" charset="0"/>
              </a:rPr>
              <a:t>大家已经完成了</a:t>
            </a:r>
            <a:r>
              <a:rPr lang="en-US" altLang="zh-CN" sz="2000" dirty="0">
                <a:latin typeface="Consolas" panose="020B0609020204030204" pitchFamily="49" charset="0"/>
              </a:rPr>
              <a:t>C++</a:t>
            </a:r>
            <a:r>
              <a:rPr lang="zh-CN" altLang="en-US" sz="2000" dirty="0">
                <a:latin typeface="Consolas" panose="020B0609020204030204" pitchFamily="49" charset="0"/>
              </a:rPr>
              <a:t>算法的编写了 </a:t>
            </a:r>
            <a:r>
              <a:rPr lang="en-US" altLang="zh-CN" sz="2000" dirty="0">
                <a:solidFill>
                  <a:schemeClr val="accent2"/>
                </a:solidFill>
                <a:latin typeface="Consolas" panose="020B0609020204030204" pitchFamily="49" charset="0"/>
              </a:rPr>
              <a:t>&lt;- </a:t>
            </a:r>
            <a:r>
              <a:rPr lang="zh-CN" altLang="en-US" sz="2000" dirty="0">
                <a:solidFill>
                  <a:schemeClr val="accent2"/>
                </a:solidFill>
                <a:latin typeface="Consolas" panose="020B0609020204030204" pitchFamily="49" charset="0"/>
              </a:rPr>
              <a:t>？</a:t>
            </a:r>
            <a:endParaRPr lang="en-US" altLang="zh-CN" sz="2000" dirty="0">
              <a:solidFill>
                <a:schemeClr val="accent2"/>
              </a:solidFill>
              <a:latin typeface="Consolas" panose="020B0609020204030204" pitchFamily="49" charset="0"/>
            </a:endParaRPr>
          </a:p>
          <a:p>
            <a:r>
              <a:rPr lang="zh-CN" altLang="en-US" sz="2000" dirty="0">
                <a:latin typeface="Consolas" panose="020B0609020204030204" pitchFamily="49" charset="0"/>
              </a:rPr>
              <a:t>接下来把它嵌入到</a:t>
            </a:r>
            <a:r>
              <a:rPr lang="en-US" altLang="zh-CN" sz="2000" dirty="0">
                <a:latin typeface="Consolas" panose="020B0609020204030204" pitchFamily="49" charset="0"/>
              </a:rPr>
              <a:t>Robot SDK</a:t>
            </a:r>
            <a:r>
              <a:rPr lang="zh-CN" altLang="en-US" sz="2000" dirty="0">
                <a:latin typeface="Consolas" panose="020B0609020204030204" pitchFamily="49" charset="0"/>
              </a:rPr>
              <a:t>中</a:t>
            </a:r>
            <a:endParaRPr lang="en-US" altLang="zh-CN" sz="2000" dirty="0">
              <a:latin typeface="Consolas" panose="020B0609020204030204" pitchFamily="49" charset="0"/>
            </a:endParaRPr>
          </a:p>
        </p:txBody>
      </p:sp>
      <p:pic>
        <p:nvPicPr>
          <p:cNvPr id="18" name="图片 17"/>
          <p:cNvPicPr/>
          <p:nvPr/>
        </p:nvPicPr>
        <p:blipFill rotWithShape="1">
          <a:blip r:embed="rId3">
            <a:extLst>
              <a:ext uri="{28A0092B-C50C-407E-A947-70E740481C1C}">
                <a14:useLocalDpi xmlns:a14="http://schemas.microsoft.com/office/drawing/2010/main" val="0"/>
              </a:ext>
            </a:extLst>
          </a:blip>
          <a:srcRect t="6021" r="27575" b="21650"/>
          <a:stretch>
            <a:fillRect/>
          </a:stretch>
        </p:blipFill>
        <p:spPr bwMode="auto">
          <a:xfrm>
            <a:off x="6289667" y="3846978"/>
            <a:ext cx="2300605" cy="2526525"/>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文本框 2"/>
          <p:cNvSpPr txBox="1"/>
          <p:nvPr/>
        </p:nvSpPr>
        <p:spPr>
          <a:xfrm>
            <a:off x="689944" y="1806078"/>
            <a:ext cx="7764111" cy="830997"/>
          </a:xfrm>
          <a:prstGeom prst="rect">
            <a:avLst/>
          </a:prstGeom>
          <a:noFill/>
        </p:spPr>
        <p:txBody>
          <a:bodyPr wrap="square" rtlCol="0">
            <a:spAutoFit/>
          </a:bodyPr>
          <a:lstStyle/>
          <a:p>
            <a:r>
              <a:rPr lang="zh-CN" altLang="en-US" sz="2400" dirty="0"/>
              <a:t>刚才已经编译过</a:t>
            </a:r>
            <a:r>
              <a:rPr lang="en-US" altLang="zh-CN" sz="2400" dirty="0"/>
              <a:t>example1_app</a:t>
            </a:r>
          </a:p>
          <a:p>
            <a:r>
              <a:rPr lang="zh-CN" altLang="en-US" sz="2400" dirty="0"/>
              <a:t>将所有数据文件放到</a:t>
            </a:r>
            <a:r>
              <a:rPr lang="en-US" altLang="zh-CN" sz="2400" dirty="0">
                <a:solidFill>
                  <a:srgbClr val="FF0000"/>
                </a:solidFill>
              </a:rPr>
              <a:t>~/Build/APP/example1_app</a:t>
            </a:r>
            <a:r>
              <a:rPr lang="zh-CN" altLang="en-US" sz="2400" dirty="0"/>
              <a:t>下：</a:t>
            </a:r>
            <a:endParaRPr lang="en-US" altLang="zh-CN" sz="2400" dirty="0"/>
          </a:p>
        </p:txBody>
      </p:sp>
      <p:pic>
        <p:nvPicPr>
          <p:cNvPr id="5" name="图片 4"/>
          <p:cNvPicPr>
            <a:picLocks noChangeAspect="1"/>
          </p:cNvPicPr>
          <p:nvPr/>
        </p:nvPicPr>
        <p:blipFill>
          <a:blip r:embed="rId2"/>
          <a:stretch>
            <a:fillRect/>
          </a:stretch>
        </p:blipFill>
        <p:spPr>
          <a:xfrm>
            <a:off x="2695575" y="2905298"/>
            <a:ext cx="3752850" cy="2466975"/>
          </a:xfrm>
          <a:prstGeom prst="rect">
            <a:avLst/>
          </a:prstGeom>
          <a:effectLst>
            <a:outerShdw blurRad="317500" algn="ctr" rotWithShape="0">
              <a:prstClr val="black">
                <a:alpha val="40000"/>
              </a:prstClr>
            </a:outerShdw>
          </a:effectLst>
        </p:spPr>
      </p:pic>
      <p:sp>
        <p:nvSpPr>
          <p:cNvPr id="6" name="文本框 5"/>
          <p:cNvSpPr txBox="1"/>
          <p:nvPr/>
        </p:nvSpPr>
        <p:spPr>
          <a:xfrm>
            <a:off x="689944" y="5675687"/>
            <a:ext cx="7764111" cy="461665"/>
          </a:xfrm>
          <a:prstGeom prst="rect">
            <a:avLst/>
          </a:prstGeom>
          <a:noFill/>
        </p:spPr>
        <p:txBody>
          <a:bodyPr wrap="square" rtlCol="0">
            <a:spAutoFit/>
          </a:bodyPr>
          <a:lstStyle/>
          <a:p>
            <a:r>
              <a:rPr lang="zh-CN" altLang="en-US" sz="2400" dirty="0"/>
              <a:t>然后打开</a:t>
            </a:r>
            <a:r>
              <a:rPr lang="en-US" altLang="zh-CN" sz="2400" dirty="0"/>
              <a:t>config.xml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Configuration</a:t>
            </a:r>
            <a:endParaRPr lang="zh-CN" altLang="en-US" dirty="0"/>
          </a:p>
        </p:txBody>
      </p:sp>
      <p:pic>
        <p:nvPicPr>
          <p:cNvPr id="5" name="图片 4"/>
          <p:cNvPicPr>
            <a:picLocks noChangeAspect="1"/>
          </p:cNvPicPr>
          <p:nvPr/>
        </p:nvPicPr>
        <p:blipFill>
          <a:blip r:embed="rId2"/>
          <a:stretch>
            <a:fillRect/>
          </a:stretch>
        </p:blipFill>
        <p:spPr>
          <a:xfrm>
            <a:off x="304541" y="1299397"/>
            <a:ext cx="2990850" cy="1238250"/>
          </a:xfrm>
          <a:prstGeom prst="rect">
            <a:avLst/>
          </a:prstGeom>
          <a:effectLst>
            <a:outerShdw blurRad="317500" algn="ctr" rotWithShape="0">
              <a:prstClr val="black">
                <a:alpha val="40000"/>
              </a:prstClr>
            </a:outerShdw>
          </a:effectLst>
        </p:spPr>
      </p:pic>
      <p:sp>
        <p:nvSpPr>
          <p:cNvPr id="15" name="文本框 14"/>
          <p:cNvSpPr txBox="1"/>
          <p:nvPr/>
        </p:nvSpPr>
        <p:spPr>
          <a:xfrm>
            <a:off x="4834072" y="1729371"/>
            <a:ext cx="4189552"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将</a:t>
            </a:r>
            <a:r>
              <a:rPr lang="en-US" altLang="zh-CN" sz="2400" dirty="0"/>
              <a:t>example1_module</a:t>
            </a:r>
            <a:r>
              <a:rPr lang="zh-CN" altLang="en-US" sz="2400" dirty="0"/>
              <a:t>解压到</a:t>
            </a:r>
            <a:r>
              <a:rPr lang="en-US" altLang="zh-CN" sz="2400" dirty="0" err="1"/>
              <a:t>ModuleDev</a:t>
            </a:r>
            <a:r>
              <a:rPr lang="zh-CN" altLang="en-US" sz="2400" dirty="0"/>
              <a:t>文件夹</a:t>
            </a:r>
            <a:endParaRPr lang="en-US" altLang="zh-CN" sz="2400" dirty="0"/>
          </a:p>
          <a:p>
            <a:r>
              <a:rPr lang="en-US" altLang="zh-CN" sz="2400" dirty="0"/>
              <a:t>	</a:t>
            </a:r>
            <a:r>
              <a:rPr lang="zh-CN" altLang="en-US" sz="2400" dirty="0"/>
              <a:t>（</a:t>
            </a:r>
            <a:r>
              <a:rPr lang="en-US" altLang="zh-CN" sz="2400" dirty="0"/>
              <a:t> _MACOXS</a:t>
            </a:r>
            <a:r>
              <a:rPr lang="zh-CN" altLang="en-US" sz="2400" dirty="0"/>
              <a:t>文件可以忽略）</a:t>
            </a:r>
            <a:endParaRPr lang="en-US" altLang="zh-CN" sz="2400" dirty="0"/>
          </a:p>
          <a:p>
            <a:pPr marL="342900" indent="-342900">
              <a:buFont typeface="Arial" panose="020B0604020202020204" pitchFamily="34" charset="0"/>
              <a:buChar char="•"/>
            </a:pPr>
            <a:r>
              <a:rPr lang="zh-CN" altLang="en-US" sz="2400" dirty="0"/>
              <a:t>打开</a:t>
            </a:r>
            <a:r>
              <a:rPr lang="en-US" altLang="zh-CN" sz="2400" dirty="0"/>
              <a:t>.pro</a:t>
            </a:r>
            <a:r>
              <a:rPr lang="zh-CN" altLang="en-US" sz="2400" dirty="0"/>
              <a:t>工程文件</a:t>
            </a:r>
            <a:endParaRPr lang="en-US" altLang="zh-CN" sz="2400" dirty="0"/>
          </a:p>
          <a:p>
            <a:pPr marL="342900" indent="-342900">
              <a:buFont typeface="Arial" panose="020B0604020202020204" pitchFamily="34" charset="0"/>
              <a:buChar char="•"/>
            </a:pPr>
            <a:r>
              <a:rPr lang="zh-CN" altLang="en-US" sz="2400" dirty="0"/>
              <a:t>使用默认配置</a:t>
            </a:r>
            <a:br>
              <a:rPr lang="en-US" altLang="zh-CN" sz="2400" dirty="0"/>
            </a:br>
            <a:r>
              <a:rPr lang="zh-CN" altLang="en-US" sz="2400" dirty="0"/>
              <a:t>点</a:t>
            </a:r>
            <a:r>
              <a:rPr lang="en-US" altLang="zh-CN" sz="2400" dirty="0"/>
              <a:t>Configure Project</a:t>
            </a:r>
          </a:p>
        </p:txBody>
      </p:sp>
      <p:grpSp>
        <p:nvGrpSpPr>
          <p:cNvPr id="8" name="组合 7"/>
          <p:cNvGrpSpPr/>
          <p:nvPr/>
        </p:nvGrpSpPr>
        <p:grpSpPr>
          <a:xfrm>
            <a:off x="428708" y="2353825"/>
            <a:ext cx="4191000" cy="2257425"/>
            <a:chOff x="4508389" y="1730773"/>
            <a:chExt cx="4191000" cy="2257425"/>
          </a:xfrm>
        </p:grpSpPr>
        <p:pic>
          <p:nvPicPr>
            <p:cNvPr id="7" name="图片 6"/>
            <p:cNvPicPr>
              <a:picLocks noChangeAspect="1"/>
            </p:cNvPicPr>
            <p:nvPr/>
          </p:nvPicPr>
          <p:blipFill>
            <a:blip r:embed="rId3"/>
            <a:stretch>
              <a:fillRect/>
            </a:stretch>
          </p:blipFill>
          <p:spPr>
            <a:xfrm>
              <a:off x="4508389" y="1730773"/>
              <a:ext cx="4191000" cy="2257425"/>
            </a:xfrm>
            <a:prstGeom prst="rect">
              <a:avLst/>
            </a:prstGeom>
            <a:effectLst>
              <a:outerShdw blurRad="317500" algn="ctr" rotWithShape="0">
                <a:prstClr val="black">
                  <a:alpha val="40000"/>
                </a:prstClr>
              </a:outerShdw>
            </a:effectLst>
          </p:spPr>
        </p:pic>
        <p:sp>
          <p:nvSpPr>
            <p:cNvPr id="20" name="矩形 19"/>
            <p:cNvSpPr/>
            <p:nvPr/>
          </p:nvSpPr>
          <p:spPr>
            <a:xfrm>
              <a:off x="5501040" y="2953121"/>
              <a:ext cx="899759" cy="87762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51024" y="4291391"/>
            <a:ext cx="5747923" cy="2218843"/>
            <a:chOff x="2345635" y="4250482"/>
            <a:chExt cx="5747923" cy="2218843"/>
          </a:xfrm>
        </p:grpSpPr>
        <p:pic>
          <p:nvPicPr>
            <p:cNvPr id="9" name="图片 8"/>
            <p:cNvPicPr>
              <a:picLocks noChangeAspect="1"/>
            </p:cNvPicPr>
            <p:nvPr/>
          </p:nvPicPr>
          <p:blipFill>
            <a:blip r:embed="rId4"/>
            <a:stretch>
              <a:fillRect/>
            </a:stretch>
          </p:blipFill>
          <p:spPr>
            <a:xfrm>
              <a:off x="2345635" y="4250482"/>
              <a:ext cx="5747923" cy="2218843"/>
            </a:xfrm>
            <a:prstGeom prst="rect">
              <a:avLst/>
            </a:prstGeom>
            <a:effectLst>
              <a:outerShdw blurRad="317500" algn="ctr" rotWithShape="0">
                <a:prstClr val="black">
                  <a:alpha val="40000"/>
                </a:prstClr>
              </a:outerShdw>
            </a:effectLst>
          </p:spPr>
        </p:pic>
        <p:sp>
          <p:nvSpPr>
            <p:cNvPr id="21" name="矩形 20"/>
            <p:cNvSpPr/>
            <p:nvPr/>
          </p:nvSpPr>
          <p:spPr>
            <a:xfrm>
              <a:off x="6981244" y="6114553"/>
              <a:ext cx="1112313" cy="35477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500"/>
                                        <p:tgtEl>
                                          <p:spTgt spid="1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500"/>
                                        <p:tgtEl>
                                          <p:spTgt spid="15">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pic>
        <p:nvPicPr>
          <p:cNvPr id="5" name="图片 4"/>
          <p:cNvPicPr>
            <a:picLocks noChangeAspect="1"/>
          </p:cNvPicPr>
          <p:nvPr/>
        </p:nvPicPr>
        <p:blipFill>
          <a:blip r:embed="rId2"/>
          <a:stretch>
            <a:fillRect/>
          </a:stretch>
        </p:blipFill>
        <p:spPr>
          <a:xfrm>
            <a:off x="381226" y="1384718"/>
            <a:ext cx="4025030" cy="2560671"/>
          </a:xfrm>
          <a:prstGeom prst="rect">
            <a:avLst/>
          </a:prstGeom>
          <a:effectLst>
            <a:outerShdw blurRad="317500" algn="ctr" rotWithShape="0">
              <a:prstClr val="black">
                <a:alpha val="40000"/>
              </a:prstClr>
            </a:outerShdw>
          </a:effectLst>
        </p:spPr>
      </p:pic>
      <p:sp>
        <p:nvSpPr>
          <p:cNvPr id="3" name="文本框 2"/>
          <p:cNvSpPr txBox="1"/>
          <p:nvPr/>
        </p:nvSpPr>
        <p:spPr>
          <a:xfrm>
            <a:off x="4749040" y="1384718"/>
            <a:ext cx="3636647" cy="1323439"/>
          </a:xfrm>
          <a:prstGeom prst="rect">
            <a:avLst/>
          </a:prstGeom>
          <a:noFill/>
        </p:spPr>
        <p:txBody>
          <a:bodyPr wrap="square" rtlCol="0">
            <a:spAutoFit/>
          </a:bodyPr>
          <a:lstStyle/>
          <a:p>
            <a:r>
              <a:rPr lang="zh-CN" altLang="en-US" sz="2000" dirty="0"/>
              <a:t>检查</a:t>
            </a:r>
            <a:r>
              <a:rPr lang="en-US" altLang="zh-CN" sz="2000" dirty="0"/>
              <a:t>Encoder</a:t>
            </a:r>
            <a:r>
              <a:rPr lang="zh-CN" altLang="en-US" sz="2000" dirty="0"/>
              <a:t>参数：</a:t>
            </a:r>
            <a:endParaRPr lang="en-US" altLang="zh-CN" sz="2000" dirty="0"/>
          </a:p>
          <a:p>
            <a:pPr marL="342900" indent="-342900">
              <a:buFont typeface="Arial" panose="020B0604020202020204" pitchFamily="34" charset="0"/>
              <a:buChar char="•"/>
            </a:pPr>
            <a:r>
              <a:rPr lang="en-US" altLang="zh-CN" sz="2000" dirty="0"/>
              <a:t>path</a:t>
            </a:r>
            <a:r>
              <a:rPr lang="zh-CN" altLang="en-US" sz="2000" dirty="0"/>
              <a:t>设置为当前路径 </a:t>
            </a:r>
            <a:r>
              <a:rPr lang="en-US" altLang="zh-CN" sz="2000" dirty="0"/>
              <a:t>" . "</a:t>
            </a:r>
          </a:p>
          <a:p>
            <a:pPr marL="342900" indent="-342900">
              <a:buFont typeface="Arial" panose="020B0604020202020204" pitchFamily="34" charset="0"/>
              <a:buChar char="•"/>
            </a:pPr>
            <a:r>
              <a:rPr lang="en-US" altLang="zh-CN" sz="2000" dirty="0"/>
              <a:t>name</a:t>
            </a:r>
            <a:r>
              <a:rPr lang="zh-CN" altLang="en-US" sz="2000" dirty="0"/>
              <a:t>设置为</a:t>
            </a:r>
            <a:r>
              <a:rPr lang="en-US" altLang="zh-CN" sz="2000" dirty="0"/>
              <a:t>Encoder</a:t>
            </a:r>
            <a:r>
              <a:rPr lang="zh-CN" altLang="en-US" sz="2000" dirty="0"/>
              <a:t>文件名</a:t>
            </a:r>
            <a:endParaRPr lang="en-US" altLang="zh-CN" sz="2000" dirty="0"/>
          </a:p>
          <a:p>
            <a:pPr marL="342900" indent="-342900">
              <a:buFont typeface="Arial" panose="020B0604020202020204" pitchFamily="34" charset="0"/>
              <a:buChar char="•"/>
            </a:pPr>
            <a:r>
              <a:rPr lang="zh-CN" altLang="en-US" sz="2000" dirty="0">
                <a:solidFill>
                  <a:schemeClr val="accent1"/>
                </a:solidFill>
              </a:rPr>
              <a:t>注意</a:t>
            </a:r>
            <a:r>
              <a:rPr lang="en-US" altLang="zh-CN" sz="2000" dirty="0">
                <a:solidFill>
                  <a:schemeClr val="accent1"/>
                </a:solidFill>
              </a:rPr>
              <a:t>Default</a:t>
            </a:r>
            <a:r>
              <a:rPr lang="zh-CN" altLang="en-US" sz="2000" dirty="0">
                <a:solidFill>
                  <a:schemeClr val="accent1"/>
                </a:solidFill>
              </a:rPr>
              <a:t>的格式</a:t>
            </a:r>
            <a:r>
              <a:rPr lang="en-US" altLang="zh-CN" sz="2000" dirty="0">
                <a:solidFill>
                  <a:schemeClr val="accent1"/>
                </a:solidFill>
              </a:rPr>
              <a:t>(XML)</a:t>
            </a:r>
          </a:p>
        </p:txBody>
      </p:sp>
      <p:pic>
        <p:nvPicPr>
          <p:cNvPr id="6" name="图片 5"/>
          <p:cNvPicPr>
            <a:picLocks noChangeAspect="1"/>
          </p:cNvPicPr>
          <p:nvPr/>
        </p:nvPicPr>
        <p:blipFill>
          <a:blip r:embed="rId3"/>
          <a:stretch>
            <a:fillRect/>
          </a:stretch>
        </p:blipFill>
        <p:spPr>
          <a:xfrm>
            <a:off x="4749040" y="2820421"/>
            <a:ext cx="3948860" cy="3713546"/>
          </a:xfrm>
          <a:prstGeom prst="rect">
            <a:avLst/>
          </a:prstGeom>
          <a:effectLst>
            <a:outerShdw blurRad="317500" algn="ctr" rotWithShape="0">
              <a:prstClr val="black">
                <a:alpha val="40000"/>
              </a:prstClr>
            </a:outerShdw>
          </a:effectLst>
        </p:spPr>
      </p:pic>
      <p:sp>
        <p:nvSpPr>
          <p:cNvPr id="7" name="文本框 6"/>
          <p:cNvSpPr txBox="1"/>
          <p:nvPr/>
        </p:nvSpPr>
        <p:spPr>
          <a:xfrm>
            <a:off x="1369332" y="5518304"/>
            <a:ext cx="3379708" cy="1015663"/>
          </a:xfrm>
          <a:prstGeom prst="rect">
            <a:avLst/>
          </a:prstGeom>
          <a:noFill/>
        </p:spPr>
        <p:txBody>
          <a:bodyPr wrap="square" rtlCol="0">
            <a:spAutoFit/>
          </a:bodyPr>
          <a:lstStyle/>
          <a:p>
            <a:r>
              <a:rPr lang="zh-CN" altLang="en-US" sz="2000" dirty="0"/>
              <a:t>同样检查</a:t>
            </a:r>
            <a:r>
              <a:rPr lang="en-US" altLang="zh-CN" sz="2000" dirty="0"/>
              <a:t>IMU</a:t>
            </a:r>
            <a:r>
              <a:rPr lang="zh-CN" altLang="en-US" sz="2000" dirty="0"/>
              <a:t>和</a:t>
            </a:r>
            <a:r>
              <a:rPr lang="en-US" altLang="zh-CN" sz="2000" dirty="0"/>
              <a:t>Lidar</a:t>
            </a:r>
            <a:r>
              <a:rPr lang="zh-CN" altLang="en-US" sz="2000" dirty="0"/>
              <a:t>参数：</a:t>
            </a:r>
            <a:endParaRPr lang="en-US" altLang="zh-CN" sz="2000" dirty="0"/>
          </a:p>
          <a:p>
            <a:pPr marL="342900" indent="-342900">
              <a:buFont typeface="Arial" panose="020B0604020202020204" pitchFamily="34" charset="0"/>
              <a:buChar char="•"/>
            </a:pPr>
            <a:r>
              <a:rPr lang="en-US" altLang="zh-CN" sz="2000" dirty="0"/>
              <a:t>path</a:t>
            </a:r>
            <a:r>
              <a:rPr lang="zh-CN" altLang="en-US" sz="2000" dirty="0"/>
              <a:t>设置为当前路径 </a:t>
            </a:r>
            <a:r>
              <a:rPr lang="en-US" altLang="zh-CN" sz="2000" dirty="0"/>
              <a:t>" . "</a:t>
            </a:r>
          </a:p>
          <a:p>
            <a:pPr marL="342900" indent="-342900">
              <a:buFont typeface="Arial" panose="020B0604020202020204" pitchFamily="34" charset="0"/>
              <a:buChar char="•"/>
            </a:pPr>
            <a:r>
              <a:rPr lang="en-US" altLang="zh-CN" sz="2000" dirty="0"/>
              <a:t>name</a:t>
            </a:r>
            <a:r>
              <a:rPr lang="zh-CN" altLang="en-US" sz="2000" dirty="0"/>
              <a:t>设置为相应文件名</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3" name="文本框 2"/>
          <p:cNvSpPr txBox="1"/>
          <p:nvPr/>
        </p:nvSpPr>
        <p:spPr>
          <a:xfrm>
            <a:off x="969510" y="1420401"/>
            <a:ext cx="3021505" cy="400110"/>
          </a:xfrm>
          <a:prstGeom prst="rect">
            <a:avLst/>
          </a:prstGeom>
          <a:noFill/>
        </p:spPr>
        <p:txBody>
          <a:bodyPr wrap="square" rtlCol="0">
            <a:spAutoFit/>
          </a:bodyPr>
          <a:lstStyle/>
          <a:p>
            <a:r>
              <a:rPr lang="zh-CN" altLang="en-US" sz="2000" dirty="0"/>
              <a:t>检查航位推算法初始值</a:t>
            </a:r>
            <a:endParaRPr lang="en-US" altLang="zh-CN" sz="2000" dirty="0"/>
          </a:p>
        </p:txBody>
      </p:sp>
      <p:sp>
        <p:nvSpPr>
          <p:cNvPr id="7" name="文本框 6"/>
          <p:cNvSpPr txBox="1"/>
          <p:nvPr/>
        </p:nvSpPr>
        <p:spPr>
          <a:xfrm>
            <a:off x="2079187" y="5301591"/>
            <a:ext cx="3303614" cy="707886"/>
          </a:xfrm>
          <a:prstGeom prst="rect">
            <a:avLst/>
          </a:prstGeom>
          <a:noFill/>
        </p:spPr>
        <p:txBody>
          <a:bodyPr wrap="square" rtlCol="0">
            <a:spAutoFit/>
          </a:bodyPr>
          <a:lstStyle/>
          <a:p>
            <a:r>
              <a:rPr lang="zh-CN" altLang="en-US" sz="2000" dirty="0"/>
              <a:t>检查各地图尺寸初始值</a:t>
            </a:r>
            <a:endParaRPr lang="en-US" altLang="zh-CN" sz="2000" dirty="0"/>
          </a:p>
          <a:p>
            <a:endParaRPr lang="en-US" altLang="zh-CN" sz="2000" dirty="0">
              <a:solidFill>
                <a:schemeClr val="bg1">
                  <a:lumMod val="65000"/>
                </a:schemeClr>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79" y="1954924"/>
            <a:ext cx="3462168" cy="2301824"/>
          </a:xfrm>
          <a:prstGeom prst="rect">
            <a:avLst/>
          </a:prstGeom>
          <a:effec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081" y="3026980"/>
            <a:ext cx="3162112" cy="383102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081" y="1134469"/>
            <a:ext cx="2753710" cy="1640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pic>
        <p:nvPicPr>
          <p:cNvPr id="8" name="图片 7"/>
          <p:cNvPicPr>
            <a:picLocks noChangeAspect="1"/>
          </p:cNvPicPr>
          <p:nvPr/>
        </p:nvPicPr>
        <p:blipFill>
          <a:blip r:embed="rId3"/>
          <a:stretch>
            <a:fillRect/>
          </a:stretch>
        </p:blipFill>
        <p:spPr>
          <a:xfrm>
            <a:off x="508722" y="1319731"/>
            <a:ext cx="3305175" cy="3819525"/>
          </a:xfrm>
          <a:prstGeom prst="rect">
            <a:avLst/>
          </a:prstGeom>
          <a:effectLst>
            <a:outerShdw blurRad="317500" algn="ctr" rotWithShape="0">
              <a:prstClr val="black">
                <a:alpha val="40000"/>
              </a:prstClr>
            </a:outerShdw>
          </a:effectLst>
        </p:spPr>
      </p:pic>
      <p:pic>
        <p:nvPicPr>
          <p:cNvPr id="9" name="图片 8"/>
          <p:cNvPicPr>
            <a:picLocks noChangeAspect="1"/>
          </p:cNvPicPr>
          <p:nvPr/>
        </p:nvPicPr>
        <p:blipFill rotWithShape="1">
          <a:blip r:embed="rId4"/>
          <a:srcRect r="25294"/>
          <a:stretch>
            <a:fillRect/>
          </a:stretch>
        </p:blipFill>
        <p:spPr>
          <a:xfrm>
            <a:off x="4390073" y="1319731"/>
            <a:ext cx="4305039" cy="3819525"/>
          </a:xfrm>
          <a:prstGeom prst="rect">
            <a:avLst/>
          </a:prstGeom>
          <a:effectLst>
            <a:outerShdw blurRad="317500" algn="ctr" rotWithShape="0">
              <a:prstClr val="black">
                <a:alpha val="40000"/>
              </a:prstClr>
            </a:outerShdw>
          </a:effectLst>
        </p:spPr>
      </p:pic>
      <p:sp>
        <p:nvSpPr>
          <p:cNvPr id="10" name="文本框 9"/>
          <p:cNvSpPr txBox="1"/>
          <p:nvPr/>
        </p:nvSpPr>
        <p:spPr>
          <a:xfrm>
            <a:off x="261850" y="5548746"/>
            <a:ext cx="8620298" cy="1015663"/>
          </a:xfrm>
          <a:prstGeom prst="rect">
            <a:avLst/>
          </a:prstGeom>
          <a:noFill/>
        </p:spPr>
        <p:txBody>
          <a:bodyPr wrap="square" rtlCol="0">
            <a:spAutoFit/>
          </a:bodyPr>
          <a:lstStyle/>
          <a:p>
            <a:r>
              <a:rPr lang="zh-CN" altLang="en-US" sz="2000" dirty="0">
                <a:latin typeface="Consolas" panose="020B0609020204030204" pitchFamily="49" charset="0"/>
              </a:rPr>
              <a:t>可以开始编写算法了！</a:t>
            </a:r>
            <a:endParaRPr lang="en-US" altLang="zh-CN" sz="2000" dirty="0">
              <a:latin typeface="Consolas" panose="020B0609020204030204" pitchFamily="49" charset="0"/>
            </a:endParaRPr>
          </a:p>
          <a:p>
            <a:r>
              <a:rPr lang="zh-CN" altLang="en-US" sz="2000" dirty="0">
                <a:latin typeface="Consolas" panose="020B0609020204030204" pitchFamily="49" charset="0"/>
              </a:rPr>
              <a:t>请补充 </a:t>
            </a:r>
            <a:r>
              <a:rPr lang="en-US" altLang="zh-CN" sz="2000" dirty="0">
                <a:latin typeface="Consolas" panose="020B0609020204030204" pitchFamily="49" charset="0"/>
              </a:rPr>
              <a:t>Sources/Algorithm/</a:t>
            </a:r>
            <a:r>
              <a:rPr lang="en-US" altLang="zh-CN" sz="2000" dirty="0" err="1">
                <a:latin typeface="Consolas" panose="020B0609020204030204" pitchFamily="49" charset="0"/>
              </a:rPr>
              <a:t>Deadreckoning</a:t>
            </a:r>
            <a:r>
              <a:rPr lang="en-US" altLang="zh-CN" sz="2000" dirty="0">
                <a:latin typeface="Consolas" panose="020B0609020204030204" pitchFamily="49" charset="0"/>
              </a:rPr>
              <a:t>/</a:t>
            </a:r>
            <a:r>
              <a:rPr lang="en-US" altLang="zh-CN" sz="2000" dirty="0" err="1">
                <a:latin typeface="Consolas" panose="020B0609020204030204" pitchFamily="49" charset="0"/>
              </a:rPr>
              <a:t>ProcessorMulti</a:t>
            </a:r>
            <a:r>
              <a:rPr lang="en-US" altLang="zh-CN" sz="2000" dirty="0">
                <a:latin typeface="Consolas" panose="020B0609020204030204" pitchFamily="49" charset="0"/>
              </a:rPr>
              <a:t>/Edit/</a:t>
            </a:r>
          </a:p>
          <a:p>
            <a:r>
              <a:rPr lang="en-US" altLang="zh-CN" sz="2000" dirty="0">
                <a:latin typeface="Consolas" panose="020B0609020204030204" pitchFamily="49" charset="0"/>
              </a:rPr>
              <a:t>...</a:t>
            </a:r>
            <a:r>
              <a:rPr lang="en-US" altLang="zh-CN" sz="2000" dirty="0">
                <a:solidFill>
                  <a:schemeClr val="accent2"/>
                </a:solidFill>
                <a:latin typeface="Consolas" panose="020B0609020204030204" pitchFamily="49" charset="0"/>
              </a:rPr>
              <a:t>PrivFunc.cpp</a:t>
            </a:r>
            <a:r>
              <a:rPr lang="en-US" altLang="zh-CN" sz="2000" dirty="0">
                <a:latin typeface="Consolas" panose="020B0609020204030204" pitchFamily="49" charset="0"/>
              </a:rPr>
              <a:t> </a:t>
            </a:r>
            <a:r>
              <a:rPr lang="zh-CN" altLang="en-US" sz="2000" dirty="0">
                <a:latin typeface="Consolas" panose="020B0609020204030204" pitchFamily="49" charset="0"/>
              </a:rPr>
              <a:t>中 </a:t>
            </a:r>
            <a:r>
              <a:rPr lang="en-US" altLang="zh-CN" sz="2000" dirty="0">
                <a:solidFill>
                  <a:schemeClr val="accent1"/>
                </a:solidFill>
                <a:latin typeface="Consolas" panose="020B0609020204030204" pitchFamily="49" charset="0"/>
              </a:rPr>
              <a:t>DECOFUNC</a:t>
            </a:r>
            <a:r>
              <a:rPr lang="en-US" altLang="zh-CN" sz="2000" dirty="0">
                <a:latin typeface="Consolas" panose="020B0609020204030204" pitchFamily="49" charset="0"/>
              </a:rPr>
              <a:t>(</a:t>
            </a:r>
            <a:r>
              <a:rPr lang="en-US" altLang="zh-CN" sz="2000" dirty="0" err="1">
                <a:latin typeface="Consolas" panose="020B0609020204030204" pitchFamily="49" charset="0"/>
              </a:rPr>
              <a:t>processMultiInputData</a:t>
            </a:r>
            <a:r>
              <a:rPr lang="en-US" altLang="zh-CN" sz="2000" dirty="0">
                <a:latin typeface="Consolas" panose="020B0609020204030204" pitchFamily="49" charset="0"/>
              </a:rPr>
              <a:t>) </a:t>
            </a:r>
            <a:r>
              <a:rPr lang="zh-CN" altLang="en-US" sz="2000" dirty="0">
                <a:latin typeface="Consolas" panose="020B0609020204030204" pitchFamily="49" charset="0"/>
              </a:rPr>
              <a:t>缺失的部分</a:t>
            </a:r>
            <a:endParaRPr lang="en-US" altLang="zh-CN" sz="2000" dirty="0">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grpSp>
        <p:nvGrpSpPr>
          <p:cNvPr id="21" name="组合 20"/>
          <p:cNvGrpSpPr/>
          <p:nvPr/>
        </p:nvGrpSpPr>
        <p:grpSpPr>
          <a:xfrm>
            <a:off x="335655" y="1288611"/>
            <a:ext cx="3133725" cy="2438400"/>
            <a:chOff x="403253" y="1386839"/>
            <a:chExt cx="3133725" cy="2438400"/>
          </a:xfrm>
        </p:grpSpPr>
        <p:pic>
          <p:nvPicPr>
            <p:cNvPr id="3" name="图片 2"/>
            <p:cNvPicPr>
              <a:picLocks noChangeAspect="1"/>
            </p:cNvPicPr>
            <p:nvPr/>
          </p:nvPicPr>
          <p:blipFill>
            <a:blip r:embed="rId2"/>
            <a:stretch>
              <a:fillRect/>
            </a:stretch>
          </p:blipFill>
          <p:spPr>
            <a:xfrm>
              <a:off x="403253" y="1386839"/>
              <a:ext cx="3133725" cy="2438400"/>
            </a:xfrm>
            <a:prstGeom prst="rect">
              <a:avLst/>
            </a:prstGeom>
            <a:effectLst>
              <a:outerShdw blurRad="317500" algn="ctr" rotWithShape="0">
                <a:prstClr val="black">
                  <a:alpha val="40000"/>
                </a:prstClr>
              </a:outerShdw>
            </a:effectLst>
          </p:spPr>
        </p:pic>
        <p:sp>
          <p:nvSpPr>
            <p:cNvPr id="12" name="矩形 11"/>
            <p:cNvSpPr/>
            <p:nvPr/>
          </p:nvSpPr>
          <p:spPr>
            <a:xfrm>
              <a:off x="1261462" y="3203049"/>
              <a:ext cx="652795"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049259" y="3008440"/>
            <a:ext cx="4895850" cy="3448050"/>
            <a:chOff x="3035872" y="2671562"/>
            <a:chExt cx="4895850" cy="3448050"/>
          </a:xfrm>
        </p:grpSpPr>
        <p:pic>
          <p:nvPicPr>
            <p:cNvPr id="4" name="图片 3"/>
            <p:cNvPicPr>
              <a:picLocks noChangeAspect="1"/>
            </p:cNvPicPr>
            <p:nvPr/>
          </p:nvPicPr>
          <p:blipFill>
            <a:blip r:embed="rId3"/>
            <a:stretch>
              <a:fillRect/>
            </a:stretch>
          </p:blipFill>
          <p:spPr>
            <a:xfrm>
              <a:off x="3035872" y="2671562"/>
              <a:ext cx="4895850" cy="3448050"/>
            </a:xfrm>
            <a:prstGeom prst="rect">
              <a:avLst/>
            </a:prstGeom>
            <a:effectLst>
              <a:outerShdw blurRad="317500" algn="ctr" rotWithShape="0">
                <a:prstClr val="black">
                  <a:alpha val="40000"/>
                </a:prstClr>
              </a:outerShdw>
            </a:effectLst>
          </p:spPr>
        </p:pic>
        <p:sp>
          <p:nvSpPr>
            <p:cNvPr id="14" name="矩形 13"/>
            <p:cNvSpPr/>
            <p:nvPr/>
          </p:nvSpPr>
          <p:spPr>
            <a:xfrm>
              <a:off x="4658593" y="2770414"/>
              <a:ext cx="2605604" cy="222638"/>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713741" y="5486379"/>
            <a:ext cx="638176" cy="1190625"/>
            <a:chOff x="7351916" y="5375284"/>
            <a:chExt cx="638176" cy="1190625"/>
          </a:xfrm>
        </p:grpSpPr>
        <p:pic>
          <p:nvPicPr>
            <p:cNvPr id="6" name="图片 5"/>
            <p:cNvPicPr>
              <a:picLocks noChangeAspect="1"/>
            </p:cNvPicPr>
            <p:nvPr/>
          </p:nvPicPr>
          <p:blipFill>
            <a:blip r:embed="rId4"/>
            <a:stretch>
              <a:fillRect/>
            </a:stretch>
          </p:blipFill>
          <p:spPr>
            <a:xfrm>
              <a:off x="7351917" y="5375284"/>
              <a:ext cx="638175" cy="1190625"/>
            </a:xfrm>
            <a:prstGeom prst="rect">
              <a:avLst/>
            </a:prstGeom>
            <a:effectLst>
              <a:outerShdw blurRad="317500" algn="ctr" rotWithShape="0">
                <a:prstClr val="black">
                  <a:alpha val="40000"/>
                </a:prstClr>
              </a:outerShdw>
            </a:effectLst>
          </p:spPr>
        </p:pic>
        <p:sp>
          <p:nvSpPr>
            <p:cNvPr id="16" name="矩形 15"/>
            <p:cNvSpPr/>
            <p:nvPr/>
          </p:nvSpPr>
          <p:spPr>
            <a:xfrm>
              <a:off x="7351916" y="5375284"/>
              <a:ext cx="638175" cy="418765"/>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4139738" y="1202447"/>
            <a:ext cx="4696691" cy="1631216"/>
          </a:xfrm>
          <a:prstGeom prst="rect">
            <a:avLst/>
          </a:prstGeom>
          <a:noFill/>
        </p:spPr>
        <p:txBody>
          <a:bodyPr wrap="square" rtlCol="0">
            <a:spAutoFit/>
          </a:bodyPr>
          <a:lstStyle/>
          <a:p>
            <a:r>
              <a:rPr lang="zh-CN" altLang="en-US" sz="2000" dirty="0"/>
              <a:t>补充完成后</a:t>
            </a:r>
            <a:endParaRPr lang="en-US" altLang="zh-CN" sz="2000" dirty="0"/>
          </a:p>
          <a:p>
            <a:pPr marL="457200" indent="-457200">
              <a:buFont typeface="+mj-lt"/>
              <a:buAutoNum type="arabicPeriod"/>
            </a:pPr>
            <a:r>
              <a:rPr lang="zh-CN" altLang="en-US" sz="2000" dirty="0"/>
              <a:t>在程序文件名上右键选择</a:t>
            </a:r>
            <a:r>
              <a:rPr lang="en-US" altLang="zh-CN" sz="2000" dirty="0"/>
              <a:t>Build</a:t>
            </a:r>
          </a:p>
          <a:p>
            <a:pPr marL="457200" indent="-457200">
              <a:buFont typeface="+mj-lt"/>
              <a:buAutoNum type="arabicPeriod"/>
            </a:pPr>
            <a:r>
              <a:rPr lang="zh-CN" altLang="en-US" sz="2000" dirty="0"/>
              <a:t>打开</a:t>
            </a:r>
            <a:r>
              <a:rPr lang="en-US" altLang="zh-CN" sz="2000" dirty="0"/>
              <a:t>example1_app</a:t>
            </a:r>
            <a:r>
              <a:rPr lang="zh-CN" altLang="en-US" sz="2000" dirty="0"/>
              <a:t>（如果在同一</a:t>
            </a:r>
            <a:r>
              <a:rPr lang="en-US" altLang="zh-CN" sz="2000" dirty="0" err="1"/>
              <a:t>Qt</a:t>
            </a:r>
            <a:r>
              <a:rPr lang="zh-CN" altLang="en-US" sz="2000" dirty="0"/>
              <a:t>窗口中打开则需</a:t>
            </a:r>
            <a:r>
              <a:rPr lang="en-US" altLang="zh-CN" sz="2000" dirty="0"/>
              <a:t>Set Active Project</a:t>
            </a:r>
            <a:r>
              <a:rPr lang="zh-CN" altLang="en-US" sz="2000" dirty="0"/>
              <a:t>）</a:t>
            </a:r>
            <a:endParaRPr lang="en-US" altLang="zh-CN" sz="2000" dirty="0"/>
          </a:p>
          <a:p>
            <a:pPr marL="457200" indent="-457200">
              <a:buFont typeface="+mj-lt"/>
              <a:buAutoNum type="arabicPeriod"/>
            </a:pPr>
            <a:r>
              <a:rPr lang="zh-CN" altLang="en-US" sz="2000" dirty="0"/>
              <a:t>运行！</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fade">
                                      <p:cBhvr>
                                        <p:cTn id="20" dur="500"/>
                                        <p:tgtEl>
                                          <p:spTgt spid="2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xEl>
                                              <p:pRg st="3" end="3"/>
                                            </p:txEl>
                                          </p:spTgt>
                                        </p:tgtEl>
                                        <p:attrNameLst>
                                          <p:attrName>style.visibility</p:attrName>
                                        </p:attrNameLst>
                                      </p:cBhvr>
                                      <p:to>
                                        <p:strVal val="visible"/>
                                      </p:to>
                                    </p:set>
                                    <p:animEffect transition="in" filter="fade">
                                      <p:cBhvr>
                                        <p:cTn id="28" dur="500"/>
                                        <p:tgtEl>
                                          <p:spTgt spid="24">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pic>
        <p:nvPicPr>
          <p:cNvPr id="7" name="图片 6"/>
          <p:cNvPicPr>
            <a:picLocks noChangeAspect="1"/>
          </p:cNvPicPr>
          <p:nvPr/>
        </p:nvPicPr>
        <p:blipFill>
          <a:blip r:embed="rId2"/>
          <a:stretch>
            <a:fillRect/>
          </a:stretch>
        </p:blipFill>
        <p:spPr>
          <a:xfrm>
            <a:off x="395460" y="1376103"/>
            <a:ext cx="6233931" cy="2938203"/>
          </a:xfrm>
          <a:prstGeom prst="rect">
            <a:avLst/>
          </a:prstGeom>
          <a:effectLst>
            <a:outerShdw blurRad="317500" algn="ctr" rotWithShape="0">
              <a:prstClr val="black">
                <a:alpha val="40000"/>
              </a:prstClr>
            </a:outerShdw>
          </a:effectLst>
        </p:spPr>
      </p:pic>
      <p:grpSp>
        <p:nvGrpSpPr>
          <p:cNvPr id="18" name="组合 17"/>
          <p:cNvGrpSpPr/>
          <p:nvPr/>
        </p:nvGrpSpPr>
        <p:grpSpPr>
          <a:xfrm>
            <a:off x="414301" y="1415750"/>
            <a:ext cx="5065155" cy="794892"/>
            <a:chOff x="414301" y="1415750"/>
            <a:chExt cx="5065155" cy="794892"/>
          </a:xfrm>
        </p:grpSpPr>
        <p:sp>
          <p:nvSpPr>
            <p:cNvPr id="8" name="矩形 7"/>
            <p:cNvSpPr/>
            <p:nvPr/>
          </p:nvSpPr>
          <p:spPr>
            <a:xfrm>
              <a:off x="414301" y="1415751"/>
              <a:ext cx="652795"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23015" y="1415750"/>
              <a:ext cx="583226"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06241" y="1415750"/>
              <a:ext cx="583226"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789467" y="1415750"/>
              <a:ext cx="583226"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40698" y="1564311"/>
              <a:ext cx="462842" cy="646331"/>
            </a:xfrm>
            <a:prstGeom prst="rect">
              <a:avLst/>
            </a:prstGeom>
            <a:noFill/>
          </p:spPr>
          <p:txBody>
            <a:bodyPr wrap="square" rtlCol="0">
              <a:spAutoFit/>
            </a:bodyPr>
            <a:lstStyle/>
            <a:p>
              <a:r>
                <a:rPr lang="en-US" altLang="zh-CN" sz="3600" dirty="0">
                  <a:solidFill>
                    <a:schemeClr val="accent2"/>
                  </a:solidFill>
                </a:rPr>
                <a:t>1</a:t>
              </a:r>
              <a:endParaRPr lang="zh-CN" altLang="en-US" sz="3600" dirty="0">
                <a:solidFill>
                  <a:schemeClr val="accent2"/>
                </a:solidFill>
              </a:endParaRPr>
            </a:p>
          </p:txBody>
        </p:sp>
        <p:sp>
          <p:nvSpPr>
            <p:cNvPr id="15" name="文本框 14"/>
            <p:cNvSpPr txBox="1"/>
            <p:nvPr/>
          </p:nvSpPr>
          <p:spPr>
            <a:xfrm>
              <a:off x="3868576" y="1564311"/>
              <a:ext cx="462842" cy="646331"/>
            </a:xfrm>
            <a:prstGeom prst="rect">
              <a:avLst/>
            </a:prstGeom>
            <a:noFill/>
          </p:spPr>
          <p:txBody>
            <a:bodyPr wrap="square" rtlCol="0">
              <a:spAutoFit/>
            </a:bodyPr>
            <a:lstStyle/>
            <a:p>
              <a:r>
                <a:rPr lang="en-US" altLang="zh-CN" sz="3600" dirty="0">
                  <a:solidFill>
                    <a:schemeClr val="accent2"/>
                  </a:solidFill>
                </a:rPr>
                <a:t>2</a:t>
              </a:r>
              <a:endParaRPr lang="zh-CN" altLang="en-US" sz="3600" dirty="0">
                <a:solidFill>
                  <a:schemeClr val="accent2"/>
                </a:solidFill>
              </a:endParaRPr>
            </a:p>
          </p:txBody>
        </p:sp>
        <p:sp>
          <p:nvSpPr>
            <p:cNvPr id="16" name="文本框 15"/>
            <p:cNvSpPr txBox="1"/>
            <p:nvPr/>
          </p:nvSpPr>
          <p:spPr>
            <a:xfrm>
              <a:off x="4433388" y="1564311"/>
              <a:ext cx="462842" cy="646331"/>
            </a:xfrm>
            <a:prstGeom prst="rect">
              <a:avLst/>
            </a:prstGeom>
            <a:noFill/>
          </p:spPr>
          <p:txBody>
            <a:bodyPr wrap="square" rtlCol="0">
              <a:spAutoFit/>
            </a:bodyPr>
            <a:lstStyle/>
            <a:p>
              <a:r>
                <a:rPr lang="en-US" altLang="zh-CN" sz="3600" dirty="0">
                  <a:solidFill>
                    <a:schemeClr val="accent2"/>
                  </a:solidFill>
                </a:rPr>
                <a:t>3</a:t>
              </a:r>
              <a:endParaRPr lang="zh-CN" altLang="en-US" sz="3600" dirty="0">
                <a:solidFill>
                  <a:schemeClr val="accent2"/>
                </a:solidFill>
              </a:endParaRPr>
            </a:p>
          </p:txBody>
        </p:sp>
        <p:sp>
          <p:nvSpPr>
            <p:cNvPr id="17" name="文本框 16"/>
            <p:cNvSpPr txBox="1"/>
            <p:nvPr/>
          </p:nvSpPr>
          <p:spPr>
            <a:xfrm>
              <a:off x="5016614" y="1564311"/>
              <a:ext cx="462842" cy="646331"/>
            </a:xfrm>
            <a:prstGeom prst="rect">
              <a:avLst/>
            </a:prstGeom>
            <a:noFill/>
          </p:spPr>
          <p:txBody>
            <a:bodyPr wrap="square" rtlCol="0">
              <a:spAutoFit/>
            </a:bodyPr>
            <a:lstStyle/>
            <a:p>
              <a:r>
                <a:rPr lang="en-US" altLang="zh-CN" sz="3600" dirty="0">
                  <a:solidFill>
                    <a:schemeClr val="accent2"/>
                  </a:solidFill>
                </a:rPr>
                <a:t>4</a:t>
              </a:r>
              <a:endParaRPr lang="zh-CN" altLang="en-US" sz="3600" dirty="0">
                <a:solidFill>
                  <a:schemeClr val="accent2"/>
                </a:solidFill>
              </a:endParaRPr>
            </a:p>
          </p:txBody>
        </p:sp>
      </p:grpSp>
      <p:sp>
        <p:nvSpPr>
          <p:cNvPr id="19" name="文本框 18"/>
          <p:cNvSpPr txBox="1"/>
          <p:nvPr/>
        </p:nvSpPr>
        <p:spPr>
          <a:xfrm>
            <a:off x="4896230" y="4462867"/>
            <a:ext cx="4064890" cy="2246769"/>
          </a:xfrm>
          <a:prstGeom prst="rect">
            <a:avLst/>
          </a:prstGeom>
          <a:noFill/>
        </p:spPr>
        <p:txBody>
          <a:bodyPr wrap="square" rtlCol="0">
            <a:spAutoFit/>
          </a:bodyPr>
          <a:lstStyle/>
          <a:p>
            <a:r>
              <a:rPr lang="zh-CN" altLang="en-US" sz="2000" dirty="0"/>
              <a:t>在主界面依次点击 </a:t>
            </a:r>
            <a:endParaRPr lang="en-US" altLang="zh-CN" sz="2000" dirty="0"/>
          </a:p>
          <a:p>
            <a:r>
              <a:rPr lang="en-US" altLang="zh-CN" sz="2000" dirty="0"/>
              <a:t>open - set - sync - start</a:t>
            </a:r>
          </a:p>
          <a:p>
            <a:endParaRPr lang="en-US" altLang="zh-CN" sz="2000" dirty="0"/>
          </a:p>
          <a:p>
            <a:r>
              <a:rPr lang="zh-CN" altLang="en-US" sz="2000" dirty="0"/>
              <a:t>如果程序正确无误，应该可以看到航位推算法生成的轨迹</a:t>
            </a:r>
            <a:endParaRPr lang="en-US" altLang="zh-CN" sz="2000" dirty="0"/>
          </a:p>
          <a:p>
            <a:endParaRPr lang="en-US" altLang="zh-CN" sz="2000" dirty="0"/>
          </a:p>
          <a:p>
            <a:r>
              <a:rPr lang="zh-CN" altLang="en-US" sz="2000" dirty="0"/>
              <a:t>按</a:t>
            </a:r>
            <a:r>
              <a:rPr lang="en-US" altLang="zh-CN" sz="2000" dirty="0"/>
              <a:t>stop</a:t>
            </a:r>
            <a:r>
              <a:rPr lang="zh-CN" altLang="en-US" sz="2000" dirty="0"/>
              <a:t>暂停，</a:t>
            </a:r>
            <a:r>
              <a:rPr lang="en-US" altLang="zh-CN" sz="2000" dirty="0"/>
              <a:t>close</a:t>
            </a:r>
            <a:r>
              <a:rPr lang="zh-CN" altLang="en-US" sz="2000" dirty="0"/>
              <a:t>关闭所有节点</a:t>
            </a:r>
            <a:endParaRPr lang="en-US" altLang="zh-CN" sz="2000" dirty="0"/>
          </a:p>
        </p:txBody>
      </p:sp>
      <p:grpSp>
        <p:nvGrpSpPr>
          <p:cNvPr id="20" name="组合 19"/>
          <p:cNvGrpSpPr/>
          <p:nvPr/>
        </p:nvGrpSpPr>
        <p:grpSpPr>
          <a:xfrm>
            <a:off x="1067096" y="1415750"/>
            <a:ext cx="4412360" cy="1620412"/>
            <a:chOff x="946307" y="2599148"/>
            <a:chExt cx="4412360" cy="1620412"/>
          </a:xfrm>
        </p:grpSpPr>
        <p:sp>
          <p:nvSpPr>
            <p:cNvPr id="21" name="矩形 20"/>
            <p:cNvSpPr/>
            <p:nvPr/>
          </p:nvSpPr>
          <p:spPr>
            <a:xfrm>
              <a:off x="946307" y="2599148"/>
              <a:ext cx="1001401" cy="225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V="1">
              <a:off x="1947708" y="2712121"/>
              <a:ext cx="3410959" cy="150743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 name="connsiteX0-77" fmla="*/ 0 w 2557947"/>
                <a:gd name="connsiteY0-78" fmla="*/ 1069093 h 1069093"/>
                <a:gd name="connsiteX1-79" fmla="*/ 2557947 w 2557947"/>
                <a:gd name="connsiteY1-80" fmla="*/ 0 h 1069093"/>
              </a:gdLst>
              <a:ahLst/>
              <a:cxnLst>
                <a:cxn ang="0">
                  <a:pos x="connsiteX0-1" y="connsiteY0-2"/>
                </a:cxn>
                <a:cxn ang="0">
                  <a:pos x="connsiteX1-3" y="connsiteY1-4"/>
                </a:cxn>
              </a:cxnLst>
              <a:rect l="l" t="t" r="r" b="b"/>
              <a:pathLst>
                <a:path w="2557947" h="1069093">
                  <a:moveTo>
                    <a:pt x="0" y="1069093"/>
                  </a:moveTo>
                  <a:cubicBezTo>
                    <a:pt x="1514509"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5483309" y="2742386"/>
            <a:ext cx="2011039" cy="587551"/>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程序开始时的时间戳</a:t>
            </a:r>
            <a:endParaRPr lang="en-US" altLang="zh-CN" sz="1600" dirty="0"/>
          </a:p>
          <a:p>
            <a:pPr algn="ctr"/>
            <a:r>
              <a:rPr lang="zh-CN" altLang="en-US" sz="1600" dirty="0"/>
              <a:t>按</a:t>
            </a:r>
            <a:r>
              <a:rPr lang="en-US" altLang="zh-CN" sz="1600" dirty="0"/>
              <a:t>set</a:t>
            </a:r>
            <a:r>
              <a:rPr lang="zh-CN" altLang="en-US" sz="1600" dirty="0"/>
              <a:t>按钮设置</a:t>
            </a: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2000" t="16758" r="71436" b="16758"/>
          <a:stretch>
            <a:fillRect/>
          </a:stretch>
        </p:blipFill>
        <p:spPr>
          <a:xfrm>
            <a:off x="335336" y="2419650"/>
            <a:ext cx="3444016" cy="3454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animEffect transition="in" filter="fade">
                                      <p:cBhvr>
                                        <p:cTn id="16" dur="500"/>
                                        <p:tgtEl>
                                          <p:spTgt spid="19">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750"/>
                                        <p:tgtEl>
                                          <p:spTgt spid="1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xEl>
                                              <p:pRg st="3" end="3"/>
                                            </p:txEl>
                                          </p:spTgt>
                                        </p:tgtEl>
                                        <p:attrNameLst>
                                          <p:attrName>style.visibility</p:attrName>
                                        </p:attrNameLst>
                                      </p:cBhvr>
                                      <p:to>
                                        <p:strVal val="visible"/>
                                      </p:to>
                                    </p:set>
                                    <p:animEffect transition="in" filter="fade">
                                      <p:cBhvr>
                                        <p:cTn id="33" dur="500"/>
                                        <p:tgtEl>
                                          <p:spTgt spid="1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xEl>
                                              <p:pRg st="5" end="5"/>
                                            </p:txEl>
                                          </p:spTgt>
                                        </p:tgtEl>
                                        <p:attrNameLst>
                                          <p:attrName>style.visibility</p:attrName>
                                        </p:attrNameLst>
                                      </p:cBhvr>
                                      <p:to>
                                        <p:strVal val="visible"/>
                                      </p:to>
                                    </p:set>
                                    <p:animEffect transition="in" filter="fade">
                                      <p:cBhvr>
                                        <p:cTn id="38"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1</a:t>
            </a:r>
            <a:endParaRPr lang="zh-CN" altLang="en-US" dirty="0"/>
          </a:p>
        </p:txBody>
      </p:sp>
      <p:sp>
        <p:nvSpPr>
          <p:cNvPr id="19" name="文本框 18"/>
          <p:cNvSpPr txBox="1"/>
          <p:nvPr/>
        </p:nvSpPr>
        <p:spPr>
          <a:xfrm>
            <a:off x="1049382" y="2413337"/>
            <a:ext cx="7045233" cy="2031325"/>
          </a:xfrm>
          <a:prstGeom prst="rect">
            <a:avLst/>
          </a:prstGeom>
          <a:noFill/>
        </p:spPr>
        <p:txBody>
          <a:bodyPr wrap="square" rtlCol="0">
            <a:spAutoFit/>
          </a:bodyPr>
          <a:lstStyle/>
          <a:p>
            <a:pPr>
              <a:lnSpc>
                <a:spcPct val="150000"/>
              </a:lnSpc>
            </a:pPr>
            <a:r>
              <a:rPr lang="zh-CN" altLang="en-US" sz="2400" dirty="0">
                <a:solidFill>
                  <a:schemeClr val="accent2"/>
                </a:solidFill>
              </a:rPr>
              <a:t>可能问题</a:t>
            </a:r>
            <a:endParaRPr lang="en-US" altLang="zh-CN" sz="2400" dirty="0">
              <a:solidFill>
                <a:schemeClr val="accent2"/>
              </a:solidFill>
            </a:endParaRPr>
          </a:p>
          <a:p>
            <a:pPr marL="342900" indent="-342900">
              <a:lnSpc>
                <a:spcPct val="150000"/>
              </a:lnSpc>
              <a:buFont typeface="Arial" panose="020B0604020202020204" pitchFamily="34" charset="0"/>
              <a:buChar char="•"/>
            </a:pPr>
            <a:r>
              <a:rPr lang="zh-CN" altLang="en-US" sz="2000" dirty="0"/>
              <a:t>考虑编码器溢出</a:t>
            </a:r>
            <a:endParaRPr lang="en-US" altLang="zh-CN" sz="2000" dirty="0"/>
          </a:p>
          <a:p>
            <a:pPr marL="342900" indent="-342900">
              <a:lnSpc>
                <a:spcPct val="150000"/>
              </a:lnSpc>
              <a:buFont typeface="Arial" panose="020B0604020202020204" pitchFamily="34" charset="0"/>
              <a:buChar char="•"/>
            </a:pPr>
            <a:r>
              <a:rPr lang="zh-CN" altLang="en-US" sz="2000" dirty="0"/>
              <a:t>考虑倒车</a:t>
            </a:r>
            <a:endParaRPr lang="en-US" altLang="zh-CN" sz="2000" dirty="0"/>
          </a:p>
          <a:p>
            <a:pPr marL="342900" indent="-342900">
              <a:lnSpc>
                <a:spcPct val="150000"/>
              </a:lnSpc>
              <a:buFont typeface="Arial" panose="020B0604020202020204" pitchFamily="34" charset="0"/>
              <a:buChar char="•"/>
            </a:pPr>
            <a:r>
              <a:rPr lang="en-US" altLang="zh-CN" sz="2000" dirty="0"/>
              <a:t>Encoder/IMU</a:t>
            </a:r>
            <a:r>
              <a:rPr lang="zh-CN" altLang="en-US" sz="2000" dirty="0"/>
              <a:t>的初始数据应向世界坐标系的起始位置对齐</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3" name="文本框 2"/>
          <p:cNvSpPr txBox="1"/>
          <p:nvPr/>
        </p:nvSpPr>
        <p:spPr>
          <a:xfrm>
            <a:off x="689944" y="2182505"/>
            <a:ext cx="7764111" cy="1107996"/>
          </a:xfrm>
          <a:prstGeom prst="rect">
            <a:avLst/>
          </a:prstGeom>
          <a:noFill/>
        </p:spPr>
        <p:txBody>
          <a:bodyPr wrap="square" rtlCol="0">
            <a:spAutoFit/>
          </a:bodyPr>
          <a:lstStyle/>
          <a:p>
            <a:r>
              <a:rPr lang="zh-CN" altLang="en-US" sz="2400" dirty="0"/>
              <a:t>利用激光及定位数据计算栅格地图（简易投票法）</a:t>
            </a:r>
            <a:endParaRPr lang="en-US" altLang="zh-CN" sz="2400" dirty="0"/>
          </a:p>
          <a:p>
            <a:endParaRPr lang="en-US" altLang="zh-CN" sz="2400" dirty="0">
              <a:solidFill>
                <a:schemeClr val="accent2"/>
              </a:solidFill>
            </a:endParaRPr>
          </a:p>
          <a:p>
            <a:r>
              <a:rPr lang="zh-CN" altLang="en-US" dirty="0"/>
              <a:t>参考课件 </a:t>
            </a:r>
            <a:r>
              <a:rPr lang="zh-CN" altLang="en-US" dirty="0">
                <a:solidFill>
                  <a:schemeClr val="accent2"/>
                </a:solidFill>
              </a:rPr>
              <a:t>作业数据：理解机器人传感器</a:t>
            </a:r>
            <a:r>
              <a:rPr lang="en-US" altLang="zh-CN" dirty="0">
                <a:solidFill>
                  <a:schemeClr val="accent2"/>
                </a:solidFill>
              </a:rPr>
              <a:t>.pdf</a:t>
            </a:r>
          </a:p>
        </p:txBody>
      </p:sp>
      <p:pic>
        <p:nvPicPr>
          <p:cNvPr id="7" name="图片 6"/>
          <p:cNvPicPr/>
          <p:nvPr/>
        </p:nvPicPr>
        <p:blipFill rotWithShape="1">
          <a:blip r:embed="rId2">
            <a:extLst>
              <a:ext uri="{28A0092B-C50C-407E-A947-70E740481C1C}">
                <a14:useLocalDpi xmlns:a14="http://schemas.microsoft.com/office/drawing/2010/main" val="0"/>
              </a:ext>
            </a:extLst>
          </a:blip>
          <a:srcRect t="6582" r="22174" b="13579"/>
          <a:stretch>
            <a:fillRect/>
          </a:stretch>
        </p:blipFill>
        <p:spPr bwMode="auto">
          <a:xfrm>
            <a:off x="3404462" y="3683790"/>
            <a:ext cx="2335076" cy="2767055"/>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grpSp>
        <p:nvGrpSpPr>
          <p:cNvPr id="59" name="组合 58"/>
          <p:cNvGrpSpPr/>
          <p:nvPr/>
        </p:nvGrpSpPr>
        <p:grpSpPr>
          <a:xfrm>
            <a:off x="0" y="1859266"/>
            <a:ext cx="5116500" cy="3428066"/>
            <a:chOff x="402002" y="1974305"/>
            <a:chExt cx="5116500" cy="3428066"/>
          </a:xfrm>
        </p:grpSpPr>
        <p:grpSp>
          <p:nvGrpSpPr>
            <p:cNvPr id="10" name="组合 9"/>
            <p:cNvGrpSpPr/>
            <p:nvPr/>
          </p:nvGrpSpPr>
          <p:grpSpPr>
            <a:xfrm>
              <a:off x="1136009" y="2351316"/>
              <a:ext cx="4101574" cy="2799184"/>
              <a:chOff x="2199699" y="2320212"/>
              <a:chExt cx="4101574" cy="2799184"/>
            </a:xfrm>
          </p:grpSpPr>
          <p:cxnSp>
            <p:nvCxnSpPr>
              <p:cNvPr id="6" name="直接箭头连接符 5"/>
              <p:cNvCxnSpPr/>
              <p:nvPr/>
            </p:nvCxnSpPr>
            <p:spPr>
              <a:xfrm>
                <a:off x="2199699" y="2320212"/>
                <a:ext cx="410157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199699" y="2320212"/>
                <a:ext cx="0" cy="27991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rot="7806472">
              <a:off x="2954337" y="3607618"/>
              <a:ext cx="236376" cy="373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3060441" y="2351316"/>
              <a:ext cx="18598" cy="222068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136009" y="3794230"/>
              <a:ext cx="3131191" cy="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文本框 22"/>
                <p:cNvSpPr txBox="1"/>
                <p:nvPr/>
              </p:nvSpPr>
              <p:spPr>
                <a:xfrm>
                  <a:off x="5151498" y="2084987"/>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charset="0"/>
                          </a:rPr>
                          <m:t>𝑥</m:t>
                        </m:r>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5151498" y="2084987"/>
                  <a:ext cx="367004"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769006" y="5033039"/>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charset="0"/>
                          </a:rPr>
                          <m:t>𝑦</m:t>
                        </m:r>
                      </m:oMath>
                    </m:oMathPara>
                  </a14:m>
                  <a:endParaRPr lang="zh-CN" altLang="en-US" dirty="0"/>
                </a:p>
              </p:txBody>
            </p:sp>
          </mc:Choice>
          <mc:Fallback>
            <p:sp>
              <p:nvSpPr>
                <p:cNvPr id="24" name="文本框 23"/>
                <p:cNvSpPr txBox="1">
                  <a:spLocks noRot="1" noChangeAspect="1" noMove="1" noResize="1" noEditPoints="1" noAdjustHandles="1" noChangeArrowheads="1" noChangeShapeType="1" noTextEdit="1"/>
                </p:cNvSpPr>
                <p:nvPr/>
              </p:nvSpPr>
              <p:spPr>
                <a:xfrm>
                  <a:off x="769006" y="5033039"/>
                  <a:ext cx="367004" cy="369332"/>
                </a:xfrm>
                <a:prstGeom prst="rect">
                  <a:avLst/>
                </a:prstGeom>
                <a:blipFill>
                  <a:blip r:embed="rId7"/>
                  <a:stretch>
                    <a:fillRect b="-6667"/>
                  </a:stretch>
                </a:blipFill>
              </p:spPr>
              <p:txBody>
                <a:bodyPr/>
                <a:lstStyle/>
                <a:p>
                  <a:r>
                    <a:rPr lang="en-CN">
                      <a:noFill/>
                    </a:rPr>
                    <a:t> </a:t>
                  </a:r>
                </a:p>
              </p:txBody>
            </p:sp>
          </mc:Fallback>
        </mc:AlternateContent>
        <p:cxnSp>
          <p:nvCxnSpPr>
            <p:cNvPr id="26" name="直接箭头连接符 25"/>
            <p:cNvCxnSpPr/>
            <p:nvPr/>
          </p:nvCxnSpPr>
          <p:spPr>
            <a:xfrm>
              <a:off x="2647787" y="4004845"/>
              <a:ext cx="205870" cy="1847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2722782" y="1974305"/>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charset="0"/>
                          </a:rPr>
                          <m:t>𝑝𝑜𝑠</m:t>
                        </m:r>
                        <m:r>
                          <a:rPr lang="en-US" altLang="zh-CN" i="1" dirty="0" smtClean="0">
                            <a:latin typeface="Cambria Math" panose="02040503050406030204" charset="0"/>
                          </a:rPr>
                          <m:t>𝑥</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2722782" y="1974305"/>
                  <a:ext cx="367004" cy="369332"/>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402002" y="3566242"/>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charset="0"/>
                          </a:rPr>
                          <m:t>𝑝𝑜𝑠𝑦</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402002" y="3566242"/>
                  <a:ext cx="367004" cy="369332"/>
                </a:xfrm>
                <a:prstGeom prst="rect">
                  <a:avLst/>
                </a:prstGeom>
                <a:blipFill rotWithShape="1">
                  <a:blip r:embed="rId9"/>
                </a:blipFill>
              </p:spPr>
              <p:txBody>
                <a:bodyPr/>
                <a:lstStyle/>
                <a:p>
                  <a:r>
                    <a:rPr lang="zh-CN" altLang="en-US">
                      <a:noFill/>
                    </a:rPr>
                    <a:t> </a:t>
                  </a:r>
                </a:p>
              </p:txBody>
            </p:sp>
          </mc:Fallback>
        </mc:AlternateContent>
        <p:grpSp>
          <p:nvGrpSpPr>
            <p:cNvPr id="30" name="组合 29"/>
            <p:cNvGrpSpPr/>
            <p:nvPr/>
          </p:nvGrpSpPr>
          <p:grpSpPr>
            <a:xfrm rot="18445507">
              <a:off x="3194212" y="2963619"/>
              <a:ext cx="1574940" cy="1081466"/>
              <a:chOff x="2199699" y="2320212"/>
              <a:chExt cx="1249518" cy="2799184"/>
            </a:xfrm>
          </p:grpSpPr>
          <p:cxnSp>
            <p:nvCxnSpPr>
              <p:cNvPr id="31" name="直接箭头连接符 30"/>
              <p:cNvCxnSpPr/>
              <p:nvPr/>
            </p:nvCxnSpPr>
            <p:spPr>
              <a:xfrm>
                <a:off x="2199699" y="2320212"/>
                <a:ext cx="1249518"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199699" y="2320212"/>
                <a:ext cx="0" cy="279918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a:off x="3640878" y="3070780"/>
              <a:ext cx="555457" cy="390878"/>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3592923" y="3461658"/>
              <a:ext cx="603412" cy="745757"/>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p:cNvSpPr txBox="1"/>
                <p:nvPr/>
              </p:nvSpPr>
              <p:spPr>
                <a:xfrm>
                  <a:off x="3187928" y="2742195"/>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solidFill>
                              <a:srgbClr val="FFC000"/>
                            </a:solidFill>
                            <a:latin typeface="Cambria Math" panose="02040503050406030204" charset="0"/>
                          </a:rPr>
                          <m:t>𝑙</m:t>
                        </m:r>
                        <m:r>
                          <a:rPr lang="en-US" altLang="zh-CN" i="1" dirty="0" smtClean="0">
                            <a:solidFill>
                              <a:srgbClr val="FFC000"/>
                            </a:solidFill>
                            <a:latin typeface="Cambria Math" panose="02040503050406030204" charset="0"/>
                          </a:rPr>
                          <m:t>𝑥</m:t>
                        </m:r>
                      </m:oMath>
                    </m:oMathPara>
                  </a14:m>
                  <a:endParaRPr lang="zh-CN" altLang="en-US" dirty="0">
                    <a:solidFill>
                      <a:srgbClr val="FFC000"/>
                    </a:solidFill>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3187928" y="2742195"/>
                  <a:ext cx="367004" cy="369332"/>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3286722" y="4292267"/>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solidFill>
                              <a:srgbClr val="FFC000"/>
                            </a:solidFill>
                            <a:latin typeface="Cambria Math" panose="02040503050406030204" charset="0"/>
                          </a:rPr>
                          <m:t>𝑙𝑦</m:t>
                        </m:r>
                      </m:oMath>
                    </m:oMathPara>
                  </a14:m>
                  <a:endParaRPr lang="zh-CN" altLang="en-US" dirty="0">
                    <a:solidFill>
                      <a:srgbClr val="FFC000"/>
                    </a:solidFill>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3286722" y="4292267"/>
                  <a:ext cx="367004" cy="369332"/>
                </a:xfrm>
                <a:prstGeom prst="rect">
                  <a:avLst/>
                </a:prstGeom>
                <a:blipFill rotWithShape="1">
                  <a:blip r:embed="rId11"/>
                </a:blipFill>
              </p:spPr>
              <p:txBody>
                <a:bodyPr/>
                <a:lstStyle/>
                <a:p>
                  <a:r>
                    <a:rPr lang="zh-CN" altLang="en-US">
                      <a:noFill/>
                    </a:rPr>
                    <a:t> </a:t>
                  </a:r>
                </a:p>
              </p:txBody>
            </p:sp>
          </mc:Fallback>
        </mc:AlternateContent>
        <p:sp>
          <p:nvSpPr>
            <p:cNvPr id="53" name="椭圆 52"/>
            <p:cNvSpPr/>
            <p:nvPr/>
          </p:nvSpPr>
          <p:spPr>
            <a:xfrm>
              <a:off x="4186048" y="34373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弧形 56"/>
            <p:cNvSpPr/>
            <p:nvPr/>
          </p:nvSpPr>
          <p:spPr>
            <a:xfrm rot="4108111">
              <a:off x="3135346" y="3675966"/>
              <a:ext cx="420984" cy="396025"/>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58" name="文本框 57"/>
                <p:cNvSpPr txBox="1"/>
                <p:nvPr/>
              </p:nvSpPr>
              <p:spPr>
                <a:xfrm>
                  <a:off x="3730578" y="3868867"/>
                  <a:ext cx="367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charset="0"/>
                              </a:rPr>
                              <m:t>𝛿</m:t>
                            </m:r>
                          </m:e>
                          <m:sub>
                            <m:r>
                              <m:rPr>
                                <m:sty m:val="p"/>
                              </m:rPr>
                              <a:rPr lang="en-US" altLang="zh-CN" i="1">
                                <a:solidFill>
                                  <a:srgbClr val="FF0000"/>
                                </a:solidFill>
                                <a:latin typeface="Cambria Math" panose="02040503050406030204" pitchFamily="18" charset="0"/>
                              </a:rPr>
                              <m:t>dir</m:t>
                            </m:r>
                          </m:sub>
                        </m:sSub>
                      </m:oMath>
                    </m:oMathPara>
                  </a14:m>
                  <a:endParaRPr lang="zh-CN" altLang="en-US" dirty="0">
                    <a:solidFill>
                      <a:srgbClr val="FF0000"/>
                    </a:solidFill>
                  </a:endParaRPr>
                </a:p>
              </p:txBody>
            </p:sp>
          </mc:Choice>
          <mc:Fallback>
            <p:sp>
              <p:nvSpPr>
                <p:cNvPr id="58" name="文本框 57"/>
                <p:cNvSpPr txBox="1">
                  <a:spLocks noRot="1" noChangeAspect="1" noMove="1" noResize="1" noEditPoints="1" noAdjustHandles="1" noChangeArrowheads="1" noChangeShapeType="1" noTextEdit="1"/>
                </p:cNvSpPr>
                <p:nvPr/>
              </p:nvSpPr>
              <p:spPr>
                <a:xfrm>
                  <a:off x="3730578" y="3868867"/>
                  <a:ext cx="367004" cy="369332"/>
                </a:xfrm>
                <a:prstGeom prst="rect">
                  <a:avLst/>
                </a:prstGeom>
                <a:blipFill>
                  <a:blip r:embed="rId12"/>
                  <a:stretch>
                    <a:fillRect r="-37931"/>
                  </a:stretch>
                </a:blipFill>
              </p:spPr>
              <p:txBody>
                <a:bodyPr/>
                <a:lstStyle/>
                <a:p>
                  <a:r>
                    <a:rPr lang="en-CN">
                      <a:noFill/>
                    </a:rPr>
                    <a:t> </a:t>
                  </a:r>
                </a:p>
              </p:txBody>
            </p:sp>
          </mc:Fallback>
        </mc:AlternateContent>
      </p:grpSp>
      <p:sp>
        <p:nvSpPr>
          <p:cNvPr id="4" name="文本框 3"/>
          <p:cNvSpPr txBox="1"/>
          <p:nvPr>
            <p:custDataLst>
              <p:tags r:id="rId1"/>
            </p:custDataLst>
          </p:nvPr>
        </p:nvSpPr>
        <p:spPr>
          <a:xfrm>
            <a:off x="5113544" y="2240471"/>
            <a:ext cx="1584129" cy="400110"/>
          </a:xfrm>
          <a:prstGeom prst="rect">
            <a:avLst/>
          </a:prstGeom>
          <a:noFill/>
        </p:spPr>
        <p:txBody>
          <a:bodyPr wrap="square" rtlCol="0">
            <a:spAutoFit/>
          </a:bodyPr>
          <a:lstStyle/>
          <a:p>
            <a:r>
              <a:rPr lang="zh-CN" altLang="en-US" sz="2000" dirty="0"/>
              <a:t>思路</a:t>
            </a:r>
            <a:endParaRPr lang="en-US" altLang="zh-CN" sz="1600" dirty="0">
              <a:solidFill>
                <a:schemeClr val="accent2"/>
              </a:solidFill>
            </a:endParaRPr>
          </a:p>
        </p:txBody>
      </p:sp>
      <mc:AlternateContent xmlns:mc="http://schemas.openxmlformats.org/markup-compatibility/2006" xmlns:a14="http://schemas.microsoft.com/office/drawing/2010/main">
        <mc:Choice Requires="a14">
          <p:sp>
            <p:nvSpPr>
              <p:cNvPr id="15" name="矩形 14"/>
              <p:cNvSpPr/>
              <p:nvPr>
                <p:custDataLst>
                  <p:tags r:id="rId2"/>
                </p:custDataLst>
              </p:nvPr>
            </p:nvSpPr>
            <p:spPr>
              <a:xfrm>
                <a:off x="5113544" y="2812295"/>
                <a:ext cx="4150370" cy="2290371"/>
              </a:xfrm>
              <a:prstGeom prst="rect">
                <a:avLst/>
              </a:prstGeom>
            </p:spPr>
            <p:txBody>
              <a:bodyPr wrap="square">
                <a:spAutoFit/>
              </a:bodyPr>
              <a:lstStyle/>
              <a:p>
                <a:r>
                  <a:rPr lang="zh-CN" altLang="zh-CN" sz="1400" kern="100" dirty="0">
                    <a:cs typeface="Times New Roman" panose="02020603050405020304" pitchFamily="18" charset="0"/>
                  </a:rPr>
                  <a:t>已知</a:t>
                </a:r>
                <a:endParaRPr lang="en-US" altLang="zh-CN" sz="1400" kern="100" dirty="0">
                  <a:cs typeface="Times New Roman" panose="02020603050405020304" pitchFamily="18" charset="0"/>
                </a:endParaRPr>
              </a:p>
              <a:p>
                <a:pPr marL="342900" indent="-342900">
                  <a:buFont typeface="+mj-lt"/>
                  <a:buAutoNum type="arabicPeriod"/>
                </a:pPr>
                <a:r>
                  <a:rPr lang="zh-CN" altLang="en-US" sz="1400" kern="100" dirty="0">
                    <a:cs typeface="Times New Roman" panose="02020603050405020304" pitchFamily="18" charset="0"/>
                  </a:rPr>
                  <a:t>小车位置</a:t>
                </a:r>
                <a14:m>
                  <m:oMath xmlns:m="http://schemas.openxmlformats.org/officeDocument/2006/math">
                    <m:d>
                      <m:dPr>
                        <m:begChr m:val="["/>
                        <m:endChr m:val="]"/>
                        <m:ctrlPr>
                          <a:rPr lang="zh-CN" altLang="zh-CN" sz="1400" i="1" kern="100">
                            <a:latin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latin typeface="Cambria Math" panose="02040503050406030204" pitchFamily="18" charset="0"/>
                                <a:cs typeface="Times New Roman" panose="02020603050405020304" pitchFamily="18" charset="0"/>
                              </a:rPr>
                            </m:ctrlPr>
                          </m:mPr>
                          <m:mr>
                            <m:e>
                              <m:sSub>
                                <m:sSubPr>
                                  <m:ctrlPr>
                                    <a:rPr lang="zh-CN" altLang="zh-CN" sz="1400" i="1" kern="100">
                                      <a:latin typeface="Cambria Math" panose="02040503050406030204" pitchFamily="18" charset="0"/>
                                      <a:cs typeface="Times New Roman" panose="02020603050405020304" pitchFamily="18" charset="0"/>
                                    </a:rPr>
                                  </m:ctrlPr>
                                </m:sSubPr>
                                <m:e>
                                  <m:r>
                                    <a:rPr lang="en-US" altLang="zh-CN" sz="1400" i="1" kern="100">
                                      <a:latin typeface="Cambria Math" panose="02040503050406030204" charset="0"/>
                                      <a:cs typeface="Times New Roman" panose="02020603050405020304" pitchFamily="18" charset="0"/>
                                    </a:rPr>
                                    <m:t>𝑥</m:t>
                                  </m:r>
                                </m:e>
                                <m:sub>
                                  <m:r>
                                    <a:rPr lang="en-US" altLang="zh-CN" sz="1400" i="1" kern="100">
                                      <a:latin typeface="Cambria Math" panose="02040503050406030204" charset="0"/>
                                      <a:cs typeface="Times New Roman" panose="02020603050405020304" pitchFamily="18" charset="0"/>
                                    </a:rPr>
                                    <m:t>𝑝</m:t>
                                  </m:r>
                                </m:sub>
                              </m:sSub>
                            </m:e>
                          </m:mr>
                          <m:mr>
                            <m:e>
                              <m:sSub>
                                <m:sSubPr>
                                  <m:ctrlPr>
                                    <a:rPr lang="zh-CN" altLang="zh-CN" sz="1400" i="1" kern="100">
                                      <a:latin typeface="Cambria Math" panose="02040503050406030204" pitchFamily="18" charset="0"/>
                                      <a:cs typeface="Times New Roman" panose="02020603050405020304" pitchFamily="18" charset="0"/>
                                    </a:rPr>
                                  </m:ctrlPr>
                                </m:sSubPr>
                                <m:e>
                                  <m:r>
                                    <a:rPr lang="en-US" altLang="zh-CN" sz="1400" i="1" kern="100">
                                      <a:latin typeface="Cambria Math" panose="02040503050406030204" charset="0"/>
                                      <a:cs typeface="Times New Roman" panose="02020603050405020304" pitchFamily="18" charset="0"/>
                                    </a:rPr>
                                    <m:t>𝑦</m:t>
                                  </m:r>
                                </m:e>
                                <m:sub>
                                  <m:r>
                                    <a:rPr lang="en-US" altLang="zh-CN" sz="1400" i="1" kern="100">
                                      <a:latin typeface="Cambria Math" panose="02040503050406030204" charset="0"/>
                                      <a:cs typeface="Times New Roman" panose="02020603050405020304" pitchFamily="18" charset="0"/>
                                    </a:rPr>
                                    <m:t>𝑝</m:t>
                                  </m:r>
                                </m:sub>
                              </m:sSub>
                            </m:e>
                          </m:mr>
                        </m:m>
                      </m:e>
                    </m:d>
                  </m:oMath>
                </a14:m>
                <a:r>
                  <a:rPr lang="zh-CN" altLang="en-US" sz="1400" kern="100" dirty="0">
                    <a:cs typeface="Times New Roman" panose="02020603050405020304" pitchFamily="18" charset="0"/>
                  </a:rPr>
                  <a:t>与姿态</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charset="0"/>
                          </a:rPr>
                          <m:t>𝛿</m:t>
                        </m:r>
                      </m:e>
                      <m:sub>
                        <m:r>
                          <a:rPr lang="en-US" altLang="zh-CN" sz="1400" i="1">
                            <a:latin typeface="Cambria Math" panose="02040503050406030204" charset="0"/>
                          </a:rPr>
                          <m:t>𝑝</m:t>
                        </m:r>
                      </m:sub>
                    </m:sSub>
                  </m:oMath>
                </a14:m>
                <a:endParaRPr lang="en-US" altLang="zh-CN" sz="1400" kern="100" dirty="0">
                  <a:cs typeface="Times New Roman" panose="02020603050405020304" pitchFamily="18" charset="0"/>
                </a:endParaRPr>
              </a:p>
              <a:p>
                <a:pPr marL="342900" indent="-342900">
                  <a:buFont typeface="+mj-lt"/>
                  <a:buAutoNum type="arabicPeriod"/>
                </a:pPr>
                <a:r>
                  <a:rPr lang="zh-CN" altLang="en-US" sz="1400" kern="100" dirty="0">
                    <a:cs typeface="Times New Roman" panose="02020603050405020304" pitchFamily="18" charset="0"/>
                  </a:rPr>
                  <a:t>激光点相对小车角度</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charset="0"/>
                          </a:rPr>
                          <m:t>𝛿</m:t>
                        </m:r>
                      </m:e>
                      <m:sub>
                        <m:r>
                          <a:rPr lang="en-US" altLang="zh-CN" sz="1400" i="1">
                            <a:latin typeface="Cambria Math" panose="02040503050406030204" charset="0"/>
                          </a:rPr>
                          <m:t>𝑖</m:t>
                        </m:r>
                      </m:sub>
                    </m:sSub>
                  </m:oMath>
                </a14:m>
                <a:r>
                  <a:rPr lang="zh-CN" altLang="en-US" sz="1400" kern="100" dirty="0">
                    <a:cs typeface="Times New Roman" panose="02020603050405020304" pitchFamily="18" charset="0"/>
                  </a:rPr>
                  <a:t>与距离</a:t>
                </a:r>
                <a:r>
                  <a:rPr lang="en-US" altLang="zh-CN" sz="1400" kern="100" dirty="0">
                    <a:cs typeface="Times New Roman" panose="02020603050405020304" pitchFamily="18" charset="0"/>
                  </a:rPr>
                  <a:t>dis</a:t>
                </a:r>
              </a:p>
              <a:p>
                <a:r>
                  <a:rPr lang="zh-CN" altLang="en-US" sz="1400" kern="100" dirty="0">
                    <a:cs typeface="Times New Roman" panose="02020603050405020304" pitchFamily="18" charset="0"/>
                  </a:rPr>
                  <a:t>求解：</a:t>
                </a:r>
                <a:endParaRPr lang="en-US" altLang="zh-CN" sz="1400" kern="100" dirty="0">
                  <a:cs typeface="Times New Roman" panose="02020603050405020304" pitchFamily="18" charset="0"/>
                </a:endParaRPr>
              </a:p>
              <a:p>
                <a:pPr marL="342900" indent="-342900">
                  <a:buFont typeface="+mj-lt"/>
                  <a:buAutoNum type="arabicPeriod"/>
                </a:pPr>
                <a:r>
                  <a:rPr lang="zh-CN" altLang="en-US" sz="1400" kern="100" dirty="0">
                    <a:cs typeface="Times New Roman" panose="02020603050405020304" pitchFamily="18" charset="0"/>
                  </a:rPr>
                  <a:t>首先得到</a:t>
                </a:r>
                <a:r>
                  <a:rPr lang="zh-CN" altLang="zh-CN" sz="1400" kern="100" dirty="0">
                    <a:cs typeface="Times New Roman" panose="02020603050405020304" pitchFamily="18" charset="0"/>
                  </a:rPr>
                  <a:t>激光束</a:t>
                </a:r>
                <a:r>
                  <a:rPr lang="zh-CN" altLang="en-US" sz="1400" kern="100" dirty="0">
                    <a:cs typeface="Times New Roman" panose="02020603050405020304" pitchFamily="18" charset="0"/>
                  </a:rPr>
                  <a:t>小车坐标系位置</a:t>
                </a:r>
                <a14:m>
                  <m:oMath xmlns:m="http://schemas.openxmlformats.org/officeDocument/2006/math">
                    <m:d>
                      <m:dPr>
                        <m:begChr m:val="["/>
                        <m:endChr m:val="]"/>
                        <m:ctrlPr>
                          <a:rPr lang="zh-CN" altLang="zh-CN" sz="1400" i="1" kern="100" smtClean="0">
                            <a:latin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latin typeface="Cambria Math" panose="02040503050406030204" pitchFamily="18" charset="0"/>
                                <a:cs typeface="Times New Roman" panose="02020603050405020304" pitchFamily="18" charset="0"/>
                              </a:rPr>
                            </m:ctrlPr>
                          </m:mPr>
                          <m:mr>
                            <m:e>
                              <m:r>
                                <m:rPr>
                                  <m:brk m:alnAt="7"/>
                                </m:rPr>
                                <a:rPr lang="en-US" altLang="zh-CN" sz="1400" b="0" i="1" kern="100" smtClean="0">
                                  <a:latin typeface="Cambria Math" panose="02040503050406030204" charset="0"/>
                                  <a:cs typeface="Times New Roman" panose="02020603050405020304" pitchFamily="18" charset="0"/>
                                </a:rPr>
                                <m:t>𝑙</m:t>
                              </m:r>
                              <m:r>
                                <m:rPr>
                                  <m:sty m:val="p"/>
                                </m:rPr>
                                <a:rPr lang="en-US" altLang="zh-CN" sz="1400" i="1" kern="100">
                                  <a:latin typeface="Cambria Math" panose="02040503050406030204" charset="0"/>
                                  <a:cs typeface="Times New Roman" panose="02020603050405020304" pitchFamily="18" charset="0"/>
                                </a:rPr>
                                <m:t>x</m:t>
                              </m:r>
                            </m:e>
                          </m:mr>
                          <m:mr>
                            <m:e>
                              <m:r>
                                <a:rPr lang="en-US" altLang="zh-CN" sz="1400" i="1" kern="100" smtClean="0">
                                  <a:latin typeface="Cambria Math" panose="02040503050406030204" charset="0"/>
                                  <a:cs typeface="Times New Roman" panose="02020603050405020304" pitchFamily="18" charset="0"/>
                                </a:rPr>
                                <m:t>𝑙</m:t>
                              </m:r>
                              <m:r>
                                <a:rPr lang="en-US" altLang="zh-CN" sz="1400" b="0" i="1" kern="100" smtClean="0">
                                  <a:latin typeface="Cambria Math" panose="02040503050406030204" charset="0"/>
                                  <a:cs typeface="Times New Roman" panose="02020603050405020304" pitchFamily="18" charset="0"/>
                                </a:rPr>
                                <m:t>𝑦</m:t>
                              </m:r>
                            </m:e>
                          </m:mr>
                        </m:m>
                      </m:e>
                    </m:d>
                  </m:oMath>
                </a14:m>
                <a:endParaRPr lang="en-US" altLang="zh-CN" sz="1400" kern="100" dirty="0">
                  <a:cs typeface="Times New Roman" panose="02020603050405020304" pitchFamily="18" charset="0"/>
                </a:endParaRPr>
              </a:p>
              <a:p>
                <a:pPr marL="342900" indent="-342900">
                  <a:buFont typeface="+mj-lt"/>
                  <a:buAutoNum type="arabicPeriod"/>
                </a:pPr>
                <a:r>
                  <a:rPr lang="zh-CN" altLang="en-US" sz="1400" kern="100" dirty="0">
                    <a:cs typeface="Times New Roman" panose="02020603050405020304" pitchFamily="18" charset="0"/>
                  </a:rPr>
                  <a:t>随后</a:t>
                </a:r>
                <a:r>
                  <a:rPr lang="zh-CN" altLang="zh-CN" sz="1400" kern="100" dirty="0">
                    <a:cs typeface="Times New Roman" panose="02020603050405020304" pitchFamily="18" charset="0"/>
                  </a:rPr>
                  <a:t>就可以</a:t>
                </a:r>
                <a:r>
                  <a:rPr lang="zh-CN" altLang="en-US" sz="1400" kern="100" dirty="0">
                    <a:cs typeface="Times New Roman" panose="02020603050405020304" pitchFamily="18" charset="0"/>
                  </a:rPr>
                  <a:t>结合小车坐标</a:t>
                </a:r>
                <a14:m>
                  <m:oMath xmlns:m="http://schemas.openxmlformats.org/officeDocument/2006/math">
                    <m:d>
                      <m:dPr>
                        <m:begChr m:val="["/>
                        <m:endChr m:val="]"/>
                        <m:ctrlPr>
                          <a:rPr lang="zh-CN" altLang="zh-CN" sz="1400" i="1" kern="100">
                            <a:latin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latin typeface="Cambria Math" panose="02040503050406030204" pitchFamily="18" charset="0"/>
                                <a:cs typeface="Times New Roman" panose="02020603050405020304" pitchFamily="18" charset="0"/>
                              </a:rPr>
                            </m:ctrlPr>
                          </m:mPr>
                          <m:mr>
                            <m:e>
                              <m:r>
                                <a:rPr lang="en-US" altLang="zh-CN" sz="1400" i="1" kern="100" smtClean="0">
                                  <a:latin typeface="Cambria Math" panose="02040503050406030204" charset="0"/>
                                  <a:cs typeface="Times New Roman" panose="02020603050405020304" pitchFamily="18" charset="0"/>
                                </a:rPr>
                                <m:t>𝑝</m:t>
                              </m:r>
                              <m:r>
                                <a:rPr lang="en-US" altLang="zh-CN" sz="1400" b="0" i="1" kern="100" smtClean="0">
                                  <a:latin typeface="Cambria Math" panose="02040503050406030204" charset="0"/>
                                  <a:cs typeface="Times New Roman" panose="02020603050405020304" pitchFamily="18" charset="0"/>
                                </a:rPr>
                                <m:t>𝑜𝑠𝑥</m:t>
                              </m:r>
                            </m:e>
                          </m:mr>
                          <m:mr>
                            <m:e>
                              <m:r>
                                <a:rPr lang="en-US" altLang="zh-CN" sz="1400" i="1" kern="100" smtClean="0">
                                  <a:latin typeface="Cambria Math" panose="02040503050406030204" charset="0"/>
                                  <a:cs typeface="Times New Roman" panose="02020603050405020304" pitchFamily="18" charset="0"/>
                                </a:rPr>
                                <m:t>𝑝</m:t>
                              </m:r>
                              <m:r>
                                <a:rPr lang="en-US" altLang="zh-CN" sz="1400" b="0" i="1" kern="100" smtClean="0">
                                  <a:latin typeface="Cambria Math" panose="02040503050406030204" charset="0"/>
                                  <a:cs typeface="Times New Roman" panose="02020603050405020304" pitchFamily="18" charset="0"/>
                                </a:rPr>
                                <m:t>𝑜𝑠𝑦</m:t>
                              </m:r>
                            </m:e>
                          </m:mr>
                        </m:m>
                      </m:e>
                    </m:d>
                  </m:oMath>
                </a14:m>
                <a:r>
                  <a:rPr lang="zh-CN" altLang="zh-CN" sz="1400" kern="100" dirty="0">
                    <a:cs typeface="Times New Roman" panose="02020603050405020304" pitchFamily="18" charset="0"/>
                  </a:rPr>
                  <a:t>得到障碍物的世界坐标</a:t>
                </a:r>
                <a14:m>
                  <m:oMath xmlns:m="http://schemas.openxmlformats.org/officeDocument/2006/math">
                    <m:d>
                      <m:dPr>
                        <m:begChr m:val="["/>
                        <m:endChr m:val="]"/>
                        <m:ctrlPr>
                          <a:rPr lang="zh-CN" altLang="zh-CN" sz="1400" i="1" kern="100">
                            <a:latin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latin typeface="Cambria Math" panose="02040503050406030204" pitchFamily="18" charset="0"/>
                                <a:cs typeface="Times New Roman" panose="02020603050405020304" pitchFamily="18" charset="0"/>
                              </a:rPr>
                            </m:ctrlPr>
                          </m:mPr>
                          <m:mr>
                            <m:e>
                              <m:sSub>
                                <m:sSubPr>
                                  <m:ctrlPr>
                                    <a:rPr lang="zh-CN" altLang="zh-CN" sz="1400" i="1" kern="100">
                                      <a:latin typeface="Cambria Math" panose="02040503050406030204" pitchFamily="18" charset="0"/>
                                      <a:cs typeface="Times New Roman" panose="02020603050405020304" pitchFamily="18" charset="0"/>
                                    </a:rPr>
                                  </m:ctrlPr>
                                </m:sSubPr>
                                <m:e>
                                  <m:r>
                                    <a:rPr lang="en-US" altLang="zh-CN" sz="1400" i="1" kern="100">
                                      <a:latin typeface="Cambria Math" panose="02040503050406030204" charset="0"/>
                                      <a:cs typeface="Times New Roman" panose="02020603050405020304" pitchFamily="18" charset="0"/>
                                    </a:rPr>
                                    <m:t>𝑥</m:t>
                                  </m:r>
                                </m:e>
                                <m:sub>
                                  <m:r>
                                    <a:rPr lang="en-US" altLang="zh-CN" sz="1400" b="0" i="1" kern="100" smtClean="0">
                                      <a:latin typeface="Cambria Math" panose="02040503050406030204" charset="0"/>
                                      <a:cs typeface="Times New Roman" panose="02020603050405020304" pitchFamily="18" charset="0"/>
                                    </a:rPr>
                                    <m:t>𝑔</m:t>
                                  </m:r>
                                </m:sub>
                              </m:sSub>
                            </m:e>
                          </m:mr>
                          <m:mr>
                            <m:e>
                              <m:sSub>
                                <m:sSubPr>
                                  <m:ctrlPr>
                                    <a:rPr lang="zh-CN" altLang="zh-CN" sz="1400" i="1" kern="100">
                                      <a:latin typeface="Cambria Math" panose="02040503050406030204" pitchFamily="18" charset="0"/>
                                      <a:cs typeface="Times New Roman" panose="02020603050405020304" pitchFamily="18" charset="0"/>
                                    </a:rPr>
                                  </m:ctrlPr>
                                </m:sSubPr>
                                <m:e>
                                  <m:r>
                                    <a:rPr lang="en-US" altLang="zh-CN" sz="1400" i="1" kern="100">
                                      <a:latin typeface="Cambria Math" panose="02040503050406030204" charset="0"/>
                                      <a:cs typeface="Times New Roman" panose="02020603050405020304" pitchFamily="18" charset="0"/>
                                    </a:rPr>
                                    <m:t>𝑦</m:t>
                                  </m:r>
                                </m:e>
                                <m:sub>
                                  <m:r>
                                    <a:rPr lang="en-US" altLang="zh-CN" sz="1400" b="0" i="1" kern="100" smtClean="0">
                                      <a:latin typeface="Cambria Math" panose="02040503050406030204" charset="0"/>
                                      <a:cs typeface="Times New Roman" panose="02020603050405020304" pitchFamily="18" charset="0"/>
                                    </a:rPr>
                                    <m:t>𝑔</m:t>
                                  </m:r>
                                </m:sub>
                              </m:sSub>
                            </m:e>
                          </m:mr>
                        </m:m>
                      </m:e>
                    </m:d>
                  </m:oMath>
                </a14:m>
                <a:endParaRPr lang="zh-CN" altLang="zh-CN" sz="1400" kern="100" dirty="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custDataLst>
                  <p:tags r:id="rId13"/>
                </p:custDataLst>
              </p:nvPr>
            </p:nvSpPr>
            <p:spPr>
              <a:xfrm>
                <a:off x="5113544" y="2812295"/>
                <a:ext cx="4150370" cy="2290371"/>
              </a:xfrm>
              <a:prstGeom prst="rect">
                <a:avLst/>
              </a:prstGeom>
              <a:blipFill rotWithShape="1">
                <a:blip r:embed="rId14"/>
                <a:stretch>
                  <a:fillRect l="-13" t="-22" r="13" b="19"/>
                </a:stretch>
              </a:blipFill>
            </p:spPr>
            <p:txBody>
              <a:bodyPr/>
              <a:lstStyle/>
              <a:p>
                <a:r>
                  <a:rPr lang="zh-CN" altLang="en-US">
                    <a:noFill/>
                  </a:rPr>
                  <a:t> </a:t>
                </a:r>
              </a:p>
            </p:txBody>
          </p:sp>
        </mc:Fallback>
      </mc:AlternateContent>
      <p:sp>
        <p:nvSpPr>
          <p:cNvPr id="13" name="文本框 12"/>
          <p:cNvSpPr txBox="1"/>
          <p:nvPr>
            <p:custDataLst>
              <p:tags r:id="rId3"/>
            </p:custDataLst>
          </p:nvPr>
        </p:nvSpPr>
        <p:spPr>
          <a:xfrm>
            <a:off x="3224859" y="3280050"/>
            <a:ext cx="503231" cy="276999"/>
          </a:xfrm>
          <a:prstGeom prst="rect">
            <a:avLst/>
          </a:prstGeom>
          <a:noFill/>
        </p:spPr>
        <p:txBody>
          <a:bodyPr wrap="square">
            <a:spAutoFit/>
          </a:bodyPr>
          <a:lstStyle/>
          <a:p>
            <a:r>
              <a:rPr lang="en-US" altLang="zh-CN" sz="1200" dirty="0">
                <a:solidFill>
                  <a:srgbClr val="92D050"/>
                </a:solidFill>
              </a:rPr>
              <a:t>dis</a:t>
            </a:r>
            <a:endParaRPr lang="zh-CN" altLang="en-US" sz="1200" dirty="0">
              <a:solidFill>
                <a:srgbClr val="92D050"/>
              </a:solidFill>
            </a:endParaRPr>
          </a:p>
        </p:txBody>
      </p:sp>
      <p:cxnSp>
        <p:nvCxnSpPr>
          <p:cNvPr id="5" name="直接连接符 4"/>
          <p:cNvCxnSpPr>
            <a:stCxn id="53" idx="3"/>
          </p:cNvCxnSpPr>
          <p:nvPr>
            <p:custDataLst>
              <p:tags r:id="rId4"/>
            </p:custDataLst>
          </p:nvPr>
        </p:nvCxnSpPr>
        <p:spPr>
          <a:xfrm flipH="1">
            <a:off x="2695281" y="3361687"/>
            <a:ext cx="1095375" cy="309245"/>
          </a:xfrm>
          <a:prstGeom prst="line">
            <a:avLst/>
          </a:prstGeom>
          <a:ln w="190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3" name="弧形 56">
            <a:extLst>
              <a:ext uri="{FF2B5EF4-FFF2-40B4-BE49-F238E27FC236}">
                <a16:creationId xmlns:a16="http://schemas.microsoft.com/office/drawing/2014/main" id="{0DF451A0-AB91-51C0-5196-22E4E5B23B9A}"/>
              </a:ext>
            </a:extLst>
          </p:cNvPr>
          <p:cNvSpPr/>
          <p:nvPr/>
        </p:nvSpPr>
        <p:spPr>
          <a:xfrm rot="466239">
            <a:off x="2735666" y="3317280"/>
            <a:ext cx="364930" cy="414824"/>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FBC1192-1115-4927-17E9-2E87A151EC00}"/>
                  </a:ext>
                </a:extLst>
              </p:cNvPr>
              <p:cNvSpPr txBox="1"/>
              <p:nvPr/>
            </p:nvSpPr>
            <p:spPr>
              <a:xfrm>
                <a:off x="3113215" y="3005057"/>
                <a:ext cx="4889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charset="0"/>
                            </a:rPr>
                            <m:t>𝛿</m:t>
                          </m:r>
                        </m:e>
                        <m:sub>
                          <m:r>
                            <m:rPr>
                              <m:sty m:val="p"/>
                            </m:rPr>
                            <a:rPr lang="en-US" altLang="zh-CN" i="1">
                              <a:solidFill>
                                <a:srgbClr val="FF0000"/>
                              </a:solidFill>
                              <a:latin typeface="Cambria Math" panose="02040503050406030204" pitchFamily="18" charset="0"/>
                            </a:rPr>
                            <m:t>lsr</m:t>
                          </m:r>
                        </m:sub>
                      </m:sSub>
                    </m:oMath>
                  </m:oMathPara>
                </a14:m>
                <a:endParaRPr lang="zh-CN" altLang="en-US" dirty="0">
                  <a:solidFill>
                    <a:srgbClr val="FF0000"/>
                  </a:solidFill>
                </a:endParaRPr>
              </a:p>
            </p:txBody>
          </p:sp>
        </mc:Choice>
        <mc:Fallback>
          <p:sp>
            <p:nvSpPr>
              <p:cNvPr id="9" name="TextBox 8">
                <a:extLst>
                  <a:ext uri="{FF2B5EF4-FFF2-40B4-BE49-F238E27FC236}">
                    <a16:creationId xmlns:a16="http://schemas.microsoft.com/office/drawing/2014/main" id="{2FBC1192-1115-4927-17E9-2E87A151EC00}"/>
                  </a:ext>
                </a:extLst>
              </p:cNvPr>
              <p:cNvSpPr txBox="1">
                <a:spLocks noRot="1" noChangeAspect="1" noMove="1" noResize="1" noEditPoints="1" noAdjustHandles="1" noChangeArrowheads="1" noChangeShapeType="1" noTextEdit="1"/>
              </p:cNvSpPr>
              <p:nvPr/>
            </p:nvSpPr>
            <p:spPr>
              <a:xfrm>
                <a:off x="3113215" y="3005057"/>
                <a:ext cx="488931" cy="369332"/>
              </a:xfrm>
              <a:prstGeom prst="rect">
                <a:avLst/>
              </a:prstGeom>
              <a:blipFill>
                <a:blip r:embed="rId15"/>
                <a:stretch>
                  <a:fillRect/>
                </a:stretch>
              </a:blipFill>
            </p:spPr>
            <p:txBody>
              <a:bodyPr/>
              <a:lstStyle/>
              <a:p>
                <a:r>
                  <a:rPr lang="en-CN">
                    <a:noFill/>
                  </a:rPr>
                  <a:t> </a:t>
                </a:r>
              </a:p>
            </p:txBody>
          </p:sp>
        </mc:Fallback>
      </mc:AlternateContent>
      <p:sp>
        <p:nvSpPr>
          <p:cNvPr id="11" name="弧形 56">
            <a:extLst>
              <a:ext uri="{FF2B5EF4-FFF2-40B4-BE49-F238E27FC236}">
                <a16:creationId xmlns:a16="http://schemas.microsoft.com/office/drawing/2014/main" id="{BF144411-8EDB-E9DA-1D7C-3151C08B8A56}"/>
              </a:ext>
            </a:extLst>
          </p:cNvPr>
          <p:cNvSpPr/>
          <p:nvPr/>
        </p:nvSpPr>
        <p:spPr>
          <a:xfrm rot="2554059">
            <a:off x="2954626" y="3533416"/>
            <a:ext cx="180666" cy="16149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2440FA8-497C-3B96-FFB9-745E0A02BE5C}"/>
                  </a:ext>
                </a:extLst>
              </p:cNvPr>
              <p:cNvSpPr txBox="1"/>
              <p:nvPr/>
            </p:nvSpPr>
            <p:spPr>
              <a:xfrm>
                <a:off x="3205480" y="3454912"/>
                <a:ext cx="604749"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000" i="1" smtClean="0">
                              <a:solidFill>
                                <a:srgbClr val="FF0000"/>
                              </a:solidFill>
                              <a:latin typeface="Cambria Math" panose="02040503050406030204" pitchFamily="18" charset="0"/>
                            </a:rPr>
                          </m:ctrlPr>
                        </m:sSubPr>
                        <m:e>
                          <m:r>
                            <a:rPr lang="en-US" altLang="zh-CN" sz="1000" i="1">
                              <a:solidFill>
                                <a:srgbClr val="FF0000"/>
                              </a:solidFill>
                              <a:latin typeface="Cambria Math" panose="02040503050406030204" charset="0"/>
                            </a:rPr>
                            <m:t>𝛿</m:t>
                          </m:r>
                        </m:e>
                        <m:sub>
                          <m:r>
                            <m:rPr>
                              <m:sty m:val="p"/>
                            </m:rPr>
                            <a:rPr lang="en-US" altLang="zh-CN" sz="1000" i="1">
                              <a:solidFill>
                                <a:srgbClr val="FF0000"/>
                              </a:solidFill>
                              <a:latin typeface="Cambria Math" panose="02040503050406030204" pitchFamily="18" charset="0"/>
                            </a:rPr>
                            <m:t>relative</m:t>
                          </m:r>
                        </m:sub>
                      </m:sSub>
                    </m:oMath>
                  </m:oMathPara>
                </a14:m>
                <a:endParaRPr lang="zh-CN" altLang="en-US" sz="1000" dirty="0">
                  <a:solidFill>
                    <a:srgbClr val="FF0000"/>
                  </a:solidFill>
                </a:endParaRPr>
              </a:p>
            </p:txBody>
          </p:sp>
        </mc:Choice>
        <mc:Fallback>
          <p:sp>
            <p:nvSpPr>
              <p:cNvPr id="17" name="TextBox 16">
                <a:extLst>
                  <a:ext uri="{FF2B5EF4-FFF2-40B4-BE49-F238E27FC236}">
                    <a16:creationId xmlns:a16="http://schemas.microsoft.com/office/drawing/2014/main" id="{42440FA8-497C-3B96-FFB9-745E0A02BE5C}"/>
                  </a:ext>
                </a:extLst>
              </p:cNvPr>
              <p:cNvSpPr txBox="1">
                <a:spLocks noRot="1" noChangeAspect="1" noMove="1" noResize="1" noEditPoints="1" noAdjustHandles="1" noChangeArrowheads="1" noChangeShapeType="1" noTextEdit="1"/>
              </p:cNvSpPr>
              <p:nvPr/>
            </p:nvSpPr>
            <p:spPr>
              <a:xfrm>
                <a:off x="3205480" y="3454912"/>
                <a:ext cx="604749" cy="246221"/>
              </a:xfrm>
              <a:prstGeom prst="rect">
                <a:avLst/>
              </a:prstGeom>
              <a:blipFill>
                <a:blip r:embed="rId16"/>
                <a:stretch>
                  <a:fillRect/>
                </a:stretch>
              </a:blipFill>
            </p:spPr>
            <p:txBody>
              <a:bodyPr/>
              <a:lstStyle/>
              <a:p>
                <a:r>
                  <a:rPr lang="en-C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50" name="文本框 49"/>
          <p:cNvSpPr txBox="1"/>
          <p:nvPr/>
        </p:nvSpPr>
        <p:spPr>
          <a:xfrm>
            <a:off x="1069314" y="1400211"/>
            <a:ext cx="4042618" cy="461665"/>
          </a:xfrm>
          <a:prstGeom prst="rect">
            <a:avLst/>
          </a:prstGeom>
          <a:noFill/>
        </p:spPr>
        <p:txBody>
          <a:bodyPr wrap="square" rtlCol="0">
            <a:spAutoFit/>
          </a:bodyPr>
          <a:lstStyle/>
          <a:p>
            <a:r>
              <a:rPr lang="zh-CN" altLang="en-US" sz="2400" dirty="0"/>
              <a:t>整个</a:t>
            </a:r>
            <a:r>
              <a:rPr lang="en-US" altLang="zh-CN" sz="2400" dirty="0"/>
              <a:t>example1</a:t>
            </a:r>
            <a:r>
              <a:rPr lang="zh-CN" altLang="en-US" sz="2400" dirty="0"/>
              <a:t>的框图</a:t>
            </a:r>
          </a:p>
        </p:txBody>
      </p:sp>
      <p:grpSp>
        <p:nvGrpSpPr>
          <p:cNvPr id="3" name="组合 2"/>
          <p:cNvGrpSpPr/>
          <p:nvPr/>
        </p:nvGrpSpPr>
        <p:grpSpPr>
          <a:xfrm>
            <a:off x="712677" y="1478178"/>
            <a:ext cx="7999923" cy="5108935"/>
            <a:chOff x="930391" y="1436599"/>
            <a:chExt cx="7999923" cy="5108935"/>
          </a:xfrm>
        </p:grpSpPr>
        <p:sp>
          <p:nvSpPr>
            <p:cNvPr id="109" name="椭圆 108"/>
            <p:cNvSpPr/>
            <p:nvPr/>
          </p:nvSpPr>
          <p:spPr>
            <a:xfrm>
              <a:off x="1004462" y="2229914"/>
              <a:ext cx="822960" cy="82296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IMU</a:t>
              </a:r>
              <a:endParaRPr lang="zh-CN" altLang="en-US" sz="2400" dirty="0">
                <a:solidFill>
                  <a:schemeClr val="tx1"/>
                </a:solidFill>
              </a:endParaRPr>
            </a:p>
          </p:txBody>
        </p:sp>
        <p:sp>
          <p:nvSpPr>
            <p:cNvPr id="110" name="椭圆 109"/>
            <p:cNvSpPr/>
            <p:nvPr/>
          </p:nvSpPr>
          <p:spPr>
            <a:xfrm>
              <a:off x="930391" y="3382381"/>
              <a:ext cx="1057792" cy="1057792"/>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Encoder</a:t>
              </a:r>
              <a:endParaRPr lang="zh-CN" altLang="en-US" sz="2000" dirty="0">
                <a:solidFill>
                  <a:schemeClr val="tx1"/>
                </a:solidFill>
              </a:endParaRPr>
            </a:p>
          </p:txBody>
        </p:sp>
        <p:sp>
          <p:nvSpPr>
            <p:cNvPr id="111" name="椭圆 110"/>
            <p:cNvSpPr/>
            <p:nvPr/>
          </p:nvSpPr>
          <p:spPr>
            <a:xfrm>
              <a:off x="3124842" y="2486049"/>
              <a:ext cx="1360072" cy="1360072"/>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Dead-</a:t>
              </a:r>
            </a:p>
            <a:p>
              <a:pPr algn="ctr"/>
              <a:r>
                <a:rPr lang="en-US" altLang="zh-CN" sz="2000" dirty="0">
                  <a:solidFill>
                    <a:schemeClr val="tx1"/>
                  </a:solidFill>
                </a:rPr>
                <a:t>reckoning</a:t>
              </a:r>
            </a:p>
          </p:txBody>
        </p:sp>
        <p:sp>
          <p:nvSpPr>
            <p:cNvPr id="112" name="椭圆 111"/>
            <p:cNvSpPr/>
            <p:nvPr/>
          </p:nvSpPr>
          <p:spPr>
            <a:xfrm>
              <a:off x="7608698" y="3043398"/>
              <a:ext cx="1000966" cy="1000966"/>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400" dirty="0">
                  <a:solidFill>
                    <a:schemeClr val="tx1"/>
                  </a:solidFill>
                </a:rPr>
                <a:t>Map</a:t>
              </a:r>
            </a:p>
            <a:p>
              <a:pPr algn="ctr"/>
              <a:r>
                <a:rPr lang="en-US" altLang="zh-CN" sz="2400" dirty="0">
                  <a:solidFill>
                    <a:schemeClr val="tx1"/>
                  </a:solidFill>
                </a:rPr>
                <a:t>Vis.</a:t>
              </a:r>
            </a:p>
          </p:txBody>
        </p:sp>
        <p:sp>
          <p:nvSpPr>
            <p:cNvPr id="113" name="椭圆 112"/>
            <p:cNvSpPr/>
            <p:nvPr/>
          </p:nvSpPr>
          <p:spPr>
            <a:xfrm>
              <a:off x="5612450" y="1698322"/>
              <a:ext cx="950715" cy="950715"/>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Storage</a:t>
              </a:r>
              <a:endParaRPr lang="zh-CN" altLang="en-US" sz="2000" dirty="0">
                <a:solidFill>
                  <a:schemeClr val="tx1"/>
                </a:solidFill>
              </a:endParaRPr>
            </a:p>
          </p:txBody>
        </p:sp>
        <p:sp>
          <p:nvSpPr>
            <p:cNvPr id="169" name="矩形 168"/>
            <p:cNvSpPr/>
            <p:nvPr/>
          </p:nvSpPr>
          <p:spPr>
            <a:xfrm>
              <a:off x="4402350" y="2434406"/>
              <a:ext cx="646331" cy="646331"/>
            </a:xfrm>
            <a:prstGeom prst="rect">
              <a:avLst/>
            </a:prstGeom>
          </p:spPr>
          <p:txBody>
            <a:bodyPr wrap="none">
              <a:spAutoFit/>
            </a:bodyPr>
            <a:lstStyle/>
            <a:p>
              <a:r>
                <a:rPr lang="zh-CN" altLang="en-US" dirty="0">
                  <a:solidFill>
                    <a:schemeClr val="accent2"/>
                  </a:solidFill>
                </a:rPr>
                <a:t>当前</a:t>
              </a:r>
              <a:endParaRPr lang="en-US" altLang="zh-CN" dirty="0">
                <a:solidFill>
                  <a:schemeClr val="accent2"/>
                </a:solidFill>
              </a:endParaRPr>
            </a:p>
            <a:p>
              <a:r>
                <a:rPr lang="zh-CN" altLang="en-US" dirty="0">
                  <a:solidFill>
                    <a:schemeClr val="accent2"/>
                  </a:solidFill>
                </a:rPr>
                <a:t>位置</a:t>
              </a:r>
              <a:endParaRPr lang="en-US" altLang="zh-CN" dirty="0">
                <a:solidFill>
                  <a:schemeClr val="accent2"/>
                </a:solidFill>
              </a:endParaRPr>
            </a:p>
          </p:txBody>
        </p:sp>
        <p:sp>
          <p:nvSpPr>
            <p:cNvPr id="26" name="椭圆 25"/>
            <p:cNvSpPr/>
            <p:nvPr/>
          </p:nvSpPr>
          <p:spPr>
            <a:xfrm>
              <a:off x="930391" y="4769680"/>
              <a:ext cx="1057792" cy="1057792"/>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tx1"/>
                  </a:solidFill>
                </a:rPr>
                <a:t>Lidar</a:t>
              </a:r>
              <a:endParaRPr lang="zh-CN" altLang="en-US" sz="2400" dirty="0">
                <a:solidFill>
                  <a:schemeClr val="tx1"/>
                </a:solidFill>
              </a:endParaRPr>
            </a:p>
          </p:txBody>
        </p:sp>
        <p:sp>
          <p:nvSpPr>
            <p:cNvPr id="28" name="椭圆 27"/>
            <p:cNvSpPr/>
            <p:nvPr/>
          </p:nvSpPr>
          <p:spPr>
            <a:xfrm>
              <a:off x="5612450" y="2895143"/>
              <a:ext cx="1000966" cy="1000966"/>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400" dirty="0">
                  <a:solidFill>
                    <a:schemeClr val="tx1"/>
                  </a:solidFill>
                </a:rPr>
                <a:t>Trail</a:t>
              </a:r>
            </a:p>
            <a:p>
              <a:pPr algn="ctr"/>
              <a:r>
                <a:rPr lang="en-US" altLang="zh-CN" sz="2400" dirty="0">
                  <a:solidFill>
                    <a:schemeClr val="tx1"/>
                  </a:solidFill>
                </a:rPr>
                <a:t>Vis.</a:t>
              </a:r>
            </a:p>
          </p:txBody>
        </p:sp>
        <p:sp>
          <p:nvSpPr>
            <p:cNvPr id="29" name="椭圆 28"/>
            <p:cNvSpPr/>
            <p:nvPr/>
          </p:nvSpPr>
          <p:spPr>
            <a:xfrm>
              <a:off x="3304395" y="5544568"/>
              <a:ext cx="1000966" cy="1000966"/>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400" dirty="0">
                  <a:solidFill>
                    <a:schemeClr val="tx1"/>
                  </a:solidFill>
                </a:rPr>
                <a:t>Lidar</a:t>
              </a:r>
            </a:p>
            <a:p>
              <a:pPr algn="ctr"/>
              <a:r>
                <a:rPr lang="en-US" altLang="zh-CN" sz="2400" dirty="0">
                  <a:solidFill>
                    <a:schemeClr val="tx1"/>
                  </a:solidFill>
                </a:rPr>
                <a:t>Vis.</a:t>
              </a:r>
            </a:p>
          </p:txBody>
        </p:sp>
        <p:sp>
          <p:nvSpPr>
            <p:cNvPr id="32" name="椭圆 31"/>
            <p:cNvSpPr/>
            <p:nvPr/>
          </p:nvSpPr>
          <p:spPr>
            <a:xfrm>
              <a:off x="5507280" y="4157832"/>
              <a:ext cx="1161053" cy="1161053"/>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2000" dirty="0">
                  <a:solidFill>
                    <a:schemeClr val="tx1"/>
                  </a:solidFill>
                </a:rPr>
                <a:t>Mapping</a:t>
              </a:r>
            </a:p>
          </p:txBody>
        </p:sp>
        <p:sp>
          <p:nvSpPr>
            <p:cNvPr id="33" name="任意多边形 32"/>
            <p:cNvSpPr/>
            <p:nvPr/>
          </p:nvSpPr>
          <p:spPr>
            <a:xfrm flipV="1">
              <a:off x="1810262" y="2651982"/>
              <a:ext cx="1314580" cy="544063"/>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988183" y="3196044"/>
              <a:ext cx="1136659" cy="70006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4484914" y="2158632"/>
              <a:ext cx="1127535" cy="104318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4484915" y="3210344"/>
              <a:ext cx="1022366" cy="155933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V="1">
              <a:off x="4484915" y="3210345"/>
              <a:ext cx="1127536" cy="172036"/>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1988183" y="4778207"/>
              <a:ext cx="3519096" cy="52223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V="1">
              <a:off x="1989815" y="5298575"/>
              <a:ext cx="1314580" cy="717987"/>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1"/>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6667057" y="3526972"/>
              <a:ext cx="941642" cy="124270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2557947"/>
                <a:gd name="connsiteY0-62" fmla="*/ 1069093 h 1069093"/>
                <a:gd name="connsiteX1-63" fmla="*/ 2557947 w 2557947"/>
                <a:gd name="connsiteY1-64" fmla="*/ 0 h 1069093"/>
                <a:gd name="connsiteX0-65" fmla="*/ 0 w 2557947"/>
                <a:gd name="connsiteY0-66" fmla="*/ 1069093 h 1069093"/>
                <a:gd name="connsiteX1-67" fmla="*/ 2557947 w 2557947"/>
                <a:gd name="connsiteY1-68" fmla="*/ 0 h 1069093"/>
                <a:gd name="connsiteX0-69" fmla="*/ 0 w 2557947"/>
                <a:gd name="connsiteY0-70" fmla="*/ 1069093 h 1069093"/>
                <a:gd name="connsiteX1-71" fmla="*/ 2557947 w 2557947"/>
                <a:gd name="connsiteY1-72" fmla="*/ 0 h 1069093"/>
                <a:gd name="connsiteX0-73" fmla="*/ 0 w 2557947"/>
                <a:gd name="connsiteY0-74" fmla="*/ 1069093 h 1069093"/>
                <a:gd name="connsiteX1-75" fmla="*/ 2557947 w 2557947"/>
                <a:gd name="connsiteY1-76" fmla="*/ 0 h 1069093"/>
              </a:gdLst>
              <a:ahLst/>
              <a:cxnLst>
                <a:cxn ang="0">
                  <a:pos x="connsiteX0-1" y="connsiteY0-2"/>
                </a:cxn>
                <a:cxn ang="0">
                  <a:pos x="connsiteX1-3" y="connsiteY1-4"/>
                </a:cxn>
              </a:cxnLst>
              <a:rect l="l" t="t" r="r" b="b"/>
              <a:pathLst>
                <a:path w="2557947" h="1069093">
                  <a:moveTo>
                    <a:pt x="0" y="1069093"/>
                  </a:moveTo>
                  <a:cubicBezTo>
                    <a:pt x="2080400" y="1063397"/>
                    <a:pt x="906958" y="2789"/>
                    <a:pt x="255794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809097" y="2304966"/>
              <a:ext cx="877163" cy="369332"/>
            </a:xfrm>
            <a:prstGeom prst="rect">
              <a:avLst/>
            </a:prstGeom>
          </p:spPr>
          <p:txBody>
            <a:bodyPr wrap="none">
              <a:spAutoFit/>
            </a:bodyPr>
            <a:lstStyle/>
            <a:p>
              <a:r>
                <a:rPr lang="zh-CN" altLang="en-US" dirty="0">
                  <a:solidFill>
                    <a:schemeClr val="accent1"/>
                  </a:solidFill>
                </a:rPr>
                <a:t>航向角</a:t>
              </a:r>
              <a:endParaRPr lang="en-US" altLang="zh-CN" dirty="0">
                <a:solidFill>
                  <a:schemeClr val="accent1"/>
                </a:solidFill>
              </a:endParaRPr>
            </a:p>
          </p:txBody>
        </p:sp>
        <p:sp>
          <p:nvSpPr>
            <p:cNvPr id="44" name="矩形 43"/>
            <p:cNvSpPr/>
            <p:nvPr/>
          </p:nvSpPr>
          <p:spPr>
            <a:xfrm>
              <a:off x="1988183" y="3934305"/>
              <a:ext cx="646331" cy="369332"/>
            </a:xfrm>
            <a:prstGeom prst="rect">
              <a:avLst/>
            </a:prstGeom>
          </p:spPr>
          <p:txBody>
            <a:bodyPr wrap="none">
              <a:spAutoFit/>
            </a:bodyPr>
            <a:lstStyle/>
            <a:p>
              <a:r>
                <a:rPr lang="zh-CN" altLang="en-US" dirty="0">
                  <a:solidFill>
                    <a:schemeClr val="accent1"/>
                  </a:solidFill>
                </a:rPr>
                <a:t>距离</a:t>
              </a:r>
              <a:endParaRPr lang="en-US" altLang="zh-CN" dirty="0">
                <a:solidFill>
                  <a:schemeClr val="accent1"/>
                </a:solidFill>
              </a:endParaRPr>
            </a:p>
          </p:txBody>
        </p:sp>
        <p:sp>
          <p:nvSpPr>
            <p:cNvPr id="45" name="矩形 44"/>
            <p:cNvSpPr/>
            <p:nvPr/>
          </p:nvSpPr>
          <p:spPr>
            <a:xfrm>
              <a:off x="1972025" y="4914743"/>
              <a:ext cx="1107996" cy="369332"/>
            </a:xfrm>
            <a:prstGeom prst="rect">
              <a:avLst/>
            </a:prstGeom>
          </p:spPr>
          <p:txBody>
            <a:bodyPr wrap="none">
              <a:spAutoFit/>
            </a:bodyPr>
            <a:lstStyle/>
            <a:p>
              <a:r>
                <a:rPr lang="zh-CN" altLang="en-US" dirty="0">
                  <a:solidFill>
                    <a:schemeClr val="accent1"/>
                  </a:solidFill>
                </a:rPr>
                <a:t>激光数据</a:t>
              </a:r>
              <a:endParaRPr lang="en-US" altLang="zh-CN" dirty="0">
                <a:solidFill>
                  <a:schemeClr val="accent1"/>
                </a:solidFill>
              </a:endParaRPr>
            </a:p>
          </p:txBody>
        </p:sp>
        <p:sp>
          <p:nvSpPr>
            <p:cNvPr id="46" name="矩形 45"/>
            <p:cNvSpPr/>
            <p:nvPr/>
          </p:nvSpPr>
          <p:spPr>
            <a:xfrm>
              <a:off x="4305361" y="5793455"/>
              <a:ext cx="1569660" cy="646331"/>
            </a:xfrm>
            <a:prstGeom prst="rect">
              <a:avLst/>
            </a:prstGeom>
          </p:spPr>
          <p:txBody>
            <a:bodyPr wrap="none">
              <a:spAutoFit/>
            </a:bodyPr>
            <a:lstStyle/>
            <a:p>
              <a:r>
                <a:rPr lang="zh-CN" altLang="en-US" dirty="0">
                  <a:solidFill>
                    <a:schemeClr val="accent6"/>
                  </a:solidFill>
                </a:rPr>
                <a:t>激光可视化</a:t>
              </a:r>
              <a:endParaRPr lang="en-US" altLang="zh-CN" dirty="0">
                <a:solidFill>
                  <a:schemeClr val="accent6"/>
                </a:solidFill>
              </a:endParaRPr>
            </a:p>
            <a:p>
              <a:r>
                <a:rPr lang="zh-CN" altLang="en-US" dirty="0">
                  <a:solidFill>
                    <a:schemeClr val="accent6"/>
                  </a:solidFill>
                </a:rPr>
                <a:t>（小车视角）</a:t>
              </a:r>
              <a:endParaRPr lang="en-US" altLang="zh-CN" dirty="0">
                <a:solidFill>
                  <a:schemeClr val="accent6"/>
                </a:solidFill>
              </a:endParaRPr>
            </a:p>
          </p:txBody>
        </p:sp>
        <p:sp>
          <p:nvSpPr>
            <p:cNvPr id="47" name="矩形 46"/>
            <p:cNvSpPr/>
            <p:nvPr/>
          </p:nvSpPr>
          <p:spPr>
            <a:xfrm>
              <a:off x="6657485" y="4854658"/>
              <a:ext cx="1110148" cy="369332"/>
            </a:xfrm>
            <a:prstGeom prst="rect">
              <a:avLst/>
            </a:prstGeom>
          </p:spPr>
          <p:txBody>
            <a:bodyPr wrap="square">
              <a:spAutoFit/>
            </a:bodyPr>
            <a:lstStyle/>
            <a:p>
              <a:r>
                <a:rPr lang="zh-CN" altLang="en-US" dirty="0">
                  <a:solidFill>
                    <a:schemeClr val="accent2"/>
                  </a:solidFill>
                </a:rPr>
                <a:t>栅格地图</a:t>
              </a:r>
              <a:endParaRPr lang="en-US" altLang="zh-CN" dirty="0">
                <a:solidFill>
                  <a:schemeClr val="accent2"/>
                </a:solidFill>
              </a:endParaRPr>
            </a:p>
          </p:txBody>
        </p:sp>
        <p:sp>
          <p:nvSpPr>
            <p:cNvPr id="49" name="矩形 48"/>
            <p:cNvSpPr/>
            <p:nvPr/>
          </p:nvSpPr>
          <p:spPr>
            <a:xfrm>
              <a:off x="6543064" y="2710260"/>
              <a:ext cx="877163" cy="646331"/>
            </a:xfrm>
            <a:prstGeom prst="rect">
              <a:avLst/>
            </a:prstGeom>
          </p:spPr>
          <p:txBody>
            <a:bodyPr wrap="none">
              <a:spAutoFit/>
            </a:bodyPr>
            <a:lstStyle/>
            <a:p>
              <a:r>
                <a:rPr lang="zh-CN" altLang="en-US" dirty="0">
                  <a:solidFill>
                    <a:schemeClr val="accent6"/>
                  </a:solidFill>
                </a:rPr>
                <a:t>轨迹</a:t>
              </a:r>
              <a:endParaRPr lang="en-US" altLang="zh-CN" dirty="0">
                <a:solidFill>
                  <a:schemeClr val="accent6"/>
                </a:solidFill>
              </a:endParaRPr>
            </a:p>
            <a:p>
              <a:r>
                <a:rPr lang="zh-CN" altLang="en-US" dirty="0">
                  <a:solidFill>
                    <a:schemeClr val="accent6"/>
                  </a:solidFill>
                </a:rPr>
                <a:t>可视化</a:t>
              </a:r>
              <a:endParaRPr lang="en-US" altLang="zh-CN" dirty="0">
                <a:solidFill>
                  <a:schemeClr val="accent6"/>
                </a:solidFill>
              </a:endParaRPr>
            </a:p>
          </p:txBody>
        </p:sp>
        <p:sp>
          <p:nvSpPr>
            <p:cNvPr id="51" name="矩形 50"/>
            <p:cNvSpPr/>
            <p:nvPr/>
          </p:nvSpPr>
          <p:spPr>
            <a:xfrm>
              <a:off x="6543063" y="1436599"/>
              <a:ext cx="646331" cy="646331"/>
            </a:xfrm>
            <a:prstGeom prst="rect">
              <a:avLst/>
            </a:prstGeom>
          </p:spPr>
          <p:txBody>
            <a:bodyPr wrap="none">
              <a:spAutoFit/>
            </a:bodyPr>
            <a:lstStyle/>
            <a:p>
              <a:r>
                <a:rPr lang="zh-CN" altLang="en-US" dirty="0">
                  <a:solidFill>
                    <a:schemeClr val="accent6"/>
                  </a:solidFill>
                </a:rPr>
                <a:t>轨迹</a:t>
              </a:r>
              <a:endParaRPr lang="en-US" altLang="zh-CN" dirty="0">
                <a:solidFill>
                  <a:schemeClr val="accent6"/>
                </a:solidFill>
              </a:endParaRPr>
            </a:p>
            <a:p>
              <a:r>
                <a:rPr lang="zh-CN" altLang="en-US" dirty="0">
                  <a:solidFill>
                    <a:schemeClr val="accent6"/>
                  </a:solidFill>
                </a:rPr>
                <a:t>储存</a:t>
              </a:r>
              <a:endParaRPr lang="en-US" altLang="zh-CN" dirty="0">
                <a:solidFill>
                  <a:schemeClr val="accent6"/>
                </a:solidFill>
              </a:endParaRPr>
            </a:p>
          </p:txBody>
        </p:sp>
        <p:sp>
          <p:nvSpPr>
            <p:cNvPr id="52" name="矩形 51"/>
            <p:cNvSpPr/>
            <p:nvPr/>
          </p:nvSpPr>
          <p:spPr>
            <a:xfrm>
              <a:off x="8053151" y="4098708"/>
              <a:ext cx="877163" cy="646331"/>
            </a:xfrm>
            <a:prstGeom prst="rect">
              <a:avLst/>
            </a:prstGeom>
          </p:spPr>
          <p:txBody>
            <a:bodyPr wrap="none">
              <a:spAutoFit/>
            </a:bodyPr>
            <a:lstStyle/>
            <a:p>
              <a:r>
                <a:rPr lang="zh-CN" altLang="en-US" dirty="0">
                  <a:solidFill>
                    <a:schemeClr val="accent6"/>
                  </a:solidFill>
                </a:rPr>
                <a:t>地图</a:t>
              </a:r>
              <a:endParaRPr lang="en-US" altLang="zh-CN" dirty="0">
                <a:solidFill>
                  <a:schemeClr val="accent6"/>
                </a:solidFill>
              </a:endParaRPr>
            </a:p>
            <a:p>
              <a:r>
                <a:rPr lang="zh-CN" altLang="en-US" dirty="0">
                  <a:solidFill>
                    <a:schemeClr val="accent6"/>
                  </a:solidFill>
                </a:rPr>
                <a:t>可视化</a:t>
              </a:r>
              <a:endParaRPr lang="en-US" altLang="zh-CN" dirty="0">
                <a:solidFill>
                  <a:schemeClr val="accent6"/>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10" name="文本框 9"/>
          <p:cNvSpPr txBox="1"/>
          <p:nvPr/>
        </p:nvSpPr>
        <p:spPr>
          <a:xfrm>
            <a:off x="757941" y="5069774"/>
            <a:ext cx="7628116" cy="1323439"/>
          </a:xfrm>
          <a:prstGeom prst="rect">
            <a:avLst/>
          </a:prstGeom>
          <a:noFill/>
        </p:spPr>
        <p:txBody>
          <a:bodyPr wrap="square" rtlCol="0">
            <a:spAutoFit/>
          </a:bodyPr>
          <a:lstStyle/>
          <a:p>
            <a:r>
              <a:rPr lang="zh-CN" altLang="en-US" sz="2000" dirty="0">
                <a:latin typeface="Consolas" panose="020B0609020204030204" pitchFamily="49" charset="0"/>
              </a:rPr>
              <a:t>请补充 </a:t>
            </a:r>
            <a:r>
              <a:rPr lang="en-US" altLang="zh-CN" sz="2000" dirty="0">
                <a:latin typeface="Consolas" panose="020B0609020204030204" pitchFamily="49" charset="0"/>
              </a:rPr>
              <a:t>Sources/Algorithm/Mapping/</a:t>
            </a:r>
            <a:r>
              <a:rPr lang="en-US" altLang="zh-CN" sz="2000" dirty="0" err="1">
                <a:latin typeface="Consolas" panose="020B0609020204030204" pitchFamily="49" charset="0"/>
              </a:rPr>
              <a:t>ProcessorMulti</a:t>
            </a:r>
            <a:r>
              <a:rPr lang="en-US" altLang="zh-CN" sz="2000" dirty="0">
                <a:latin typeface="Consolas" panose="020B0609020204030204" pitchFamily="49" charset="0"/>
              </a:rPr>
              <a:t>/Edit</a:t>
            </a:r>
            <a:r>
              <a:rPr lang="zh-CN" altLang="en-US" sz="2000" dirty="0">
                <a:latin typeface="Consolas" panose="020B0609020204030204" pitchFamily="49" charset="0"/>
              </a:rPr>
              <a:t>中</a:t>
            </a:r>
            <a:endParaRPr lang="en-US" altLang="zh-CN" sz="2000" dirty="0">
              <a:latin typeface="Consolas" panose="020B0609020204030204" pitchFamily="49" charset="0"/>
            </a:endParaRPr>
          </a:p>
          <a:p>
            <a:pPr marL="342900" indent="-342900">
              <a:buFont typeface="Arial" panose="020B0604020202020204" pitchFamily="34" charset="0"/>
              <a:buChar char="•"/>
            </a:pPr>
            <a:r>
              <a:rPr lang="en-US" altLang="zh-CN" sz="2000" dirty="0">
                <a:latin typeface="Consolas" panose="020B0609020204030204" pitchFamily="49" charset="0"/>
              </a:rPr>
              <a:t>...</a:t>
            </a:r>
            <a:r>
              <a:rPr lang="en-US" altLang="zh-CN" sz="2000" dirty="0">
                <a:solidFill>
                  <a:schemeClr val="accent2"/>
                </a:solidFill>
                <a:latin typeface="Consolas" panose="020B0609020204030204" pitchFamily="49" charset="0"/>
              </a:rPr>
              <a:t>PrivFunc.cpp</a:t>
            </a:r>
            <a:r>
              <a:rPr lang="en-US" altLang="zh-CN" sz="2000" dirty="0">
                <a:latin typeface="Consolas" panose="020B0609020204030204" pitchFamily="49" charset="0"/>
              </a:rPr>
              <a:t> </a:t>
            </a:r>
            <a:r>
              <a:rPr lang="zh-CN" altLang="en-US" sz="2000" dirty="0">
                <a:latin typeface="Consolas" panose="020B0609020204030204" pitchFamily="49" charset="0"/>
              </a:rPr>
              <a:t>中 </a:t>
            </a:r>
            <a:r>
              <a:rPr lang="en-US" altLang="zh-CN" sz="2000" dirty="0">
                <a:solidFill>
                  <a:schemeClr val="accent1"/>
                </a:solidFill>
                <a:latin typeface="Consolas" panose="020B0609020204030204" pitchFamily="49" charset="0"/>
              </a:rPr>
              <a:t>DECOFUNC</a:t>
            </a:r>
            <a:r>
              <a:rPr lang="en-US" altLang="zh-CN" sz="2000" dirty="0">
                <a:latin typeface="Consolas" panose="020B0609020204030204" pitchFamily="49" charset="0"/>
              </a:rPr>
              <a:t>(</a:t>
            </a:r>
            <a:r>
              <a:rPr lang="en-US" altLang="zh-CN" sz="2000" dirty="0" err="1">
                <a:latin typeface="Consolas" panose="020B0609020204030204" pitchFamily="49" charset="0"/>
              </a:rPr>
              <a:t>processMultiInputData</a:t>
            </a:r>
            <a:r>
              <a:rPr lang="en-US" altLang="zh-CN" sz="2000" dirty="0">
                <a:latin typeface="Consolas" panose="020B0609020204030204" pitchFamily="49" charset="0"/>
              </a:rPr>
              <a:t>)</a:t>
            </a:r>
          </a:p>
          <a:p>
            <a:pPr marL="342900" indent="-342900">
              <a:buFont typeface="Arial" panose="020B0604020202020204" pitchFamily="34" charset="0"/>
              <a:buChar char="•"/>
            </a:pPr>
            <a:r>
              <a:rPr lang="en-US" altLang="zh-CN" sz="2000" dirty="0">
                <a:latin typeface="Consolas" panose="020B0609020204030204" pitchFamily="49" charset="0"/>
              </a:rPr>
              <a:t>  </a:t>
            </a:r>
            <a:r>
              <a:rPr lang="en-US" altLang="zh-CN" sz="2000" dirty="0">
                <a:solidFill>
                  <a:schemeClr val="accent2"/>
                </a:solidFill>
                <a:latin typeface="Consolas" panose="020B0609020204030204" pitchFamily="49" charset="0"/>
              </a:rPr>
              <a:t>transform.cpp</a:t>
            </a:r>
            <a:r>
              <a:rPr lang="en-US" altLang="zh-CN" sz="2000" dirty="0">
                <a:latin typeface="Consolas" panose="020B0609020204030204" pitchFamily="49" charset="0"/>
              </a:rPr>
              <a:t> </a:t>
            </a:r>
            <a:r>
              <a:rPr lang="zh-CN" altLang="en-US" sz="2000" dirty="0">
                <a:latin typeface="Consolas" panose="020B0609020204030204" pitchFamily="49" charset="0"/>
              </a:rPr>
              <a:t>中 </a:t>
            </a:r>
            <a:r>
              <a:rPr lang="en-US" altLang="zh-CN" sz="2000" dirty="0">
                <a:solidFill>
                  <a:schemeClr val="accent1"/>
                </a:solidFill>
                <a:latin typeface="Consolas" panose="020B0609020204030204" pitchFamily="49" charset="0"/>
              </a:rPr>
              <a:t>LP2GP</a:t>
            </a:r>
            <a:endParaRPr lang="en-US" altLang="zh-CN" sz="2000" dirty="0">
              <a:latin typeface="Consolas" panose="020B0609020204030204" pitchFamily="49" charset="0"/>
            </a:endParaRPr>
          </a:p>
          <a:p>
            <a:r>
              <a:rPr lang="zh-CN" altLang="en-US" sz="2000" dirty="0">
                <a:latin typeface="Consolas" panose="020B0609020204030204" pitchFamily="49" charset="0"/>
              </a:rPr>
              <a:t>缺失的部分</a:t>
            </a:r>
            <a:endParaRPr lang="en-US" altLang="zh-CN" sz="2000" dirty="0">
              <a:latin typeface="Consolas" panose="020B0609020204030204" pitchFamily="49" charset="0"/>
            </a:endParaRPr>
          </a:p>
        </p:txBody>
      </p:sp>
      <p:pic>
        <p:nvPicPr>
          <p:cNvPr id="7" name="图片 6"/>
          <p:cNvPicPr>
            <a:picLocks noChangeAspect="1"/>
          </p:cNvPicPr>
          <p:nvPr/>
        </p:nvPicPr>
        <p:blipFill>
          <a:blip r:embed="rId3"/>
          <a:stretch>
            <a:fillRect/>
          </a:stretch>
        </p:blipFill>
        <p:spPr>
          <a:xfrm>
            <a:off x="3823396" y="1319731"/>
            <a:ext cx="4476750" cy="2724150"/>
          </a:xfrm>
          <a:prstGeom prst="rect">
            <a:avLst/>
          </a:prstGeom>
          <a:effectLst>
            <a:outerShdw blurRad="317500" algn="ctr" rotWithShape="0">
              <a:prstClr val="black">
                <a:alpha val="40000"/>
              </a:prstClr>
            </a:outerShdw>
          </a:effectLst>
        </p:spPr>
      </p:pic>
      <p:pic>
        <p:nvPicPr>
          <p:cNvPr id="4" name="图片 3"/>
          <p:cNvPicPr>
            <a:picLocks noChangeAspect="1"/>
          </p:cNvPicPr>
          <p:nvPr/>
        </p:nvPicPr>
        <p:blipFill>
          <a:blip r:embed="rId4"/>
          <a:stretch>
            <a:fillRect/>
          </a:stretch>
        </p:blipFill>
        <p:spPr>
          <a:xfrm>
            <a:off x="5848707" y="2298287"/>
            <a:ext cx="2822364" cy="1907953"/>
          </a:xfrm>
          <a:prstGeom prst="rect">
            <a:avLst/>
          </a:prstGeom>
          <a:effectLst>
            <a:outerShdw blurRad="317500" algn="ctr" rotWithShape="0">
              <a:prstClr val="black">
                <a:alpha val="40000"/>
              </a:prstClr>
            </a:outerShdw>
          </a:effectLst>
        </p:spPr>
      </p:pic>
      <p:grpSp>
        <p:nvGrpSpPr>
          <p:cNvPr id="8" name="组合 7"/>
          <p:cNvGrpSpPr/>
          <p:nvPr/>
        </p:nvGrpSpPr>
        <p:grpSpPr>
          <a:xfrm>
            <a:off x="504124" y="1319731"/>
            <a:ext cx="2822364" cy="2886509"/>
            <a:chOff x="504124" y="1319731"/>
            <a:chExt cx="2822364" cy="2886509"/>
          </a:xfrm>
        </p:grpSpPr>
        <p:pic>
          <p:nvPicPr>
            <p:cNvPr id="6" name="图片 5"/>
            <p:cNvPicPr>
              <a:picLocks noChangeAspect="1"/>
            </p:cNvPicPr>
            <p:nvPr/>
          </p:nvPicPr>
          <p:blipFill>
            <a:blip r:embed="rId5"/>
            <a:stretch>
              <a:fillRect/>
            </a:stretch>
          </p:blipFill>
          <p:spPr>
            <a:xfrm>
              <a:off x="504124" y="1319731"/>
              <a:ext cx="2822364" cy="2886509"/>
            </a:xfrm>
            <a:prstGeom prst="rect">
              <a:avLst/>
            </a:prstGeom>
            <a:effectLst>
              <a:outerShdw blurRad="317500" algn="ctr" rotWithShape="0">
                <a:prstClr val="black">
                  <a:alpha val="40000"/>
                </a:prstClr>
              </a:outerShdw>
            </a:effectLst>
          </p:spPr>
        </p:pic>
        <p:sp>
          <p:nvSpPr>
            <p:cNvPr id="9" name="矩形 8"/>
            <p:cNvSpPr/>
            <p:nvPr/>
          </p:nvSpPr>
          <p:spPr>
            <a:xfrm>
              <a:off x="1372669" y="2982896"/>
              <a:ext cx="1953819" cy="4616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Configuration</a:t>
            </a:r>
            <a:endParaRPr lang="zh-CN" altLang="en-US" dirty="0"/>
          </a:p>
        </p:txBody>
      </p:sp>
      <p:pic>
        <p:nvPicPr>
          <p:cNvPr id="3" name="图片 2"/>
          <p:cNvPicPr>
            <a:picLocks noChangeAspect="1"/>
          </p:cNvPicPr>
          <p:nvPr/>
        </p:nvPicPr>
        <p:blipFill>
          <a:blip r:embed="rId3"/>
          <a:stretch>
            <a:fillRect/>
          </a:stretch>
        </p:blipFill>
        <p:spPr>
          <a:xfrm>
            <a:off x="489794" y="1437638"/>
            <a:ext cx="6173399" cy="3067039"/>
          </a:xfrm>
          <a:prstGeom prst="rect">
            <a:avLst/>
          </a:prstGeom>
          <a:effectLst>
            <a:outerShdw blurRad="317500" algn="ctr" rotWithShape="0">
              <a:prstClr val="black">
                <a:alpha val="40000"/>
              </a:prstClr>
            </a:outerShdw>
          </a:effectLst>
        </p:spPr>
      </p:pic>
      <p:grpSp>
        <p:nvGrpSpPr>
          <p:cNvPr id="33" name="组合 32"/>
          <p:cNvGrpSpPr/>
          <p:nvPr/>
        </p:nvGrpSpPr>
        <p:grpSpPr>
          <a:xfrm>
            <a:off x="489795" y="1672184"/>
            <a:ext cx="6125692" cy="2527362"/>
            <a:chOff x="402331" y="1702731"/>
            <a:chExt cx="6125692" cy="2527362"/>
          </a:xfrm>
        </p:grpSpPr>
        <p:sp>
          <p:nvSpPr>
            <p:cNvPr id="12" name="矩形 11"/>
            <p:cNvSpPr/>
            <p:nvPr/>
          </p:nvSpPr>
          <p:spPr>
            <a:xfrm>
              <a:off x="402331" y="2148004"/>
              <a:ext cx="464362" cy="35477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90157" y="1702731"/>
              <a:ext cx="615436" cy="2612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72388" y="2441050"/>
              <a:ext cx="973245" cy="222638"/>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912587" y="3507676"/>
              <a:ext cx="615436" cy="2612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90157" y="3968852"/>
              <a:ext cx="615436" cy="2612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V="1">
              <a:off x="866692" y="1859267"/>
              <a:ext cx="1523465" cy="288737"/>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直接箭头连接符 21"/>
            <p:cNvCxnSpPr>
              <a:stCxn id="13" idx="2"/>
            </p:cNvCxnSpPr>
            <p:nvPr/>
          </p:nvCxnSpPr>
          <p:spPr>
            <a:xfrm flipH="1">
              <a:off x="2345633" y="1963972"/>
              <a:ext cx="352242" cy="454032"/>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直接箭头连接符 26"/>
            <p:cNvCxnSpPr/>
            <p:nvPr/>
          </p:nvCxnSpPr>
          <p:spPr>
            <a:xfrm>
              <a:off x="2345633" y="2663688"/>
              <a:ext cx="3566954" cy="843988"/>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0" name="直接箭头连接符 29"/>
            <p:cNvCxnSpPr>
              <a:endCxn id="17" idx="3"/>
            </p:cNvCxnSpPr>
            <p:nvPr/>
          </p:nvCxnSpPr>
          <p:spPr>
            <a:xfrm flipH="1">
              <a:off x="3005593" y="3768917"/>
              <a:ext cx="2906994" cy="330556"/>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34"/>
          <p:cNvSpPr txBox="1"/>
          <p:nvPr/>
        </p:nvSpPr>
        <p:spPr>
          <a:xfrm>
            <a:off x="2347618" y="5177696"/>
            <a:ext cx="6287500"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切换到</a:t>
            </a:r>
            <a:r>
              <a:rPr lang="en-US" altLang="zh-CN" sz="2400" dirty="0"/>
              <a:t>Projects</a:t>
            </a:r>
            <a:r>
              <a:rPr lang="zh-CN" altLang="en-US" sz="2400" dirty="0"/>
              <a:t>标签，确认处于</a:t>
            </a:r>
            <a:r>
              <a:rPr lang="en-US" altLang="zh-CN" sz="2400" dirty="0">
                <a:solidFill>
                  <a:schemeClr val="accent2"/>
                </a:solidFill>
              </a:rPr>
              <a:t>Debug</a:t>
            </a:r>
            <a:r>
              <a:rPr lang="zh-CN" altLang="en-US" sz="2400" dirty="0"/>
              <a:t>模式</a:t>
            </a:r>
            <a:endParaRPr lang="en-US" altLang="zh-CN" sz="2400" dirty="0"/>
          </a:p>
          <a:p>
            <a:pPr marL="342900" indent="-342900">
              <a:buFont typeface="Arial" panose="020B0604020202020204" pitchFamily="34" charset="0"/>
              <a:buChar char="•"/>
            </a:pPr>
            <a:r>
              <a:rPr lang="zh-CN" altLang="en-US" sz="2400" dirty="0"/>
              <a:t>取消</a:t>
            </a:r>
            <a:r>
              <a:rPr lang="en-US" altLang="zh-CN" sz="2400" dirty="0">
                <a:solidFill>
                  <a:schemeClr val="accent2"/>
                </a:solidFill>
              </a:rPr>
              <a:t>Shadow Build</a:t>
            </a:r>
          </a:p>
          <a:p>
            <a:pPr marL="342900" indent="-342900">
              <a:buFont typeface="Arial" panose="020B0604020202020204" pitchFamily="34" charset="0"/>
              <a:buChar char="•"/>
            </a:pPr>
            <a:r>
              <a:rPr lang="zh-CN" altLang="en-US" sz="2400" dirty="0"/>
              <a:t>在</a:t>
            </a:r>
            <a:r>
              <a:rPr lang="en-US" altLang="zh-CN" sz="2400" dirty="0"/>
              <a:t>Make arguments</a:t>
            </a:r>
            <a:r>
              <a:rPr lang="zh-CN" altLang="en-US" sz="2400" dirty="0"/>
              <a:t>选项中添加</a:t>
            </a:r>
            <a:r>
              <a:rPr lang="en-US" altLang="zh-CN" sz="2400" dirty="0">
                <a:solidFill>
                  <a:schemeClr val="accent2"/>
                </a:solidFill>
              </a:rPr>
              <a:t>install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3" name="文本框 2"/>
          <p:cNvSpPr txBox="1"/>
          <p:nvPr/>
        </p:nvSpPr>
        <p:spPr>
          <a:xfrm>
            <a:off x="389272" y="1624313"/>
            <a:ext cx="8319722" cy="4339650"/>
          </a:xfrm>
          <a:prstGeom prst="rect">
            <a:avLst/>
          </a:prstGeom>
          <a:noFill/>
        </p:spPr>
        <p:txBody>
          <a:bodyPr wrap="square" rtlCol="0">
            <a:spAutoFit/>
          </a:bodyPr>
          <a:lstStyle/>
          <a:p>
            <a:pPr>
              <a:lnSpc>
                <a:spcPct val="150000"/>
              </a:lnSpc>
            </a:pPr>
            <a:r>
              <a:rPr lang="en-US" altLang="zh-CN" sz="2400" dirty="0"/>
              <a:t>~ </a:t>
            </a:r>
            <a:r>
              <a:rPr lang="zh-CN" altLang="en-US" sz="2400" dirty="0"/>
              <a:t>参考 </a:t>
            </a:r>
            <a:r>
              <a:rPr lang="en-US" altLang="zh-CN" sz="2400" dirty="0"/>
              <a:t>~ </a:t>
            </a:r>
            <a:r>
              <a:rPr lang="en-US" altLang="zh-CN" sz="2400" dirty="0" err="1"/>
              <a:t>Algorithm_Mapping_ProcessorMulti</a:t>
            </a:r>
            <a:r>
              <a:rPr lang="en-US" altLang="zh-CN" sz="2400" dirty="0"/>
              <a:t> </a:t>
            </a:r>
            <a:r>
              <a:rPr lang="zh-CN" altLang="en-US" sz="2400" dirty="0"/>
              <a:t>节点应有输出</a:t>
            </a:r>
            <a:endParaRPr lang="en-US" altLang="zh-CN" sz="2400" dirty="0"/>
          </a:p>
          <a:p>
            <a:pPr marL="285750" indent="-285750">
              <a:lnSpc>
                <a:spcPct val="150000"/>
              </a:lnSpc>
              <a:buFont typeface="Arial" panose="020B0604020202020204" pitchFamily="34" charset="0"/>
              <a:buChar char="•"/>
            </a:pPr>
            <a:r>
              <a:rPr lang="zh-CN" altLang="en-US" sz="2000" dirty="0">
                <a:latin typeface="Consolas" panose="020B0609020204030204" pitchFamily="49" charset="0"/>
              </a:rPr>
              <a:t>地图指针</a:t>
            </a:r>
            <a:br>
              <a:rPr lang="en-US" altLang="zh-CN" sz="2000" dirty="0">
                <a:latin typeface="Consolas" panose="020B0609020204030204" pitchFamily="49" charset="0"/>
              </a:rPr>
            </a:br>
            <a:r>
              <a:rPr lang="en-US" altLang="zh-CN" sz="2000" dirty="0">
                <a:latin typeface="Consolas" panose="020B0609020204030204" pitchFamily="49" charset="0"/>
              </a:rPr>
              <a:t>		unsigned char ** map;</a:t>
            </a:r>
          </a:p>
          <a:p>
            <a:pPr marL="285750" indent="-285750">
              <a:lnSpc>
                <a:spcPct val="150000"/>
              </a:lnSpc>
              <a:buFont typeface="Arial" panose="020B0604020202020204" pitchFamily="34" charset="0"/>
              <a:buChar char="•"/>
            </a:pPr>
            <a:r>
              <a:rPr lang="zh-CN" altLang="en-US" sz="2000" dirty="0">
                <a:latin typeface="Consolas" panose="020B0609020204030204" pitchFamily="49" charset="0"/>
              </a:rPr>
              <a:t>地图的宽高像素数</a:t>
            </a:r>
            <a:br>
              <a:rPr lang="en-US" altLang="zh-CN" sz="2000" dirty="0">
                <a:latin typeface="Consolas" panose="020B0609020204030204" pitchFamily="49" charset="0"/>
              </a:rPr>
            </a:b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width, height;</a:t>
            </a:r>
          </a:p>
          <a:p>
            <a:pPr marL="285750" indent="-285750">
              <a:lnSpc>
                <a:spcPct val="150000"/>
              </a:lnSpc>
              <a:buFont typeface="Arial" panose="020B0604020202020204" pitchFamily="34" charset="0"/>
              <a:buChar char="•"/>
            </a:pPr>
            <a:r>
              <a:rPr lang="zh-CN" altLang="en-US" sz="2000" dirty="0">
                <a:latin typeface="Consolas" panose="020B0609020204030204" pitchFamily="49" charset="0"/>
              </a:rPr>
              <a:t>两输入数据的时间戳</a:t>
            </a:r>
            <a:br>
              <a:rPr lang="en-US" altLang="zh-CN" sz="2000" dirty="0">
                <a:latin typeface="Consolas" panose="020B0609020204030204" pitchFamily="49" charset="0"/>
              </a:rPr>
            </a:br>
            <a:r>
              <a:rPr lang="en-US" altLang="zh-CN" sz="2000" dirty="0">
                <a:latin typeface="Consolas" panose="020B0609020204030204" pitchFamily="49" charset="0"/>
              </a:rPr>
              <a:t>		long </a:t>
            </a:r>
            <a:r>
              <a:rPr lang="en-US" altLang="zh-CN" sz="2000" dirty="0" err="1">
                <a:latin typeface="Consolas" panose="020B0609020204030204" pitchFamily="49" charset="0"/>
              </a:rPr>
              <a:t>timestamp_laser</a:t>
            </a:r>
            <a:r>
              <a:rPr lang="en-US" altLang="zh-CN" sz="2000" dirty="0">
                <a:latin typeface="Consolas" panose="020B0609020204030204" pitchFamily="49" charset="0"/>
              </a:rPr>
              <a:t>, </a:t>
            </a:r>
            <a:r>
              <a:rPr lang="en-US" altLang="zh-CN" sz="2000" dirty="0" err="1">
                <a:latin typeface="Consolas" panose="020B0609020204030204" pitchFamily="49" charset="0"/>
              </a:rPr>
              <a:t>timestamp_deadreconing</a:t>
            </a:r>
            <a:r>
              <a:rPr lang="en-US" altLang="zh-CN" sz="2000" dirty="0">
                <a:latin typeface="Consolas" panose="020B0609020204030204" pitchFamily="49" charset="0"/>
              </a:rPr>
              <a:t>;</a:t>
            </a:r>
          </a:p>
          <a:p>
            <a:pPr marL="285750" indent="-285750">
              <a:lnSpc>
                <a:spcPct val="150000"/>
              </a:lnSpc>
              <a:buFont typeface="Arial" panose="020B0604020202020204" pitchFamily="34" charset="0"/>
              <a:buChar char="•"/>
            </a:pPr>
            <a:r>
              <a:rPr lang="zh-CN" altLang="en-US" sz="2000" dirty="0">
                <a:latin typeface="Consolas" panose="020B0609020204030204" pitchFamily="49" charset="0"/>
              </a:rPr>
              <a:t>地图坐标系下机器人位置</a:t>
            </a:r>
            <a:br>
              <a:rPr lang="en-US" altLang="zh-CN" sz="2000" dirty="0">
                <a:latin typeface="Consolas" panose="020B0609020204030204" pitchFamily="49" charset="0"/>
              </a:rPr>
            </a:b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mapX</a:t>
            </a:r>
            <a:r>
              <a:rPr lang="en-US" altLang="zh-CN" sz="2000" dirty="0">
                <a:latin typeface="Consolas" panose="020B0609020204030204" pitchFamily="49" charset="0"/>
              </a:rPr>
              <a:t>, </a:t>
            </a:r>
            <a:r>
              <a:rPr lang="en-US" altLang="zh-CN" sz="2000" dirty="0" err="1">
                <a:latin typeface="Consolas" panose="020B0609020204030204" pitchFamily="49" charset="0"/>
              </a:rPr>
              <a:t>mapY</a:t>
            </a:r>
            <a:r>
              <a:rPr lang="en-US" altLang="zh-CN" sz="2000" dirty="0">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10" name="文本框 9"/>
          <p:cNvSpPr txBox="1"/>
          <p:nvPr/>
        </p:nvSpPr>
        <p:spPr>
          <a:xfrm>
            <a:off x="757942" y="5643791"/>
            <a:ext cx="7628116" cy="400110"/>
          </a:xfrm>
          <a:prstGeom prst="rect">
            <a:avLst/>
          </a:prstGeom>
          <a:noFill/>
        </p:spPr>
        <p:txBody>
          <a:bodyPr wrap="square" rtlCol="0">
            <a:spAutoFit/>
          </a:bodyPr>
          <a:lstStyle/>
          <a:p>
            <a:pPr algn="ctr"/>
            <a:r>
              <a:rPr lang="zh-CN" altLang="en-US" sz="2000" dirty="0">
                <a:latin typeface="Consolas" panose="020B0609020204030204" pitchFamily="49" charset="0"/>
              </a:rPr>
              <a:t>完成后大概是这样的</a:t>
            </a:r>
            <a:endParaRPr lang="en-US" altLang="zh-CN" sz="2000" dirty="0">
              <a:latin typeface="Consolas" panose="020B0609020204030204" pitchFamily="49"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96437"/>
            <a:ext cx="9144000" cy="36651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2</a:t>
            </a:r>
            <a:endParaRPr lang="zh-CN" altLang="en-US" dirty="0"/>
          </a:p>
        </p:txBody>
      </p:sp>
      <p:sp>
        <p:nvSpPr>
          <p:cNvPr id="19" name="文本框 18"/>
          <p:cNvSpPr txBox="1"/>
          <p:nvPr/>
        </p:nvSpPr>
        <p:spPr>
          <a:xfrm>
            <a:off x="1049382" y="2413337"/>
            <a:ext cx="7045233" cy="2897588"/>
          </a:xfrm>
          <a:prstGeom prst="rect">
            <a:avLst/>
          </a:prstGeom>
          <a:noFill/>
        </p:spPr>
        <p:txBody>
          <a:bodyPr wrap="square" rtlCol="0">
            <a:spAutoFit/>
          </a:bodyPr>
          <a:lstStyle/>
          <a:p>
            <a:pPr>
              <a:lnSpc>
                <a:spcPct val="150000"/>
              </a:lnSpc>
            </a:pPr>
            <a:r>
              <a:rPr lang="zh-CN" altLang="en-US" sz="2400" dirty="0">
                <a:solidFill>
                  <a:schemeClr val="accent2"/>
                </a:solidFill>
              </a:rPr>
              <a:t>可能问题</a:t>
            </a:r>
            <a:endParaRPr lang="en-US" altLang="zh-CN" sz="2400" dirty="0">
              <a:solidFill>
                <a:schemeClr val="accent2"/>
              </a:solidFill>
            </a:endParaRPr>
          </a:p>
          <a:p>
            <a:pPr marL="342900" indent="-342900">
              <a:lnSpc>
                <a:spcPct val="150000"/>
              </a:lnSpc>
              <a:buFont typeface="Arial" panose="020B0604020202020204" pitchFamily="34" charset="0"/>
              <a:buChar char="•"/>
            </a:pPr>
            <a:r>
              <a:rPr lang="zh-CN" altLang="en-US" sz="2000" dirty="0"/>
              <a:t>激光的扫描方向</a:t>
            </a:r>
            <a:endParaRPr lang="en-US" altLang="zh-CN" sz="2000" dirty="0"/>
          </a:p>
          <a:p>
            <a:pPr marL="342900" indent="-342900">
              <a:lnSpc>
                <a:spcPct val="150000"/>
              </a:lnSpc>
              <a:buFont typeface="Arial" panose="020B0604020202020204" pitchFamily="34" charset="0"/>
              <a:buChar char="•"/>
            </a:pPr>
            <a:r>
              <a:rPr lang="zh-CN" altLang="en-US" sz="2000" dirty="0"/>
              <a:t>剔除无效数据</a:t>
            </a:r>
            <a:endParaRPr lang="en-US" altLang="zh-CN" sz="2000" dirty="0"/>
          </a:p>
          <a:p>
            <a:pPr marL="342900" indent="-342900">
              <a:lnSpc>
                <a:spcPct val="150000"/>
              </a:lnSpc>
              <a:buFont typeface="Arial" panose="020B0604020202020204" pitchFamily="34" charset="0"/>
              <a:buChar char="•"/>
            </a:pPr>
            <a:r>
              <a:rPr lang="zh-CN" altLang="en-US" sz="2000" dirty="0"/>
              <a:t>激光点坐标需要变换到世界坐标系</a:t>
            </a:r>
            <a:endParaRPr lang="en-US" altLang="zh-CN" sz="2000" dirty="0"/>
          </a:p>
          <a:p>
            <a:pPr marL="342900" indent="-342900">
              <a:lnSpc>
                <a:spcPct val="150000"/>
              </a:lnSpc>
              <a:buFont typeface="Arial" panose="020B0604020202020204" pitchFamily="34" charset="0"/>
              <a:buChar char="•"/>
            </a:pPr>
            <a:r>
              <a:rPr lang="zh-CN" altLang="en-US" sz="2000" dirty="0"/>
              <a:t>激光数据可视化的横纵坐标轴方向</a:t>
            </a:r>
            <a:endParaRPr lang="en-US" altLang="zh-CN" sz="2000" dirty="0"/>
          </a:p>
          <a:p>
            <a:pPr marL="342900" indent="-342900">
              <a:lnSpc>
                <a:spcPct val="150000"/>
              </a:lnSpc>
              <a:buFont typeface="Arial" panose="020B0604020202020204" pitchFamily="34" charset="0"/>
              <a:buChar char="•"/>
            </a:pPr>
            <a:r>
              <a:rPr lang="zh-CN" altLang="en-US" sz="2000" dirty="0"/>
              <a:t>数据类型转换</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19" name="文本框 18"/>
          <p:cNvSpPr txBox="1"/>
          <p:nvPr/>
        </p:nvSpPr>
        <p:spPr>
          <a:xfrm>
            <a:off x="1049383" y="2542959"/>
            <a:ext cx="7045233" cy="2242409"/>
          </a:xfrm>
          <a:prstGeom prst="rect">
            <a:avLst/>
          </a:prstGeom>
          <a:noFill/>
        </p:spPr>
        <p:txBody>
          <a:bodyPr wrap="square" rtlCol="0">
            <a:spAutoFit/>
          </a:bodyPr>
          <a:lstStyle/>
          <a:p>
            <a:pPr>
              <a:lnSpc>
                <a:spcPct val="150000"/>
              </a:lnSpc>
            </a:pPr>
            <a:r>
              <a:rPr lang="zh-CN" altLang="en-US" sz="2400" dirty="0"/>
              <a:t>小作业</a:t>
            </a:r>
            <a:r>
              <a:rPr lang="en-US" altLang="zh-CN" sz="2400" dirty="0"/>
              <a:t>1</a:t>
            </a:r>
            <a:r>
              <a:rPr lang="zh-CN" altLang="en-US" sz="2400" dirty="0"/>
              <a:t>、</a:t>
            </a:r>
            <a:r>
              <a:rPr lang="en-US" altLang="zh-CN" sz="2400" dirty="0"/>
              <a:t>2</a:t>
            </a:r>
            <a:r>
              <a:rPr lang="zh-CN" altLang="en-US" sz="2400" dirty="0"/>
              <a:t>的代码与报告</a:t>
            </a:r>
            <a:r>
              <a:rPr lang="zh-CN" altLang="en-US" sz="2000" dirty="0">
                <a:solidFill>
                  <a:schemeClr val="bg1">
                    <a:lumMod val="65000"/>
                  </a:schemeClr>
                </a:solidFill>
              </a:rPr>
              <a:t>（</a:t>
            </a:r>
            <a:r>
              <a:rPr lang="en-US" altLang="zh-CN" sz="2000" dirty="0">
                <a:solidFill>
                  <a:schemeClr val="bg1">
                    <a:lumMod val="65000"/>
                  </a:schemeClr>
                </a:solidFill>
              </a:rPr>
              <a:t>A4</a:t>
            </a:r>
            <a:r>
              <a:rPr lang="zh-CN" altLang="en-US" sz="2000" dirty="0">
                <a:solidFill>
                  <a:schemeClr val="bg1">
                    <a:lumMod val="65000"/>
                  </a:schemeClr>
                </a:solidFill>
              </a:rPr>
              <a:t> </a:t>
            </a:r>
            <a:r>
              <a:rPr lang="en-US" altLang="zh-CN" sz="2000" dirty="0">
                <a:solidFill>
                  <a:schemeClr val="bg1">
                    <a:lumMod val="65000"/>
                  </a:schemeClr>
                </a:solidFill>
              </a:rPr>
              <a:t>1</a:t>
            </a:r>
            <a:r>
              <a:rPr lang="zh-CN" altLang="en-US" sz="2000" dirty="0">
                <a:solidFill>
                  <a:schemeClr val="bg1">
                    <a:lumMod val="65000"/>
                  </a:schemeClr>
                </a:solidFill>
              </a:rPr>
              <a:t>页）</a:t>
            </a:r>
            <a:endParaRPr lang="en-US" altLang="zh-CN" sz="2000" dirty="0">
              <a:solidFill>
                <a:schemeClr val="bg1">
                  <a:lumMod val="65000"/>
                </a:schemeClr>
              </a:solidFill>
            </a:endParaRPr>
          </a:p>
          <a:p>
            <a:pPr>
              <a:lnSpc>
                <a:spcPct val="150000"/>
              </a:lnSpc>
            </a:pPr>
            <a:r>
              <a:rPr lang="zh-CN" altLang="en-US" sz="2400" dirty="0"/>
              <a:t>需要提交至</a:t>
            </a:r>
            <a:r>
              <a:rPr lang="zh-CN" altLang="en-US" sz="2400" dirty="0">
                <a:solidFill>
                  <a:schemeClr val="accent2"/>
                </a:solidFill>
              </a:rPr>
              <a:t>教学网 </a:t>
            </a:r>
            <a:r>
              <a:rPr lang="en-US" altLang="zh-CN" sz="2400" dirty="0">
                <a:solidFill>
                  <a:schemeClr val="accent2"/>
                </a:solidFill>
              </a:rPr>
              <a:t>- </a:t>
            </a:r>
            <a:r>
              <a:rPr lang="zh-CN" altLang="en-US" sz="2400" dirty="0">
                <a:solidFill>
                  <a:schemeClr val="accent2"/>
                </a:solidFill>
              </a:rPr>
              <a:t>作业</a:t>
            </a:r>
            <a:endParaRPr lang="en-US" altLang="zh-CN" sz="2400" dirty="0">
              <a:solidFill>
                <a:schemeClr val="accent2"/>
              </a:solidFill>
            </a:endParaRPr>
          </a:p>
          <a:p>
            <a:pPr>
              <a:lnSpc>
                <a:spcPct val="150000"/>
              </a:lnSpc>
            </a:pPr>
            <a:r>
              <a:rPr lang="zh-CN" altLang="en-US" sz="2400" dirty="0"/>
              <a:t>截止日期为</a:t>
            </a:r>
            <a:r>
              <a:rPr lang="en-US" altLang="zh-CN" sz="2400" dirty="0">
                <a:solidFill>
                  <a:schemeClr val="accent2"/>
                </a:solidFill>
              </a:rPr>
              <a:t>10</a:t>
            </a:r>
            <a:r>
              <a:rPr lang="zh-CN" altLang="en-US" sz="2400" dirty="0">
                <a:solidFill>
                  <a:schemeClr val="accent2"/>
                </a:solidFill>
              </a:rPr>
              <a:t>月</a:t>
            </a:r>
            <a:r>
              <a:rPr lang="en-US" altLang="zh-CN" sz="2400" dirty="0">
                <a:solidFill>
                  <a:schemeClr val="accent2"/>
                </a:solidFill>
              </a:rPr>
              <a:t>22</a:t>
            </a:r>
            <a:r>
              <a:rPr lang="zh-CN" altLang="en-US" sz="2400" dirty="0">
                <a:solidFill>
                  <a:schemeClr val="accent2"/>
                </a:solidFill>
              </a:rPr>
              <a:t>日晚</a:t>
            </a:r>
            <a:r>
              <a:rPr lang="en-US" altLang="zh-CN" sz="2400" dirty="0">
                <a:solidFill>
                  <a:schemeClr val="accent2"/>
                </a:solidFill>
              </a:rPr>
              <a:t>23</a:t>
            </a:r>
            <a:r>
              <a:rPr lang="zh-CN" altLang="en-US" sz="2400" dirty="0">
                <a:solidFill>
                  <a:schemeClr val="accent2"/>
                </a:solidFill>
              </a:rPr>
              <a:t>：</a:t>
            </a:r>
            <a:r>
              <a:rPr lang="en-US" altLang="zh-CN" sz="2400" dirty="0">
                <a:solidFill>
                  <a:schemeClr val="accent2"/>
                </a:solidFill>
              </a:rPr>
              <a:t>59</a:t>
            </a:r>
            <a:endParaRPr lang="zh-CN" altLang="en-US" sz="2400" dirty="0"/>
          </a:p>
          <a:p>
            <a:pPr algn="ctr">
              <a:lnSpc>
                <a:spcPct val="150000"/>
              </a:lnSpc>
            </a:pPr>
            <a:r>
              <a:rPr lang="en-US" altLang="zh-CN" sz="2400" dirty="0"/>
              <a:t>~ </a:t>
            </a:r>
            <a:r>
              <a:rPr lang="zh-CN" altLang="en-US" sz="2400" dirty="0"/>
              <a:t>祝各位好运 </a:t>
            </a:r>
            <a:r>
              <a:rPr lang="en-US" altLang="zh-CN" sz="24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矩形 2">
            <a:hlinkClick r:id="" action="ppaction://noaction"/>
          </p:cNvPr>
          <p:cNvSpPr/>
          <p:nvPr/>
        </p:nvSpPr>
        <p:spPr>
          <a:xfrm>
            <a:off x="3409404" y="2945674"/>
            <a:ext cx="2325189" cy="966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Thanks !</a:t>
            </a:r>
            <a:endParaRPr lang="zh-CN" altLang="en-US" sz="36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Reference</a:t>
            </a:r>
            <a:endParaRPr lang="zh-CN" altLang="en-US" dirty="0"/>
          </a:p>
        </p:txBody>
      </p:sp>
      <p:sp>
        <p:nvSpPr>
          <p:cNvPr id="53" name="矩形 52"/>
          <p:cNvSpPr/>
          <p:nvPr/>
        </p:nvSpPr>
        <p:spPr>
          <a:xfrm>
            <a:off x="567550" y="3105834"/>
            <a:ext cx="8008898" cy="646331"/>
          </a:xfrm>
          <a:prstGeom prst="rect">
            <a:avLst/>
          </a:prstGeom>
        </p:spPr>
        <p:txBody>
          <a:bodyPr wrap="square">
            <a:spAutoFit/>
          </a:bodyPr>
          <a:lstStyle/>
          <a:p>
            <a:pPr lvl="0" algn="ctr"/>
            <a:r>
              <a:rPr lang="zh-CN" altLang="en-US" sz="3600" dirty="0">
                <a:solidFill>
                  <a:prstClr val="black"/>
                </a:solidFill>
              </a:rPr>
              <a:t>参考</a:t>
            </a:r>
            <a:endParaRPr lang="en-US" altLang="zh-CN" sz="36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Construction</a:t>
            </a:r>
            <a:endParaRPr lang="zh-CN" altLang="en-US" dirty="0"/>
          </a:p>
        </p:txBody>
      </p:sp>
      <p:sp>
        <p:nvSpPr>
          <p:cNvPr id="53" name="矩形 52"/>
          <p:cNvSpPr/>
          <p:nvPr/>
        </p:nvSpPr>
        <p:spPr>
          <a:xfrm>
            <a:off x="567550" y="3105834"/>
            <a:ext cx="8008898" cy="646331"/>
          </a:xfrm>
          <a:prstGeom prst="rect">
            <a:avLst/>
          </a:prstGeom>
        </p:spPr>
        <p:txBody>
          <a:bodyPr wrap="square">
            <a:spAutoFit/>
          </a:bodyPr>
          <a:lstStyle/>
          <a:p>
            <a:pPr lvl="0" algn="ctr"/>
            <a:r>
              <a:rPr lang="zh-CN" altLang="en-US" sz="3600" dirty="0">
                <a:solidFill>
                  <a:prstClr val="black"/>
                </a:solidFill>
              </a:rPr>
              <a:t>如果我想：从</a:t>
            </a:r>
            <a:r>
              <a:rPr lang="en-US" altLang="zh-CN" sz="3600" dirty="0">
                <a:solidFill>
                  <a:prstClr val="black"/>
                </a:solidFill>
              </a:rPr>
              <a:t>0</a:t>
            </a:r>
            <a:r>
              <a:rPr lang="zh-CN" altLang="en-US" sz="3600" dirty="0">
                <a:solidFill>
                  <a:prstClr val="black"/>
                </a:solidFill>
              </a:rPr>
              <a:t>构建一个底层库</a:t>
            </a:r>
            <a:endParaRPr lang="en-US" altLang="zh-CN" sz="36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Construction</a:t>
            </a:r>
            <a:endParaRPr lang="zh-CN" altLang="en-US" dirty="0"/>
          </a:p>
        </p:txBody>
      </p:sp>
      <p:grpSp>
        <p:nvGrpSpPr>
          <p:cNvPr id="41" name="组合 40"/>
          <p:cNvGrpSpPr/>
          <p:nvPr/>
        </p:nvGrpSpPr>
        <p:grpSpPr>
          <a:xfrm>
            <a:off x="284888" y="1478069"/>
            <a:ext cx="4039282" cy="3388821"/>
            <a:chOff x="393383" y="1227637"/>
            <a:chExt cx="4039282" cy="3388821"/>
          </a:xfrm>
        </p:grpSpPr>
        <p:pic>
          <p:nvPicPr>
            <p:cNvPr id="4" name="图片 3"/>
            <p:cNvPicPr>
              <a:picLocks noChangeAspect="1"/>
            </p:cNvPicPr>
            <p:nvPr/>
          </p:nvPicPr>
          <p:blipFill>
            <a:blip r:embed="rId2"/>
            <a:stretch>
              <a:fillRect/>
            </a:stretch>
          </p:blipFill>
          <p:spPr>
            <a:xfrm>
              <a:off x="393383" y="1227637"/>
              <a:ext cx="4039282" cy="3388821"/>
            </a:xfrm>
            <a:prstGeom prst="rect">
              <a:avLst/>
            </a:prstGeom>
            <a:effectLst>
              <a:outerShdw blurRad="317500" algn="ctr" rotWithShape="0">
                <a:prstClr val="black">
                  <a:alpha val="40000"/>
                </a:prstClr>
              </a:outerShdw>
            </a:effectLst>
          </p:spPr>
        </p:pic>
        <p:grpSp>
          <p:nvGrpSpPr>
            <p:cNvPr id="36" name="组合 35"/>
            <p:cNvGrpSpPr/>
            <p:nvPr/>
          </p:nvGrpSpPr>
          <p:grpSpPr>
            <a:xfrm>
              <a:off x="393383" y="1622265"/>
              <a:ext cx="3699646" cy="679906"/>
              <a:chOff x="315005" y="1622265"/>
              <a:chExt cx="3699646" cy="679906"/>
            </a:xfrm>
          </p:grpSpPr>
          <p:sp>
            <p:nvSpPr>
              <p:cNvPr id="12" name="矩形 11"/>
              <p:cNvSpPr/>
              <p:nvPr/>
            </p:nvSpPr>
            <p:spPr>
              <a:xfrm>
                <a:off x="315005" y="1622265"/>
                <a:ext cx="579797" cy="430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32702" y="1982900"/>
                <a:ext cx="1381949" cy="31927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2" idx="3"/>
              </p:cNvCxnSpPr>
              <p:nvPr/>
            </p:nvCxnSpPr>
            <p:spPr>
              <a:xfrm>
                <a:off x="894802" y="1837741"/>
                <a:ext cx="1702569" cy="145159"/>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42" name="组合 41"/>
          <p:cNvGrpSpPr/>
          <p:nvPr/>
        </p:nvGrpSpPr>
        <p:grpSpPr>
          <a:xfrm>
            <a:off x="399505" y="2652061"/>
            <a:ext cx="5351358" cy="2674038"/>
            <a:chOff x="665863" y="2668328"/>
            <a:chExt cx="5351358" cy="2674038"/>
          </a:xfrm>
        </p:grpSpPr>
        <p:pic>
          <p:nvPicPr>
            <p:cNvPr id="5" name="图片 4"/>
            <p:cNvPicPr>
              <a:picLocks noChangeAspect="1"/>
            </p:cNvPicPr>
            <p:nvPr/>
          </p:nvPicPr>
          <p:blipFill rotWithShape="1">
            <a:blip r:embed="rId3"/>
            <a:srcRect l="-392" t="255" r="392" b="2179"/>
            <a:stretch>
              <a:fillRect/>
            </a:stretch>
          </p:blipFill>
          <p:spPr>
            <a:xfrm>
              <a:off x="665863" y="2668328"/>
              <a:ext cx="5351358" cy="2674038"/>
            </a:xfrm>
            <a:prstGeom prst="rect">
              <a:avLst/>
            </a:prstGeom>
            <a:effectLst>
              <a:outerShdw blurRad="317500" algn="ctr" rotWithShape="0">
                <a:prstClr val="black">
                  <a:alpha val="40000"/>
                </a:prstClr>
              </a:outerShdw>
            </a:effectLst>
          </p:spPr>
        </p:pic>
        <p:grpSp>
          <p:nvGrpSpPr>
            <p:cNvPr id="37" name="组合 36"/>
            <p:cNvGrpSpPr/>
            <p:nvPr/>
          </p:nvGrpSpPr>
          <p:grpSpPr>
            <a:xfrm>
              <a:off x="713290" y="2814384"/>
              <a:ext cx="5303931" cy="2510544"/>
              <a:chOff x="634912" y="2814384"/>
              <a:chExt cx="5303931" cy="2510544"/>
            </a:xfrm>
          </p:grpSpPr>
          <p:sp>
            <p:nvSpPr>
              <p:cNvPr id="19" name="矩形 18"/>
              <p:cNvSpPr/>
              <p:nvPr/>
            </p:nvSpPr>
            <p:spPr>
              <a:xfrm>
                <a:off x="634912" y="3502266"/>
                <a:ext cx="1100982"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09767" y="3130956"/>
                <a:ext cx="2044038"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86240" y="5044102"/>
                <a:ext cx="752603"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418120" y="2814384"/>
                <a:ext cx="959314" cy="698661"/>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1719111"/>
                  <a:gd name="connsiteY0-82" fmla="*/ 0 h 2568082"/>
                  <a:gd name="connsiteX1-83" fmla="*/ 1468838 w 1719111"/>
                  <a:gd name="connsiteY1-84" fmla="*/ 2568082 h 2568082"/>
                  <a:gd name="connsiteX0-85" fmla="*/ 0 w 1925338"/>
                  <a:gd name="connsiteY0-86" fmla="*/ 1310914 h 1465981"/>
                  <a:gd name="connsiteX1-87" fmla="*/ 1706236 w 1925338"/>
                  <a:gd name="connsiteY1-88" fmla="*/ 44273 h 1465981"/>
                  <a:gd name="connsiteX0-89" fmla="*/ 0 w 1706815"/>
                  <a:gd name="connsiteY0-90" fmla="*/ 1266641 h 1584050"/>
                  <a:gd name="connsiteX1-91" fmla="*/ 1706236 w 1706815"/>
                  <a:gd name="connsiteY1-92" fmla="*/ 0 h 1584050"/>
                  <a:gd name="connsiteX0-93" fmla="*/ 0 w 2345628"/>
                  <a:gd name="connsiteY0-94" fmla="*/ 374845 h 968872"/>
                  <a:gd name="connsiteX1-95" fmla="*/ 2345380 w 2345628"/>
                  <a:gd name="connsiteY1-96" fmla="*/ 0 h 968872"/>
                  <a:gd name="connsiteX0-97" fmla="*/ 0 w 1998775"/>
                  <a:gd name="connsiteY0-98" fmla="*/ 1177463 h 1512738"/>
                  <a:gd name="connsiteX1-99" fmla="*/ 1998416 w 1998775"/>
                  <a:gd name="connsiteY1-100" fmla="*/ 0 h 1512738"/>
                  <a:gd name="connsiteX0-101" fmla="*/ 0 w 1998416"/>
                  <a:gd name="connsiteY0-102" fmla="*/ 1808223 h 1908469"/>
                  <a:gd name="connsiteX1-103" fmla="*/ 1998416 w 1998416"/>
                  <a:gd name="connsiteY1-104" fmla="*/ 630760 h 1908469"/>
                  <a:gd name="connsiteX0-105" fmla="*/ 13198 w 2011614"/>
                  <a:gd name="connsiteY0-106" fmla="*/ 2384865 h 2384864"/>
                  <a:gd name="connsiteX1-107" fmla="*/ 2011614 w 2011614"/>
                  <a:gd name="connsiteY1-108" fmla="*/ 1207402 h 2384864"/>
                </a:gdLst>
                <a:ahLst/>
                <a:cxnLst>
                  <a:cxn ang="0">
                    <a:pos x="connsiteX0-1" y="connsiteY0-2"/>
                  </a:cxn>
                  <a:cxn ang="0">
                    <a:pos x="connsiteX1-3" y="connsiteY1-4"/>
                  </a:cxn>
                </a:cxnLst>
                <a:rect l="l" t="t" r="r" b="b"/>
                <a:pathLst>
                  <a:path w="2011614" h="2384864">
                    <a:moveTo>
                      <a:pt x="13198" y="2384865"/>
                    </a:moveTo>
                    <a:cubicBezTo>
                      <a:pt x="-158559" y="-14388"/>
                      <a:pt x="1391628" y="-945213"/>
                      <a:pt x="2011614" y="1207402"/>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3772418" y="3418510"/>
                <a:ext cx="1413822" cy="1621945"/>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43" name="组合 42"/>
          <p:cNvGrpSpPr/>
          <p:nvPr/>
        </p:nvGrpSpPr>
        <p:grpSpPr>
          <a:xfrm>
            <a:off x="529054" y="4006446"/>
            <a:ext cx="3987574" cy="2604430"/>
            <a:chOff x="1079865" y="4022713"/>
            <a:chExt cx="3987574" cy="2604430"/>
          </a:xfrm>
        </p:grpSpPr>
        <p:pic>
          <p:nvPicPr>
            <p:cNvPr id="7" name="图片 6"/>
            <p:cNvPicPr>
              <a:picLocks noChangeAspect="1"/>
            </p:cNvPicPr>
            <p:nvPr/>
          </p:nvPicPr>
          <p:blipFill>
            <a:blip r:embed="rId4"/>
            <a:stretch>
              <a:fillRect/>
            </a:stretch>
          </p:blipFill>
          <p:spPr>
            <a:xfrm>
              <a:off x="1079865" y="4022713"/>
              <a:ext cx="3987574" cy="2604430"/>
            </a:xfrm>
            <a:prstGeom prst="rect">
              <a:avLst/>
            </a:prstGeom>
            <a:effectLst>
              <a:outerShdw blurRad="317500" algn="ctr" rotWithShape="0">
                <a:prstClr val="black">
                  <a:alpha val="40000"/>
                </a:prstClr>
              </a:outerShdw>
            </a:effectLst>
          </p:spPr>
        </p:pic>
        <p:sp>
          <p:nvSpPr>
            <p:cNvPr id="21" name="矩形 20"/>
            <p:cNvSpPr/>
            <p:nvPr/>
          </p:nvSpPr>
          <p:spPr>
            <a:xfrm>
              <a:off x="2675749" y="5404225"/>
              <a:ext cx="1556618"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4203226" y="2492910"/>
            <a:ext cx="3489278" cy="2033149"/>
            <a:chOff x="4123830" y="2457659"/>
            <a:chExt cx="3980546" cy="2319403"/>
          </a:xfrm>
        </p:grpSpPr>
        <p:pic>
          <p:nvPicPr>
            <p:cNvPr id="8" name="图片 7"/>
            <p:cNvPicPr>
              <a:picLocks noChangeAspect="1"/>
            </p:cNvPicPr>
            <p:nvPr/>
          </p:nvPicPr>
          <p:blipFill rotWithShape="1">
            <a:blip r:embed="rId5"/>
            <a:srcRect l="3978" r="26794" b="45744"/>
            <a:stretch>
              <a:fillRect/>
            </a:stretch>
          </p:blipFill>
          <p:spPr>
            <a:xfrm>
              <a:off x="4123830" y="2457659"/>
              <a:ext cx="3980546" cy="2319403"/>
            </a:xfrm>
            <a:prstGeom prst="rect">
              <a:avLst/>
            </a:prstGeom>
            <a:effectLst>
              <a:outerShdw blurRad="317500" algn="ctr" rotWithShape="0">
                <a:prstClr val="black">
                  <a:alpha val="40000"/>
                </a:prstClr>
              </a:outerShdw>
            </a:effectLst>
          </p:spPr>
        </p:pic>
        <p:sp>
          <p:nvSpPr>
            <p:cNvPr id="14" name="矩形 13"/>
            <p:cNvSpPr/>
            <p:nvPr/>
          </p:nvSpPr>
          <p:spPr>
            <a:xfrm>
              <a:off x="5182252" y="4050946"/>
              <a:ext cx="938681" cy="25585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p:cNvSpPr/>
          <p:nvPr/>
        </p:nvSpPr>
        <p:spPr>
          <a:xfrm>
            <a:off x="4440281" y="1168209"/>
            <a:ext cx="4529687" cy="1200329"/>
          </a:xfrm>
          <a:prstGeom prst="rect">
            <a:avLst/>
          </a:prstGeom>
        </p:spPr>
        <p:txBody>
          <a:bodyPr wrap="square">
            <a:spAutoFit/>
          </a:bodyPr>
          <a:lstStyle/>
          <a:p>
            <a:r>
              <a:rPr lang="en-US" altLang="zh-CN" dirty="0"/>
              <a:t>~  Step 1: New Project ~</a:t>
            </a:r>
          </a:p>
          <a:p>
            <a:pPr marL="285750" indent="-285750">
              <a:buFont typeface="Arial" panose="020B0604020202020204" pitchFamily="34" charset="0"/>
              <a:buChar char="•"/>
            </a:pPr>
            <a:r>
              <a:rPr lang="zh-CN" altLang="en-US" dirty="0"/>
              <a:t>单击 </a:t>
            </a:r>
            <a:r>
              <a:rPr lang="en-US" altLang="zh-CN" dirty="0"/>
              <a:t>New Project</a:t>
            </a:r>
            <a:r>
              <a:rPr lang="zh-CN" altLang="en-US" dirty="0"/>
              <a:t>，按以下流程创建工程</a:t>
            </a:r>
            <a:endParaRPr lang="en-US" altLang="zh-CN" dirty="0"/>
          </a:p>
          <a:p>
            <a:pPr marL="285750" indent="-285750">
              <a:buFont typeface="Arial" panose="020B0604020202020204" pitchFamily="34" charset="0"/>
              <a:buChar char="•"/>
            </a:pPr>
            <a:r>
              <a:rPr lang="zh-CN" altLang="en-US" dirty="0"/>
              <a:t>创建过程中勾选 </a:t>
            </a:r>
            <a:r>
              <a:rPr lang="en-US" altLang="zh-CN" dirty="0" err="1">
                <a:solidFill>
                  <a:schemeClr val="accent2"/>
                </a:solidFill>
              </a:rPr>
              <a:t>QtWidgets</a:t>
            </a:r>
            <a:endParaRPr lang="en-US" altLang="zh-CN" dirty="0">
              <a:solidFill>
                <a:schemeClr val="accent2"/>
              </a:solidFill>
            </a:endParaRPr>
          </a:p>
          <a:p>
            <a:pPr marL="285750" indent="-285750">
              <a:buFont typeface="Arial" panose="020B0604020202020204" pitchFamily="34" charset="0"/>
              <a:buChar char="•"/>
            </a:pPr>
            <a:r>
              <a:rPr lang="zh-CN" altLang="en-US" dirty="0"/>
              <a:t>工程目录设置为 </a:t>
            </a:r>
            <a:r>
              <a:rPr lang="en-US" altLang="zh-CN" dirty="0">
                <a:solidFill>
                  <a:schemeClr val="accent2"/>
                </a:solidFill>
              </a:rPr>
              <a:t>ModuleDev</a:t>
            </a:r>
            <a:endParaRPr lang="zh-CN" altLang="en-US" dirty="0">
              <a:solidFill>
                <a:schemeClr val="accent2"/>
              </a:solidFill>
            </a:endParaRPr>
          </a:p>
        </p:txBody>
      </p:sp>
      <p:grpSp>
        <p:nvGrpSpPr>
          <p:cNvPr id="45" name="组合 44"/>
          <p:cNvGrpSpPr/>
          <p:nvPr/>
        </p:nvGrpSpPr>
        <p:grpSpPr>
          <a:xfrm>
            <a:off x="6232495" y="4291721"/>
            <a:ext cx="2729679" cy="1683055"/>
            <a:chOff x="6388569" y="4519751"/>
            <a:chExt cx="2729679" cy="1683055"/>
          </a:xfrm>
        </p:grpSpPr>
        <p:pic>
          <p:nvPicPr>
            <p:cNvPr id="9" name="图片 8"/>
            <p:cNvPicPr>
              <a:picLocks noChangeAspect="1"/>
            </p:cNvPicPr>
            <p:nvPr/>
          </p:nvPicPr>
          <p:blipFill>
            <a:blip r:embed="rId6"/>
            <a:stretch>
              <a:fillRect/>
            </a:stretch>
          </p:blipFill>
          <p:spPr>
            <a:xfrm>
              <a:off x="6388569" y="4519751"/>
              <a:ext cx="2358331" cy="1610353"/>
            </a:xfrm>
            <a:prstGeom prst="rect">
              <a:avLst/>
            </a:prstGeom>
            <a:effectLst>
              <a:outerShdw blurRad="317500" algn="ctr" rotWithShape="0">
                <a:prstClr val="black">
                  <a:alpha val="40000"/>
                </a:prstClr>
              </a:outerShdw>
            </a:effectLst>
          </p:spPr>
        </p:pic>
        <p:sp>
          <p:nvSpPr>
            <p:cNvPr id="40" name="文本框 39"/>
            <p:cNvSpPr txBox="1"/>
            <p:nvPr/>
          </p:nvSpPr>
          <p:spPr>
            <a:xfrm>
              <a:off x="8430271" y="5556475"/>
              <a:ext cx="687977" cy="646331"/>
            </a:xfrm>
            <a:prstGeom prst="rect">
              <a:avLst/>
            </a:prstGeom>
            <a:noFill/>
          </p:spPr>
          <p:txBody>
            <a:bodyPr wrap="square" rtlCol="0">
              <a:spAutoFit/>
            </a:bodyPr>
            <a:lstStyle/>
            <a:p>
              <a:r>
                <a:rPr lang="zh-CN" altLang="en-US" sz="3600" dirty="0">
                  <a:solidFill>
                    <a:schemeClr val="accent2"/>
                  </a:solidFill>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Construction</a:t>
            </a:r>
            <a:endParaRPr lang="zh-CN" altLang="en-US" dirty="0"/>
          </a:p>
        </p:txBody>
      </p:sp>
      <p:grpSp>
        <p:nvGrpSpPr>
          <p:cNvPr id="24" name="组合 23"/>
          <p:cNvGrpSpPr/>
          <p:nvPr/>
        </p:nvGrpSpPr>
        <p:grpSpPr>
          <a:xfrm>
            <a:off x="686466" y="1793704"/>
            <a:ext cx="4448175" cy="1422677"/>
            <a:chOff x="588781" y="1549717"/>
            <a:chExt cx="4448175" cy="1422677"/>
          </a:xfrm>
        </p:grpSpPr>
        <p:pic>
          <p:nvPicPr>
            <p:cNvPr id="3" name="图片 2"/>
            <p:cNvPicPr>
              <a:picLocks noChangeAspect="1"/>
            </p:cNvPicPr>
            <p:nvPr/>
          </p:nvPicPr>
          <p:blipFill>
            <a:blip r:embed="rId2"/>
            <a:stretch>
              <a:fillRect/>
            </a:stretch>
          </p:blipFill>
          <p:spPr>
            <a:xfrm>
              <a:off x="588781" y="1549717"/>
              <a:ext cx="4448175" cy="1076325"/>
            </a:xfrm>
            <a:prstGeom prst="rect">
              <a:avLst/>
            </a:prstGeom>
            <a:effectLst>
              <a:outerShdw blurRad="317500" algn="ctr" rotWithShape="0">
                <a:prstClr val="black">
                  <a:alpha val="40000"/>
                </a:prstClr>
              </a:outerShdw>
            </a:effectLst>
          </p:spPr>
        </p:pic>
        <p:grpSp>
          <p:nvGrpSpPr>
            <p:cNvPr id="18" name="组合 17"/>
            <p:cNvGrpSpPr/>
            <p:nvPr/>
          </p:nvGrpSpPr>
          <p:grpSpPr>
            <a:xfrm>
              <a:off x="1247541" y="2235411"/>
              <a:ext cx="3725053" cy="736983"/>
              <a:chOff x="1247541" y="2235411"/>
              <a:chExt cx="3725053" cy="736983"/>
            </a:xfrm>
          </p:grpSpPr>
          <p:sp>
            <p:nvSpPr>
              <p:cNvPr id="35" name="矩形 34"/>
              <p:cNvSpPr/>
              <p:nvPr/>
            </p:nvSpPr>
            <p:spPr>
              <a:xfrm>
                <a:off x="1247541" y="2235412"/>
                <a:ext cx="720596"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086536" y="2235411"/>
                <a:ext cx="886058"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1950218" y="2511854"/>
                <a:ext cx="2160307" cy="460540"/>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2767790"/>
                  <a:gd name="connsiteY0-82" fmla="*/ 0 h 3483586"/>
                  <a:gd name="connsiteX1-83" fmla="*/ 2621780 w 2767790"/>
                  <a:gd name="connsiteY1-84" fmla="*/ 3483586 h 3483586"/>
                  <a:gd name="connsiteX0-85" fmla="*/ 0 w 2336226"/>
                  <a:gd name="connsiteY0-86" fmla="*/ 95745 h 367754"/>
                  <a:gd name="connsiteX1-87" fmla="*/ 2160307 w 2336226"/>
                  <a:gd name="connsiteY1-88" fmla="*/ 84101 h 367754"/>
                  <a:gd name="connsiteX0-89" fmla="*/ 0 w 2160307"/>
                  <a:gd name="connsiteY0-90" fmla="*/ 11644 h 670229"/>
                  <a:gd name="connsiteX1-91" fmla="*/ 2160307 w 2160307"/>
                  <a:gd name="connsiteY1-92" fmla="*/ 0 h 670229"/>
                  <a:gd name="connsiteX0-93" fmla="*/ 0 w 2160307"/>
                  <a:gd name="connsiteY0-94" fmla="*/ 11644 h 570328"/>
                  <a:gd name="connsiteX1-95" fmla="*/ 2160307 w 2160307"/>
                  <a:gd name="connsiteY1-96" fmla="*/ 0 h 570328"/>
                  <a:gd name="connsiteX0-97" fmla="*/ 0 w 2160307"/>
                  <a:gd name="connsiteY0-98" fmla="*/ 11644 h 460540"/>
                  <a:gd name="connsiteX1-99" fmla="*/ 2160307 w 2160307"/>
                  <a:gd name="connsiteY1-100" fmla="*/ 0 h 460540"/>
                </a:gdLst>
                <a:ahLst/>
                <a:cxnLst>
                  <a:cxn ang="0">
                    <a:pos x="connsiteX0-1" y="connsiteY0-2"/>
                  </a:cxn>
                  <a:cxn ang="0">
                    <a:pos x="connsiteX1-3" y="connsiteY1-4"/>
                  </a:cxn>
                </a:cxnLst>
                <a:rect l="l" t="t" r="r" b="b"/>
                <a:pathLst>
                  <a:path w="2160307" h="460540">
                    <a:moveTo>
                      <a:pt x="0" y="11644"/>
                    </a:moveTo>
                    <a:cubicBezTo>
                      <a:pt x="373576" y="494025"/>
                      <a:pt x="1514611" y="720747"/>
                      <a:pt x="2160307" y="0"/>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a:off x="5837318" y="1554514"/>
            <a:ext cx="2944313" cy="1596680"/>
            <a:chOff x="640056" y="3985806"/>
            <a:chExt cx="2944313" cy="1596680"/>
          </a:xfrm>
        </p:grpSpPr>
        <p:pic>
          <p:nvPicPr>
            <p:cNvPr id="10" name="图片 9"/>
            <p:cNvPicPr>
              <a:picLocks noChangeAspect="1"/>
            </p:cNvPicPr>
            <p:nvPr/>
          </p:nvPicPr>
          <p:blipFill rotWithShape="1">
            <a:blip r:embed="rId3"/>
            <a:srcRect t="1605"/>
            <a:stretch>
              <a:fillRect/>
            </a:stretch>
          </p:blipFill>
          <p:spPr>
            <a:xfrm>
              <a:off x="640056" y="3985806"/>
              <a:ext cx="2600325" cy="1518284"/>
            </a:xfrm>
            <a:prstGeom prst="rect">
              <a:avLst/>
            </a:prstGeom>
            <a:effectLst>
              <a:outerShdw blurRad="317500" algn="ctr" rotWithShape="0">
                <a:prstClr val="black">
                  <a:alpha val="40000"/>
                </a:prstClr>
              </a:outerShdw>
            </a:effectLst>
          </p:spPr>
        </p:pic>
        <p:sp>
          <p:nvSpPr>
            <p:cNvPr id="48" name="文本框 47"/>
            <p:cNvSpPr txBox="1"/>
            <p:nvPr/>
          </p:nvSpPr>
          <p:spPr>
            <a:xfrm>
              <a:off x="2896392" y="4936155"/>
              <a:ext cx="687977" cy="646331"/>
            </a:xfrm>
            <a:prstGeom prst="rect">
              <a:avLst/>
            </a:prstGeom>
            <a:noFill/>
          </p:spPr>
          <p:txBody>
            <a:bodyPr wrap="square" rtlCol="0">
              <a:spAutoFit/>
            </a:bodyPr>
            <a:lstStyle/>
            <a:p>
              <a:r>
                <a:rPr lang="zh-CN" altLang="en-US" sz="3600" dirty="0">
                  <a:solidFill>
                    <a:schemeClr val="accent2"/>
                  </a:solidFill>
                </a:rPr>
                <a:t>√</a:t>
              </a:r>
            </a:p>
          </p:txBody>
        </p:sp>
      </p:grpSp>
      <p:sp>
        <p:nvSpPr>
          <p:cNvPr id="50" name="矩形 49"/>
          <p:cNvSpPr/>
          <p:nvPr/>
        </p:nvSpPr>
        <p:spPr>
          <a:xfrm>
            <a:off x="1677133" y="4291721"/>
            <a:ext cx="5900233" cy="1200329"/>
          </a:xfrm>
          <a:prstGeom prst="rect">
            <a:avLst/>
          </a:prstGeom>
        </p:spPr>
        <p:txBody>
          <a:bodyPr wrap="square">
            <a:spAutoFit/>
          </a:bodyPr>
          <a:lstStyle/>
          <a:p>
            <a:r>
              <a:rPr lang="en-US" altLang="zh-CN" dirty="0"/>
              <a:t>~  Step 2: Configure Project ~</a:t>
            </a:r>
          </a:p>
          <a:p>
            <a:endParaRPr lang="en-US" altLang="zh-CN" dirty="0"/>
          </a:p>
          <a:p>
            <a:pPr marL="285750" indent="-285750">
              <a:buFont typeface="Arial" panose="020B0604020202020204" pitchFamily="34" charset="0"/>
              <a:buChar char="•"/>
            </a:pPr>
            <a:r>
              <a:rPr lang="zh-CN" altLang="en-US" dirty="0"/>
              <a:t>使用 </a:t>
            </a:r>
            <a:r>
              <a:rPr lang="en-US" altLang="zh-CN" dirty="0"/>
              <a:t>/home/</a:t>
            </a:r>
            <a:r>
              <a:rPr lang="en-US" altLang="zh-CN" dirty="0" err="1"/>
              <a:t>rsys</a:t>
            </a:r>
            <a:r>
              <a:rPr lang="en-US" altLang="zh-CN" dirty="0"/>
              <a:t>/SDK/</a:t>
            </a:r>
            <a:r>
              <a:rPr lang="en-US" altLang="zh-CN" dirty="0" err="1"/>
              <a:t>RobotSDK</a:t>
            </a:r>
            <a:r>
              <a:rPr lang="en-US" altLang="zh-CN" dirty="0"/>
              <a:t>/Tools/</a:t>
            </a:r>
            <a:r>
              <a:rPr lang="en-US" altLang="zh-CN" dirty="0" err="1"/>
              <a:t>ConfigProject</a:t>
            </a:r>
            <a:r>
              <a:rPr lang="zh-CN" altLang="en-US" dirty="0"/>
              <a:t>可执行程序来为项目配置</a:t>
            </a:r>
            <a:r>
              <a:rPr lang="en-US" altLang="zh-CN" dirty="0"/>
              <a:t>Robot SDK</a:t>
            </a:r>
            <a:endParaRPr lang="zh-CN" altLang="en-US"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Construction</a:t>
            </a:r>
            <a:endParaRPr lang="zh-CN" altLang="en-US" dirty="0"/>
          </a:p>
        </p:txBody>
      </p:sp>
      <p:sp>
        <p:nvSpPr>
          <p:cNvPr id="50" name="矩形 49"/>
          <p:cNvSpPr/>
          <p:nvPr/>
        </p:nvSpPr>
        <p:spPr>
          <a:xfrm>
            <a:off x="4363184" y="5534769"/>
            <a:ext cx="4199792" cy="923330"/>
          </a:xfrm>
          <a:prstGeom prst="rect">
            <a:avLst/>
          </a:prstGeom>
        </p:spPr>
        <p:txBody>
          <a:bodyPr wrap="square">
            <a:spAutoFit/>
          </a:bodyPr>
          <a:lstStyle/>
          <a:p>
            <a:r>
              <a:rPr lang="en-US" altLang="zh-CN" dirty="0"/>
              <a:t>~  Step 3: Add Libraries ~</a:t>
            </a:r>
          </a:p>
          <a:p>
            <a:endParaRPr lang="en-US" altLang="zh-CN" dirty="0"/>
          </a:p>
          <a:p>
            <a:pPr marL="285750" indent="-285750">
              <a:buFont typeface="Arial" panose="020B0604020202020204" pitchFamily="34" charset="0"/>
              <a:buChar char="•"/>
            </a:pPr>
            <a:r>
              <a:rPr lang="zh-CN" altLang="en-US" dirty="0"/>
              <a:t>向工程中的 </a:t>
            </a:r>
            <a:r>
              <a:rPr lang="en-US" altLang="zh-CN" dirty="0"/>
              <a:t>.pro </a:t>
            </a:r>
            <a:r>
              <a:rPr lang="zh-CN" altLang="en-US" dirty="0"/>
              <a:t>文件添加需要的库</a:t>
            </a:r>
            <a:endParaRPr lang="zh-CN" altLang="en-US" dirty="0">
              <a:solidFill>
                <a:schemeClr val="accent2"/>
              </a:solidFill>
            </a:endParaRPr>
          </a:p>
        </p:txBody>
      </p:sp>
      <p:grpSp>
        <p:nvGrpSpPr>
          <p:cNvPr id="5" name="组合 4"/>
          <p:cNvGrpSpPr/>
          <p:nvPr/>
        </p:nvGrpSpPr>
        <p:grpSpPr>
          <a:xfrm>
            <a:off x="591216" y="1531386"/>
            <a:ext cx="4667250" cy="3486150"/>
            <a:chOff x="591216" y="1531386"/>
            <a:chExt cx="4667250" cy="3486150"/>
          </a:xfrm>
        </p:grpSpPr>
        <p:pic>
          <p:nvPicPr>
            <p:cNvPr id="4" name="图片 3"/>
            <p:cNvPicPr>
              <a:picLocks noChangeAspect="1"/>
            </p:cNvPicPr>
            <p:nvPr/>
          </p:nvPicPr>
          <p:blipFill>
            <a:blip r:embed="rId2"/>
            <a:stretch>
              <a:fillRect/>
            </a:stretch>
          </p:blipFill>
          <p:spPr>
            <a:xfrm>
              <a:off x="591216" y="1531386"/>
              <a:ext cx="4667250" cy="3486150"/>
            </a:xfrm>
            <a:prstGeom prst="rect">
              <a:avLst/>
            </a:prstGeom>
            <a:effectLst>
              <a:outerShdw blurRad="317500" algn="ctr" rotWithShape="0">
                <a:prstClr val="black">
                  <a:alpha val="40000"/>
                </a:prstClr>
              </a:outerShdw>
            </a:effectLst>
          </p:spPr>
        </p:pic>
        <p:sp>
          <p:nvSpPr>
            <p:cNvPr id="17" name="矩形 16"/>
            <p:cNvSpPr/>
            <p:nvPr/>
          </p:nvSpPr>
          <p:spPr>
            <a:xfrm>
              <a:off x="859450" y="1879324"/>
              <a:ext cx="1083649"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Configuration</a:t>
            </a:r>
            <a:endParaRPr lang="zh-CN" altLang="en-US" dirty="0"/>
          </a:p>
        </p:txBody>
      </p:sp>
      <p:sp>
        <p:nvSpPr>
          <p:cNvPr id="35" name="文本框 34"/>
          <p:cNvSpPr txBox="1"/>
          <p:nvPr/>
        </p:nvSpPr>
        <p:spPr>
          <a:xfrm>
            <a:off x="4571999" y="2840442"/>
            <a:ext cx="4166484"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切换到</a:t>
            </a:r>
            <a:r>
              <a:rPr lang="en-US" altLang="zh-CN" sz="2400" dirty="0"/>
              <a:t>Edit</a:t>
            </a:r>
            <a:r>
              <a:rPr lang="zh-CN" altLang="en-US" sz="2400" dirty="0"/>
              <a:t>标签</a:t>
            </a:r>
            <a:endParaRPr lang="en-US" altLang="zh-CN" sz="2400" dirty="0"/>
          </a:p>
          <a:p>
            <a:pPr marL="342900" indent="-342900">
              <a:buFont typeface="Arial" panose="020B0604020202020204" pitchFamily="34" charset="0"/>
              <a:buChar char="•"/>
            </a:pPr>
            <a:r>
              <a:rPr lang="zh-CN" altLang="en-US" sz="2400" dirty="0"/>
              <a:t>确认处于</a:t>
            </a:r>
            <a:r>
              <a:rPr lang="en-US" altLang="zh-CN" sz="2400" dirty="0">
                <a:solidFill>
                  <a:schemeClr val="accent2"/>
                </a:solidFill>
              </a:rPr>
              <a:t>Debug</a:t>
            </a:r>
            <a:r>
              <a:rPr lang="zh-CN" altLang="en-US" sz="2400" dirty="0"/>
              <a:t>模式</a:t>
            </a:r>
            <a:endParaRPr lang="en-US" altLang="zh-CN" sz="2400" dirty="0"/>
          </a:p>
          <a:p>
            <a:pPr marL="342900" indent="-342900">
              <a:buFont typeface="Arial" panose="020B0604020202020204" pitchFamily="34" charset="0"/>
              <a:buChar char="•"/>
            </a:pPr>
            <a:r>
              <a:rPr lang="zh-CN" altLang="en-US" sz="2400" dirty="0"/>
              <a:t>点</a:t>
            </a:r>
            <a:r>
              <a:rPr lang="en-US" altLang="zh-CN" sz="2400" dirty="0"/>
              <a:t>Build</a:t>
            </a:r>
            <a:r>
              <a:rPr lang="zh-CN" altLang="en-US" sz="2400" dirty="0"/>
              <a:t>按钮（锤子）</a:t>
            </a:r>
            <a:endParaRPr lang="en-US" altLang="zh-CN" sz="2400" dirty="0"/>
          </a:p>
          <a:p>
            <a:pPr marL="342900" indent="-342900">
              <a:buFont typeface="Arial" panose="020B0604020202020204" pitchFamily="34" charset="0"/>
              <a:buChar char="•"/>
            </a:pPr>
            <a:r>
              <a:rPr lang="zh-CN" altLang="en-US" sz="2400" dirty="0"/>
              <a:t>直到右下角显示</a:t>
            </a:r>
            <a:r>
              <a:rPr lang="en-US" altLang="zh-CN" sz="2400" dirty="0"/>
              <a:t>Build</a:t>
            </a:r>
            <a:r>
              <a:rPr lang="zh-CN" altLang="en-US" sz="2400" dirty="0"/>
              <a:t>成功</a:t>
            </a:r>
            <a:endParaRPr lang="en-US" altLang="zh-CN" sz="2400" dirty="0"/>
          </a:p>
        </p:txBody>
      </p:sp>
      <p:pic>
        <p:nvPicPr>
          <p:cNvPr id="4" name="图片 3"/>
          <p:cNvPicPr>
            <a:picLocks noChangeAspect="1"/>
          </p:cNvPicPr>
          <p:nvPr/>
        </p:nvPicPr>
        <p:blipFill>
          <a:blip r:embed="rId2"/>
          <a:stretch>
            <a:fillRect/>
          </a:stretch>
        </p:blipFill>
        <p:spPr>
          <a:xfrm>
            <a:off x="835536" y="1461376"/>
            <a:ext cx="2556700" cy="5020887"/>
          </a:xfrm>
          <a:prstGeom prst="rect">
            <a:avLst/>
          </a:prstGeom>
          <a:effectLst>
            <a:outerShdw blurRad="317500" algn="ctr" rotWithShape="0">
              <a:prstClr val="black">
                <a:alpha val="40000"/>
              </a:prstClr>
            </a:outerShdw>
          </a:effectLst>
        </p:spPr>
      </p:pic>
      <p:grpSp>
        <p:nvGrpSpPr>
          <p:cNvPr id="5" name="组合 4"/>
          <p:cNvGrpSpPr/>
          <p:nvPr/>
        </p:nvGrpSpPr>
        <p:grpSpPr>
          <a:xfrm>
            <a:off x="835535" y="1890829"/>
            <a:ext cx="1330748" cy="4591434"/>
            <a:chOff x="461823" y="1890829"/>
            <a:chExt cx="1330748" cy="4591434"/>
          </a:xfrm>
        </p:grpSpPr>
        <p:sp>
          <p:nvSpPr>
            <p:cNvPr id="19" name="矩形 18"/>
            <p:cNvSpPr/>
            <p:nvPr/>
          </p:nvSpPr>
          <p:spPr>
            <a:xfrm>
              <a:off x="461823" y="1890829"/>
              <a:ext cx="579797" cy="430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61823" y="4712686"/>
              <a:ext cx="579797" cy="63854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61823" y="6051312"/>
              <a:ext cx="579797" cy="430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028211" y="2321258"/>
              <a:ext cx="764360" cy="238972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34917" y="5351228"/>
              <a:ext cx="364514" cy="70008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3"/>
          <a:stretch>
            <a:fillRect/>
          </a:stretch>
        </p:blipFill>
        <p:spPr>
          <a:xfrm>
            <a:off x="2449261" y="5920288"/>
            <a:ext cx="942975" cy="561975"/>
          </a:xfrm>
          <a:prstGeom prst="rect">
            <a:avLst/>
          </a:prstGeom>
          <a:effectLst>
            <a:outerShdw blurRad="317500" algn="ctr" rotWithShape="0">
              <a:prstClr val="black">
                <a:alpha val="40000"/>
              </a:prstClr>
            </a:outerShdw>
          </a:effectLst>
        </p:spPr>
      </p:pic>
      <p:sp>
        <p:nvSpPr>
          <p:cNvPr id="32" name="任意多边形 31"/>
          <p:cNvSpPr/>
          <p:nvPr/>
        </p:nvSpPr>
        <p:spPr>
          <a:xfrm>
            <a:off x="3665551" y="4493289"/>
            <a:ext cx="4164872" cy="168205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686184 w 1233815"/>
              <a:gd name="connsiteY0-82" fmla="*/ 0 h 2222747"/>
              <a:gd name="connsiteX1-83" fmla="*/ 0 w 1233815"/>
              <a:gd name="connsiteY1-84" fmla="*/ 2222747 h 2222747"/>
              <a:gd name="connsiteX0-85" fmla="*/ 4319930 w 4530131"/>
              <a:gd name="connsiteY0-86" fmla="*/ 0 h 1682058"/>
              <a:gd name="connsiteX1-87" fmla="*/ 0 w 4530131"/>
              <a:gd name="connsiteY1-88" fmla="*/ 1682058 h 1682058"/>
              <a:gd name="connsiteX0-89" fmla="*/ 4319930 w 4568965"/>
              <a:gd name="connsiteY0-90" fmla="*/ 0 h 1682058"/>
              <a:gd name="connsiteX1-91" fmla="*/ 0 w 4568965"/>
              <a:gd name="connsiteY1-92" fmla="*/ 1682058 h 1682058"/>
              <a:gd name="connsiteX0-93" fmla="*/ 4319930 w 4320071"/>
              <a:gd name="connsiteY0-94" fmla="*/ 0 h 1682058"/>
              <a:gd name="connsiteX1-95" fmla="*/ 0 w 4320071"/>
              <a:gd name="connsiteY1-96" fmla="*/ 1682058 h 1682058"/>
              <a:gd name="connsiteX0-97" fmla="*/ 4319930 w 4320078"/>
              <a:gd name="connsiteY0-98" fmla="*/ 0 h 1682058"/>
              <a:gd name="connsiteX1-99" fmla="*/ 0 w 4320078"/>
              <a:gd name="connsiteY1-100" fmla="*/ 1682058 h 1682058"/>
            </a:gdLst>
            <a:ahLst/>
            <a:cxnLst>
              <a:cxn ang="0">
                <a:pos x="connsiteX0-1" y="connsiteY0-2"/>
              </a:cxn>
              <a:cxn ang="0">
                <a:pos x="connsiteX1-3" y="connsiteY1-4"/>
              </a:cxn>
            </a:cxnLst>
            <a:rect l="l" t="t" r="r" b="b"/>
            <a:pathLst>
              <a:path w="4320078" h="1682058">
                <a:moveTo>
                  <a:pt x="4319930" y="0"/>
                </a:moveTo>
                <a:cubicBezTo>
                  <a:pt x="4342460" y="1536856"/>
                  <a:pt x="1802415" y="1649067"/>
                  <a:pt x="0" y="1682058"/>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animEffect transition="in" filter="fade">
                                      <p:cBhvr>
                                        <p:cTn id="11" dur="500"/>
                                        <p:tgtEl>
                                          <p:spTgt spid="3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animEffect transition="in" filter="fade">
                                      <p:cBhvr>
                                        <p:cTn id="15" dur="500"/>
                                        <p:tgtEl>
                                          <p:spTgt spid="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xEl>
                                              <p:pRg st="3" end="3"/>
                                            </p:txEl>
                                          </p:spTgt>
                                        </p:tgtEl>
                                        <p:attrNameLst>
                                          <p:attrName>style.visibility</p:attrName>
                                        </p:attrNameLst>
                                      </p:cBhvr>
                                      <p:to>
                                        <p:strVal val="visible"/>
                                      </p:to>
                                    </p:set>
                                    <p:animEffect transition="in" filter="fade">
                                      <p:cBhvr>
                                        <p:cTn id="20" dur="500"/>
                                        <p:tgtEl>
                                          <p:spTgt spid="35">
                                            <p:txEl>
                                              <p:pRg st="3" end="3"/>
                                            </p:txEl>
                                          </p:spTgt>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right)">
                                      <p:cBhvr>
                                        <p:cTn id="24" dur="500"/>
                                        <p:tgtEl>
                                          <p:spTgt spid="32"/>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Add Nodes</a:t>
            </a:r>
            <a:endParaRPr lang="zh-CN" altLang="en-US" dirty="0"/>
          </a:p>
        </p:txBody>
      </p:sp>
      <p:sp>
        <p:nvSpPr>
          <p:cNvPr id="50" name="矩形 49"/>
          <p:cNvSpPr/>
          <p:nvPr/>
        </p:nvSpPr>
        <p:spPr>
          <a:xfrm>
            <a:off x="276591" y="2926016"/>
            <a:ext cx="8590816" cy="1015663"/>
          </a:xfrm>
          <a:prstGeom prst="rect">
            <a:avLst/>
          </a:prstGeom>
        </p:spPr>
        <p:txBody>
          <a:bodyPr wrap="square">
            <a:spAutoFit/>
          </a:bodyPr>
          <a:lstStyle/>
          <a:p>
            <a:pPr algn="ctr"/>
            <a:r>
              <a:rPr lang="zh-CN" altLang="en-US" sz="3600" dirty="0"/>
              <a:t>向底层库添加节点</a:t>
            </a:r>
            <a:endParaRPr lang="en-US" altLang="zh-CN" sz="3600" dirty="0"/>
          </a:p>
          <a:p>
            <a:pPr lvl="0" algn="ctr"/>
            <a:r>
              <a:rPr lang="zh-CN" altLang="en-US" sz="2400" dirty="0">
                <a:solidFill>
                  <a:prstClr val="black"/>
                </a:solidFill>
              </a:rPr>
              <a:t>使用工具 /home/rsys/SDK/RobotSDK/Tools/ConfigModule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Add Nodes</a:t>
            </a:r>
            <a:endParaRPr lang="zh-CN" altLang="en-US" dirty="0"/>
          </a:p>
        </p:txBody>
      </p:sp>
      <p:pic>
        <p:nvPicPr>
          <p:cNvPr id="3" name="图片 2"/>
          <p:cNvPicPr>
            <a:picLocks noChangeAspect="1"/>
          </p:cNvPicPr>
          <p:nvPr/>
        </p:nvPicPr>
        <p:blipFill>
          <a:blip r:embed="rId2"/>
          <a:stretch>
            <a:fillRect/>
          </a:stretch>
        </p:blipFill>
        <p:spPr>
          <a:xfrm>
            <a:off x="331291" y="1186854"/>
            <a:ext cx="6438900" cy="5509650"/>
          </a:xfrm>
          <a:prstGeom prst="rect">
            <a:avLst/>
          </a:prstGeom>
          <a:effectLst>
            <a:outerShdw blurRad="317500" algn="ctr" rotWithShape="0">
              <a:prstClr val="black">
                <a:alpha val="40000"/>
              </a:prstClr>
            </a:outerShdw>
          </a:effectLst>
        </p:spPr>
      </p:pic>
      <p:sp>
        <p:nvSpPr>
          <p:cNvPr id="9" name="矩形 8"/>
          <p:cNvSpPr/>
          <p:nvPr/>
        </p:nvSpPr>
        <p:spPr>
          <a:xfrm>
            <a:off x="7029528" y="4607474"/>
            <a:ext cx="2075716" cy="830997"/>
          </a:xfrm>
          <a:prstGeom prst="rect">
            <a:avLst/>
          </a:prstGeom>
        </p:spPr>
        <p:txBody>
          <a:bodyPr wrap="square">
            <a:spAutoFit/>
          </a:bodyPr>
          <a:lstStyle/>
          <a:p>
            <a:pPr algn="ctr"/>
            <a:r>
              <a:rPr lang="zh-CN" altLang="en-US" sz="2400" dirty="0"/>
              <a:t>添加一个</a:t>
            </a:r>
            <a:endParaRPr lang="en-US" altLang="zh-CN" sz="2400" dirty="0"/>
          </a:p>
          <a:p>
            <a:pPr algn="ctr"/>
            <a:r>
              <a:rPr lang="en-US" altLang="zh-CN" sz="2400" dirty="0"/>
              <a:t>Source</a:t>
            </a:r>
            <a:r>
              <a:rPr lang="zh-CN" altLang="en-US" sz="2400" dirty="0"/>
              <a:t>节点</a:t>
            </a:r>
            <a:endParaRPr lang="zh-CN" altLang="en-US" sz="2400" dirty="0">
              <a:solidFill>
                <a:schemeClr val="accent2"/>
              </a:solidFill>
            </a:endParaRPr>
          </a:p>
        </p:txBody>
      </p:sp>
      <p:grpSp>
        <p:nvGrpSpPr>
          <p:cNvPr id="6" name="组合 5"/>
          <p:cNvGrpSpPr/>
          <p:nvPr/>
        </p:nvGrpSpPr>
        <p:grpSpPr>
          <a:xfrm>
            <a:off x="760362" y="2298823"/>
            <a:ext cx="2329879" cy="892052"/>
            <a:chOff x="760362" y="2298823"/>
            <a:chExt cx="2329879" cy="892052"/>
          </a:xfrm>
        </p:grpSpPr>
        <p:sp>
          <p:nvSpPr>
            <p:cNvPr id="8" name="矩形 7"/>
            <p:cNvSpPr/>
            <p:nvPr/>
          </p:nvSpPr>
          <p:spPr>
            <a:xfrm>
              <a:off x="760362" y="2298823"/>
              <a:ext cx="1083649"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44010" y="2603324"/>
              <a:ext cx="1246231" cy="587551"/>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选取节点所属派生类</a:t>
              </a:r>
            </a:p>
          </p:txBody>
        </p:sp>
      </p:grpSp>
      <p:grpSp>
        <p:nvGrpSpPr>
          <p:cNvPr id="7" name="组合 6"/>
          <p:cNvGrpSpPr/>
          <p:nvPr/>
        </p:nvGrpSpPr>
        <p:grpSpPr>
          <a:xfrm>
            <a:off x="4010025" y="1603498"/>
            <a:ext cx="4095750" cy="1320678"/>
            <a:chOff x="4010025" y="1603498"/>
            <a:chExt cx="4095750" cy="1320678"/>
          </a:xfrm>
        </p:grpSpPr>
        <p:sp>
          <p:nvSpPr>
            <p:cNvPr id="10" name="矩形 9"/>
            <p:cNvSpPr/>
            <p:nvPr/>
          </p:nvSpPr>
          <p:spPr>
            <a:xfrm>
              <a:off x="4010025" y="1603498"/>
              <a:ext cx="920086"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30110" y="1908000"/>
              <a:ext cx="3175665" cy="1016176"/>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为节点命名</a:t>
              </a:r>
              <a:endParaRPr lang="en-US" altLang="zh-CN" sz="1600" dirty="0"/>
            </a:p>
            <a:p>
              <a:pPr marL="285750" indent="-285750">
                <a:buFont typeface="Arial" panose="020B0604020202020204" pitchFamily="34" charset="0"/>
                <a:buChar char="•"/>
              </a:pPr>
              <a:r>
                <a:rPr lang="zh-CN" altLang="en-US" sz="1400" dirty="0"/>
                <a:t>用下划线隔开的单词对应存放路径</a:t>
              </a:r>
              <a:endParaRPr lang="en-US" altLang="zh-CN" sz="1400" dirty="0"/>
            </a:p>
            <a:p>
              <a:pPr marL="285750" indent="-285750">
                <a:buFont typeface="Arial" panose="020B0604020202020204" pitchFamily="34" charset="0"/>
                <a:buChar char="•"/>
              </a:pPr>
              <a:r>
                <a:rPr lang="zh-CN" altLang="en-US" sz="1400" dirty="0"/>
                <a:t>如名称</a:t>
              </a:r>
              <a:r>
                <a:rPr lang="en-US" altLang="zh-CN" sz="1400" dirty="0"/>
                <a:t>Sensor_IMU</a:t>
              </a:r>
              <a:r>
                <a:rPr lang="zh-CN" altLang="en-US" sz="1400" dirty="0"/>
                <a:t>的</a:t>
              </a:r>
              <a:r>
                <a:rPr lang="en-US" altLang="zh-CN" sz="1400" dirty="0"/>
                <a:t>.</a:t>
              </a:r>
              <a:r>
                <a:rPr lang="en-US" altLang="zh-CN" sz="1400" dirty="0" err="1"/>
                <a:t>cpp</a:t>
              </a:r>
              <a:r>
                <a:rPr lang="en-US" altLang="zh-CN" sz="1400" dirty="0"/>
                <a:t>/.h</a:t>
              </a:r>
              <a:r>
                <a:rPr lang="zh-CN" altLang="en-US" sz="1400" dirty="0"/>
                <a:t>文件路径即为</a:t>
              </a:r>
              <a:r>
                <a:rPr lang="en-US" altLang="zh-CN" sz="1400" dirty="0"/>
                <a:t>Sensor/IMU/</a:t>
              </a:r>
              <a:r>
                <a:rPr lang="en-US" altLang="zh-CN" sz="1400" dirty="0" err="1"/>
                <a:t>SensorTimer</a:t>
              </a:r>
              <a:endParaRPr lang="zh-CN" altLang="en-US" sz="1400" dirty="0"/>
            </a:p>
          </p:txBody>
        </p:sp>
      </p:grpSp>
      <p:grpSp>
        <p:nvGrpSpPr>
          <p:cNvPr id="14" name="组合 13"/>
          <p:cNvGrpSpPr/>
          <p:nvPr/>
        </p:nvGrpSpPr>
        <p:grpSpPr>
          <a:xfrm>
            <a:off x="4407335" y="4429125"/>
            <a:ext cx="1576119" cy="898349"/>
            <a:chOff x="4407335" y="4429125"/>
            <a:chExt cx="1576119" cy="898349"/>
          </a:xfrm>
        </p:grpSpPr>
        <p:sp>
          <p:nvSpPr>
            <p:cNvPr id="11" name="矩形 10"/>
            <p:cNvSpPr/>
            <p:nvPr/>
          </p:nvSpPr>
          <p:spPr>
            <a:xfrm>
              <a:off x="4407335" y="5022973"/>
              <a:ext cx="621865"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034518" y="4429125"/>
              <a:ext cx="948936" cy="5938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a:t>
              </a:r>
              <a:r>
                <a:rPr lang="en-US" altLang="zh-CN" sz="1600" dirty="0"/>
                <a:t>1</a:t>
              </a:r>
              <a:r>
                <a:rPr lang="zh-CN" altLang="en-US" sz="1600" dirty="0"/>
                <a:t>个输出端口</a:t>
              </a:r>
            </a:p>
          </p:txBody>
        </p:sp>
      </p:grpSp>
      <p:grpSp>
        <p:nvGrpSpPr>
          <p:cNvPr id="22" name="组合 21"/>
          <p:cNvGrpSpPr/>
          <p:nvPr/>
        </p:nvGrpSpPr>
        <p:grpSpPr>
          <a:xfrm>
            <a:off x="3887954" y="5724525"/>
            <a:ext cx="1722271" cy="898349"/>
            <a:chOff x="3887954" y="5724525"/>
            <a:chExt cx="1722271" cy="898349"/>
          </a:xfrm>
        </p:grpSpPr>
        <p:sp>
          <p:nvSpPr>
            <p:cNvPr id="12" name="矩形 11"/>
            <p:cNvSpPr/>
            <p:nvPr/>
          </p:nvSpPr>
          <p:spPr>
            <a:xfrm>
              <a:off x="3887954" y="6318373"/>
              <a:ext cx="621865"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09819" y="5724525"/>
              <a:ext cx="1100406" cy="5938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目标工程的</a:t>
              </a:r>
              <a:r>
                <a:rPr lang="en-US" altLang="zh-CN" sz="1600" dirty="0"/>
                <a:t>.pro</a:t>
              </a:r>
              <a:r>
                <a:rPr lang="zh-CN" altLang="en-US" sz="1600" dirty="0"/>
                <a:t>文件</a:t>
              </a:r>
            </a:p>
          </p:txBody>
        </p:sp>
      </p:grpSp>
      <p:grpSp>
        <p:nvGrpSpPr>
          <p:cNvPr id="23" name="组合 22"/>
          <p:cNvGrpSpPr/>
          <p:nvPr/>
        </p:nvGrpSpPr>
        <p:grpSpPr>
          <a:xfrm>
            <a:off x="5983454" y="5934075"/>
            <a:ext cx="1684171" cy="688799"/>
            <a:chOff x="5983454" y="5934075"/>
            <a:chExt cx="1684171" cy="688799"/>
          </a:xfrm>
        </p:grpSpPr>
        <p:sp>
          <p:nvSpPr>
            <p:cNvPr id="13" name="矩形 12"/>
            <p:cNvSpPr/>
            <p:nvPr/>
          </p:nvSpPr>
          <p:spPr>
            <a:xfrm>
              <a:off x="5983454" y="6318373"/>
              <a:ext cx="712621"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96075" y="5934075"/>
              <a:ext cx="971550" cy="38429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添加节点</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t="4133"/>
          <a:stretch>
            <a:fillRect/>
          </a:stretch>
        </p:blipFill>
        <p:spPr>
          <a:xfrm>
            <a:off x="334381" y="1186854"/>
            <a:ext cx="6444000" cy="5461123"/>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 » Add Nodes</a:t>
            </a:r>
            <a:endParaRPr lang="zh-CN" altLang="en-US" dirty="0"/>
          </a:p>
        </p:txBody>
      </p:sp>
      <p:sp>
        <p:nvSpPr>
          <p:cNvPr id="9" name="矩形 8"/>
          <p:cNvSpPr/>
          <p:nvPr/>
        </p:nvSpPr>
        <p:spPr>
          <a:xfrm>
            <a:off x="7029528" y="4607474"/>
            <a:ext cx="2075716" cy="1200329"/>
          </a:xfrm>
          <a:prstGeom prst="rect">
            <a:avLst/>
          </a:prstGeom>
        </p:spPr>
        <p:txBody>
          <a:bodyPr wrap="square">
            <a:spAutoFit/>
          </a:bodyPr>
          <a:lstStyle/>
          <a:p>
            <a:pPr algn="ctr"/>
            <a:r>
              <a:rPr lang="zh-CN" altLang="en-US" sz="2400" dirty="0"/>
              <a:t>添加一个</a:t>
            </a:r>
            <a:endParaRPr lang="en-US" altLang="zh-CN" sz="2400" dirty="0"/>
          </a:p>
          <a:p>
            <a:pPr algn="ctr"/>
            <a:r>
              <a:rPr lang="en-US" altLang="zh-CN" sz="2400" dirty="0"/>
              <a:t>Processor-</a:t>
            </a:r>
          </a:p>
          <a:p>
            <a:pPr algn="ctr"/>
            <a:r>
              <a:rPr lang="en-US" altLang="zh-CN" sz="2400" dirty="0"/>
              <a:t>Multi</a:t>
            </a:r>
            <a:r>
              <a:rPr lang="zh-CN" altLang="en-US" sz="2400" dirty="0"/>
              <a:t>节点</a:t>
            </a:r>
            <a:endParaRPr lang="zh-CN" altLang="en-US" sz="2400" dirty="0">
              <a:solidFill>
                <a:schemeClr val="accent2"/>
              </a:solidFill>
            </a:endParaRPr>
          </a:p>
        </p:txBody>
      </p:sp>
      <p:grpSp>
        <p:nvGrpSpPr>
          <p:cNvPr id="6" name="组合 5"/>
          <p:cNvGrpSpPr/>
          <p:nvPr/>
        </p:nvGrpSpPr>
        <p:grpSpPr>
          <a:xfrm>
            <a:off x="846087" y="2689348"/>
            <a:ext cx="2329879" cy="892052"/>
            <a:chOff x="760362" y="2298823"/>
            <a:chExt cx="2329879" cy="892052"/>
          </a:xfrm>
        </p:grpSpPr>
        <p:sp>
          <p:nvSpPr>
            <p:cNvPr id="8" name="矩形 7"/>
            <p:cNvSpPr/>
            <p:nvPr/>
          </p:nvSpPr>
          <p:spPr>
            <a:xfrm>
              <a:off x="760362" y="2298823"/>
              <a:ext cx="1083649"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44010" y="2603324"/>
              <a:ext cx="1246231" cy="587551"/>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选取节点所属派生类</a:t>
              </a:r>
            </a:p>
          </p:txBody>
        </p:sp>
      </p:grpSp>
      <p:grpSp>
        <p:nvGrpSpPr>
          <p:cNvPr id="7" name="组合 6"/>
          <p:cNvGrpSpPr/>
          <p:nvPr/>
        </p:nvGrpSpPr>
        <p:grpSpPr>
          <a:xfrm>
            <a:off x="4010025" y="1127565"/>
            <a:ext cx="4286251" cy="781348"/>
            <a:chOff x="4010025" y="1127565"/>
            <a:chExt cx="4286251" cy="781348"/>
          </a:xfrm>
        </p:grpSpPr>
        <p:sp>
          <p:nvSpPr>
            <p:cNvPr id="10" name="矩形 9"/>
            <p:cNvSpPr/>
            <p:nvPr/>
          </p:nvSpPr>
          <p:spPr>
            <a:xfrm>
              <a:off x="4010025" y="1603498"/>
              <a:ext cx="920086"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30111" y="1127565"/>
              <a:ext cx="3366165" cy="7813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为节点命名</a:t>
              </a:r>
              <a:endParaRPr lang="en-US" altLang="zh-CN" sz="1600" dirty="0"/>
            </a:p>
            <a:p>
              <a:pPr marL="285750" indent="-285750">
                <a:buFont typeface="Arial" panose="020B0604020202020204" pitchFamily="34" charset="0"/>
                <a:buChar char="•"/>
              </a:pPr>
              <a:r>
                <a:rPr lang="zh-CN" altLang="en-US" sz="1400" dirty="0"/>
                <a:t>这个节点存放于</a:t>
              </a:r>
              <a:r>
                <a:rPr lang="en-US" altLang="zh-CN" sz="1400" dirty="0"/>
                <a:t>Sources/</a:t>
              </a:r>
              <a:r>
                <a:rPr lang="en-US" altLang="zh-CN" sz="1400" dirty="0" err="1"/>
                <a:t>MyAlgorithm</a:t>
              </a:r>
              <a:r>
                <a:rPr lang="en-US" altLang="zh-CN" sz="1400" dirty="0"/>
                <a:t>/</a:t>
              </a:r>
              <a:r>
                <a:rPr lang="en-US" altLang="zh-CN" sz="1400" dirty="0" err="1"/>
                <a:t>processorMulti</a:t>
              </a:r>
              <a:endParaRPr lang="zh-CN" altLang="en-US" sz="1400" dirty="0"/>
            </a:p>
          </p:txBody>
        </p:sp>
      </p:grpSp>
      <p:grpSp>
        <p:nvGrpSpPr>
          <p:cNvPr id="14" name="组合 13"/>
          <p:cNvGrpSpPr/>
          <p:nvPr/>
        </p:nvGrpSpPr>
        <p:grpSpPr>
          <a:xfrm>
            <a:off x="4600221" y="2209800"/>
            <a:ext cx="4110690" cy="1101423"/>
            <a:chOff x="4407335" y="4226051"/>
            <a:chExt cx="4110690" cy="1101423"/>
          </a:xfrm>
        </p:grpSpPr>
        <p:sp>
          <p:nvSpPr>
            <p:cNvPr id="11" name="矩形 10"/>
            <p:cNvSpPr/>
            <p:nvPr/>
          </p:nvSpPr>
          <p:spPr>
            <a:xfrm>
              <a:off x="4407335" y="5022973"/>
              <a:ext cx="2095854"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08856" y="4226051"/>
              <a:ext cx="2409169" cy="796922"/>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设置输入数据结构</a:t>
              </a:r>
              <a:endParaRPr lang="en-US" altLang="zh-CN" sz="1600" dirty="0"/>
            </a:p>
            <a:p>
              <a:pPr marL="285750" indent="-285750">
                <a:buFont typeface="Arial" panose="020B0604020202020204" pitchFamily="34" charset="0"/>
                <a:buChar char="•"/>
              </a:pPr>
              <a:r>
                <a:rPr lang="zh-CN" altLang="en-US" sz="1400" dirty="0"/>
                <a:t>在</a:t>
              </a:r>
              <a:r>
                <a:rPr lang="en-US" altLang="zh-CN" sz="1400" dirty="0"/>
                <a:t>Browse</a:t>
              </a:r>
              <a:r>
                <a:rPr lang="zh-CN" altLang="en-US" sz="1400" dirty="0"/>
                <a:t>中选取对应输入节点的</a:t>
              </a:r>
              <a:r>
                <a:rPr lang="en-US" altLang="zh-CN" sz="1400" dirty="0" err="1"/>
                <a:t>ParamsData.h</a:t>
              </a:r>
              <a:r>
                <a:rPr lang="zh-CN" altLang="en-US" sz="1400" dirty="0"/>
                <a:t>文件</a:t>
              </a:r>
            </a:p>
          </p:txBody>
        </p:sp>
      </p:grpSp>
      <p:grpSp>
        <p:nvGrpSpPr>
          <p:cNvPr id="22" name="组合 21"/>
          <p:cNvGrpSpPr/>
          <p:nvPr/>
        </p:nvGrpSpPr>
        <p:grpSpPr>
          <a:xfrm>
            <a:off x="3887954" y="5724525"/>
            <a:ext cx="1722271" cy="898349"/>
            <a:chOff x="3887954" y="5724525"/>
            <a:chExt cx="1722271" cy="898349"/>
          </a:xfrm>
        </p:grpSpPr>
        <p:sp>
          <p:nvSpPr>
            <p:cNvPr id="12" name="矩形 11"/>
            <p:cNvSpPr/>
            <p:nvPr/>
          </p:nvSpPr>
          <p:spPr>
            <a:xfrm>
              <a:off x="3887954" y="6318373"/>
              <a:ext cx="621865"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09819" y="5724525"/>
              <a:ext cx="1100406" cy="5938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目标工程的</a:t>
              </a:r>
              <a:r>
                <a:rPr lang="en-US" altLang="zh-CN" sz="1600" dirty="0"/>
                <a:t>.pro</a:t>
              </a:r>
              <a:r>
                <a:rPr lang="zh-CN" altLang="en-US" sz="1600" dirty="0"/>
                <a:t>文件</a:t>
              </a:r>
            </a:p>
          </p:txBody>
        </p:sp>
      </p:grpSp>
      <p:grpSp>
        <p:nvGrpSpPr>
          <p:cNvPr id="23" name="组合 22"/>
          <p:cNvGrpSpPr/>
          <p:nvPr/>
        </p:nvGrpSpPr>
        <p:grpSpPr>
          <a:xfrm>
            <a:off x="5983454" y="5934075"/>
            <a:ext cx="1684171" cy="688799"/>
            <a:chOff x="5983454" y="5934075"/>
            <a:chExt cx="1684171" cy="688799"/>
          </a:xfrm>
        </p:grpSpPr>
        <p:sp>
          <p:nvSpPr>
            <p:cNvPr id="13" name="矩形 12"/>
            <p:cNvSpPr/>
            <p:nvPr/>
          </p:nvSpPr>
          <p:spPr>
            <a:xfrm>
              <a:off x="5983454" y="6318373"/>
              <a:ext cx="712621"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96075" y="5934075"/>
              <a:ext cx="971550" cy="38429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添加节点</a:t>
              </a:r>
            </a:p>
          </p:txBody>
        </p:sp>
      </p:grpSp>
      <p:grpSp>
        <p:nvGrpSpPr>
          <p:cNvPr id="24" name="组合 23"/>
          <p:cNvGrpSpPr/>
          <p:nvPr/>
        </p:nvGrpSpPr>
        <p:grpSpPr>
          <a:xfrm>
            <a:off x="4572000" y="3391020"/>
            <a:ext cx="4138911" cy="1193785"/>
            <a:chOff x="4407335" y="4318829"/>
            <a:chExt cx="4138911" cy="1193785"/>
          </a:xfrm>
        </p:grpSpPr>
        <p:sp>
          <p:nvSpPr>
            <p:cNvPr id="25" name="矩形 24"/>
            <p:cNvSpPr/>
            <p:nvPr/>
          </p:nvSpPr>
          <p:spPr>
            <a:xfrm>
              <a:off x="4407335" y="5022973"/>
              <a:ext cx="2095854"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03189" y="4318829"/>
              <a:ext cx="2043057" cy="1193785"/>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设置输入缓冲区</a:t>
              </a:r>
              <a:endParaRPr lang="en-US" altLang="zh-CN" sz="1600" dirty="0"/>
            </a:p>
            <a:p>
              <a:pPr marL="285750" indent="-285750">
                <a:buFont typeface="Arial" panose="020B0604020202020204" pitchFamily="34" charset="0"/>
                <a:buChar char="•"/>
              </a:pPr>
              <a:r>
                <a:rPr lang="zh-CN" altLang="en-US" sz="1400" dirty="0"/>
                <a:t>双击</a:t>
              </a:r>
              <a:r>
                <a:rPr lang="en-US" altLang="zh-CN" sz="1400" dirty="0"/>
                <a:t>Data Buffer Size</a:t>
              </a:r>
              <a:r>
                <a:rPr lang="zh-CN" altLang="en-US" sz="1400" dirty="0"/>
                <a:t>指定缓冲区大小</a:t>
              </a:r>
              <a:endParaRPr lang="en-US" altLang="zh-CN" sz="1400" dirty="0"/>
            </a:p>
            <a:p>
              <a:pPr marL="285750" indent="-285750">
                <a:buFont typeface="Arial" panose="020B0604020202020204" pitchFamily="34" charset="0"/>
                <a:buChar char="•"/>
              </a:pPr>
              <a:r>
                <a:rPr lang="zh-CN" altLang="en-US" sz="1400" dirty="0"/>
                <a:t>双击</a:t>
              </a:r>
              <a:r>
                <a:rPr lang="en-US" altLang="zh-CN" sz="1400" dirty="0"/>
                <a:t>Input Header</a:t>
              </a:r>
              <a:r>
                <a:rPr lang="zh-CN" altLang="en-US" sz="1400" dirty="0"/>
                <a:t>指定对应的输入端口</a:t>
              </a:r>
            </a:p>
          </p:txBody>
        </p:sp>
      </p:grpSp>
      <p:grpSp>
        <p:nvGrpSpPr>
          <p:cNvPr id="27" name="组合 26"/>
          <p:cNvGrpSpPr/>
          <p:nvPr/>
        </p:nvGrpSpPr>
        <p:grpSpPr>
          <a:xfrm>
            <a:off x="3410825" y="4993513"/>
            <a:ext cx="1570801" cy="898349"/>
            <a:chOff x="3388911" y="5041134"/>
            <a:chExt cx="1570801" cy="898349"/>
          </a:xfrm>
        </p:grpSpPr>
        <p:sp>
          <p:nvSpPr>
            <p:cNvPr id="28" name="矩形 27"/>
            <p:cNvSpPr/>
            <p:nvPr/>
          </p:nvSpPr>
          <p:spPr>
            <a:xfrm>
              <a:off x="4337847" y="5041134"/>
              <a:ext cx="621865"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388911" y="5345635"/>
              <a:ext cx="948936" cy="5938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a:t>
              </a:r>
              <a:r>
                <a:rPr lang="en-US" altLang="zh-CN" sz="1600" dirty="0"/>
                <a:t>1</a:t>
              </a:r>
              <a:r>
                <a:rPr lang="zh-CN" altLang="en-US" sz="1600" dirty="0"/>
                <a:t>个输出端口</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36312" y="1186854"/>
            <a:ext cx="6444000" cy="5483946"/>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 » Add Nodes</a:t>
            </a:r>
            <a:endParaRPr lang="zh-CN" altLang="en-US" dirty="0"/>
          </a:p>
        </p:txBody>
      </p:sp>
      <p:sp>
        <p:nvSpPr>
          <p:cNvPr id="9" name="矩形 8"/>
          <p:cNvSpPr/>
          <p:nvPr/>
        </p:nvSpPr>
        <p:spPr>
          <a:xfrm>
            <a:off x="7029528" y="4607474"/>
            <a:ext cx="2075716" cy="830997"/>
          </a:xfrm>
          <a:prstGeom prst="rect">
            <a:avLst/>
          </a:prstGeom>
        </p:spPr>
        <p:txBody>
          <a:bodyPr wrap="square">
            <a:spAutoFit/>
          </a:bodyPr>
          <a:lstStyle/>
          <a:p>
            <a:pPr algn="ctr"/>
            <a:r>
              <a:rPr lang="zh-CN" altLang="en-US" sz="2400" dirty="0"/>
              <a:t>添加一个</a:t>
            </a:r>
            <a:endParaRPr lang="en-US" altLang="zh-CN" sz="2400" dirty="0"/>
          </a:p>
          <a:p>
            <a:pPr algn="ctr"/>
            <a:r>
              <a:rPr lang="en-US" altLang="zh-CN" sz="2400" dirty="0"/>
              <a:t>Drain</a:t>
            </a:r>
            <a:r>
              <a:rPr lang="zh-CN" altLang="en-US" sz="2400" dirty="0"/>
              <a:t>节点</a:t>
            </a:r>
            <a:endParaRPr lang="zh-CN" altLang="en-US" sz="2400" dirty="0">
              <a:solidFill>
                <a:schemeClr val="accent2"/>
              </a:solidFill>
            </a:endParaRPr>
          </a:p>
        </p:txBody>
      </p:sp>
      <p:grpSp>
        <p:nvGrpSpPr>
          <p:cNvPr id="6" name="组合 5"/>
          <p:cNvGrpSpPr/>
          <p:nvPr/>
        </p:nvGrpSpPr>
        <p:grpSpPr>
          <a:xfrm>
            <a:off x="1066900" y="2419171"/>
            <a:ext cx="2329879" cy="892052"/>
            <a:chOff x="760362" y="2298823"/>
            <a:chExt cx="2329879" cy="892052"/>
          </a:xfrm>
        </p:grpSpPr>
        <p:sp>
          <p:nvSpPr>
            <p:cNvPr id="8" name="矩形 7"/>
            <p:cNvSpPr/>
            <p:nvPr/>
          </p:nvSpPr>
          <p:spPr>
            <a:xfrm>
              <a:off x="760362" y="2298823"/>
              <a:ext cx="1083649"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44010" y="2603324"/>
              <a:ext cx="1246231" cy="587551"/>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选取节点所属派生类</a:t>
              </a:r>
            </a:p>
          </p:txBody>
        </p:sp>
      </p:grpSp>
      <p:grpSp>
        <p:nvGrpSpPr>
          <p:cNvPr id="7" name="组合 6"/>
          <p:cNvGrpSpPr/>
          <p:nvPr/>
        </p:nvGrpSpPr>
        <p:grpSpPr>
          <a:xfrm>
            <a:off x="4010025" y="1127565"/>
            <a:ext cx="4700886" cy="781348"/>
            <a:chOff x="4010025" y="1127565"/>
            <a:chExt cx="4700886" cy="781348"/>
          </a:xfrm>
        </p:grpSpPr>
        <p:sp>
          <p:nvSpPr>
            <p:cNvPr id="10" name="矩形 9"/>
            <p:cNvSpPr/>
            <p:nvPr/>
          </p:nvSpPr>
          <p:spPr>
            <a:xfrm>
              <a:off x="4010025" y="1603498"/>
              <a:ext cx="920086"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30111" y="1127565"/>
              <a:ext cx="3780800" cy="7813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为节点命名</a:t>
              </a:r>
              <a:endParaRPr lang="en-US" altLang="zh-CN" sz="1600" dirty="0"/>
            </a:p>
            <a:p>
              <a:pPr marL="285750" indent="-285750">
                <a:buFont typeface="Arial" panose="020B0604020202020204" pitchFamily="34" charset="0"/>
                <a:buChar char="•"/>
              </a:pPr>
              <a:r>
                <a:rPr lang="zh-CN" altLang="en-US" sz="1400" dirty="0"/>
                <a:t>这个节点存放于</a:t>
              </a:r>
              <a:r>
                <a:rPr lang="en-US" altLang="zh-CN" sz="1400" dirty="0"/>
                <a:t>Sources/</a:t>
              </a:r>
              <a:r>
                <a:rPr lang="en-US" altLang="zh-CN" sz="1400" dirty="0" err="1"/>
                <a:t>MyVisualization</a:t>
              </a:r>
              <a:r>
                <a:rPr lang="en-US" altLang="zh-CN" sz="1400" dirty="0"/>
                <a:t>/</a:t>
              </a:r>
              <a:r>
                <a:rPr lang="en-US" altLang="zh-CN" sz="1400" dirty="0" err="1"/>
                <a:t>VisualizationMono</a:t>
              </a:r>
              <a:endParaRPr lang="zh-CN" altLang="en-US" sz="1400" dirty="0"/>
            </a:p>
          </p:txBody>
        </p:sp>
      </p:grpSp>
      <p:grpSp>
        <p:nvGrpSpPr>
          <p:cNvPr id="14" name="组合 13"/>
          <p:cNvGrpSpPr/>
          <p:nvPr/>
        </p:nvGrpSpPr>
        <p:grpSpPr>
          <a:xfrm>
            <a:off x="4600221" y="2418179"/>
            <a:ext cx="3067404" cy="893044"/>
            <a:chOff x="4407335" y="4434430"/>
            <a:chExt cx="3067404" cy="893044"/>
          </a:xfrm>
        </p:grpSpPr>
        <p:sp>
          <p:nvSpPr>
            <p:cNvPr id="11" name="矩形 10"/>
            <p:cNvSpPr/>
            <p:nvPr/>
          </p:nvSpPr>
          <p:spPr>
            <a:xfrm>
              <a:off x="4407335" y="5022973"/>
              <a:ext cx="2095854"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02046" y="4434430"/>
              <a:ext cx="972693" cy="588543"/>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设置输入数据结构</a:t>
              </a:r>
              <a:endParaRPr lang="zh-CN" altLang="en-US" sz="1400" dirty="0"/>
            </a:p>
          </p:txBody>
        </p:sp>
      </p:grpSp>
      <p:grpSp>
        <p:nvGrpSpPr>
          <p:cNvPr id="22" name="组合 21"/>
          <p:cNvGrpSpPr/>
          <p:nvPr/>
        </p:nvGrpSpPr>
        <p:grpSpPr>
          <a:xfrm>
            <a:off x="3907093" y="5677049"/>
            <a:ext cx="1722271" cy="898349"/>
            <a:chOff x="3887954" y="5724525"/>
            <a:chExt cx="1722271" cy="898349"/>
          </a:xfrm>
        </p:grpSpPr>
        <p:sp>
          <p:nvSpPr>
            <p:cNvPr id="12" name="矩形 11"/>
            <p:cNvSpPr/>
            <p:nvPr/>
          </p:nvSpPr>
          <p:spPr>
            <a:xfrm>
              <a:off x="3887954" y="6318373"/>
              <a:ext cx="621865"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09819" y="5724525"/>
              <a:ext cx="1100406" cy="59384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目标工程的</a:t>
              </a:r>
              <a:r>
                <a:rPr lang="en-US" altLang="zh-CN" sz="1600" dirty="0"/>
                <a:t>.pro</a:t>
              </a:r>
              <a:r>
                <a:rPr lang="zh-CN" altLang="en-US" sz="1600" dirty="0"/>
                <a:t>文件</a:t>
              </a:r>
            </a:p>
          </p:txBody>
        </p:sp>
      </p:grpSp>
      <p:grpSp>
        <p:nvGrpSpPr>
          <p:cNvPr id="23" name="组合 22"/>
          <p:cNvGrpSpPr/>
          <p:nvPr/>
        </p:nvGrpSpPr>
        <p:grpSpPr>
          <a:xfrm>
            <a:off x="5983454" y="5903239"/>
            <a:ext cx="1684171" cy="688799"/>
            <a:chOff x="5983454" y="5934075"/>
            <a:chExt cx="1684171" cy="688799"/>
          </a:xfrm>
        </p:grpSpPr>
        <p:sp>
          <p:nvSpPr>
            <p:cNvPr id="13" name="矩形 12"/>
            <p:cNvSpPr/>
            <p:nvPr/>
          </p:nvSpPr>
          <p:spPr>
            <a:xfrm>
              <a:off x="5983454" y="6318373"/>
              <a:ext cx="712621"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96075" y="5934075"/>
              <a:ext cx="971550" cy="384298"/>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添加节点</a:t>
              </a:r>
            </a:p>
          </p:txBody>
        </p:sp>
      </p:grpSp>
      <p:grpSp>
        <p:nvGrpSpPr>
          <p:cNvPr id="24" name="组合 23"/>
          <p:cNvGrpSpPr/>
          <p:nvPr/>
        </p:nvGrpSpPr>
        <p:grpSpPr>
          <a:xfrm>
            <a:off x="4572000" y="3667840"/>
            <a:ext cx="3686175" cy="762660"/>
            <a:chOff x="4407335" y="4564814"/>
            <a:chExt cx="3686175" cy="762660"/>
          </a:xfrm>
        </p:grpSpPr>
        <p:sp>
          <p:nvSpPr>
            <p:cNvPr id="25" name="矩形 24"/>
            <p:cNvSpPr/>
            <p:nvPr/>
          </p:nvSpPr>
          <p:spPr>
            <a:xfrm>
              <a:off x="4407335" y="5022973"/>
              <a:ext cx="2095854" cy="30450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503189" y="4564814"/>
              <a:ext cx="1590321" cy="461203"/>
            </a:xfrm>
            <a:prstGeom prst="rect">
              <a:avLst/>
            </a:prstGeom>
            <a:solidFill>
              <a:schemeClr val="accent2"/>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1600" dirty="0"/>
                <a:t>设置输入缓冲区</a:t>
              </a:r>
              <a:endParaRPr lang="zh-CN" altLang="en-US" sz="1400"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 Add Nodes</a:t>
            </a:r>
            <a:endParaRPr lang="zh-CN" altLang="en-US" dirty="0"/>
          </a:p>
        </p:txBody>
      </p:sp>
      <p:pic>
        <p:nvPicPr>
          <p:cNvPr id="4" name="图片 3"/>
          <p:cNvPicPr>
            <a:picLocks noChangeAspect="1"/>
          </p:cNvPicPr>
          <p:nvPr/>
        </p:nvPicPr>
        <p:blipFill>
          <a:blip r:embed="rId2"/>
          <a:stretch>
            <a:fillRect/>
          </a:stretch>
        </p:blipFill>
        <p:spPr>
          <a:xfrm>
            <a:off x="679157" y="2014537"/>
            <a:ext cx="3892842" cy="3700463"/>
          </a:xfrm>
          <a:prstGeom prst="rect">
            <a:avLst/>
          </a:prstGeom>
          <a:effectLst>
            <a:outerShdw blurRad="317500" algn="ctr" rotWithShape="0">
              <a:prstClr val="black">
                <a:alpha val="40000"/>
              </a:prstClr>
            </a:outerShdw>
          </a:effectLst>
        </p:spPr>
      </p:pic>
      <p:sp>
        <p:nvSpPr>
          <p:cNvPr id="27" name="矩形 26"/>
          <p:cNvSpPr/>
          <p:nvPr/>
        </p:nvSpPr>
        <p:spPr>
          <a:xfrm>
            <a:off x="5095875" y="1766887"/>
            <a:ext cx="3686175" cy="4431983"/>
          </a:xfrm>
          <a:prstGeom prst="rect">
            <a:avLst/>
          </a:prstGeom>
        </p:spPr>
        <p:txBody>
          <a:bodyPr wrap="square">
            <a:spAutoFit/>
          </a:bodyPr>
          <a:lstStyle/>
          <a:p>
            <a:r>
              <a:rPr lang="zh-CN" altLang="en-US" sz="2400" dirty="0"/>
              <a:t>添加了以上三个节点之后工程看上去是这样的</a:t>
            </a:r>
            <a:endParaRPr lang="en-US" altLang="zh-CN" sz="2400" dirty="0"/>
          </a:p>
          <a:p>
            <a:endParaRPr lang="en-US" altLang="zh-CN" sz="2400" dirty="0"/>
          </a:p>
          <a:p>
            <a:r>
              <a:rPr lang="zh-CN" altLang="en-US" sz="2400" dirty="0"/>
              <a:t>然后就可以编辑各节点的</a:t>
            </a:r>
            <a:r>
              <a:rPr lang="en-US" altLang="zh-CN" sz="2400" dirty="0"/>
              <a:t>Edit</a:t>
            </a:r>
            <a:r>
              <a:rPr lang="zh-CN" altLang="en-US" sz="2400" dirty="0"/>
              <a:t>文件夹内容</a:t>
            </a:r>
            <a:endParaRPr lang="en-US" altLang="zh-CN" sz="2400" dirty="0"/>
          </a:p>
          <a:p>
            <a:endParaRPr lang="en-US" altLang="zh-CN" sz="2400" dirty="0"/>
          </a:p>
          <a:p>
            <a:r>
              <a:rPr lang="zh-CN" altLang="en-US" sz="2400" dirty="0"/>
              <a:t>最后</a:t>
            </a:r>
            <a:r>
              <a:rPr lang="en-US" altLang="zh-CN" sz="2400" dirty="0"/>
              <a:t>Build</a:t>
            </a:r>
            <a:r>
              <a:rPr lang="zh-CN" altLang="en-US" sz="2400" dirty="0"/>
              <a:t>，生成底层库到</a:t>
            </a:r>
            <a:r>
              <a:rPr lang="en-US" altLang="zh-CN" sz="2000" dirty="0"/>
              <a:t>/home/</a:t>
            </a:r>
            <a:r>
              <a:rPr lang="en-US" altLang="zh-CN" sz="2000" dirty="0" err="1"/>
              <a:t>rsys</a:t>
            </a:r>
            <a:r>
              <a:rPr lang="en-US" altLang="zh-CN" sz="2000" dirty="0"/>
              <a:t>/SDK/</a:t>
            </a:r>
            <a:r>
              <a:rPr lang="en-US" altLang="zh-CN" sz="2000" dirty="0" err="1"/>
              <a:t>RobotSDK</a:t>
            </a:r>
            <a:r>
              <a:rPr lang="en-US" altLang="zh-CN" sz="2000" dirty="0"/>
              <a:t>/</a:t>
            </a:r>
          </a:p>
          <a:p>
            <a:r>
              <a:rPr lang="en-US" altLang="zh-CN" sz="2000" dirty="0"/>
              <a:t>Module/</a:t>
            </a:r>
            <a:r>
              <a:rPr lang="en-US" altLang="zh-CN" sz="2000" dirty="0" err="1"/>
              <a:t>SharedLibrary</a:t>
            </a:r>
            <a:endParaRPr lang="en-US" altLang="zh-CN" sz="2000" dirty="0"/>
          </a:p>
          <a:p>
            <a:endParaRPr lang="en-US" altLang="zh-CN" sz="2000" dirty="0"/>
          </a:p>
          <a:p>
            <a:pPr marL="342900" indent="-342900">
              <a:buFont typeface="Arial" panose="020B0604020202020204" pitchFamily="34" charset="0"/>
              <a:buChar char="•"/>
            </a:pPr>
            <a:r>
              <a:rPr lang="zh-CN" altLang="en-US" dirty="0"/>
              <a:t>取消 </a:t>
            </a:r>
            <a:r>
              <a:rPr lang="en-US" altLang="zh-CN" dirty="0">
                <a:solidFill>
                  <a:schemeClr val="accent2"/>
                </a:solidFill>
              </a:rPr>
              <a:t>Shadow Build </a:t>
            </a:r>
            <a:r>
              <a:rPr lang="en-US" altLang="zh-CN" dirty="0"/>
              <a:t>!</a:t>
            </a:r>
          </a:p>
          <a:p>
            <a:pPr marL="342900" indent="-342900">
              <a:buFont typeface="Arial" panose="020B0604020202020204" pitchFamily="34" charset="0"/>
              <a:buChar char="•"/>
            </a:pPr>
            <a:r>
              <a:rPr lang="zh-CN" altLang="en-US" dirty="0"/>
              <a:t>在 </a:t>
            </a:r>
            <a:r>
              <a:rPr lang="en-US" altLang="zh-CN" dirty="0"/>
              <a:t>Make arguments </a:t>
            </a:r>
            <a:r>
              <a:rPr lang="zh-CN" altLang="en-US" dirty="0"/>
              <a:t>中添加  </a:t>
            </a:r>
            <a:r>
              <a:rPr lang="en-US" altLang="zh-CN" dirty="0">
                <a:solidFill>
                  <a:schemeClr val="accent2"/>
                </a:solidFill>
              </a:rPr>
              <a:t>install</a:t>
            </a:r>
            <a:r>
              <a:rPr lang="en-US" altLang="zh-CN" dirty="0"/>
              <a:t> </a:t>
            </a:r>
            <a:r>
              <a:rPr lang="zh-CN" altLang="en-US" dirty="0"/>
              <a:t>参数 </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Construction</a:t>
            </a:r>
            <a:endParaRPr lang="zh-CN" altLang="en-US" dirty="0"/>
          </a:p>
        </p:txBody>
      </p:sp>
      <p:sp>
        <p:nvSpPr>
          <p:cNvPr id="53" name="矩形 52"/>
          <p:cNvSpPr/>
          <p:nvPr/>
        </p:nvSpPr>
        <p:spPr>
          <a:xfrm>
            <a:off x="567550" y="3105834"/>
            <a:ext cx="8008898" cy="646331"/>
          </a:xfrm>
          <a:prstGeom prst="rect">
            <a:avLst/>
          </a:prstGeom>
        </p:spPr>
        <p:txBody>
          <a:bodyPr wrap="square">
            <a:spAutoFit/>
          </a:bodyPr>
          <a:lstStyle/>
          <a:p>
            <a:pPr lvl="0" algn="ctr"/>
            <a:r>
              <a:rPr lang="zh-CN" altLang="en-US" sz="3600" dirty="0">
                <a:solidFill>
                  <a:prstClr val="black"/>
                </a:solidFill>
              </a:rPr>
              <a:t>如果我想：从</a:t>
            </a:r>
            <a:r>
              <a:rPr lang="en-US" altLang="zh-CN" sz="3600" dirty="0">
                <a:solidFill>
                  <a:prstClr val="black"/>
                </a:solidFill>
              </a:rPr>
              <a:t>0</a:t>
            </a:r>
            <a:r>
              <a:rPr lang="zh-CN" altLang="en-US" sz="3600" dirty="0">
                <a:solidFill>
                  <a:prstClr val="black"/>
                </a:solidFill>
              </a:rPr>
              <a:t>构建一个高层程序</a:t>
            </a:r>
            <a:endParaRPr lang="en-US" altLang="zh-CN" sz="3600"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Construction</a:t>
            </a:r>
            <a:endParaRPr lang="zh-CN" altLang="en-US" dirty="0"/>
          </a:p>
        </p:txBody>
      </p:sp>
      <p:grpSp>
        <p:nvGrpSpPr>
          <p:cNvPr id="15" name="组合 14"/>
          <p:cNvGrpSpPr/>
          <p:nvPr/>
        </p:nvGrpSpPr>
        <p:grpSpPr>
          <a:xfrm>
            <a:off x="341855" y="4086024"/>
            <a:ext cx="5347714" cy="2462864"/>
            <a:chOff x="304256" y="2787075"/>
            <a:chExt cx="5347714" cy="2462864"/>
          </a:xfrm>
        </p:grpSpPr>
        <p:pic>
          <p:nvPicPr>
            <p:cNvPr id="3" name="图片 2"/>
            <p:cNvPicPr>
              <a:picLocks noChangeAspect="1"/>
            </p:cNvPicPr>
            <p:nvPr/>
          </p:nvPicPr>
          <p:blipFill>
            <a:blip r:embed="rId2"/>
            <a:stretch>
              <a:fillRect/>
            </a:stretch>
          </p:blipFill>
          <p:spPr>
            <a:xfrm>
              <a:off x="304256" y="2787075"/>
              <a:ext cx="5347714" cy="2462864"/>
            </a:xfrm>
            <a:prstGeom prst="rect">
              <a:avLst/>
            </a:prstGeom>
            <a:effectLst>
              <a:outerShdw blurRad="317500" algn="ctr" rotWithShape="0">
                <a:prstClr val="black">
                  <a:alpha val="40000"/>
                </a:prstClr>
              </a:outerShdw>
            </a:effectLst>
          </p:spPr>
        </p:pic>
        <p:grpSp>
          <p:nvGrpSpPr>
            <p:cNvPr id="37" name="组合 36"/>
            <p:cNvGrpSpPr/>
            <p:nvPr/>
          </p:nvGrpSpPr>
          <p:grpSpPr>
            <a:xfrm>
              <a:off x="326147" y="2847437"/>
              <a:ext cx="5303931" cy="2383856"/>
              <a:chOff x="634912" y="2898586"/>
              <a:chExt cx="5303931" cy="2383856"/>
            </a:xfrm>
          </p:grpSpPr>
          <p:sp>
            <p:nvSpPr>
              <p:cNvPr id="19" name="矩形 18"/>
              <p:cNvSpPr/>
              <p:nvPr/>
            </p:nvSpPr>
            <p:spPr>
              <a:xfrm>
                <a:off x="634912" y="3502266"/>
                <a:ext cx="893053"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28380" y="3316936"/>
                <a:ext cx="2044038"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86240" y="5001616"/>
                <a:ext cx="752603"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418120" y="2898586"/>
                <a:ext cx="959314" cy="614460"/>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1719111"/>
                  <a:gd name="connsiteY0-82" fmla="*/ 0 h 2568082"/>
                  <a:gd name="connsiteX1-83" fmla="*/ 1468838 w 1719111"/>
                  <a:gd name="connsiteY1-84" fmla="*/ 2568082 h 2568082"/>
                  <a:gd name="connsiteX0-85" fmla="*/ 0 w 1925338"/>
                  <a:gd name="connsiteY0-86" fmla="*/ 1310914 h 1465981"/>
                  <a:gd name="connsiteX1-87" fmla="*/ 1706236 w 1925338"/>
                  <a:gd name="connsiteY1-88" fmla="*/ 44273 h 1465981"/>
                  <a:gd name="connsiteX0-89" fmla="*/ 0 w 1706815"/>
                  <a:gd name="connsiteY0-90" fmla="*/ 1266641 h 1584050"/>
                  <a:gd name="connsiteX1-91" fmla="*/ 1706236 w 1706815"/>
                  <a:gd name="connsiteY1-92" fmla="*/ 0 h 1584050"/>
                  <a:gd name="connsiteX0-93" fmla="*/ 0 w 2345628"/>
                  <a:gd name="connsiteY0-94" fmla="*/ 374845 h 968872"/>
                  <a:gd name="connsiteX1-95" fmla="*/ 2345380 w 2345628"/>
                  <a:gd name="connsiteY1-96" fmla="*/ 0 h 968872"/>
                  <a:gd name="connsiteX0-97" fmla="*/ 0 w 1998775"/>
                  <a:gd name="connsiteY0-98" fmla="*/ 1177463 h 1512738"/>
                  <a:gd name="connsiteX1-99" fmla="*/ 1998416 w 1998775"/>
                  <a:gd name="connsiteY1-100" fmla="*/ 0 h 1512738"/>
                  <a:gd name="connsiteX0-101" fmla="*/ 0 w 1998416"/>
                  <a:gd name="connsiteY0-102" fmla="*/ 1808223 h 1908469"/>
                  <a:gd name="connsiteX1-103" fmla="*/ 1998416 w 1998416"/>
                  <a:gd name="connsiteY1-104" fmla="*/ 630760 h 1908469"/>
                  <a:gd name="connsiteX0-105" fmla="*/ 13198 w 2011614"/>
                  <a:gd name="connsiteY0-106" fmla="*/ 2384865 h 2384864"/>
                  <a:gd name="connsiteX1-107" fmla="*/ 2011614 w 2011614"/>
                  <a:gd name="connsiteY1-108" fmla="*/ 1207402 h 2384864"/>
                  <a:gd name="connsiteX0-109" fmla="*/ 13198 w 2011614"/>
                  <a:gd name="connsiteY0-110" fmla="*/ 2097447 h 2097446"/>
                  <a:gd name="connsiteX1-111" fmla="*/ 2011614 w 2011614"/>
                  <a:gd name="connsiteY1-112" fmla="*/ 1375171 h 2097446"/>
                </a:gdLst>
                <a:ahLst/>
                <a:cxnLst>
                  <a:cxn ang="0">
                    <a:pos x="connsiteX0-1" y="connsiteY0-2"/>
                  </a:cxn>
                  <a:cxn ang="0">
                    <a:pos x="connsiteX1-3" y="connsiteY1-4"/>
                  </a:cxn>
                </a:cxnLst>
                <a:rect l="l" t="t" r="r" b="b"/>
                <a:pathLst>
                  <a:path w="2011614" h="2097446">
                    <a:moveTo>
                      <a:pt x="13198" y="2097447"/>
                    </a:moveTo>
                    <a:cubicBezTo>
                      <a:pt x="-158559" y="-301806"/>
                      <a:pt x="1391628" y="-777444"/>
                      <a:pt x="2011614" y="1375171"/>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3772418" y="3597762"/>
                <a:ext cx="1413822" cy="1403854"/>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grpSp>
      <p:sp>
        <p:nvSpPr>
          <p:cNvPr id="39" name="矩形 38"/>
          <p:cNvSpPr/>
          <p:nvPr/>
        </p:nvSpPr>
        <p:spPr>
          <a:xfrm>
            <a:off x="510043" y="1360288"/>
            <a:ext cx="3332196" cy="2585323"/>
          </a:xfrm>
          <a:prstGeom prst="rect">
            <a:avLst/>
          </a:prstGeom>
        </p:spPr>
        <p:txBody>
          <a:bodyPr wrap="square">
            <a:spAutoFit/>
          </a:bodyPr>
          <a:lstStyle/>
          <a:p>
            <a:r>
              <a:rPr lang="en-US" altLang="zh-CN" dirty="0"/>
              <a:t>~  Step 1: New Project ~</a:t>
            </a:r>
          </a:p>
          <a:p>
            <a:r>
              <a:rPr lang="en-US" altLang="zh-CN" dirty="0"/>
              <a:t>~  Step 2: Configure Project ~</a:t>
            </a:r>
          </a:p>
          <a:p>
            <a:endParaRPr lang="en-US" altLang="zh-CN" dirty="0"/>
          </a:p>
          <a:p>
            <a:r>
              <a:rPr lang="zh-CN" altLang="en-US" dirty="0"/>
              <a:t>主要步骤同</a:t>
            </a:r>
            <a:r>
              <a:rPr lang="en-US" altLang="zh-CN" dirty="0"/>
              <a:t>Lib</a:t>
            </a:r>
            <a:r>
              <a:rPr lang="zh-CN" altLang="en-US" dirty="0"/>
              <a:t>，但</a:t>
            </a:r>
            <a:endParaRPr lang="en-US" altLang="zh-CN" dirty="0"/>
          </a:p>
          <a:p>
            <a:pPr marL="285750" indent="-285750">
              <a:buFont typeface="Arial" panose="020B0604020202020204" pitchFamily="34" charset="0"/>
              <a:buChar char="•"/>
            </a:pPr>
            <a:r>
              <a:rPr lang="en-US" altLang="zh-CN" dirty="0"/>
              <a:t>Template</a:t>
            </a:r>
            <a:r>
              <a:rPr lang="zh-CN" altLang="en-US" dirty="0"/>
              <a:t>选择 </a:t>
            </a:r>
            <a:r>
              <a:rPr lang="en-US" altLang="zh-CN" dirty="0"/>
              <a:t>Applications - </a:t>
            </a:r>
            <a:r>
              <a:rPr lang="en-US" altLang="zh-CN" dirty="0" err="1"/>
              <a:t>Qt</a:t>
            </a:r>
            <a:r>
              <a:rPr lang="en-US" altLang="zh-CN" dirty="0"/>
              <a:t> Widgets Application</a:t>
            </a:r>
          </a:p>
          <a:p>
            <a:pPr marL="285750" indent="-285750">
              <a:buFont typeface="Arial" panose="020B0604020202020204" pitchFamily="34" charset="0"/>
              <a:buChar char="•"/>
            </a:pPr>
            <a:r>
              <a:rPr lang="zh-CN" altLang="en-US" dirty="0"/>
              <a:t>工程创建至</a:t>
            </a:r>
            <a:r>
              <a:rPr lang="en-US" altLang="zh-CN" dirty="0">
                <a:solidFill>
                  <a:schemeClr val="accent2"/>
                </a:solidFill>
              </a:rPr>
              <a:t>Developer</a:t>
            </a:r>
          </a:p>
          <a:p>
            <a:pPr marL="285750" indent="-285750">
              <a:buFont typeface="Arial" panose="020B0604020202020204" pitchFamily="34" charset="0"/>
              <a:buChar char="•"/>
            </a:pPr>
            <a:r>
              <a:rPr lang="en-US" altLang="zh-CN" dirty="0" err="1"/>
              <a:t>Config</a:t>
            </a:r>
            <a:r>
              <a:rPr lang="zh-CN" altLang="en-US" dirty="0"/>
              <a:t>模式选择</a:t>
            </a:r>
            <a:r>
              <a:rPr lang="en-US" altLang="zh-CN" dirty="0">
                <a:solidFill>
                  <a:schemeClr val="accent2"/>
                </a:solidFill>
              </a:rPr>
              <a:t>APP</a:t>
            </a:r>
          </a:p>
          <a:p>
            <a:pPr marL="285750" indent="-285750">
              <a:buFont typeface="Arial" panose="020B0604020202020204" pitchFamily="34" charset="0"/>
              <a:buChar char="•"/>
            </a:pPr>
            <a:endParaRPr lang="en-US" altLang="zh-CN" dirty="0"/>
          </a:p>
        </p:txBody>
      </p:sp>
      <p:grpSp>
        <p:nvGrpSpPr>
          <p:cNvPr id="18" name="组合 17"/>
          <p:cNvGrpSpPr/>
          <p:nvPr/>
        </p:nvGrpSpPr>
        <p:grpSpPr>
          <a:xfrm>
            <a:off x="4416196" y="2789783"/>
            <a:ext cx="4309894" cy="2802609"/>
            <a:chOff x="4628781" y="2922535"/>
            <a:chExt cx="4309894" cy="2802609"/>
          </a:xfrm>
        </p:grpSpPr>
        <p:pic>
          <p:nvPicPr>
            <p:cNvPr id="16" name="图片 15"/>
            <p:cNvPicPr>
              <a:picLocks noChangeAspect="1"/>
            </p:cNvPicPr>
            <p:nvPr/>
          </p:nvPicPr>
          <p:blipFill>
            <a:blip r:embed="rId3"/>
            <a:stretch>
              <a:fillRect/>
            </a:stretch>
          </p:blipFill>
          <p:spPr>
            <a:xfrm>
              <a:off x="4628781" y="2922535"/>
              <a:ext cx="4309894" cy="2802609"/>
            </a:xfrm>
            <a:prstGeom prst="rect">
              <a:avLst/>
            </a:prstGeom>
            <a:effectLst>
              <a:outerShdw blurRad="317500" algn="ctr" rotWithShape="0">
                <a:prstClr val="black">
                  <a:alpha val="40000"/>
                </a:prstClr>
              </a:outerShdw>
            </a:effectLst>
          </p:spPr>
        </p:pic>
        <p:sp>
          <p:nvSpPr>
            <p:cNvPr id="35" name="矩形 34"/>
            <p:cNvSpPr/>
            <p:nvPr/>
          </p:nvSpPr>
          <p:spPr>
            <a:xfrm>
              <a:off x="6388859" y="4469240"/>
              <a:ext cx="1640716"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5139606" y="2391666"/>
            <a:ext cx="3806277" cy="921005"/>
            <a:chOff x="5139606" y="2391666"/>
            <a:chExt cx="3806277" cy="921005"/>
          </a:xfrm>
        </p:grpSpPr>
        <p:pic>
          <p:nvPicPr>
            <p:cNvPr id="17" name="图片 16"/>
            <p:cNvPicPr>
              <a:picLocks noChangeAspect="1"/>
            </p:cNvPicPr>
            <p:nvPr/>
          </p:nvPicPr>
          <p:blipFill>
            <a:blip r:embed="rId4"/>
            <a:stretch>
              <a:fillRect/>
            </a:stretch>
          </p:blipFill>
          <p:spPr>
            <a:xfrm>
              <a:off x="5139606" y="2391666"/>
              <a:ext cx="3806277" cy="921005"/>
            </a:xfrm>
            <a:prstGeom prst="rect">
              <a:avLst/>
            </a:prstGeom>
            <a:effectLst>
              <a:outerShdw blurRad="317500" algn="ctr" rotWithShape="0">
                <a:prstClr val="black">
                  <a:alpha val="40000"/>
                </a:prstClr>
              </a:outerShdw>
            </a:effectLst>
          </p:spPr>
        </p:pic>
        <p:sp>
          <p:nvSpPr>
            <p:cNvPr id="38" name="矩形 37"/>
            <p:cNvSpPr/>
            <p:nvPr/>
          </p:nvSpPr>
          <p:spPr>
            <a:xfrm>
              <a:off x="5183607" y="2965606"/>
              <a:ext cx="579018" cy="280826"/>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6316266" y="1231820"/>
            <a:ext cx="2629617" cy="1483011"/>
            <a:chOff x="6316266" y="1231820"/>
            <a:chExt cx="2629617" cy="1483011"/>
          </a:xfrm>
        </p:grpSpPr>
        <p:pic>
          <p:nvPicPr>
            <p:cNvPr id="25" name="图片 24"/>
            <p:cNvPicPr>
              <a:picLocks noChangeAspect="1"/>
            </p:cNvPicPr>
            <p:nvPr/>
          </p:nvPicPr>
          <p:blipFill>
            <a:blip r:embed="rId5"/>
            <a:stretch>
              <a:fillRect/>
            </a:stretch>
          </p:blipFill>
          <p:spPr>
            <a:xfrm>
              <a:off x="6316266" y="1231820"/>
              <a:ext cx="2227660" cy="1466205"/>
            </a:xfrm>
            <a:prstGeom prst="rect">
              <a:avLst/>
            </a:prstGeom>
            <a:effectLst>
              <a:outerShdw blurRad="317500" algn="ctr" rotWithShape="0">
                <a:prstClr val="black">
                  <a:alpha val="40000"/>
                </a:prstClr>
              </a:outerShdw>
            </a:effectLst>
          </p:spPr>
        </p:pic>
        <p:sp>
          <p:nvSpPr>
            <p:cNvPr id="46" name="文本框 45"/>
            <p:cNvSpPr txBox="1"/>
            <p:nvPr/>
          </p:nvSpPr>
          <p:spPr>
            <a:xfrm>
              <a:off x="8257906" y="2068500"/>
              <a:ext cx="687977" cy="646331"/>
            </a:xfrm>
            <a:prstGeom prst="rect">
              <a:avLst/>
            </a:prstGeom>
            <a:noFill/>
          </p:spPr>
          <p:txBody>
            <a:bodyPr wrap="square" rtlCol="0">
              <a:spAutoFit/>
            </a:bodyPr>
            <a:lstStyle/>
            <a:p>
              <a:r>
                <a:rPr lang="zh-CN" altLang="en-US" sz="3600" dirty="0">
                  <a:solidFill>
                    <a:schemeClr val="accent2"/>
                  </a:solidFill>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Construction</a:t>
            </a:r>
            <a:endParaRPr lang="zh-CN" altLang="en-US" dirty="0"/>
          </a:p>
        </p:txBody>
      </p:sp>
      <p:pic>
        <p:nvPicPr>
          <p:cNvPr id="4" name="图片 3"/>
          <p:cNvPicPr>
            <a:picLocks noChangeAspect="1"/>
          </p:cNvPicPr>
          <p:nvPr/>
        </p:nvPicPr>
        <p:blipFill>
          <a:blip r:embed="rId2"/>
          <a:stretch>
            <a:fillRect/>
          </a:stretch>
        </p:blipFill>
        <p:spPr>
          <a:xfrm>
            <a:off x="2085974" y="2000250"/>
            <a:ext cx="4972050" cy="1428750"/>
          </a:xfrm>
          <a:prstGeom prst="rect">
            <a:avLst/>
          </a:prstGeom>
          <a:effectLst>
            <a:outerShdw blurRad="317500" algn="ctr" rotWithShape="0">
              <a:prstClr val="black">
                <a:alpha val="40000"/>
              </a:prstClr>
            </a:outerShdw>
          </a:effectLst>
        </p:spPr>
      </p:pic>
      <p:sp>
        <p:nvSpPr>
          <p:cNvPr id="23" name="矩形 22"/>
          <p:cNvSpPr/>
          <p:nvPr/>
        </p:nvSpPr>
        <p:spPr>
          <a:xfrm>
            <a:off x="2318990" y="4415097"/>
            <a:ext cx="4506019" cy="2031325"/>
          </a:xfrm>
          <a:prstGeom prst="rect">
            <a:avLst/>
          </a:prstGeom>
        </p:spPr>
        <p:txBody>
          <a:bodyPr wrap="square">
            <a:spAutoFit/>
          </a:bodyPr>
          <a:lstStyle/>
          <a:p>
            <a:r>
              <a:rPr lang="en-US" altLang="zh-CN" dirty="0"/>
              <a:t>~  Step 3: Add Header ~</a:t>
            </a:r>
          </a:p>
          <a:p>
            <a:endParaRPr lang="en-US" altLang="zh-CN" dirty="0"/>
          </a:p>
          <a:p>
            <a:pPr marL="285750" indent="-285750">
              <a:buFont typeface="Arial" panose="020B0604020202020204" pitchFamily="34" charset="0"/>
              <a:buChar char="•"/>
            </a:pPr>
            <a:r>
              <a:rPr lang="zh-CN" altLang="en-US" dirty="0"/>
              <a:t>向工程中 </a:t>
            </a:r>
            <a:r>
              <a:rPr lang="en-US" altLang="zh-CN" dirty="0"/>
              <a:t>Headers/</a:t>
            </a:r>
            <a:r>
              <a:rPr lang="en-US" altLang="zh-CN" dirty="0" err="1"/>
              <a:t>mainwindow.h</a:t>
            </a:r>
            <a:r>
              <a:rPr lang="en-US" altLang="zh-CN" dirty="0"/>
              <a:t> </a:t>
            </a:r>
            <a:r>
              <a:rPr lang="zh-CN" altLang="en-US" dirty="0"/>
              <a:t>添加 </a:t>
            </a:r>
            <a:r>
              <a:rPr lang="en-US" altLang="zh-CN" dirty="0">
                <a:solidFill>
                  <a:schemeClr val="accent2"/>
                </a:solidFill>
                <a:latin typeface="Consolas" panose="020B0609020204030204" pitchFamily="49" charset="0"/>
              </a:rPr>
              <a:t>#include &lt;</a:t>
            </a:r>
            <a:r>
              <a:rPr lang="en-US" altLang="zh-CN" dirty="0" err="1">
                <a:solidFill>
                  <a:schemeClr val="accent2"/>
                </a:solidFill>
                <a:latin typeface="Consolas" panose="020B0609020204030204" pitchFamily="49" charset="0"/>
              </a:rPr>
              <a:t>RobotSDK_Global.h</a:t>
            </a:r>
            <a:r>
              <a:rPr lang="en-US" altLang="zh-CN" dirty="0">
                <a:solidFill>
                  <a:schemeClr val="accent2"/>
                </a:solidFill>
                <a:latin typeface="Consolas" panose="020B0609020204030204" pitchFamily="49" charset="0"/>
              </a:rPr>
              <a:t>&gt;</a:t>
            </a:r>
          </a:p>
          <a:p>
            <a:pPr marL="285750" indent="-285750">
              <a:buFont typeface="Arial" panose="020B0604020202020204" pitchFamily="34" charset="0"/>
              <a:buChar char="•"/>
            </a:pPr>
            <a:endParaRPr lang="en-US" altLang="zh-CN" dirty="0">
              <a:solidFill>
                <a:schemeClr val="accent2"/>
              </a:solidFill>
              <a:latin typeface="Consolas" panose="020B0609020204030204" pitchFamily="49" charset="0"/>
            </a:endParaRPr>
          </a:p>
          <a:p>
            <a:pPr marL="342900" indent="-342900">
              <a:buFont typeface="Arial" panose="020B0604020202020204" pitchFamily="34" charset="0"/>
              <a:buChar char="•"/>
            </a:pPr>
            <a:r>
              <a:rPr lang="zh-CN" altLang="en-US" dirty="0"/>
              <a:t>取消 </a:t>
            </a:r>
            <a:r>
              <a:rPr lang="en-US" altLang="zh-CN" dirty="0">
                <a:solidFill>
                  <a:schemeClr val="accent2"/>
                </a:solidFill>
              </a:rPr>
              <a:t>Shadow Build </a:t>
            </a:r>
            <a:r>
              <a:rPr lang="en-US" altLang="zh-CN" dirty="0"/>
              <a:t>!</a:t>
            </a:r>
          </a:p>
          <a:p>
            <a:pPr marL="342900" indent="-342900">
              <a:buFont typeface="Arial" panose="020B0604020202020204" pitchFamily="34" charset="0"/>
              <a:buChar char="•"/>
            </a:pPr>
            <a:r>
              <a:rPr lang="zh-CN" altLang="en-US" dirty="0">
                <a:solidFill>
                  <a:schemeClr val="accent2"/>
                </a:solidFill>
              </a:rPr>
              <a:t>不用</a:t>
            </a:r>
            <a:r>
              <a:rPr lang="zh-CN" altLang="en-US" dirty="0"/>
              <a:t>添加  </a:t>
            </a:r>
            <a:r>
              <a:rPr lang="en-US" altLang="zh-CN" dirty="0"/>
              <a:t>install </a:t>
            </a:r>
            <a:r>
              <a:rPr lang="zh-CN" altLang="en-US" dirty="0"/>
              <a:t>参数 </a:t>
            </a:r>
            <a:r>
              <a:rPr lang="en-US" altLang="zh-CN" dirty="0"/>
              <a:t>!</a:t>
            </a:r>
            <a:endParaRPr lang="en-US" altLang="zh-CN" dirty="0">
              <a:solidFill>
                <a:schemeClr val="accent2"/>
              </a:solidFill>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2" y="1768261"/>
            <a:ext cx="1729048" cy="461665"/>
          </a:xfrm>
          <a:prstGeom prst="rect">
            <a:avLst/>
          </a:prstGeom>
        </p:spPr>
        <p:txBody>
          <a:bodyPr wrap="square">
            <a:spAutoFit/>
          </a:bodyPr>
          <a:lstStyle/>
          <a:p>
            <a:r>
              <a:rPr lang="zh-CN" altLang="en-US" sz="2400" dirty="0"/>
              <a:t>创建节点</a:t>
            </a:r>
            <a:endParaRPr lang="en-US" altLang="zh-CN" sz="2400" dirty="0"/>
          </a:p>
        </p:txBody>
      </p:sp>
      <p:sp>
        <p:nvSpPr>
          <p:cNvPr id="5" name="矩形 4"/>
          <p:cNvSpPr/>
          <p:nvPr/>
        </p:nvSpPr>
        <p:spPr>
          <a:xfrm>
            <a:off x="340822" y="2784528"/>
            <a:ext cx="8462356" cy="2956322"/>
          </a:xfrm>
          <a:prstGeom prst="rect">
            <a:avLst/>
          </a:prstGeom>
        </p:spPr>
        <p:txBody>
          <a:bodyPr wrap="square">
            <a:spAutoFit/>
          </a:bodyPr>
          <a:lstStyle/>
          <a:p>
            <a:pPr>
              <a:lnSpc>
                <a:spcPct val="150000"/>
              </a:lnSpc>
            </a:pPr>
            <a:r>
              <a:rPr lang="en-US" altLang="zh-CN" dirty="0">
                <a:latin typeface="Consolas" panose="020B0609020204030204" pitchFamily="49" charset="0"/>
              </a:rPr>
              <a:t>NodeType * Node = new NodeType( </a:t>
            </a:r>
            <a:r>
              <a:rPr lang="en-US" altLang="zh-CN" dirty="0">
                <a:solidFill>
                  <a:schemeClr val="bg1">
                    <a:lumMod val="65000"/>
                  </a:schemeClr>
                </a:solidFill>
                <a:latin typeface="Consolas" panose="020B0609020204030204" pitchFamily="49" charset="0"/>
              </a:rPr>
              <a:t>// NodeType: </a:t>
            </a:r>
            <a:r>
              <a:rPr lang="zh-CN" altLang="en-US" dirty="0">
                <a:solidFill>
                  <a:schemeClr val="bg1">
                    <a:lumMod val="65000"/>
                  </a:schemeClr>
                </a:solidFill>
                <a:latin typeface="Consolas" panose="020B0609020204030204" pitchFamily="49" charset="0"/>
              </a:rPr>
              <a:t>从</a:t>
            </a:r>
            <a:r>
              <a:rPr lang="en-US" altLang="zh-CN" dirty="0">
                <a:solidFill>
                  <a:schemeClr val="bg1">
                    <a:lumMod val="65000"/>
                  </a:schemeClr>
                </a:solidFill>
                <a:latin typeface="Consolas" panose="020B0609020204030204" pitchFamily="49" charset="0"/>
              </a:rPr>
              <a:t>Node</a:t>
            </a:r>
            <a:r>
              <a:rPr lang="zh-CN" altLang="en-US" dirty="0">
                <a:solidFill>
                  <a:schemeClr val="bg1">
                    <a:lumMod val="65000"/>
                  </a:schemeClr>
                </a:solidFill>
                <a:latin typeface="Consolas" panose="020B0609020204030204" pitchFamily="49" charset="0"/>
              </a:rPr>
              <a:t>衍生出的节点类型</a:t>
            </a:r>
          </a:p>
          <a:p>
            <a:pPr>
              <a:lnSpc>
                <a:spcPct val="150000"/>
              </a:lnSpc>
            </a:pPr>
            <a:r>
              <a:rPr lang="zh-CN" altLang="en-US" dirty="0">
                <a:latin typeface="Consolas" panose="020B0609020204030204" pitchFamily="49" charset="0"/>
              </a:rPr>
              <a:t>	</a:t>
            </a:r>
            <a:r>
              <a:rPr lang="en-US" altLang="zh-CN" dirty="0">
                <a:solidFill>
                  <a:schemeClr val="accent2"/>
                </a:solidFill>
                <a:latin typeface="Consolas" panose="020B0609020204030204" pitchFamily="49" charset="0"/>
              </a:rPr>
              <a:t>"</a:t>
            </a:r>
            <a:r>
              <a:rPr lang="en-US" altLang="zh-CN" dirty="0" err="1">
                <a:solidFill>
                  <a:schemeClr val="accent2"/>
                </a:solidFill>
                <a:latin typeface="Consolas" panose="020B0609020204030204" pitchFamily="49" charset="0"/>
              </a:rPr>
              <a:t>SharedLibrary</a:t>
            </a:r>
            <a:r>
              <a:rPr lang="en-US" altLang="zh-CN" dirty="0">
                <a:solidFill>
                  <a:schemeClr val="accent2"/>
                </a:solidFill>
                <a:latin typeface="Consolas" panose="020B0609020204030204" pitchFamily="49" charset="0"/>
              </a:rPr>
              <a:t>"</a:t>
            </a: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该节点代码所在低层库工程的名称</a:t>
            </a:r>
          </a:p>
          <a:p>
            <a:pPr>
              <a:lnSpc>
                <a:spcPct val="150000"/>
              </a:lnSpc>
            </a:pPr>
            <a:r>
              <a:rPr lang="zh-CN" altLang="en-US" dirty="0">
                <a:latin typeface="Consolas" panose="020B0609020204030204" pitchFamily="49" charset="0"/>
              </a:rPr>
              <a:t>	</a:t>
            </a:r>
            <a:r>
              <a:rPr lang="en-US" altLang="zh-CN" dirty="0">
                <a:solidFill>
                  <a:schemeClr val="accent2"/>
                </a:solidFill>
                <a:latin typeface="Consolas" panose="020B0609020204030204" pitchFamily="49" charset="0"/>
              </a:rPr>
              <a:t>"</a:t>
            </a:r>
            <a:r>
              <a:rPr lang="en-US" altLang="zh-CN" dirty="0" err="1">
                <a:solidFill>
                  <a:schemeClr val="accent2"/>
                </a:solidFill>
                <a:latin typeface="Consolas" panose="020B0609020204030204" pitchFamily="49" charset="0"/>
              </a:rPr>
              <a:t>NodeClass</a:t>
            </a:r>
            <a:r>
              <a:rPr lang="en-US" altLang="zh-CN" dirty="0">
                <a:solidFill>
                  <a:schemeClr val="accent2"/>
                </a:solidFill>
                <a:latin typeface="Consolas" panose="020B0609020204030204" pitchFamily="49" charset="0"/>
              </a:rPr>
              <a:t>"</a:t>
            </a: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使用</a:t>
            </a:r>
            <a:r>
              <a:rPr lang="en-US" altLang="zh-CN" dirty="0" err="1">
                <a:solidFill>
                  <a:schemeClr val="bg1">
                    <a:lumMod val="65000"/>
                  </a:schemeClr>
                </a:solidFill>
                <a:latin typeface="Consolas" panose="020B0609020204030204" pitchFamily="49" charset="0"/>
              </a:rPr>
              <a:t>ConfigModule</a:t>
            </a:r>
            <a:r>
              <a:rPr lang="zh-CN" altLang="en-US" dirty="0">
                <a:solidFill>
                  <a:schemeClr val="bg1">
                    <a:lumMod val="65000"/>
                  </a:schemeClr>
                </a:solidFill>
                <a:latin typeface="Consolas" panose="020B0609020204030204" pitchFamily="49" charset="0"/>
              </a:rPr>
              <a:t>工具添加节点时填写的节点类名</a:t>
            </a:r>
          </a:p>
          <a:p>
            <a:pPr>
              <a:lnSpc>
                <a:spcPct val="150000"/>
              </a:lnSpc>
            </a:pPr>
            <a:r>
              <a:rPr lang="zh-CN" altLang="en-US" dirty="0">
                <a:latin typeface="Consolas" panose="020B0609020204030204" pitchFamily="49" charset="0"/>
              </a:rPr>
              <a:t>	</a:t>
            </a:r>
            <a:r>
              <a:rPr lang="en-US" altLang="zh-CN" dirty="0">
                <a:solidFill>
                  <a:schemeClr val="accent2"/>
                </a:solidFill>
                <a:latin typeface="Consolas" panose="020B0609020204030204" pitchFamily="49" charset="0"/>
              </a:rPr>
              <a:t>"</a:t>
            </a:r>
            <a:r>
              <a:rPr lang="en-US" altLang="zh-CN" dirty="0" err="1">
                <a:solidFill>
                  <a:schemeClr val="accent2"/>
                </a:solidFill>
                <a:latin typeface="Consolas" panose="020B0609020204030204" pitchFamily="49" charset="0"/>
              </a:rPr>
              <a:t>NodeName</a:t>
            </a:r>
            <a:r>
              <a:rPr lang="en-US" altLang="zh-CN" dirty="0">
                <a:solidFill>
                  <a:schemeClr val="accent2"/>
                </a:solidFill>
                <a:latin typeface="Consolas" panose="020B0609020204030204" pitchFamily="49" charset="0"/>
              </a:rPr>
              <a:t>"</a:t>
            </a: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作为这个节点实例的标识名，可任意赋值</a:t>
            </a:r>
            <a:endParaRPr lang="zh-CN" altLang="en-US" dirty="0">
              <a:latin typeface="Consolas" panose="020B0609020204030204" pitchFamily="49" charset="0"/>
            </a:endParaRPr>
          </a:p>
          <a:p>
            <a:pPr>
              <a:lnSpc>
                <a:spcPct val="150000"/>
              </a:lnSpc>
            </a:pPr>
            <a:r>
              <a:rPr lang="zh-CN" altLang="en-US" dirty="0">
                <a:latin typeface="Consolas" panose="020B0609020204030204" pitchFamily="49" charset="0"/>
              </a:rPr>
              <a:t>	</a:t>
            </a:r>
            <a:r>
              <a:rPr lang="en-US" altLang="zh-CN" dirty="0">
                <a:solidFill>
                  <a:schemeClr val="accent2"/>
                </a:solidFill>
                <a:latin typeface="Consolas" panose="020B0609020204030204" pitchFamily="49" charset="0"/>
              </a:rPr>
              <a:t>"</a:t>
            </a:r>
            <a:r>
              <a:rPr lang="en-US" altLang="zh-CN" dirty="0" err="1">
                <a:solidFill>
                  <a:schemeClr val="accent2"/>
                </a:solidFill>
                <a:latin typeface="Consolas" panose="020B0609020204030204" pitchFamily="49" charset="0"/>
              </a:rPr>
              <a:t>ConfigName</a:t>
            </a:r>
            <a:r>
              <a:rPr lang="en-US" altLang="zh-CN" dirty="0">
                <a:solidFill>
                  <a:schemeClr val="accent2"/>
                </a:solidFill>
                <a:latin typeface="Consolas" panose="020B0609020204030204" pitchFamily="49" charset="0"/>
              </a:rPr>
              <a:t>"</a:t>
            </a: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此应用中该节点</a:t>
            </a:r>
            <a:r>
              <a:rPr lang="en-US" altLang="zh-CN" dirty="0">
                <a:solidFill>
                  <a:schemeClr val="bg1">
                    <a:lumMod val="65000"/>
                  </a:schemeClr>
                </a:solidFill>
                <a:latin typeface="Consolas" panose="020B0609020204030204" pitchFamily="49" charset="0"/>
              </a:rPr>
              <a:t>.xml</a:t>
            </a:r>
            <a:r>
              <a:rPr lang="zh-CN" altLang="en-US" dirty="0">
                <a:solidFill>
                  <a:schemeClr val="bg1">
                    <a:lumMod val="65000"/>
                  </a:schemeClr>
                </a:solidFill>
                <a:latin typeface="Consolas" panose="020B0609020204030204" pitchFamily="49" charset="0"/>
              </a:rPr>
              <a:t>配置文件的相对</a:t>
            </a:r>
            <a:r>
              <a:rPr lang="en-US" altLang="zh-CN" dirty="0">
                <a:solidFill>
                  <a:schemeClr val="bg1">
                    <a:lumMod val="65000"/>
                  </a:schemeClr>
                </a:solidFill>
                <a:latin typeface="Consolas" panose="020B0609020204030204" pitchFamily="49" charset="0"/>
              </a:rPr>
              <a:t>/</a:t>
            </a:r>
            <a:r>
              <a:rPr lang="zh-CN" altLang="en-US" dirty="0">
                <a:solidFill>
                  <a:schemeClr val="bg1">
                    <a:lumMod val="65000"/>
                  </a:schemeClr>
                </a:solidFill>
                <a:latin typeface="Consolas" panose="020B0609020204030204" pitchFamily="49" charset="0"/>
              </a:rPr>
              <a:t>绝对路径</a:t>
            </a:r>
          </a:p>
          <a:p>
            <a:pPr>
              <a:lnSpc>
                <a:spcPct val="150000"/>
              </a:lnSpc>
            </a:pPr>
            <a:r>
              <a:rPr lang="zh-CN" altLang="en-US" dirty="0">
                <a:latin typeface="Consolas" panose="020B0609020204030204" pitchFamily="49" charset="0"/>
              </a:rPr>
              <a:t>	</a:t>
            </a:r>
            <a:r>
              <a:rPr lang="en-US" altLang="zh-CN" dirty="0">
                <a:solidFill>
                  <a:schemeClr val="accent2"/>
                </a:solidFill>
                <a:latin typeface="Consolas" panose="020B0609020204030204" pitchFamily="49" charset="0"/>
              </a:rPr>
              <a:t>...</a:t>
            </a: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可选，节点类型相关</a:t>
            </a:r>
          </a:p>
          <a:p>
            <a:pPr>
              <a:lnSpc>
                <a:spcPct val="150000"/>
              </a:lnSpc>
            </a:pPr>
            <a:r>
              <a:rPr lang="en-US" altLang="zh-CN" dirty="0">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768261"/>
            <a:ext cx="2044931" cy="461665"/>
          </a:xfrm>
          <a:prstGeom prst="rect">
            <a:avLst/>
          </a:prstGeom>
        </p:spPr>
        <p:txBody>
          <a:bodyPr wrap="square">
            <a:spAutoFit/>
          </a:bodyPr>
          <a:lstStyle/>
          <a:p>
            <a:r>
              <a:rPr lang="zh-CN" altLang="en-US" sz="2400" dirty="0"/>
              <a:t>定义输入端口</a:t>
            </a:r>
          </a:p>
        </p:txBody>
      </p:sp>
      <p:sp>
        <p:nvSpPr>
          <p:cNvPr id="5" name="矩形 4"/>
          <p:cNvSpPr/>
          <p:nvPr/>
        </p:nvSpPr>
        <p:spPr>
          <a:xfrm>
            <a:off x="340822" y="2784528"/>
            <a:ext cx="3699163" cy="2169825"/>
          </a:xfrm>
          <a:prstGeom prst="rect">
            <a:avLst/>
          </a:prstGeom>
        </p:spPr>
        <p:txBody>
          <a:bodyPr wrap="square">
            <a:spAutoFit/>
          </a:bodyPr>
          <a:lstStyle/>
          <a:p>
            <a:pPr>
              <a:lnSpc>
                <a:spcPct val="150000"/>
              </a:lnSpc>
            </a:pPr>
            <a:r>
              <a:rPr lang="en-US" altLang="zh-CN" dirty="0">
                <a:latin typeface="Consolas" panose="020B0609020204030204" pitchFamily="49" charset="0"/>
              </a:rPr>
              <a:t>Node-&gt;</a:t>
            </a:r>
            <a:r>
              <a:rPr lang="en-US" altLang="zh-CN" dirty="0" err="1">
                <a:latin typeface="Consolas" panose="020B0609020204030204" pitchFamily="49" charset="0"/>
              </a:rPr>
              <a:t>setInputNodesName</a:t>
            </a:r>
            <a:r>
              <a:rPr lang="en-US" altLang="zh-CN" dirty="0">
                <a:latin typeface="Consolas" panose="020B0609020204030204" pitchFamily="49" charset="0"/>
              </a:rPr>
              <a:t>(</a:t>
            </a:r>
          </a:p>
          <a:p>
            <a:pPr>
              <a:lnSpc>
                <a:spcPct val="150000"/>
              </a:lnSpc>
            </a:pPr>
            <a:r>
              <a:rPr lang="en-US" altLang="zh-CN" dirty="0">
                <a:latin typeface="Consolas" panose="020B0609020204030204" pitchFamily="49" charset="0"/>
              </a:rPr>
              <a:t>	</a:t>
            </a:r>
            <a:r>
              <a:rPr lang="en-US" altLang="zh-CN" dirty="0" err="1">
                <a:latin typeface="Consolas" panose="020B0609020204030204" pitchFamily="49" charset="0"/>
              </a:rPr>
              <a:t>QStringList</a:t>
            </a:r>
            <a:r>
              <a:rPr lang="en-US" altLang="zh-CN" dirty="0">
                <a:latin typeface="Consolas" panose="020B0609020204030204" pitchFamily="49" charset="0"/>
              </a:rPr>
              <a:t>()</a:t>
            </a:r>
          </a:p>
          <a:p>
            <a:pPr>
              <a:lnSpc>
                <a:spcPct val="150000"/>
              </a:lnSpc>
            </a:pPr>
            <a:r>
              <a:rPr lang="en-US" altLang="zh-CN" dirty="0">
                <a:latin typeface="Consolas" panose="020B0609020204030204" pitchFamily="49" charset="0"/>
              </a:rPr>
              <a:t>	&lt;&lt; </a:t>
            </a:r>
            <a:r>
              <a:rPr lang="en-US" altLang="zh-CN" dirty="0">
                <a:solidFill>
                  <a:schemeClr val="accent2"/>
                </a:solidFill>
                <a:latin typeface="Consolas" panose="020B0609020204030204" pitchFamily="49" charset="0"/>
              </a:rPr>
              <a:t>"NodeName1"</a:t>
            </a:r>
          </a:p>
          <a:p>
            <a:pPr>
              <a:lnSpc>
                <a:spcPct val="150000"/>
              </a:lnSpc>
            </a:pPr>
            <a:r>
              <a:rPr lang="en-US" altLang="zh-CN" dirty="0">
                <a:latin typeface="Consolas" panose="020B0609020204030204" pitchFamily="49" charset="0"/>
              </a:rPr>
              <a:t>	&lt;&lt; </a:t>
            </a:r>
            <a:r>
              <a:rPr lang="en-US" altLang="zh-CN" dirty="0">
                <a:solidFill>
                  <a:schemeClr val="accent2"/>
                </a:solidFill>
                <a:latin typeface="Consolas" panose="020B0609020204030204" pitchFamily="49" charset="0"/>
              </a:rPr>
              <a:t>"NodeName2;NodeName3"</a:t>
            </a:r>
          </a:p>
          <a:p>
            <a:pPr>
              <a:lnSpc>
                <a:spcPct val="150000"/>
              </a:lnSpc>
            </a:pPr>
            <a:r>
              <a:rPr lang="en-US" altLang="zh-CN" dirty="0">
                <a:latin typeface="Consolas" panose="020B0609020204030204" pitchFamily="49" charset="0"/>
              </a:rPr>
              <a:t>);</a:t>
            </a:r>
          </a:p>
        </p:txBody>
      </p:sp>
      <p:grpSp>
        <p:nvGrpSpPr>
          <p:cNvPr id="32" name="组合 31"/>
          <p:cNvGrpSpPr/>
          <p:nvPr/>
        </p:nvGrpSpPr>
        <p:grpSpPr>
          <a:xfrm>
            <a:off x="4513809" y="1503426"/>
            <a:ext cx="4095059" cy="3619036"/>
            <a:chOff x="4572000" y="1999093"/>
            <a:chExt cx="4095059" cy="3619036"/>
          </a:xfrm>
        </p:grpSpPr>
        <p:sp>
          <p:nvSpPr>
            <p:cNvPr id="9" name="椭圆 8"/>
            <p:cNvSpPr/>
            <p:nvPr/>
          </p:nvSpPr>
          <p:spPr>
            <a:xfrm>
              <a:off x="4572000" y="1999093"/>
              <a:ext cx="1080000" cy="108000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Name1</a:t>
              </a:r>
              <a:endParaRPr lang="zh-CN" altLang="en-US" sz="2000" dirty="0">
                <a:solidFill>
                  <a:schemeClr val="tx1"/>
                </a:solidFill>
              </a:endParaRPr>
            </a:p>
          </p:txBody>
        </p:sp>
        <p:grpSp>
          <p:nvGrpSpPr>
            <p:cNvPr id="11" name="组合 10"/>
            <p:cNvGrpSpPr/>
            <p:nvPr/>
          </p:nvGrpSpPr>
          <p:grpSpPr>
            <a:xfrm>
              <a:off x="7195809" y="3268611"/>
              <a:ext cx="1471250" cy="1080000"/>
              <a:chOff x="1351464" y="2349234"/>
              <a:chExt cx="1471250" cy="1080000"/>
            </a:xfrm>
          </p:grpSpPr>
          <p:sp>
            <p:nvSpPr>
              <p:cNvPr id="12" name="椭圆 11"/>
              <p:cNvSpPr/>
              <p:nvPr/>
            </p:nvSpPr>
            <p:spPr>
              <a:xfrm>
                <a:off x="1351464" y="2349234"/>
                <a:ext cx="1080000" cy="108000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Node</a:t>
                </a:r>
                <a:endParaRPr lang="zh-CN" altLang="en-US" dirty="0">
                  <a:solidFill>
                    <a:schemeClr val="tx1"/>
                  </a:solidFill>
                </a:endParaRPr>
              </a:p>
            </p:txBody>
          </p:sp>
          <p:cxnSp>
            <p:nvCxnSpPr>
              <p:cNvPr id="14" name="直接箭头连接符 13"/>
              <p:cNvCxnSpPr/>
              <p:nvPr/>
            </p:nvCxnSpPr>
            <p:spPr>
              <a:xfrm>
                <a:off x="2425407" y="2889234"/>
                <a:ext cx="397307" cy="0"/>
              </a:xfrm>
              <a:prstGeom prst="straightConnector1">
                <a:avLst/>
              </a:prstGeom>
              <a:solidFill>
                <a:schemeClr val="accent1">
                  <a:alpha val="25000"/>
                </a:schemeClr>
              </a:solidFill>
              <a:ln w="31750">
                <a:solidFill>
                  <a:schemeClr val="accent2"/>
                </a:solidFill>
                <a:tailEnd type="arrow" w="lg" len="lg"/>
              </a:ln>
            </p:spPr>
            <p:style>
              <a:lnRef idx="2">
                <a:schemeClr val="accent1">
                  <a:shade val="50000"/>
                </a:schemeClr>
              </a:lnRef>
              <a:fillRef idx="1">
                <a:schemeClr val="accent1"/>
              </a:fillRef>
              <a:effectRef idx="0">
                <a:schemeClr val="accent1"/>
              </a:effectRef>
              <a:fontRef idx="minor">
                <a:schemeClr val="lt1"/>
              </a:fontRef>
            </p:style>
          </p:cxnSp>
        </p:grpSp>
        <p:sp>
          <p:nvSpPr>
            <p:cNvPr id="22" name="椭圆 21"/>
            <p:cNvSpPr/>
            <p:nvPr/>
          </p:nvSpPr>
          <p:spPr>
            <a:xfrm>
              <a:off x="4572000" y="4538129"/>
              <a:ext cx="1080000" cy="108000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Name3</a:t>
              </a:r>
              <a:endParaRPr lang="zh-CN" altLang="en-US" sz="2000" dirty="0">
                <a:solidFill>
                  <a:schemeClr val="tx1"/>
                </a:solidFill>
              </a:endParaRPr>
            </a:p>
          </p:txBody>
        </p:sp>
        <p:sp>
          <p:nvSpPr>
            <p:cNvPr id="27" name="任意多边形 26"/>
            <p:cNvSpPr/>
            <p:nvPr/>
          </p:nvSpPr>
          <p:spPr>
            <a:xfrm flipV="1">
              <a:off x="5650540" y="2545093"/>
              <a:ext cx="1763790" cy="82622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2767790"/>
                <a:gd name="connsiteY0-82" fmla="*/ 0 h 3483586"/>
                <a:gd name="connsiteX1-83" fmla="*/ 2621780 w 2767790"/>
                <a:gd name="connsiteY1-84" fmla="*/ 3483586 h 3483586"/>
                <a:gd name="connsiteX0-85" fmla="*/ 0 w 2336226"/>
                <a:gd name="connsiteY0-86" fmla="*/ 95745 h 367754"/>
                <a:gd name="connsiteX1-87" fmla="*/ 2160307 w 2336226"/>
                <a:gd name="connsiteY1-88" fmla="*/ 84101 h 367754"/>
                <a:gd name="connsiteX0-89" fmla="*/ 0 w 2160307"/>
                <a:gd name="connsiteY0-90" fmla="*/ 11644 h 670229"/>
                <a:gd name="connsiteX1-91" fmla="*/ 2160307 w 2160307"/>
                <a:gd name="connsiteY1-92" fmla="*/ 0 h 670229"/>
                <a:gd name="connsiteX0-93" fmla="*/ 0 w 2160307"/>
                <a:gd name="connsiteY0-94" fmla="*/ 11644 h 570328"/>
                <a:gd name="connsiteX1-95" fmla="*/ 2160307 w 2160307"/>
                <a:gd name="connsiteY1-96" fmla="*/ 0 h 570328"/>
                <a:gd name="connsiteX0-97" fmla="*/ 0 w 2160307"/>
                <a:gd name="connsiteY0-98" fmla="*/ 11644 h 460540"/>
                <a:gd name="connsiteX1-99" fmla="*/ 2160307 w 2160307"/>
                <a:gd name="connsiteY1-100" fmla="*/ 0 h 460540"/>
                <a:gd name="connsiteX0-101" fmla="*/ 0 w 3016518"/>
                <a:gd name="connsiteY0-102" fmla="*/ 161273 h 532363"/>
                <a:gd name="connsiteX1-103" fmla="*/ 3016518 w 3016518"/>
                <a:gd name="connsiteY1-104" fmla="*/ 0 h 532363"/>
                <a:gd name="connsiteX0-105" fmla="*/ 0 w 1013150"/>
                <a:gd name="connsiteY0-106" fmla="*/ 1308430 h 1429245"/>
                <a:gd name="connsiteX1-107" fmla="*/ 1013150 w 1013150"/>
                <a:gd name="connsiteY1-108" fmla="*/ 0 h 1429245"/>
                <a:gd name="connsiteX0-109" fmla="*/ 0 w 1013150"/>
                <a:gd name="connsiteY0-110" fmla="*/ 1308430 h 1308520"/>
                <a:gd name="connsiteX1-111" fmla="*/ 1013150 w 1013150"/>
                <a:gd name="connsiteY1-112" fmla="*/ 0 h 1308520"/>
                <a:gd name="connsiteX0-113" fmla="*/ 0 w 1013493"/>
                <a:gd name="connsiteY0-114" fmla="*/ 1308430 h 1308555"/>
                <a:gd name="connsiteX1-115" fmla="*/ 1013150 w 1013493"/>
                <a:gd name="connsiteY1-116" fmla="*/ 0 h 1308555"/>
                <a:gd name="connsiteX0-117" fmla="*/ 0 w 972329"/>
                <a:gd name="connsiteY0-118" fmla="*/ 1422978 h 1423077"/>
                <a:gd name="connsiteX1-119" fmla="*/ 971924 w 972329"/>
                <a:gd name="connsiteY1-120" fmla="*/ 0 h 1423077"/>
                <a:gd name="connsiteX0-121" fmla="*/ 0 w 971924"/>
                <a:gd name="connsiteY0-122" fmla="*/ 1422978 h 1423153"/>
                <a:gd name="connsiteX1-123" fmla="*/ 971924 w 971924"/>
                <a:gd name="connsiteY1-124" fmla="*/ 0 h 1423153"/>
                <a:gd name="connsiteX0-125" fmla="*/ 0 w 971924"/>
                <a:gd name="connsiteY0-126" fmla="*/ 1422978 h 1423153"/>
                <a:gd name="connsiteX1-127" fmla="*/ 971924 w 971924"/>
                <a:gd name="connsiteY1-128" fmla="*/ 0 h 1423153"/>
              </a:gdLst>
              <a:ahLst/>
              <a:cxnLst>
                <a:cxn ang="0">
                  <a:pos x="connsiteX0-1" y="connsiteY0-2"/>
                </a:cxn>
                <a:cxn ang="0">
                  <a:pos x="connsiteX1-3" y="connsiteY1-4"/>
                </a:cxn>
              </a:cxnLst>
              <a:rect l="l" t="t" r="r" b="b"/>
              <a:pathLst>
                <a:path w="971924" h="1423153">
                  <a:moveTo>
                    <a:pt x="0" y="1422978"/>
                  </a:moveTo>
                  <a:cubicBezTo>
                    <a:pt x="552715" y="1431535"/>
                    <a:pt x="708093" y="1130415"/>
                    <a:pt x="971924" y="0"/>
                  </a:cubicBezTo>
                </a:path>
              </a:pathLst>
            </a:custGeom>
            <a:no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5650540" y="3808611"/>
              <a:ext cx="1695753" cy="1262153"/>
              <a:chOff x="5650540" y="3808611"/>
              <a:chExt cx="1695753" cy="1262153"/>
            </a:xfrm>
          </p:grpSpPr>
          <p:sp>
            <p:nvSpPr>
              <p:cNvPr id="26" name="任意多边形 25"/>
              <p:cNvSpPr/>
              <p:nvPr/>
            </p:nvSpPr>
            <p:spPr>
              <a:xfrm>
                <a:off x="6324831" y="4145285"/>
                <a:ext cx="1021462" cy="29427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2767790"/>
                  <a:gd name="connsiteY0-82" fmla="*/ 0 h 3483586"/>
                  <a:gd name="connsiteX1-83" fmla="*/ 2621780 w 2767790"/>
                  <a:gd name="connsiteY1-84" fmla="*/ 3483586 h 3483586"/>
                  <a:gd name="connsiteX0-85" fmla="*/ 0 w 2336226"/>
                  <a:gd name="connsiteY0-86" fmla="*/ 95745 h 367754"/>
                  <a:gd name="connsiteX1-87" fmla="*/ 2160307 w 2336226"/>
                  <a:gd name="connsiteY1-88" fmla="*/ 84101 h 367754"/>
                  <a:gd name="connsiteX0-89" fmla="*/ 0 w 2160307"/>
                  <a:gd name="connsiteY0-90" fmla="*/ 11644 h 670229"/>
                  <a:gd name="connsiteX1-91" fmla="*/ 2160307 w 2160307"/>
                  <a:gd name="connsiteY1-92" fmla="*/ 0 h 670229"/>
                  <a:gd name="connsiteX0-93" fmla="*/ 0 w 2160307"/>
                  <a:gd name="connsiteY0-94" fmla="*/ 11644 h 570328"/>
                  <a:gd name="connsiteX1-95" fmla="*/ 2160307 w 2160307"/>
                  <a:gd name="connsiteY1-96" fmla="*/ 0 h 570328"/>
                  <a:gd name="connsiteX0-97" fmla="*/ 0 w 2160307"/>
                  <a:gd name="connsiteY0-98" fmla="*/ 11644 h 460540"/>
                  <a:gd name="connsiteX1-99" fmla="*/ 2160307 w 2160307"/>
                  <a:gd name="connsiteY1-100" fmla="*/ 0 h 460540"/>
                  <a:gd name="connsiteX0-101" fmla="*/ 0 w 3016518"/>
                  <a:gd name="connsiteY0-102" fmla="*/ 161273 h 532363"/>
                  <a:gd name="connsiteX1-103" fmla="*/ 3016518 w 3016518"/>
                  <a:gd name="connsiteY1-104" fmla="*/ 0 h 532363"/>
                  <a:gd name="connsiteX0-105" fmla="*/ 0 w 1013150"/>
                  <a:gd name="connsiteY0-106" fmla="*/ 1308430 h 1429245"/>
                  <a:gd name="connsiteX1-107" fmla="*/ 1013150 w 1013150"/>
                  <a:gd name="connsiteY1-108" fmla="*/ 0 h 1429245"/>
                  <a:gd name="connsiteX0-109" fmla="*/ 0 w 1013150"/>
                  <a:gd name="connsiteY0-110" fmla="*/ 1308430 h 1308520"/>
                  <a:gd name="connsiteX1-111" fmla="*/ 1013150 w 1013150"/>
                  <a:gd name="connsiteY1-112" fmla="*/ 0 h 1308520"/>
                  <a:gd name="connsiteX0-113" fmla="*/ 0 w 1013493"/>
                  <a:gd name="connsiteY0-114" fmla="*/ 1308430 h 1308555"/>
                  <a:gd name="connsiteX1-115" fmla="*/ 1013150 w 1013493"/>
                  <a:gd name="connsiteY1-116" fmla="*/ 0 h 1308555"/>
                  <a:gd name="connsiteX0-117" fmla="*/ 0 w 988589"/>
                  <a:gd name="connsiteY0-118" fmla="*/ 310903 h 497576"/>
                  <a:gd name="connsiteX1-119" fmla="*/ 988211 w 988589"/>
                  <a:gd name="connsiteY1-120" fmla="*/ 0 h 497576"/>
                  <a:gd name="connsiteX0-121" fmla="*/ 0 w 988211"/>
                  <a:gd name="connsiteY0-122" fmla="*/ 310903 h 311419"/>
                  <a:gd name="connsiteX1-123" fmla="*/ 988211 w 988211"/>
                  <a:gd name="connsiteY1-124" fmla="*/ 0 h 311419"/>
                  <a:gd name="connsiteX0-125" fmla="*/ 0 w 1021462"/>
                  <a:gd name="connsiteY0-126" fmla="*/ 294278 h 294886"/>
                  <a:gd name="connsiteX1-127" fmla="*/ 1021462 w 1021462"/>
                  <a:gd name="connsiteY1-128" fmla="*/ 0 h 294886"/>
                  <a:gd name="connsiteX0-129" fmla="*/ 0 w 1021462"/>
                  <a:gd name="connsiteY0-130" fmla="*/ 294278 h 294278"/>
                  <a:gd name="connsiteX1-131" fmla="*/ 1021462 w 1021462"/>
                  <a:gd name="connsiteY1-132" fmla="*/ 0 h 294278"/>
                </a:gdLst>
                <a:ahLst/>
                <a:cxnLst>
                  <a:cxn ang="0">
                    <a:pos x="connsiteX0-1" y="connsiteY0-2"/>
                  </a:cxn>
                  <a:cxn ang="0">
                    <a:pos x="connsiteX1-3" y="connsiteY1-4"/>
                  </a:cxn>
                </a:cxnLst>
                <a:rect l="l" t="t" r="r" b="b"/>
                <a:pathLst>
                  <a:path w="1021462" h="294278">
                    <a:moveTo>
                      <a:pt x="0" y="294278"/>
                    </a:moveTo>
                    <a:cubicBezTo>
                      <a:pt x="573081" y="294522"/>
                      <a:pt x="824653" y="221983"/>
                      <a:pt x="1021462" y="0"/>
                    </a:cubicBezTo>
                  </a:path>
                </a:pathLst>
              </a:custGeom>
              <a:noFill/>
              <a:ln w="31750">
                <a:solidFill>
                  <a:schemeClr val="accent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大括号 27"/>
              <p:cNvSpPr/>
              <p:nvPr/>
            </p:nvSpPr>
            <p:spPr>
              <a:xfrm>
                <a:off x="5650540" y="3808611"/>
                <a:ext cx="581891" cy="1262153"/>
              </a:xfrm>
              <a:prstGeom prst="rightBrace">
                <a:avLst>
                  <a:gd name="adj1" fmla="val 54226"/>
                  <a:gd name="adj2" fmla="val 50000"/>
                </a:avLst>
              </a:prstGeom>
              <a:noFill/>
              <a:ln w="31750">
                <a:solidFill>
                  <a:schemeClr val="accent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30" name="矩形 29"/>
            <p:cNvSpPr/>
            <p:nvPr/>
          </p:nvSpPr>
          <p:spPr>
            <a:xfrm>
              <a:off x="7195809" y="2812395"/>
              <a:ext cx="896912" cy="369332"/>
            </a:xfrm>
            <a:prstGeom prst="rect">
              <a:avLst/>
            </a:prstGeom>
          </p:spPr>
          <p:txBody>
            <a:bodyPr wrap="none">
              <a:spAutoFit/>
            </a:bodyPr>
            <a:lstStyle/>
            <a:p>
              <a:pPr algn="ctr"/>
              <a:r>
                <a:rPr lang="en-US" altLang="zh-CN" dirty="0">
                  <a:solidFill>
                    <a:schemeClr val="accent1"/>
                  </a:solidFill>
                </a:rPr>
                <a:t>Port[0]</a:t>
              </a:r>
              <a:endParaRPr lang="zh-CN" altLang="en-US" dirty="0">
                <a:solidFill>
                  <a:schemeClr val="accent1"/>
                </a:solidFill>
              </a:endParaRPr>
            </a:p>
          </p:txBody>
        </p:sp>
        <p:sp>
          <p:nvSpPr>
            <p:cNvPr id="31" name="矩形 30"/>
            <p:cNvSpPr/>
            <p:nvPr/>
          </p:nvSpPr>
          <p:spPr>
            <a:xfrm>
              <a:off x="6356103" y="3853215"/>
              <a:ext cx="896912" cy="369332"/>
            </a:xfrm>
            <a:prstGeom prst="rect">
              <a:avLst/>
            </a:prstGeom>
          </p:spPr>
          <p:txBody>
            <a:bodyPr wrap="none">
              <a:spAutoFit/>
            </a:bodyPr>
            <a:lstStyle/>
            <a:p>
              <a:pPr algn="ctr"/>
              <a:r>
                <a:rPr lang="en-US" altLang="zh-CN" dirty="0">
                  <a:solidFill>
                    <a:schemeClr val="accent1"/>
                  </a:solidFill>
                </a:rPr>
                <a:t>Port[1]</a:t>
              </a:r>
              <a:endParaRPr lang="zh-CN" altLang="en-US" dirty="0">
                <a:solidFill>
                  <a:schemeClr val="accent1"/>
                </a:solidFill>
              </a:endParaRPr>
            </a:p>
          </p:txBody>
        </p:sp>
        <p:sp>
          <p:nvSpPr>
            <p:cNvPr id="33" name="椭圆 32"/>
            <p:cNvSpPr/>
            <p:nvPr/>
          </p:nvSpPr>
          <p:spPr>
            <a:xfrm>
              <a:off x="4572000" y="3239483"/>
              <a:ext cx="1080000" cy="1080000"/>
            </a:xfrm>
            <a:prstGeom prst="ellipse">
              <a:avLst/>
            </a:prstGeom>
            <a:solidFill>
              <a:schemeClr val="accent1">
                <a:alpha val="25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Name2</a:t>
              </a:r>
              <a:endParaRPr lang="zh-CN" altLang="en-US" sz="2000" dirty="0">
                <a:solidFill>
                  <a:schemeClr val="tx1"/>
                </a:solidFill>
              </a:endParaRPr>
            </a:p>
          </p:txBody>
        </p:sp>
      </p:grpSp>
      <p:sp>
        <p:nvSpPr>
          <p:cNvPr id="34" name="矩形 33"/>
          <p:cNvSpPr/>
          <p:nvPr/>
        </p:nvSpPr>
        <p:spPr>
          <a:xfrm>
            <a:off x="4093474" y="5341108"/>
            <a:ext cx="4761540" cy="1354217"/>
          </a:xfrm>
          <a:prstGeom prst="rect">
            <a:avLst/>
          </a:prstGeom>
        </p:spPr>
        <p:txBody>
          <a:bodyPr wrap="square">
            <a:spAutoFit/>
          </a:bodyPr>
          <a:lstStyle/>
          <a:p>
            <a:r>
              <a:rPr lang="zh-CN" altLang="en-US" dirty="0"/>
              <a:t>通过QStringList实现</a:t>
            </a:r>
            <a:endParaRPr lang="en-US" altLang="zh-CN" dirty="0"/>
          </a:p>
          <a:p>
            <a:pPr marL="285750" indent="-285750">
              <a:buFont typeface="Arial" panose="020B0604020202020204" pitchFamily="34" charset="0"/>
              <a:buChar char="•"/>
            </a:pPr>
            <a:r>
              <a:rPr lang="zh-CN" altLang="en-US" sz="1600" dirty="0"/>
              <a:t>假如需要区分多个端口就要用</a:t>
            </a:r>
            <a:r>
              <a:rPr lang="en-US" altLang="zh-CN" sz="1600" dirty="0"/>
              <a:t>&lt;&lt;</a:t>
            </a:r>
            <a:r>
              <a:rPr lang="zh-CN" altLang="en-US" sz="1600" dirty="0"/>
              <a:t>分隔开，写在不同的QString中</a:t>
            </a:r>
            <a:endParaRPr lang="en-US" altLang="zh-CN" sz="1600" dirty="0"/>
          </a:p>
          <a:p>
            <a:pPr marL="285750" indent="-285750">
              <a:buFont typeface="Arial" panose="020B0604020202020204" pitchFamily="34" charset="0"/>
              <a:buChar char="•"/>
            </a:pPr>
            <a:r>
              <a:rPr lang="zh-CN" altLang="en-US" sz="1600" dirty="0"/>
              <a:t>假如有多个节点都往同一个端口输入就要在一对双引号内使用分号隔开，写在同一个QString中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Configuration</a:t>
            </a:r>
            <a:endParaRPr lang="zh-CN" altLang="en-US" dirty="0"/>
          </a:p>
        </p:txBody>
      </p:sp>
      <p:sp>
        <p:nvSpPr>
          <p:cNvPr id="15" name="文本框 14"/>
          <p:cNvSpPr txBox="1"/>
          <p:nvPr/>
        </p:nvSpPr>
        <p:spPr>
          <a:xfrm>
            <a:off x="4834072" y="1729371"/>
            <a:ext cx="418955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将</a:t>
            </a:r>
            <a:r>
              <a:rPr lang="en-US" altLang="zh-CN" sz="2400" dirty="0"/>
              <a:t>example1_app</a:t>
            </a:r>
            <a:r>
              <a:rPr lang="zh-CN" altLang="en-US" sz="2400" dirty="0"/>
              <a:t>解压到</a:t>
            </a:r>
            <a:r>
              <a:rPr lang="en-US" altLang="zh-CN" sz="2400" dirty="0"/>
              <a:t>Developer</a:t>
            </a:r>
            <a:r>
              <a:rPr lang="zh-CN" altLang="en-US" sz="2400" dirty="0"/>
              <a:t>文件夹</a:t>
            </a:r>
            <a:endParaRPr lang="en-US" altLang="zh-CN" sz="2400" dirty="0"/>
          </a:p>
          <a:p>
            <a:pPr marL="342900" indent="-342900">
              <a:buFont typeface="Arial" panose="020B0604020202020204" pitchFamily="34" charset="0"/>
              <a:buChar char="•"/>
            </a:pPr>
            <a:r>
              <a:rPr lang="zh-CN" altLang="en-US" sz="2400" dirty="0"/>
              <a:t>打开</a:t>
            </a:r>
            <a:r>
              <a:rPr lang="en-US" altLang="zh-CN" sz="2400" dirty="0"/>
              <a:t>.pro</a:t>
            </a:r>
            <a:r>
              <a:rPr lang="zh-CN" altLang="en-US" sz="2400" dirty="0"/>
              <a:t>工程文件</a:t>
            </a:r>
            <a:endParaRPr lang="en-US" altLang="zh-CN" sz="2400" dirty="0"/>
          </a:p>
          <a:p>
            <a:pPr marL="342900" indent="-342900">
              <a:buFont typeface="Arial" panose="020B0604020202020204" pitchFamily="34" charset="0"/>
              <a:buChar char="•"/>
            </a:pPr>
            <a:r>
              <a:rPr lang="zh-CN" altLang="en-US" sz="2400" dirty="0"/>
              <a:t>使用默认配置</a:t>
            </a:r>
            <a:br>
              <a:rPr lang="en-US" altLang="zh-CN" sz="2400" dirty="0"/>
            </a:br>
            <a:r>
              <a:rPr lang="zh-CN" altLang="en-US" sz="2400" dirty="0"/>
              <a:t>点</a:t>
            </a:r>
            <a:r>
              <a:rPr lang="en-US" altLang="zh-CN" sz="2400" dirty="0"/>
              <a:t>Configure Project</a:t>
            </a:r>
          </a:p>
        </p:txBody>
      </p:sp>
      <p:pic>
        <p:nvPicPr>
          <p:cNvPr id="3" name="图片 2"/>
          <p:cNvPicPr>
            <a:picLocks noChangeAspect="1"/>
          </p:cNvPicPr>
          <p:nvPr/>
        </p:nvPicPr>
        <p:blipFill>
          <a:blip r:embed="rId2"/>
          <a:stretch>
            <a:fillRect/>
          </a:stretch>
        </p:blipFill>
        <p:spPr>
          <a:xfrm>
            <a:off x="436979" y="1911485"/>
            <a:ext cx="1914525" cy="1276350"/>
          </a:xfrm>
          <a:prstGeom prst="rect">
            <a:avLst/>
          </a:prstGeom>
          <a:effectLst>
            <a:outerShdw blurRad="317500" algn="ctr" rotWithShape="0">
              <a:prstClr val="black">
                <a:alpha val="40000"/>
              </a:prstClr>
            </a:outerShdw>
          </a:effectLst>
        </p:spPr>
      </p:pic>
      <p:grpSp>
        <p:nvGrpSpPr>
          <p:cNvPr id="11" name="组合 10"/>
          <p:cNvGrpSpPr/>
          <p:nvPr/>
        </p:nvGrpSpPr>
        <p:grpSpPr>
          <a:xfrm>
            <a:off x="611546" y="2981983"/>
            <a:ext cx="2847975" cy="1266825"/>
            <a:chOff x="476374" y="2064741"/>
            <a:chExt cx="2847975" cy="1266825"/>
          </a:xfrm>
        </p:grpSpPr>
        <p:pic>
          <p:nvPicPr>
            <p:cNvPr id="4" name="图片 3"/>
            <p:cNvPicPr>
              <a:picLocks noChangeAspect="1"/>
            </p:cNvPicPr>
            <p:nvPr/>
          </p:nvPicPr>
          <p:blipFill>
            <a:blip r:embed="rId3"/>
            <a:stretch>
              <a:fillRect/>
            </a:stretch>
          </p:blipFill>
          <p:spPr>
            <a:xfrm>
              <a:off x="476374" y="2064741"/>
              <a:ext cx="2847975" cy="1266825"/>
            </a:xfrm>
            <a:prstGeom prst="rect">
              <a:avLst/>
            </a:prstGeom>
            <a:effectLst>
              <a:outerShdw blurRad="317500" algn="ctr" rotWithShape="0">
                <a:prstClr val="black">
                  <a:alpha val="40000"/>
                </a:prstClr>
              </a:outerShdw>
            </a:effectLst>
          </p:spPr>
        </p:pic>
        <p:sp>
          <p:nvSpPr>
            <p:cNvPr id="13" name="矩形 12"/>
            <p:cNvSpPr/>
            <p:nvPr/>
          </p:nvSpPr>
          <p:spPr>
            <a:xfrm>
              <a:off x="2367564" y="2395257"/>
              <a:ext cx="899759" cy="87762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60127" y="4037600"/>
            <a:ext cx="5747921" cy="2225002"/>
            <a:chOff x="651025" y="2732055"/>
            <a:chExt cx="5747921" cy="2225002"/>
          </a:xfrm>
        </p:grpSpPr>
        <p:pic>
          <p:nvPicPr>
            <p:cNvPr id="12" name="图片 11"/>
            <p:cNvPicPr>
              <a:picLocks noChangeAspect="1"/>
            </p:cNvPicPr>
            <p:nvPr/>
          </p:nvPicPr>
          <p:blipFill>
            <a:blip r:embed="rId4"/>
            <a:stretch>
              <a:fillRect/>
            </a:stretch>
          </p:blipFill>
          <p:spPr>
            <a:xfrm>
              <a:off x="651025" y="2732055"/>
              <a:ext cx="5747921" cy="2225002"/>
            </a:xfrm>
            <a:prstGeom prst="rect">
              <a:avLst/>
            </a:prstGeom>
            <a:effectLst>
              <a:outerShdw blurRad="317500" algn="ctr" rotWithShape="0">
                <a:prstClr val="black">
                  <a:alpha val="40000"/>
                </a:prstClr>
              </a:outerShdw>
            </a:effectLst>
          </p:spPr>
        </p:pic>
        <p:sp>
          <p:nvSpPr>
            <p:cNvPr id="21" name="矩形 20"/>
            <p:cNvSpPr/>
            <p:nvPr/>
          </p:nvSpPr>
          <p:spPr>
            <a:xfrm>
              <a:off x="5286633" y="4602285"/>
              <a:ext cx="1112313" cy="35477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500"/>
                                        <p:tgtEl>
                                          <p:spTgt spid="1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768261"/>
            <a:ext cx="2044931" cy="461665"/>
          </a:xfrm>
          <a:prstGeom prst="rect">
            <a:avLst/>
          </a:prstGeom>
        </p:spPr>
        <p:txBody>
          <a:bodyPr wrap="square">
            <a:spAutoFit/>
          </a:bodyPr>
          <a:lstStyle/>
          <a:p>
            <a:r>
              <a:rPr lang="zh-CN" altLang="en-US" sz="2400" dirty="0"/>
              <a:t>定义输出端口</a:t>
            </a:r>
          </a:p>
        </p:txBody>
      </p:sp>
      <p:sp>
        <p:nvSpPr>
          <p:cNvPr id="5" name="矩形 4"/>
          <p:cNvSpPr/>
          <p:nvPr/>
        </p:nvSpPr>
        <p:spPr>
          <a:xfrm>
            <a:off x="340822" y="2784528"/>
            <a:ext cx="3699163" cy="2169825"/>
          </a:xfrm>
          <a:prstGeom prst="rect">
            <a:avLst/>
          </a:prstGeom>
        </p:spPr>
        <p:txBody>
          <a:bodyPr wrap="square">
            <a:spAutoFit/>
          </a:bodyPr>
          <a:lstStyle/>
          <a:p>
            <a:pPr>
              <a:lnSpc>
                <a:spcPct val="150000"/>
              </a:lnSpc>
            </a:pPr>
            <a:r>
              <a:rPr lang="en-US" altLang="zh-CN" dirty="0">
                <a:latin typeface="Consolas" panose="020B0609020204030204" pitchFamily="49" charset="0"/>
              </a:rPr>
              <a:t>Node-&gt;</a:t>
            </a:r>
            <a:r>
              <a:rPr lang="en-US" altLang="zh-CN" dirty="0" err="1">
                <a:latin typeface="Consolas" panose="020B0609020204030204" pitchFamily="49" charset="0"/>
              </a:rPr>
              <a:t>setOutputNodesName</a:t>
            </a:r>
            <a:r>
              <a:rPr lang="en-US" altLang="zh-CN" dirty="0">
                <a:latin typeface="Consolas" panose="020B0609020204030204" pitchFamily="49" charset="0"/>
              </a:rPr>
              <a:t>(</a:t>
            </a:r>
          </a:p>
          <a:p>
            <a:pPr>
              <a:lnSpc>
                <a:spcPct val="150000"/>
              </a:lnSpc>
            </a:pPr>
            <a:r>
              <a:rPr lang="en-US" altLang="zh-CN" dirty="0">
                <a:latin typeface="Consolas" panose="020B0609020204030204" pitchFamily="49" charset="0"/>
              </a:rPr>
              <a:t>	</a:t>
            </a:r>
            <a:r>
              <a:rPr lang="en-US" altLang="zh-CN" dirty="0" err="1">
                <a:latin typeface="Consolas" panose="020B0609020204030204" pitchFamily="49" charset="0"/>
              </a:rPr>
              <a:t>QStringList</a:t>
            </a:r>
            <a:r>
              <a:rPr lang="en-US" altLang="zh-CN" dirty="0">
                <a:latin typeface="Consolas" panose="020B0609020204030204" pitchFamily="49" charset="0"/>
              </a:rPr>
              <a:t>()</a:t>
            </a:r>
          </a:p>
          <a:p>
            <a:pPr>
              <a:lnSpc>
                <a:spcPct val="150000"/>
              </a:lnSpc>
            </a:pPr>
            <a:r>
              <a:rPr lang="en-US" altLang="zh-CN" dirty="0">
                <a:latin typeface="Consolas" panose="020B0609020204030204" pitchFamily="49" charset="0"/>
              </a:rPr>
              <a:t>	&lt;&lt; </a:t>
            </a:r>
            <a:r>
              <a:rPr lang="en-US" altLang="zh-CN" dirty="0">
                <a:solidFill>
                  <a:schemeClr val="accent2"/>
                </a:solidFill>
                <a:latin typeface="Consolas" panose="020B0609020204030204" pitchFamily="49" charset="0"/>
              </a:rPr>
              <a:t>"NodeName1"</a:t>
            </a:r>
          </a:p>
          <a:p>
            <a:pPr>
              <a:lnSpc>
                <a:spcPct val="150000"/>
              </a:lnSpc>
            </a:pPr>
            <a:r>
              <a:rPr lang="en-US" altLang="zh-CN" dirty="0">
                <a:latin typeface="Consolas" panose="020B0609020204030204" pitchFamily="49" charset="0"/>
              </a:rPr>
              <a:t>	&lt;&lt; </a:t>
            </a:r>
            <a:r>
              <a:rPr lang="en-US" altLang="zh-CN" dirty="0">
                <a:solidFill>
                  <a:schemeClr val="accent2"/>
                </a:solidFill>
                <a:latin typeface="Consolas" panose="020B0609020204030204" pitchFamily="49" charset="0"/>
              </a:rPr>
              <a:t>"NodeName2;NodeName3"</a:t>
            </a:r>
          </a:p>
          <a:p>
            <a:pPr>
              <a:lnSpc>
                <a:spcPct val="150000"/>
              </a:lnSpc>
            </a:pPr>
            <a:r>
              <a:rPr lang="en-US" altLang="zh-CN" dirty="0">
                <a:latin typeface="Consolas" panose="020B0609020204030204" pitchFamily="49" charset="0"/>
              </a:rPr>
              <a:t>);</a:t>
            </a:r>
          </a:p>
        </p:txBody>
      </p:sp>
      <p:grpSp>
        <p:nvGrpSpPr>
          <p:cNvPr id="32" name="组合 31"/>
          <p:cNvGrpSpPr/>
          <p:nvPr/>
        </p:nvGrpSpPr>
        <p:grpSpPr>
          <a:xfrm flipH="1">
            <a:off x="4513809" y="1503426"/>
            <a:ext cx="4095059" cy="3619036"/>
            <a:chOff x="4572000" y="1999093"/>
            <a:chExt cx="4095059" cy="3619036"/>
          </a:xfrm>
        </p:grpSpPr>
        <p:sp>
          <p:nvSpPr>
            <p:cNvPr id="9" name="椭圆 8"/>
            <p:cNvSpPr/>
            <p:nvPr/>
          </p:nvSpPr>
          <p:spPr>
            <a:xfrm>
              <a:off x="4572000" y="1999093"/>
              <a:ext cx="1080000" cy="1080000"/>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Name1</a:t>
              </a:r>
              <a:endParaRPr lang="zh-CN" altLang="en-US" sz="2000" dirty="0">
                <a:solidFill>
                  <a:schemeClr val="tx1"/>
                </a:solidFill>
              </a:endParaRPr>
            </a:p>
          </p:txBody>
        </p:sp>
        <p:grpSp>
          <p:nvGrpSpPr>
            <p:cNvPr id="11" name="组合 10"/>
            <p:cNvGrpSpPr/>
            <p:nvPr/>
          </p:nvGrpSpPr>
          <p:grpSpPr>
            <a:xfrm>
              <a:off x="7195809" y="3268611"/>
              <a:ext cx="1471250" cy="1080000"/>
              <a:chOff x="1351464" y="2349234"/>
              <a:chExt cx="1471250" cy="1080000"/>
            </a:xfrm>
          </p:grpSpPr>
          <p:sp>
            <p:nvSpPr>
              <p:cNvPr id="12" name="椭圆 11"/>
              <p:cNvSpPr/>
              <p:nvPr/>
            </p:nvSpPr>
            <p:spPr>
              <a:xfrm>
                <a:off x="1351464" y="2349234"/>
                <a:ext cx="1080000" cy="1080000"/>
              </a:xfrm>
              <a:prstGeom prst="ellipse">
                <a:avLst/>
              </a:prstGeom>
              <a:solidFill>
                <a:schemeClr val="accent2">
                  <a:alpha val="25000"/>
                </a:schemeClr>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Node</a:t>
                </a:r>
                <a:endParaRPr lang="zh-CN" altLang="en-US" dirty="0">
                  <a:solidFill>
                    <a:schemeClr val="tx1"/>
                  </a:solidFill>
                </a:endParaRPr>
              </a:p>
            </p:txBody>
          </p:sp>
          <p:cxnSp>
            <p:nvCxnSpPr>
              <p:cNvPr id="14" name="直接箭头连接符 13"/>
              <p:cNvCxnSpPr/>
              <p:nvPr/>
            </p:nvCxnSpPr>
            <p:spPr>
              <a:xfrm>
                <a:off x="2425407" y="2889234"/>
                <a:ext cx="397307" cy="0"/>
              </a:xfrm>
              <a:prstGeom prst="straightConnector1">
                <a:avLst/>
              </a:prstGeom>
              <a:solidFill>
                <a:schemeClr val="accent1">
                  <a:alpha val="25000"/>
                </a:schemeClr>
              </a:solidFill>
              <a:ln w="31750">
                <a:solidFill>
                  <a:schemeClr val="accent2"/>
                </a:solidFill>
                <a:headEnd type="arrow"/>
                <a:tailEnd type="none" w="lg" len="lg"/>
              </a:ln>
            </p:spPr>
            <p:style>
              <a:lnRef idx="2">
                <a:schemeClr val="accent1">
                  <a:shade val="50000"/>
                </a:schemeClr>
              </a:lnRef>
              <a:fillRef idx="1">
                <a:schemeClr val="accent1"/>
              </a:fillRef>
              <a:effectRef idx="0">
                <a:schemeClr val="accent1"/>
              </a:effectRef>
              <a:fontRef idx="minor">
                <a:schemeClr val="lt1"/>
              </a:fontRef>
            </p:style>
          </p:cxnSp>
        </p:grpSp>
        <p:sp>
          <p:nvSpPr>
            <p:cNvPr id="22" name="椭圆 21"/>
            <p:cNvSpPr/>
            <p:nvPr/>
          </p:nvSpPr>
          <p:spPr>
            <a:xfrm>
              <a:off x="4572000" y="4538129"/>
              <a:ext cx="1080000" cy="1080000"/>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Name3</a:t>
              </a:r>
              <a:endParaRPr lang="zh-CN" altLang="en-US" sz="2000" dirty="0">
                <a:solidFill>
                  <a:schemeClr val="tx1"/>
                </a:solidFill>
              </a:endParaRPr>
            </a:p>
          </p:txBody>
        </p:sp>
        <p:sp>
          <p:nvSpPr>
            <p:cNvPr id="27" name="任意多边形 26"/>
            <p:cNvSpPr/>
            <p:nvPr/>
          </p:nvSpPr>
          <p:spPr>
            <a:xfrm flipV="1">
              <a:off x="5650540" y="2545093"/>
              <a:ext cx="1763790" cy="82622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2767790"/>
                <a:gd name="connsiteY0-82" fmla="*/ 0 h 3483586"/>
                <a:gd name="connsiteX1-83" fmla="*/ 2621780 w 2767790"/>
                <a:gd name="connsiteY1-84" fmla="*/ 3483586 h 3483586"/>
                <a:gd name="connsiteX0-85" fmla="*/ 0 w 2336226"/>
                <a:gd name="connsiteY0-86" fmla="*/ 95745 h 367754"/>
                <a:gd name="connsiteX1-87" fmla="*/ 2160307 w 2336226"/>
                <a:gd name="connsiteY1-88" fmla="*/ 84101 h 367754"/>
                <a:gd name="connsiteX0-89" fmla="*/ 0 w 2160307"/>
                <a:gd name="connsiteY0-90" fmla="*/ 11644 h 670229"/>
                <a:gd name="connsiteX1-91" fmla="*/ 2160307 w 2160307"/>
                <a:gd name="connsiteY1-92" fmla="*/ 0 h 670229"/>
                <a:gd name="connsiteX0-93" fmla="*/ 0 w 2160307"/>
                <a:gd name="connsiteY0-94" fmla="*/ 11644 h 570328"/>
                <a:gd name="connsiteX1-95" fmla="*/ 2160307 w 2160307"/>
                <a:gd name="connsiteY1-96" fmla="*/ 0 h 570328"/>
                <a:gd name="connsiteX0-97" fmla="*/ 0 w 2160307"/>
                <a:gd name="connsiteY0-98" fmla="*/ 11644 h 460540"/>
                <a:gd name="connsiteX1-99" fmla="*/ 2160307 w 2160307"/>
                <a:gd name="connsiteY1-100" fmla="*/ 0 h 460540"/>
                <a:gd name="connsiteX0-101" fmla="*/ 0 w 3016518"/>
                <a:gd name="connsiteY0-102" fmla="*/ 161273 h 532363"/>
                <a:gd name="connsiteX1-103" fmla="*/ 3016518 w 3016518"/>
                <a:gd name="connsiteY1-104" fmla="*/ 0 h 532363"/>
                <a:gd name="connsiteX0-105" fmla="*/ 0 w 1013150"/>
                <a:gd name="connsiteY0-106" fmla="*/ 1308430 h 1429245"/>
                <a:gd name="connsiteX1-107" fmla="*/ 1013150 w 1013150"/>
                <a:gd name="connsiteY1-108" fmla="*/ 0 h 1429245"/>
                <a:gd name="connsiteX0-109" fmla="*/ 0 w 1013150"/>
                <a:gd name="connsiteY0-110" fmla="*/ 1308430 h 1308520"/>
                <a:gd name="connsiteX1-111" fmla="*/ 1013150 w 1013150"/>
                <a:gd name="connsiteY1-112" fmla="*/ 0 h 1308520"/>
                <a:gd name="connsiteX0-113" fmla="*/ 0 w 1013493"/>
                <a:gd name="connsiteY0-114" fmla="*/ 1308430 h 1308555"/>
                <a:gd name="connsiteX1-115" fmla="*/ 1013150 w 1013493"/>
                <a:gd name="connsiteY1-116" fmla="*/ 0 h 1308555"/>
                <a:gd name="connsiteX0-117" fmla="*/ 0 w 972329"/>
                <a:gd name="connsiteY0-118" fmla="*/ 1422978 h 1423077"/>
                <a:gd name="connsiteX1-119" fmla="*/ 971924 w 972329"/>
                <a:gd name="connsiteY1-120" fmla="*/ 0 h 1423077"/>
                <a:gd name="connsiteX0-121" fmla="*/ 0 w 971924"/>
                <a:gd name="connsiteY0-122" fmla="*/ 1422978 h 1423153"/>
                <a:gd name="connsiteX1-123" fmla="*/ 971924 w 971924"/>
                <a:gd name="connsiteY1-124" fmla="*/ 0 h 1423153"/>
                <a:gd name="connsiteX0-125" fmla="*/ 0 w 971924"/>
                <a:gd name="connsiteY0-126" fmla="*/ 1422978 h 1423153"/>
                <a:gd name="connsiteX1-127" fmla="*/ 971924 w 971924"/>
                <a:gd name="connsiteY1-128" fmla="*/ 0 h 1423153"/>
              </a:gdLst>
              <a:ahLst/>
              <a:cxnLst>
                <a:cxn ang="0">
                  <a:pos x="connsiteX0-1" y="connsiteY0-2"/>
                </a:cxn>
                <a:cxn ang="0">
                  <a:pos x="connsiteX1-3" y="connsiteY1-4"/>
                </a:cxn>
              </a:cxnLst>
              <a:rect l="l" t="t" r="r" b="b"/>
              <a:pathLst>
                <a:path w="971924" h="1423153">
                  <a:moveTo>
                    <a:pt x="0" y="1422978"/>
                  </a:moveTo>
                  <a:cubicBezTo>
                    <a:pt x="552715" y="1431535"/>
                    <a:pt x="708093" y="1130415"/>
                    <a:pt x="971924" y="0"/>
                  </a:cubicBezTo>
                </a:path>
              </a:pathLst>
            </a:custGeom>
            <a:noFill/>
            <a:ln w="31750">
              <a:solidFill>
                <a:schemeClr val="accent2"/>
              </a:solidFill>
              <a:headEnd type="arrow"/>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5650540" y="3808611"/>
              <a:ext cx="1695753" cy="1262153"/>
              <a:chOff x="5650540" y="3808611"/>
              <a:chExt cx="1695753" cy="1262153"/>
            </a:xfrm>
          </p:grpSpPr>
          <p:sp>
            <p:nvSpPr>
              <p:cNvPr id="26" name="任意多边形 25"/>
              <p:cNvSpPr/>
              <p:nvPr/>
            </p:nvSpPr>
            <p:spPr>
              <a:xfrm>
                <a:off x="6324831" y="4145285"/>
                <a:ext cx="1021462" cy="294278"/>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2767790"/>
                  <a:gd name="connsiteY0-82" fmla="*/ 0 h 3483586"/>
                  <a:gd name="connsiteX1-83" fmla="*/ 2621780 w 2767790"/>
                  <a:gd name="connsiteY1-84" fmla="*/ 3483586 h 3483586"/>
                  <a:gd name="connsiteX0-85" fmla="*/ 0 w 2336226"/>
                  <a:gd name="connsiteY0-86" fmla="*/ 95745 h 367754"/>
                  <a:gd name="connsiteX1-87" fmla="*/ 2160307 w 2336226"/>
                  <a:gd name="connsiteY1-88" fmla="*/ 84101 h 367754"/>
                  <a:gd name="connsiteX0-89" fmla="*/ 0 w 2160307"/>
                  <a:gd name="connsiteY0-90" fmla="*/ 11644 h 670229"/>
                  <a:gd name="connsiteX1-91" fmla="*/ 2160307 w 2160307"/>
                  <a:gd name="connsiteY1-92" fmla="*/ 0 h 670229"/>
                  <a:gd name="connsiteX0-93" fmla="*/ 0 w 2160307"/>
                  <a:gd name="connsiteY0-94" fmla="*/ 11644 h 570328"/>
                  <a:gd name="connsiteX1-95" fmla="*/ 2160307 w 2160307"/>
                  <a:gd name="connsiteY1-96" fmla="*/ 0 h 570328"/>
                  <a:gd name="connsiteX0-97" fmla="*/ 0 w 2160307"/>
                  <a:gd name="connsiteY0-98" fmla="*/ 11644 h 460540"/>
                  <a:gd name="connsiteX1-99" fmla="*/ 2160307 w 2160307"/>
                  <a:gd name="connsiteY1-100" fmla="*/ 0 h 460540"/>
                  <a:gd name="connsiteX0-101" fmla="*/ 0 w 3016518"/>
                  <a:gd name="connsiteY0-102" fmla="*/ 161273 h 532363"/>
                  <a:gd name="connsiteX1-103" fmla="*/ 3016518 w 3016518"/>
                  <a:gd name="connsiteY1-104" fmla="*/ 0 h 532363"/>
                  <a:gd name="connsiteX0-105" fmla="*/ 0 w 1013150"/>
                  <a:gd name="connsiteY0-106" fmla="*/ 1308430 h 1429245"/>
                  <a:gd name="connsiteX1-107" fmla="*/ 1013150 w 1013150"/>
                  <a:gd name="connsiteY1-108" fmla="*/ 0 h 1429245"/>
                  <a:gd name="connsiteX0-109" fmla="*/ 0 w 1013150"/>
                  <a:gd name="connsiteY0-110" fmla="*/ 1308430 h 1308520"/>
                  <a:gd name="connsiteX1-111" fmla="*/ 1013150 w 1013150"/>
                  <a:gd name="connsiteY1-112" fmla="*/ 0 h 1308520"/>
                  <a:gd name="connsiteX0-113" fmla="*/ 0 w 1013493"/>
                  <a:gd name="connsiteY0-114" fmla="*/ 1308430 h 1308555"/>
                  <a:gd name="connsiteX1-115" fmla="*/ 1013150 w 1013493"/>
                  <a:gd name="connsiteY1-116" fmla="*/ 0 h 1308555"/>
                  <a:gd name="connsiteX0-117" fmla="*/ 0 w 988589"/>
                  <a:gd name="connsiteY0-118" fmla="*/ 310903 h 497576"/>
                  <a:gd name="connsiteX1-119" fmla="*/ 988211 w 988589"/>
                  <a:gd name="connsiteY1-120" fmla="*/ 0 h 497576"/>
                  <a:gd name="connsiteX0-121" fmla="*/ 0 w 988211"/>
                  <a:gd name="connsiteY0-122" fmla="*/ 310903 h 311419"/>
                  <a:gd name="connsiteX1-123" fmla="*/ 988211 w 988211"/>
                  <a:gd name="connsiteY1-124" fmla="*/ 0 h 311419"/>
                  <a:gd name="connsiteX0-125" fmla="*/ 0 w 1021462"/>
                  <a:gd name="connsiteY0-126" fmla="*/ 294278 h 294886"/>
                  <a:gd name="connsiteX1-127" fmla="*/ 1021462 w 1021462"/>
                  <a:gd name="connsiteY1-128" fmla="*/ 0 h 294886"/>
                  <a:gd name="connsiteX0-129" fmla="*/ 0 w 1021462"/>
                  <a:gd name="connsiteY0-130" fmla="*/ 294278 h 294278"/>
                  <a:gd name="connsiteX1-131" fmla="*/ 1021462 w 1021462"/>
                  <a:gd name="connsiteY1-132" fmla="*/ 0 h 294278"/>
                </a:gdLst>
                <a:ahLst/>
                <a:cxnLst>
                  <a:cxn ang="0">
                    <a:pos x="connsiteX0-1" y="connsiteY0-2"/>
                  </a:cxn>
                  <a:cxn ang="0">
                    <a:pos x="connsiteX1-3" y="connsiteY1-4"/>
                  </a:cxn>
                </a:cxnLst>
                <a:rect l="l" t="t" r="r" b="b"/>
                <a:pathLst>
                  <a:path w="1021462" h="294278">
                    <a:moveTo>
                      <a:pt x="0" y="294278"/>
                    </a:moveTo>
                    <a:cubicBezTo>
                      <a:pt x="573081" y="294522"/>
                      <a:pt x="824653" y="221983"/>
                      <a:pt x="1021462" y="0"/>
                    </a:cubicBezTo>
                  </a:path>
                </a:pathLst>
              </a:custGeom>
              <a:noFill/>
              <a:ln w="31750">
                <a:solidFill>
                  <a:schemeClr val="accent2"/>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大括号 27"/>
              <p:cNvSpPr/>
              <p:nvPr/>
            </p:nvSpPr>
            <p:spPr>
              <a:xfrm>
                <a:off x="5650540" y="3808611"/>
                <a:ext cx="581891" cy="1262153"/>
              </a:xfrm>
              <a:prstGeom prst="rightBrace">
                <a:avLst>
                  <a:gd name="adj1" fmla="val 54226"/>
                  <a:gd name="adj2" fmla="val 50000"/>
                </a:avLst>
              </a:prstGeom>
              <a:noFill/>
              <a:ln w="31750">
                <a:solidFill>
                  <a:schemeClr val="accent2"/>
                </a:solidFill>
                <a:headEnd type="arrow"/>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30" name="矩形 29"/>
            <p:cNvSpPr/>
            <p:nvPr/>
          </p:nvSpPr>
          <p:spPr>
            <a:xfrm>
              <a:off x="7195809" y="2812395"/>
              <a:ext cx="896912" cy="369332"/>
            </a:xfrm>
            <a:prstGeom prst="rect">
              <a:avLst/>
            </a:prstGeom>
          </p:spPr>
          <p:txBody>
            <a:bodyPr wrap="none">
              <a:spAutoFit/>
            </a:bodyPr>
            <a:lstStyle/>
            <a:p>
              <a:pPr algn="ctr"/>
              <a:r>
                <a:rPr lang="en-US" altLang="zh-CN" dirty="0">
                  <a:solidFill>
                    <a:schemeClr val="accent2"/>
                  </a:solidFill>
                </a:rPr>
                <a:t>Port[0]</a:t>
              </a:r>
              <a:endParaRPr lang="zh-CN" altLang="en-US" dirty="0">
                <a:solidFill>
                  <a:schemeClr val="accent2"/>
                </a:solidFill>
              </a:endParaRPr>
            </a:p>
          </p:txBody>
        </p:sp>
        <p:sp>
          <p:nvSpPr>
            <p:cNvPr id="31" name="矩形 30"/>
            <p:cNvSpPr/>
            <p:nvPr/>
          </p:nvSpPr>
          <p:spPr>
            <a:xfrm>
              <a:off x="6356103" y="3853215"/>
              <a:ext cx="896912" cy="369332"/>
            </a:xfrm>
            <a:prstGeom prst="rect">
              <a:avLst/>
            </a:prstGeom>
          </p:spPr>
          <p:txBody>
            <a:bodyPr wrap="none">
              <a:spAutoFit/>
            </a:bodyPr>
            <a:lstStyle/>
            <a:p>
              <a:pPr algn="ctr"/>
              <a:r>
                <a:rPr lang="en-US" altLang="zh-CN" dirty="0">
                  <a:solidFill>
                    <a:schemeClr val="accent2"/>
                  </a:solidFill>
                </a:rPr>
                <a:t>Port[1]</a:t>
              </a:r>
              <a:endParaRPr lang="zh-CN" altLang="en-US" dirty="0">
                <a:solidFill>
                  <a:schemeClr val="accent2"/>
                </a:solidFill>
              </a:endParaRPr>
            </a:p>
          </p:txBody>
        </p:sp>
        <p:sp>
          <p:nvSpPr>
            <p:cNvPr id="33" name="椭圆 32"/>
            <p:cNvSpPr/>
            <p:nvPr/>
          </p:nvSpPr>
          <p:spPr>
            <a:xfrm>
              <a:off x="4572000" y="3239483"/>
              <a:ext cx="1080000" cy="1080000"/>
            </a:xfrm>
            <a:prstGeom prst="ellipse">
              <a:avLst/>
            </a:prstGeom>
            <a:solidFill>
              <a:schemeClr val="accent6">
                <a:alpha val="25000"/>
              </a:schemeClr>
            </a:solid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dirty="0">
                  <a:solidFill>
                    <a:schemeClr val="tx1"/>
                  </a:solidFill>
                </a:rPr>
                <a:t>Node</a:t>
              </a:r>
            </a:p>
            <a:p>
              <a:pPr algn="ctr"/>
              <a:r>
                <a:rPr lang="en-US" altLang="zh-CN" sz="2000" dirty="0">
                  <a:solidFill>
                    <a:schemeClr val="tx1"/>
                  </a:solidFill>
                </a:rPr>
                <a:t>Name2</a:t>
              </a:r>
              <a:endParaRPr lang="zh-CN" altLang="en-US" sz="20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768261"/>
            <a:ext cx="2576945" cy="461665"/>
          </a:xfrm>
          <a:prstGeom prst="rect">
            <a:avLst/>
          </a:prstGeom>
        </p:spPr>
        <p:txBody>
          <a:bodyPr wrap="square">
            <a:spAutoFit/>
          </a:bodyPr>
          <a:lstStyle/>
          <a:p>
            <a:r>
              <a:rPr lang="zh-CN" altLang="en-US" sz="2400" dirty="0"/>
              <a:t>设置触发方式</a:t>
            </a:r>
          </a:p>
        </p:txBody>
      </p:sp>
      <p:sp>
        <p:nvSpPr>
          <p:cNvPr id="4" name="矩形 3"/>
          <p:cNvSpPr/>
          <p:nvPr/>
        </p:nvSpPr>
        <p:spPr>
          <a:xfrm>
            <a:off x="340821" y="2229926"/>
            <a:ext cx="8246226" cy="4247317"/>
          </a:xfrm>
          <a:prstGeom prst="rect">
            <a:avLst/>
          </a:prstGeom>
        </p:spPr>
        <p:txBody>
          <a:bodyPr wrap="square">
            <a:spAutoFit/>
          </a:bodyPr>
          <a:lstStyle/>
          <a:p>
            <a:pPr>
              <a:lnSpc>
                <a:spcPct val="150000"/>
              </a:lnSpc>
            </a:pPr>
            <a:r>
              <a:rPr lang="zh-CN" altLang="en-US" dirty="0"/>
              <a:t>触发指一个节点收到一组数据，执行一次主程序</a:t>
            </a:r>
            <a:endParaRPr lang="en-US" altLang="zh-CN" dirty="0"/>
          </a:p>
          <a:p>
            <a:pPr>
              <a:lnSpc>
                <a:spcPct val="150000"/>
              </a:lnSpc>
            </a:pPr>
            <a:r>
              <a:rPr lang="zh-CN" altLang="en-US" dirty="0"/>
              <a:t>RobotSDK中的节点分为两种触发方式，内部触发和外部触发。</a:t>
            </a:r>
            <a:endParaRPr lang="en-US" altLang="zh-CN" dirty="0"/>
          </a:p>
          <a:p>
            <a:pPr>
              <a:lnSpc>
                <a:spcPct val="150000"/>
              </a:lnSpc>
            </a:pPr>
            <a:endParaRPr lang="zh-CN" altLang="en-US" dirty="0"/>
          </a:p>
          <a:p>
            <a:pPr marL="285750" indent="-285750">
              <a:lnSpc>
                <a:spcPct val="150000"/>
              </a:lnSpc>
              <a:buFont typeface="Arial" panose="020B0604020202020204" pitchFamily="34" charset="0"/>
              <a:buChar char="•"/>
            </a:pPr>
            <a:r>
              <a:rPr lang="zh-CN" altLang="en-US" dirty="0"/>
              <a:t>内部触发：模块内部根据自己的定时器、串口信号或其他信号自己触发</a:t>
            </a:r>
            <a:endParaRPr lang="en-US" altLang="zh-CN" dirty="0"/>
          </a:p>
          <a:p>
            <a:pPr>
              <a:lnSpc>
                <a:spcPct val="150000"/>
              </a:lnSpc>
            </a:pPr>
            <a:r>
              <a:rPr lang="en-US" altLang="zh-CN" dirty="0">
                <a:latin typeface="Consolas" panose="020B0609020204030204" pitchFamily="49" charset="0"/>
              </a:rPr>
              <a:t>	Node-&gt;</a:t>
            </a:r>
            <a:r>
              <a:rPr lang="en-US" altLang="zh-CN" dirty="0" err="1">
                <a:latin typeface="Consolas" panose="020B0609020204030204" pitchFamily="49" charset="0"/>
              </a:rPr>
              <a:t>connectInternalTrigger</a:t>
            </a:r>
            <a:r>
              <a:rPr lang="en-US" altLang="zh-CN" dirty="0">
                <a:latin typeface="Consolas" panose="020B0609020204030204" pitchFamily="49" charset="0"/>
              </a:rPr>
              <a:t>(SLOT);</a:t>
            </a:r>
            <a:endParaRPr lang="zh-CN" altLang="en-US" dirty="0"/>
          </a:p>
          <a:p>
            <a:pPr marL="285750" indent="-285750">
              <a:lnSpc>
                <a:spcPct val="150000"/>
              </a:lnSpc>
              <a:buFont typeface="Arial" panose="020B0604020202020204" pitchFamily="34" charset="0"/>
              <a:buChar char="•"/>
            </a:pPr>
            <a:r>
              <a:rPr lang="zh-CN" altLang="en-US" dirty="0"/>
              <a:t>外部触发：模块外部根据外部的定时器或者输入端口信号来触发</a:t>
            </a:r>
            <a:endParaRPr lang="en-US" altLang="zh-CN" dirty="0">
              <a:latin typeface="Consolas" panose="020B0609020204030204" pitchFamily="49" charset="0"/>
            </a:endParaRPr>
          </a:p>
          <a:p>
            <a:pPr>
              <a:lnSpc>
                <a:spcPct val="150000"/>
              </a:lnSpc>
            </a:pP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rPr>
              <a:t>很常见的是通过输入端口触发，即一有输入数据就发送触发信号</a:t>
            </a:r>
            <a:endParaRPr lang="en-US" altLang="zh-CN" dirty="0">
              <a:solidFill>
                <a:schemeClr val="bg1">
                  <a:lumMod val="65000"/>
                </a:schemeClr>
              </a:solidFill>
              <a:latin typeface="Consolas" panose="020B0609020204030204" pitchFamily="49" charset="0"/>
            </a:endParaRPr>
          </a:p>
          <a:p>
            <a:pPr>
              <a:lnSpc>
                <a:spcPct val="150000"/>
              </a:lnSpc>
            </a:pPr>
            <a:r>
              <a:rPr lang="en-US" altLang="zh-CN" dirty="0">
                <a:latin typeface="Consolas" panose="020B0609020204030204" pitchFamily="49" charset="0"/>
              </a:rPr>
              <a:t>	Node-&gt;</a:t>
            </a:r>
            <a:r>
              <a:rPr lang="en-US" altLang="zh-CN" dirty="0" err="1">
                <a:latin typeface="Consolas" panose="020B0609020204030204" pitchFamily="49" charset="0"/>
              </a:rPr>
              <a:t>connectExternalTrigger</a:t>
            </a:r>
            <a:r>
              <a:rPr lang="en-US" altLang="zh-CN" dirty="0">
                <a:latin typeface="Consolas" panose="020B0609020204030204" pitchFamily="49" charset="0"/>
              </a:rPr>
              <a:t>(</a:t>
            </a:r>
            <a:r>
              <a:rPr lang="en-US" altLang="zh-CN" dirty="0" err="1">
                <a:latin typeface="Consolas" panose="020B0609020204030204" pitchFamily="49" charset="0"/>
              </a:rPr>
              <a:t>InputPortIndex</a:t>
            </a:r>
            <a:r>
              <a:rPr lang="en-US" altLang="zh-CN" dirty="0">
                <a:latin typeface="Consolas" panose="020B0609020204030204" pitchFamily="49" charset="0"/>
              </a:rPr>
              <a:t>, SLOT);</a:t>
            </a:r>
          </a:p>
          <a:p>
            <a:pPr>
              <a:lnSpc>
                <a:spcPct val="150000"/>
              </a:lnSpc>
            </a:pPr>
            <a:r>
              <a:rPr lang="en-US" altLang="zh-CN" dirty="0">
                <a:latin typeface="Consolas" panose="020B0609020204030204" pitchFamily="49" charset="0"/>
              </a:rPr>
              <a:t>	</a:t>
            </a:r>
            <a:r>
              <a:rPr lang="en-US" altLang="zh-CN" dirty="0">
                <a:solidFill>
                  <a:schemeClr val="bg1">
                    <a:lumMod val="65000"/>
                  </a:schemeClr>
                </a:solidFill>
                <a:latin typeface="Consolas" panose="020B0609020204030204" pitchFamily="49" charset="0"/>
              </a:rPr>
              <a:t>// </a:t>
            </a:r>
            <a:r>
              <a:rPr lang="zh-CN" altLang="en-US" dirty="0">
                <a:solidFill>
                  <a:schemeClr val="bg1">
                    <a:lumMod val="65000"/>
                  </a:schemeClr>
                </a:solidFill>
                <a:latin typeface="Consolas" panose="020B0609020204030204" pitchFamily="49" charset="0"/>
              </a:rPr>
              <a:t>其他外部信号触发</a:t>
            </a:r>
            <a:endParaRPr lang="en-US" altLang="zh-CN" dirty="0">
              <a:solidFill>
                <a:schemeClr val="bg1">
                  <a:lumMod val="65000"/>
                </a:schemeClr>
              </a:solidFill>
              <a:latin typeface="Consolas" panose="020B0609020204030204" pitchFamily="49" charset="0"/>
            </a:endParaRPr>
          </a:p>
          <a:p>
            <a:pPr>
              <a:lnSpc>
                <a:spcPct val="150000"/>
              </a:lnSpc>
            </a:pPr>
            <a:r>
              <a:rPr lang="en-US" altLang="zh-CN" dirty="0">
                <a:latin typeface="Consolas" panose="020B0609020204030204" pitchFamily="49" charset="0"/>
              </a:rPr>
              <a:t>	Node-&gt;</a:t>
            </a:r>
            <a:r>
              <a:rPr lang="en-US" altLang="zh-CN" dirty="0" err="1">
                <a:latin typeface="Consolas" panose="020B0609020204030204" pitchFamily="49" charset="0"/>
              </a:rPr>
              <a:t>connectExternalTrigger</a:t>
            </a:r>
            <a:r>
              <a:rPr lang="en-US" altLang="zh-CN" dirty="0">
                <a:latin typeface="Consolas" panose="020B0609020204030204" pitchFamily="49" charset="0"/>
              </a:rPr>
              <a:t>(</a:t>
            </a:r>
            <a:r>
              <a:rPr lang="en-US" altLang="zh-CN" dirty="0" err="1">
                <a:latin typeface="Consolas" panose="020B0609020204030204" pitchFamily="49" charset="0"/>
              </a:rPr>
              <a:t>ExternalTrigger</a:t>
            </a:r>
            <a:r>
              <a:rPr lang="en-US" altLang="zh-CN" dirty="0">
                <a:latin typeface="Consolas" panose="020B0609020204030204" pitchFamily="49" charset="0"/>
              </a:rPr>
              <a:t>, SIGNAL, SLOT);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643483"/>
            <a:ext cx="2576945" cy="586443"/>
          </a:xfrm>
          <a:prstGeom prst="rect">
            <a:avLst/>
          </a:prstGeom>
        </p:spPr>
        <p:txBody>
          <a:bodyPr wrap="square">
            <a:spAutoFit/>
          </a:bodyPr>
          <a:lstStyle/>
          <a:p>
            <a:pPr>
              <a:lnSpc>
                <a:spcPct val="150000"/>
              </a:lnSpc>
            </a:pPr>
            <a:r>
              <a:rPr lang="zh-CN" altLang="en-US" sz="2400" dirty="0"/>
              <a:t>信号和槽</a:t>
            </a:r>
          </a:p>
        </p:txBody>
      </p:sp>
      <p:sp>
        <p:nvSpPr>
          <p:cNvPr id="4" name="矩形 3"/>
          <p:cNvSpPr/>
          <p:nvPr/>
        </p:nvSpPr>
        <p:spPr>
          <a:xfrm>
            <a:off x="340821" y="2229926"/>
            <a:ext cx="7024255" cy="923330"/>
          </a:xfrm>
          <a:prstGeom prst="rect">
            <a:avLst/>
          </a:prstGeom>
        </p:spPr>
        <p:txBody>
          <a:bodyPr wrap="square">
            <a:spAutoFit/>
          </a:bodyPr>
          <a:lstStyle/>
          <a:p>
            <a:pPr>
              <a:lnSpc>
                <a:spcPct val="150000"/>
              </a:lnSpc>
            </a:pPr>
            <a:r>
              <a:rPr lang="zh-CN" altLang="en-US" dirty="0"/>
              <a:t>触发方式是基于</a:t>
            </a:r>
            <a:r>
              <a:rPr lang="en-US" altLang="zh-CN" dirty="0" err="1"/>
              <a:t>Qt</a:t>
            </a:r>
            <a:r>
              <a:rPr lang="zh-CN" altLang="en-US" dirty="0"/>
              <a:t>的理念，节点中的主算法需要触发信号来驱动</a:t>
            </a:r>
            <a:endParaRPr lang="en-US" altLang="zh-CN" dirty="0"/>
          </a:p>
          <a:p>
            <a:pPr>
              <a:lnSpc>
                <a:spcPct val="150000"/>
              </a:lnSpc>
            </a:pPr>
            <a:r>
              <a:rPr lang="zh-CN" altLang="en-US" dirty="0"/>
              <a:t>信号来源：可以是任意</a:t>
            </a:r>
            <a:r>
              <a:rPr lang="en-US" altLang="zh-CN" dirty="0" err="1"/>
              <a:t>QObject</a:t>
            </a:r>
            <a:r>
              <a:rPr lang="zh-CN" altLang="en-US" dirty="0"/>
              <a:t>衍生</a:t>
            </a:r>
            <a:endParaRPr lang="en-US" altLang="zh-CN" dirty="0">
              <a:latin typeface="Consolas" panose="020B0609020204030204" pitchFamily="49" charset="0"/>
            </a:endParaRPr>
          </a:p>
        </p:txBody>
      </p:sp>
      <p:graphicFrame>
        <p:nvGraphicFramePr>
          <p:cNvPr id="5" name="表格 4"/>
          <p:cNvGraphicFramePr>
            <a:graphicFrameLocks noGrp="1"/>
          </p:cNvGraphicFramePr>
          <p:nvPr/>
        </p:nvGraphicFramePr>
        <p:xfrm>
          <a:off x="415636" y="3153256"/>
          <a:ext cx="7240386" cy="1676400"/>
        </p:xfrm>
        <a:graphic>
          <a:graphicData uri="http://schemas.openxmlformats.org/drawingml/2006/table">
            <a:tbl>
              <a:tblPr firstRow="1" bandRow="1">
                <a:tableStyleId>{5C22544A-7EE6-4342-B048-85BDC9FD1C3A}</a:tableStyleId>
              </a:tblPr>
              <a:tblGrid>
                <a:gridCol w="1984779">
                  <a:extLst>
                    <a:ext uri="{9D8B030D-6E8A-4147-A177-3AD203B41FA5}">
                      <a16:colId xmlns:a16="http://schemas.microsoft.com/office/drawing/2014/main" val="20000"/>
                    </a:ext>
                  </a:extLst>
                </a:gridCol>
                <a:gridCol w="2384771">
                  <a:extLst>
                    <a:ext uri="{9D8B030D-6E8A-4147-A177-3AD203B41FA5}">
                      <a16:colId xmlns:a16="http://schemas.microsoft.com/office/drawing/2014/main" val="20001"/>
                    </a:ext>
                  </a:extLst>
                </a:gridCol>
                <a:gridCol w="2870836">
                  <a:extLst>
                    <a:ext uri="{9D8B030D-6E8A-4147-A177-3AD203B41FA5}">
                      <a16:colId xmlns:a16="http://schemas.microsoft.com/office/drawing/2014/main" val="20002"/>
                    </a:ext>
                  </a:extLst>
                </a:gridCol>
              </a:tblGrid>
              <a:tr h="299965">
                <a:tc>
                  <a:txBody>
                    <a:bodyPr/>
                    <a:lstStyle/>
                    <a:p>
                      <a:r>
                        <a:rPr lang="zh-CN" altLang="en-US" sz="1600" b="0" dirty="0">
                          <a:solidFill>
                            <a:schemeClr val="bg1"/>
                          </a:solidFill>
                        </a:rPr>
                        <a:t>信号来源</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r>
                        <a:rPr lang="en-US" altLang="zh-CN" sz="1600" b="0" dirty="0">
                          <a:solidFill>
                            <a:schemeClr val="bg1"/>
                          </a:solidFill>
                        </a:rPr>
                        <a:t>Signal</a:t>
                      </a:r>
                      <a:r>
                        <a:rPr lang="zh-CN" altLang="en-US" sz="1600" b="0" dirty="0">
                          <a:solidFill>
                            <a:schemeClr val="bg1"/>
                          </a:solidFill>
                        </a:rPr>
                        <a:t>信号</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r>
                        <a:rPr lang="zh-CN" altLang="en-US" sz="1600" b="0" dirty="0">
                          <a:solidFill>
                            <a:schemeClr val="bg1"/>
                          </a:solidFill>
                        </a:rPr>
                        <a:t>用途</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99965">
                <a:tc>
                  <a:txBody>
                    <a:bodyPr/>
                    <a:lstStyle/>
                    <a:p>
                      <a:r>
                        <a:rPr lang="en-US" altLang="zh-CN" sz="1600" b="0" dirty="0" err="1">
                          <a:solidFill>
                            <a:schemeClr val="tx1"/>
                          </a:solidFill>
                        </a:rPr>
                        <a:t>QTimer</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altLang="zh-CN" sz="1600" b="0" dirty="0">
                          <a:solidFill>
                            <a:schemeClr val="tx1"/>
                          </a:solidFill>
                        </a:rPr>
                        <a:t>timeout()</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zh-CN" altLang="en-US" sz="1600" b="0" dirty="0">
                          <a:solidFill>
                            <a:schemeClr val="tx1"/>
                          </a:solidFill>
                        </a:rPr>
                        <a:t>计时器</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1"/>
                  </a:ext>
                </a:extLst>
              </a:tr>
              <a:tr h="299965">
                <a:tc>
                  <a:txBody>
                    <a:bodyPr/>
                    <a:lstStyle/>
                    <a:p>
                      <a:r>
                        <a:rPr lang="en-US" altLang="zh-CN" sz="1600" b="0" dirty="0" err="1">
                          <a:solidFill>
                            <a:schemeClr val="tx1"/>
                          </a:solidFill>
                        </a:rPr>
                        <a:t>QIODevice</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altLang="zh-CN" sz="1600" b="0" dirty="0" err="1">
                          <a:solidFill>
                            <a:schemeClr val="tx1"/>
                          </a:solidFill>
                        </a:rPr>
                        <a:t>readyRead</a:t>
                      </a:r>
                      <a:r>
                        <a:rPr lang="en-US" altLang="zh-CN" sz="1600" b="0" dirty="0">
                          <a:solidFill>
                            <a:schemeClr val="tx1"/>
                          </a:solidFill>
                        </a:rPr>
                        <a:t>()</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zh-CN" altLang="en-US" sz="1600" b="0" dirty="0">
                          <a:solidFill>
                            <a:schemeClr val="tx1"/>
                          </a:solidFill>
                        </a:rPr>
                        <a:t>输入数据等待读取</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2"/>
                  </a:ext>
                </a:extLst>
              </a:tr>
              <a:tr h="299965">
                <a:tc>
                  <a:txBody>
                    <a:bodyPr/>
                    <a:lstStyle/>
                    <a:p>
                      <a:r>
                        <a:rPr lang="en-US" altLang="zh-CN" sz="1600" b="0" dirty="0" err="1">
                          <a:solidFill>
                            <a:schemeClr val="tx1"/>
                          </a:solidFill>
                        </a:rPr>
                        <a:t>QPushButton</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altLang="zh-CN" sz="1600" b="0" dirty="0">
                          <a:solidFill>
                            <a:schemeClr val="tx1"/>
                          </a:solidFill>
                        </a:rPr>
                        <a:t>clicked()</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zh-CN" altLang="en-US" sz="1600" b="0" dirty="0">
                          <a:solidFill>
                            <a:schemeClr val="tx1"/>
                          </a:solidFill>
                        </a:rPr>
                        <a:t>按下</a:t>
                      </a:r>
                      <a:r>
                        <a:rPr lang="en-US" altLang="zh-CN" sz="1600" b="0" dirty="0">
                          <a:solidFill>
                            <a:schemeClr val="tx1"/>
                          </a:solidFill>
                        </a:rPr>
                        <a:t>UI</a:t>
                      </a:r>
                      <a:r>
                        <a:rPr lang="zh-CN" altLang="en-US" sz="1600" b="0" dirty="0">
                          <a:solidFill>
                            <a:schemeClr val="tx1"/>
                          </a:solidFill>
                        </a:rPr>
                        <a:t>按钮</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3"/>
                  </a:ext>
                </a:extLst>
              </a:tr>
              <a:tr h="299965">
                <a:tc>
                  <a:txBody>
                    <a:bodyPr/>
                    <a:lstStyle/>
                    <a:p>
                      <a:r>
                        <a:rPr lang="en-US" altLang="zh-CN" sz="1600" b="0" dirty="0" err="1">
                          <a:solidFill>
                            <a:schemeClr val="tx1"/>
                          </a:solidFill>
                        </a:rPr>
                        <a:t>InputPort</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altLang="zh-CN" sz="1600" b="0" dirty="0" err="1">
                          <a:solidFill>
                            <a:schemeClr val="tx1"/>
                          </a:solidFill>
                        </a:rPr>
                        <a:t>inputDataSignal</a:t>
                      </a:r>
                      <a:r>
                        <a:rPr lang="en-US" altLang="zh-CN" sz="1600" b="0" dirty="0">
                          <a:solidFill>
                            <a:schemeClr val="tx1"/>
                          </a:solidFill>
                        </a:rPr>
                        <a:t>()</a:t>
                      </a:r>
                      <a:endParaRPr lang="zh-CN" altLang="en-US" sz="1600"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zh-CN" altLang="en-US" sz="1600" b="0" dirty="0">
                          <a:solidFill>
                            <a:schemeClr val="tx1"/>
                          </a:solidFill>
                        </a:rPr>
                        <a:t>数据输入端口有数据</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6" name="表格 5"/>
          <p:cNvGraphicFramePr>
            <a:graphicFrameLocks noGrp="1"/>
          </p:cNvGraphicFramePr>
          <p:nvPr/>
        </p:nvGraphicFramePr>
        <p:xfrm>
          <a:off x="415636" y="4931454"/>
          <a:ext cx="7240386" cy="1676400"/>
        </p:xfrm>
        <a:graphic>
          <a:graphicData uri="http://schemas.openxmlformats.org/drawingml/2006/table">
            <a:tbl>
              <a:tblPr firstRow="1" bandRow="1">
                <a:tableStyleId>{5C22544A-7EE6-4342-B048-85BDC9FD1C3A}</a:tableStyleId>
              </a:tblPr>
              <a:tblGrid>
                <a:gridCol w="1984779">
                  <a:extLst>
                    <a:ext uri="{9D8B030D-6E8A-4147-A177-3AD203B41FA5}">
                      <a16:colId xmlns:a16="http://schemas.microsoft.com/office/drawing/2014/main" val="20000"/>
                    </a:ext>
                  </a:extLst>
                </a:gridCol>
                <a:gridCol w="2384771">
                  <a:extLst>
                    <a:ext uri="{9D8B030D-6E8A-4147-A177-3AD203B41FA5}">
                      <a16:colId xmlns:a16="http://schemas.microsoft.com/office/drawing/2014/main" val="20001"/>
                    </a:ext>
                  </a:extLst>
                </a:gridCol>
                <a:gridCol w="2870836">
                  <a:extLst>
                    <a:ext uri="{9D8B030D-6E8A-4147-A177-3AD203B41FA5}">
                      <a16:colId xmlns:a16="http://schemas.microsoft.com/office/drawing/2014/main" val="20002"/>
                    </a:ext>
                  </a:extLst>
                </a:gridCol>
              </a:tblGrid>
              <a:tr h="296409">
                <a:tc>
                  <a:txBody>
                    <a:bodyPr/>
                    <a:lstStyle/>
                    <a:p>
                      <a:r>
                        <a:rPr lang="zh-CN" altLang="en-US" sz="1600" b="0" dirty="0">
                          <a:solidFill>
                            <a:schemeClr val="bg1"/>
                          </a:solidFill>
                        </a:rPr>
                        <a:t>节点类型</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r>
                        <a:rPr lang="en-US" altLang="zh-CN" sz="1600" b="0" dirty="0">
                          <a:solidFill>
                            <a:schemeClr val="bg1"/>
                          </a:solidFill>
                        </a:rPr>
                        <a:t>SLOT</a:t>
                      </a:r>
                      <a:r>
                        <a:rPr lang="zh-CN" altLang="en-US" sz="1600" b="0" dirty="0">
                          <a:solidFill>
                            <a:schemeClr val="bg1"/>
                          </a:solidFill>
                        </a:rPr>
                        <a:t>槽宏定义</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r>
                        <a:rPr lang="zh-CN" altLang="en-US" sz="1600" b="0" dirty="0">
                          <a:solidFill>
                            <a:schemeClr val="bg1"/>
                          </a:solidFill>
                        </a:rPr>
                        <a:t>说明</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296409">
                <a:tc>
                  <a:txBody>
                    <a:bodyPr/>
                    <a:lstStyle/>
                    <a:p>
                      <a:r>
                        <a:rPr lang="en-US" altLang="zh-CN" sz="1600" b="0" dirty="0">
                          <a:solidFill>
                            <a:schemeClr val="tx1"/>
                          </a:solidFill>
                        </a:rPr>
                        <a:t>Source</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US" altLang="zh-CN" sz="1600" b="0" dirty="0">
                          <a:solidFill>
                            <a:schemeClr val="tx1"/>
                          </a:solidFill>
                        </a:rPr>
                        <a:t>SOURCESLOT</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zh-CN" altLang="en-US" sz="1600" b="0" dirty="0">
                          <a:solidFill>
                            <a:schemeClr val="tx1"/>
                          </a:solidFill>
                        </a:rPr>
                        <a:t>产生一帧数据</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1"/>
                  </a:ext>
                </a:extLst>
              </a:tr>
              <a:tr h="296409">
                <a:tc>
                  <a:txBody>
                    <a:bodyPr/>
                    <a:lstStyle/>
                    <a:p>
                      <a:r>
                        <a:rPr lang="en-US" altLang="zh-CN" sz="1600" b="0" dirty="0">
                          <a:solidFill>
                            <a:schemeClr val="tx1"/>
                          </a:solidFill>
                        </a:rPr>
                        <a:t>Drain</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US" altLang="zh-CN" sz="1600" b="0" dirty="0">
                          <a:solidFill>
                            <a:schemeClr val="tx1"/>
                          </a:solidFill>
                        </a:rPr>
                        <a:t>DRAINSLOT</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zh-CN" altLang="en-US" sz="1600" b="0" dirty="0">
                          <a:solidFill>
                            <a:schemeClr val="tx1"/>
                          </a:solidFill>
                        </a:rPr>
                        <a:t>处理一帧数据</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2"/>
                  </a:ext>
                </a:extLst>
              </a:tr>
              <a:tr h="296409">
                <a:tc>
                  <a:txBody>
                    <a:bodyPr/>
                    <a:lstStyle/>
                    <a:p>
                      <a:r>
                        <a:rPr lang="en-US" altLang="zh-CN" sz="1600" b="0" dirty="0">
                          <a:solidFill>
                            <a:schemeClr val="tx1"/>
                          </a:solidFill>
                        </a:rPr>
                        <a:t>Processor</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US" altLang="zh-CN" sz="1600" b="0" dirty="0">
                          <a:solidFill>
                            <a:schemeClr val="tx1"/>
                          </a:solidFill>
                        </a:rPr>
                        <a:t>PROCESSORSLOT</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zh-CN" altLang="en-US" sz="1600" b="0" dirty="0">
                          <a:solidFill>
                            <a:schemeClr val="tx1"/>
                          </a:solidFill>
                        </a:rPr>
                        <a:t>处理并发送一帧数据</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3"/>
                  </a:ext>
                </a:extLst>
              </a:tr>
              <a:tr h="296409">
                <a:tc>
                  <a:txBody>
                    <a:bodyPr/>
                    <a:lstStyle/>
                    <a:p>
                      <a:r>
                        <a:rPr lang="en-US" altLang="zh-CN" sz="1600" b="0" dirty="0" err="1">
                          <a:solidFill>
                            <a:schemeClr val="tx1"/>
                          </a:solidFill>
                        </a:rPr>
                        <a:t>SourceDrain</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zh-CN" altLang="en-US" sz="1600" b="0" dirty="0">
                          <a:solidFill>
                            <a:schemeClr val="tx1"/>
                          </a:solidFill>
                        </a:rPr>
                        <a:t>同</a:t>
                      </a:r>
                      <a:r>
                        <a:rPr lang="en-US" altLang="zh-CN" sz="1600" b="0" dirty="0">
                          <a:solidFill>
                            <a:schemeClr val="tx1"/>
                          </a:solidFill>
                        </a:rPr>
                        <a:t>Source</a:t>
                      </a:r>
                      <a:r>
                        <a:rPr lang="zh-CN" altLang="en-US" sz="1600" b="0" dirty="0">
                          <a:solidFill>
                            <a:schemeClr val="tx1"/>
                          </a:solidFill>
                        </a:rPr>
                        <a:t>和</a:t>
                      </a:r>
                      <a:r>
                        <a:rPr lang="en-US" altLang="zh-CN" sz="1600" b="0" dirty="0">
                          <a:solidFill>
                            <a:schemeClr val="tx1"/>
                          </a:solidFill>
                        </a:rPr>
                        <a:t>Drain</a:t>
                      </a:r>
                      <a:endParaRPr lang="zh-CN" altLang="en-US" sz="1600" b="0" dirty="0">
                        <a:solidFill>
                          <a:schemeClr val="tx1"/>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zh-CN" altLang="en-US" sz="1600" b="0" dirty="0">
                          <a:solidFill>
                            <a:schemeClr val="tx1"/>
                          </a:solidFill>
                        </a:rPr>
                        <a:t>产生或处理一帧数据</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768261"/>
            <a:ext cx="2576945" cy="461665"/>
          </a:xfrm>
          <a:prstGeom prst="rect">
            <a:avLst/>
          </a:prstGeom>
        </p:spPr>
        <p:txBody>
          <a:bodyPr wrap="square">
            <a:spAutoFit/>
          </a:bodyPr>
          <a:lstStyle/>
          <a:p>
            <a:r>
              <a:rPr lang="zh-CN" altLang="en-US" sz="2400" dirty="0"/>
              <a:t>连边</a:t>
            </a:r>
          </a:p>
        </p:txBody>
      </p:sp>
      <p:sp>
        <p:nvSpPr>
          <p:cNvPr id="4" name="矩形 3"/>
          <p:cNvSpPr/>
          <p:nvPr/>
        </p:nvSpPr>
        <p:spPr>
          <a:xfrm>
            <a:off x="340821" y="2229926"/>
            <a:ext cx="8379230" cy="3570208"/>
          </a:xfrm>
          <a:prstGeom prst="rect">
            <a:avLst/>
          </a:prstGeom>
        </p:spPr>
        <p:txBody>
          <a:bodyPr wrap="square">
            <a:spAutoFit/>
          </a:bodyPr>
          <a:lstStyle/>
          <a:p>
            <a:pPr marL="342900" indent="-342900">
              <a:lnSpc>
                <a:spcPct val="150000"/>
              </a:lnSpc>
              <a:buFont typeface="+mj-lt"/>
              <a:buAutoNum type="arabicPeriod"/>
            </a:pPr>
            <a:r>
              <a:rPr lang="zh-CN" altLang="en-US" dirty="0"/>
              <a:t>在</a:t>
            </a:r>
            <a:r>
              <a:rPr lang="en-US" altLang="zh-CN" dirty="0" err="1"/>
              <a:t>mainwindow.h</a:t>
            </a:r>
            <a:r>
              <a:rPr lang="zh-CN" altLang="en-US" dirty="0"/>
              <a:t>文件中添加一个</a:t>
            </a:r>
            <a:br>
              <a:rPr lang="en-US" altLang="zh-CN" dirty="0"/>
            </a:br>
            <a:r>
              <a:rPr lang="en-US" altLang="zh-CN" dirty="0">
                <a:latin typeface="Consolas" panose="020B0609020204030204" pitchFamily="49" charset="0"/>
              </a:rPr>
              <a:t>	Edge </a:t>
            </a:r>
            <a:r>
              <a:rPr lang="en-US" altLang="zh-CN" dirty="0" err="1">
                <a:latin typeface="Consolas" panose="020B0609020204030204" pitchFamily="49" charset="0"/>
              </a:rPr>
              <a:t>edge</a:t>
            </a:r>
            <a:r>
              <a:rPr lang="en-US" altLang="zh-CN" dirty="0">
                <a:latin typeface="Consolas" panose="020B0609020204030204" pitchFamily="49" charset="0"/>
              </a:rPr>
              <a:t>;</a:t>
            </a:r>
          </a:p>
          <a:p>
            <a:pPr marL="342900" indent="-342900">
              <a:lnSpc>
                <a:spcPct val="150000"/>
              </a:lnSpc>
              <a:buFont typeface="+mj-lt"/>
              <a:buAutoNum type="arabicPeriod"/>
            </a:pPr>
            <a:r>
              <a:rPr lang="zh-CN" altLang="en-US" dirty="0"/>
              <a:t>然后在</a:t>
            </a:r>
            <a:r>
              <a:rPr lang="en-US" altLang="zh-CN" dirty="0"/>
              <a:t>mainwindow.cpp</a:t>
            </a:r>
            <a:r>
              <a:rPr lang="zh-CN" altLang="en-US" dirty="0"/>
              <a:t>中把每一个节点添加进去 </a:t>
            </a:r>
            <a:br>
              <a:rPr lang="en-US" altLang="zh-CN" dirty="0"/>
            </a:br>
            <a:r>
              <a:rPr lang="en-US" altLang="zh-CN" dirty="0"/>
              <a:t>	</a:t>
            </a:r>
            <a:r>
              <a:rPr lang="en-US" altLang="zh-CN" dirty="0" err="1">
                <a:latin typeface="Consolas" panose="020B0609020204030204" pitchFamily="49" charset="0"/>
              </a:rPr>
              <a:t>edge.addNode</a:t>
            </a:r>
            <a:r>
              <a:rPr lang="en-US" altLang="zh-CN" dirty="0">
                <a:latin typeface="Consolas" panose="020B0609020204030204" pitchFamily="49" charset="0"/>
              </a:rPr>
              <a:t>(</a:t>
            </a:r>
            <a:r>
              <a:rPr lang="en-US" altLang="zh-CN" dirty="0" err="1">
                <a:latin typeface="Consolas" panose="020B0609020204030204" pitchFamily="49" charset="0"/>
              </a:rPr>
              <a:t>NodeName</a:t>
            </a:r>
            <a:r>
              <a:rPr lang="en-US" altLang="zh-CN" dirty="0">
                <a:latin typeface="Consolas" panose="020B0609020204030204" pitchFamily="49" charset="0"/>
              </a:rPr>
              <a:t>, </a:t>
            </a:r>
            <a:r>
              <a:rPr lang="en-US" altLang="zh-CN" dirty="0" err="1">
                <a:latin typeface="Consolas" panose="020B0609020204030204" pitchFamily="49" charset="0"/>
              </a:rPr>
              <a:t>isNewThread</a:t>
            </a:r>
            <a:r>
              <a:rPr lang="en-US" altLang="zh-CN" dirty="0">
                <a:latin typeface="Consolas" panose="020B0609020204030204" pitchFamily="49" charset="0"/>
              </a:rPr>
              <a:t>, </a:t>
            </a:r>
            <a:r>
              <a:rPr lang="en-US" altLang="zh-CN" dirty="0" err="1">
                <a:latin typeface="Consolas" panose="020B0609020204030204" pitchFamily="49" charset="0"/>
              </a:rPr>
              <a:t>isMonitor</a:t>
            </a:r>
            <a:r>
              <a:rPr lang="en-US" altLang="zh-CN" dirty="0">
                <a:latin typeface="Consolas" panose="020B0609020204030204" pitchFamily="49" charset="0"/>
              </a:rPr>
              <a:t>);</a:t>
            </a:r>
          </a:p>
          <a:p>
            <a:pPr marL="800100" lvl="1" indent="-342900">
              <a:buFont typeface="Arial" panose="020B0604020202020204" pitchFamily="34" charset="0"/>
              <a:buChar char="•"/>
            </a:pPr>
            <a:r>
              <a:rPr lang="zh-CN" altLang="en-US" sz="1600" dirty="0">
                <a:solidFill>
                  <a:schemeClr val="bg1">
                    <a:lumMod val="65000"/>
                  </a:schemeClr>
                </a:solidFill>
              </a:rPr>
              <a:t>一般的算法模块都可以也推荐放到一个新线程中，而可视化模块由于</a:t>
            </a:r>
            <a:r>
              <a:rPr lang="en-US" altLang="zh-CN" sz="1600" dirty="0" err="1">
                <a:solidFill>
                  <a:schemeClr val="bg1">
                    <a:lumMod val="65000"/>
                  </a:schemeClr>
                </a:solidFill>
              </a:rPr>
              <a:t>Qt</a:t>
            </a:r>
            <a:r>
              <a:rPr lang="zh-CN" altLang="en-US" sz="1600" dirty="0">
                <a:solidFill>
                  <a:schemeClr val="bg1">
                    <a:lumMod val="65000"/>
                  </a:schemeClr>
                </a:solidFill>
              </a:rPr>
              <a:t>本身的限制，必须在主线程中完成，所以不要放到新线程。</a:t>
            </a:r>
            <a:endParaRPr lang="en-US" altLang="zh-CN" sz="1600" dirty="0">
              <a:solidFill>
                <a:schemeClr val="bg1">
                  <a:lumMod val="65000"/>
                </a:schemeClr>
              </a:solidFill>
            </a:endParaRPr>
          </a:p>
          <a:p>
            <a:pPr marL="800100" lvl="1" indent="-342900">
              <a:buFont typeface="Arial" panose="020B0604020202020204" pitchFamily="34" charset="0"/>
              <a:buChar char="•"/>
            </a:pPr>
            <a:r>
              <a:rPr lang="en-US" altLang="zh-CN" sz="1600" dirty="0">
                <a:solidFill>
                  <a:schemeClr val="bg1">
                    <a:lumMod val="65000"/>
                  </a:schemeClr>
                </a:solidFill>
              </a:rPr>
              <a:t>Monitor</a:t>
            </a:r>
            <a:r>
              <a:rPr lang="zh-CN" altLang="en-US" sz="1600" dirty="0">
                <a:solidFill>
                  <a:schemeClr val="bg1">
                    <a:lumMod val="65000"/>
                  </a:schemeClr>
                </a:solidFill>
              </a:rPr>
              <a:t>用于调试，即可在</a:t>
            </a:r>
            <a:r>
              <a:rPr lang="en-US" altLang="zh-CN" sz="1600" dirty="0">
                <a:solidFill>
                  <a:schemeClr val="bg1">
                    <a:lumMod val="65000"/>
                  </a:schemeClr>
                </a:solidFill>
              </a:rPr>
              <a:t>UI</a:t>
            </a:r>
            <a:r>
              <a:rPr lang="zh-CN" altLang="en-US" sz="1600" dirty="0">
                <a:solidFill>
                  <a:schemeClr val="bg1">
                    <a:lumMod val="65000"/>
                  </a:schemeClr>
                </a:solidFill>
              </a:rPr>
              <a:t>界面监视节点的触发情况，较耗费资源，代码成熟之后可把监视关闭。</a:t>
            </a:r>
            <a:r>
              <a:rPr lang="zh-CN" altLang="en-US" sz="1600" dirty="0">
                <a:solidFill>
                  <a:schemeClr val="accent2"/>
                </a:solidFill>
              </a:rPr>
              <a:t>* 具体可参见样例</a:t>
            </a:r>
            <a:endParaRPr lang="en-US" altLang="zh-CN" sz="1600" dirty="0">
              <a:solidFill>
                <a:schemeClr val="accent2"/>
              </a:solidFill>
            </a:endParaRPr>
          </a:p>
          <a:p>
            <a:pPr marL="342900" indent="-342900">
              <a:lnSpc>
                <a:spcPct val="150000"/>
              </a:lnSpc>
              <a:buFont typeface="+mj-lt"/>
              <a:buAutoNum type="arabicPeriod"/>
            </a:pPr>
            <a:r>
              <a:rPr lang="zh-CN" altLang="en-US" dirty="0"/>
              <a:t>连接所有</a:t>
            </a:r>
            <a:br>
              <a:rPr lang="en-US" altLang="zh-CN" dirty="0"/>
            </a:br>
            <a:r>
              <a:rPr lang="en-US" altLang="zh-CN" dirty="0">
                <a:latin typeface="Consolas" panose="020B0609020204030204" pitchFamily="49" charset="0"/>
              </a:rPr>
              <a:t>	</a:t>
            </a:r>
            <a:r>
              <a:rPr lang="en-US" altLang="zh-CN" dirty="0" err="1">
                <a:latin typeface="Consolas" panose="020B0609020204030204" pitchFamily="49" charset="0"/>
              </a:rPr>
              <a:t>edge.connectAll</a:t>
            </a:r>
            <a:r>
              <a:rPr lang="en-US" altLang="zh-CN" dirty="0">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App » Programming</a:t>
            </a:r>
            <a:endParaRPr lang="zh-CN" altLang="en-US" dirty="0"/>
          </a:p>
        </p:txBody>
      </p:sp>
      <p:sp>
        <p:nvSpPr>
          <p:cNvPr id="3" name="矩形 2"/>
          <p:cNvSpPr/>
          <p:nvPr/>
        </p:nvSpPr>
        <p:spPr>
          <a:xfrm>
            <a:off x="340821" y="1768261"/>
            <a:ext cx="2576945" cy="461665"/>
          </a:xfrm>
          <a:prstGeom prst="rect">
            <a:avLst/>
          </a:prstGeom>
        </p:spPr>
        <p:txBody>
          <a:bodyPr wrap="square">
            <a:spAutoFit/>
          </a:bodyPr>
          <a:lstStyle/>
          <a:p>
            <a:r>
              <a:rPr lang="zh-CN" altLang="en-US" sz="2400" dirty="0"/>
              <a:t>配置</a:t>
            </a:r>
            <a:r>
              <a:rPr lang="en-US" altLang="zh-CN" sz="2400" dirty="0"/>
              <a:t>UI</a:t>
            </a:r>
            <a:endParaRPr lang="zh-CN" altLang="en-US" sz="2400" dirty="0"/>
          </a:p>
        </p:txBody>
      </p:sp>
      <p:sp>
        <p:nvSpPr>
          <p:cNvPr id="4" name="矩形 3"/>
          <p:cNvSpPr/>
          <p:nvPr/>
        </p:nvSpPr>
        <p:spPr>
          <a:xfrm>
            <a:off x="340821" y="2229926"/>
            <a:ext cx="8720052" cy="3277820"/>
          </a:xfrm>
          <a:prstGeom prst="rect">
            <a:avLst/>
          </a:prstGeom>
        </p:spPr>
        <p:txBody>
          <a:bodyPr wrap="square">
            <a:spAutoFit/>
          </a:bodyPr>
          <a:lstStyle/>
          <a:p>
            <a:pPr>
              <a:lnSpc>
                <a:spcPct val="150000"/>
              </a:lnSpc>
            </a:pPr>
            <a:r>
              <a:rPr lang="zh-CN" altLang="en-US" dirty="0"/>
              <a:t>例如：</a:t>
            </a:r>
            <a:endParaRPr lang="en-US" altLang="zh-CN" dirty="0"/>
          </a:p>
          <a:p>
            <a:pPr lvl="1">
              <a:lnSpc>
                <a:spcPct val="150000"/>
              </a:lnSpc>
            </a:pPr>
            <a:r>
              <a:rPr lang="en-US" altLang="zh-CN" sz="1600" dirty="0">
                <a:latin typeface="Consolas" panose="020B0609020204030204" pitchFamily="49" charset="0"/>
              </a:rPr>
              <a:t>connect(</a:t>
            </a:r>
            <a:r>
              <a:rPr lang="en-US" altLang="zh-CN" sz="1600" dirty="0" err="1">
                <a:latin typeface="Consolas" panose="020B0609020204030204" pitchFamily="49" charset="0"/>
              </a:rPr>
              <a:t>ui</a:t>
            </a:r>
            <a:r>
              <a:rPr lang="en-US" altLang="zh-CN" sz="1600" dirty="0">
                <a:latin typeface="Consolas" panose="020B0609020204030204" pitchFamily="49" charset="0"/>
              </a:rPr>
              <a:t>-&gt;open, SIGNAL(clicked()), &amp;edge, SLOT(</a:t>
            </a:r>
            <a:r>
              <a:rPr lang="en-US" altLang="zh-CN" sz="1600" dirty="0" err="1">
                <a:latin typeface="Consolas" panose="020B0609020204030204" pitchFamily="49" charset="0"/>
              </a:rPr>
              <a:t>openAllNodesSlot</a:t>
            </a:r>
            <a:r>
              <a:rPr lang="en-US" altLang="zh-CN" sz="1600" dirty="0">
                <a:latin typeface="Consolas" panose="020B0609020204030204" pitchFamily="49" charset="0"/>
              </a:rPr>
              <a:t>())); connect(</a:t>
            </a:r>
            <a:r>
              <a:rPr lang="en-US" altLang="zh-CN" sz="1600" dirty="0" err="1">
                <a:latin typeface="Consolas" panose="020B0609020204030204" pitchFamily="49" charset="0"/>
              </a:rPr>
              <a:t>ui</a:t>
            </a:r>
            <a:r>
              <a:rPr lang="en-US" altLang="zh-CN" sz="1600" dirty="0">
                <a:latin typeface="Consolas" panose="020B0609020204030204" pitchFamily="49" charset="0"/>
              </a:rPr>
              <a:t>-&gt;close, SIGNAL(clicked()), &amp;edge, SLOT(</a:t>
            </a:r>
            <a:r>
              <a:rPr lang="en-US" altLang="zh-CN" sz="1600" dirty="0" err="1">
                <a:latin typeface="Consolas" panose="020B0609020204030204" pitchFamily="49" charset="0"/>
              </a:rPr>
              <a:t>closeAllNodesSlot</a:t>
            </a:r>
            <a:r>
              <a:rPr lang="en-US" altLang="zh-CN" sz="1600" dirty="0">
                <a:latin typeface="Consolas" panose="020B0609020204030204" pitchFamily="49" charset="0"/>
              </a:rPr>
              <a:t>()));</a:t>
            </a:r>
          </a:p>
          <a:p>
            <a:pPr lvl="1">
              <a:lnSpc>
                <a:spcPct val="150000"/>
              </a:lnSpc>
            </a:pPr>
            <a:endParaRPr lang="en-US" altLang="zh-CN" sz="1600"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dirty="0"/>
              <a:t>假如不想使用按键来操作，不想做</a:t>
            </a:r>
            <a:r>
              <a:rPr lang="en-US" altLang="zh-CN" dirty="0"/>
              <a:t>UI</a:t>
            </a:r>
            <a:r>
              <a:rPr lang="zh-CN" altLang="en-US" dirty="0"/>
              <a:t>交互那么直接发送</a:t>
            </a:r>
            <a:r>
              <a:rPr lang="en-US" altLang="zh-CN" dirty="0" err="1"/>
              <a:t>openAllNodesSignal</a:t>
            </a:r>
            <a:r>
              <a:rPr lang="en-US" altLang="zh-CN" dirty="0"/>
              <a:t>()</a:t>
            </a:r>
            <a:r>
              <a:rPr lang="zh-CN" altLang="en-US" dirty="0"/>
              <a:t>这个信号，所有的节点就会打开。</a:t>
            </a:r>
            <a:endParaRPr lang="en-US" altLang="zh-CN" dirty="0"/>
          </a:p>
          <a:p>
            <a:pPr marL="285750" indent="-285750">
              <a:lnSpc>
                <a:spcPct val="150000"/>
              </a:lnSpc>
              <a:buFont typeface="Arial" panose="020B0604020202020204" pitchFamily="34" charset="0"/>
              <a:buChar char="•"/>
            </a:pPr>
            <a:r>
              <a:rPr lang="zh-CN" altLang="en-US" dirty="0"/>
              <a:t>直接发送</a:t>
            </a:r>
            <a:r>
              <a:rPr lang="en-US" altLang="zh-CN" dirty="0" err="1"/>
              <a:t>closeAllNodesSignal</a:t>
            </a:r>
            <a:r>
              <a:rPr lang="en-US" altLang="zh-CN" dirty="0"/>
              <a:t>()</a:t>
            </a:r>
            <a:r>
              <a:rPr lang="zh-CN" altLang="en-US" dirty="0"/>
              <a:t>这个信号，所有的节点就会关闭。</a:t>
            </a:r>
            <a:endParaRPr lang="en-US" altLang="zh-CN" dirty="0"/>
          </a:p>
          <a:p>
            <a:pPr marL="285750" indent="-285750">
              <a:lnSpc>
                <a:spcPct val="150000"/>
              </a:lnSpc>
              <a:buFont typeface="Arial" panose="020B0604020202020204" pitchFamily="34" charset="0"/>
              <a:buChar char="•"/>
            </a:pPr>
            <a:r>
              <a:rPr lang="zh-CN" altLang="en-US" dirty="0"/>
              <a:t>常用的</a:t>
            </a:r>
            <a:r>
              <a:rPr lang="en-US" altLang="zh-CN" dirty="0"/>
              <a:t>Slot</a:t>
            </a:r>
            <a:r>
              <a:rPr lang="zh-CN" altLang="en-US" dirty="0"/>
              <a:t>与</a:t>
            </a:r>
            <a:r>
              <a:rPr lang="en-US" altLang="zh-CN" dirty="0"/>
              <a:t>Signal</a:t>
            </a:r>
            <a:r>
              <a:rPr lang="zh-CN" altLang="en-US" dirty="0"/>
              <a:t>已在</a:t>
            </a:r>
            <a:r>
              <a:rPr lang="en-US" altLang="zh-CN" dirty="0" err="1"/>
              <a:t>RobotSDK</a:t>
            </a:r>
            <a:r>
              <a:rPr lang="zh-CN" altLang="en-US" dirty="0"/>
              <a:t>中定义。</a:t>
            </a:r>
            <a:endParaRPr lang="en-US" altLang="zh-CN" dirty="0">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85028" y="1508286"/>
            <a:ext cx="6173400" cy="2547021"/>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 Configuration</a:t>
            </a:r>
            <a:endParaRPr lang="zh-CN" altLang="en-US" dirty="0"/>
          </a:p>
        </p:txBody>
      </p:sp>
      <p:grpSp>
        <p:nvGrpSpPr>
          <p:cNvPr id="33" name="组合 32"/>
          <p:cNvGrpSpPr/>
          <p:nvPr/>
        </p:nvGrpSpPr>
        <p:grpSpPr>
          <a:xfrm>
            <a:off x="485028" y="1727880"/>
            <a:ext cx="3458819" cy="2068867"/>
            <a:chOff x="402331" y="1702731"/>
            <a:chExt cx="3458819" cy="2068867"/>
          </a:xfrm>
        </p:grpSpPr>
        <p:sp>
          <p:nvSpPr>
            <p:cNvPr id="12" name="矩形 11"/>
            <p:cNvSpPr/>
            <p:nvPr/>
          </p:nvSpPr>
          <p:spPr>
            <a:xfrm>
              <a:off x="402331" y="2148004"/>
              <a:ext cx="464362" cy="35477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90157" y="1702731"/>
              <a:ext cx="615436" cy="2612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72388" y="2441050"/>
              <a:ext cx="973245" cy="222638"/>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20706" y="3510357"/>
              <a:ext cx="2540444" cy="26124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V="1">
              <a:off x="866692" y="1859267"/>
              <a:ext cx="1523465" cy="288737"/>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直接箭头连接符 21"/>
            <p:cNvCxnSpPr>
              <a:stCxn id="13" idx="2"/>
            </p:cNvCxnSpPr>
            <p:nvPr/>
          </p:nvCxnSpPr>
          <p:spPr>
            <a:xfrm flipH="1">
              <a:off x="2345633" y="1963972"/>
              <a:ext cx="352242" cy="454032"/>
            </a:xfrm>
            <a:prstGeom prst="straightConnector1">
              <a:avLst/>
            </a:prstGeom>
            <a:solidFill>
              <a:schemeClr val="accent2">
                <a:alpha val="25000"/>
              </a:schemeClr>
            </a:solidFill>
            <a:ln w="25400">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34"/>
          <p:cNvSpPr txBox="1"/>
          <p:nvPr/>
        </p:nvSpPr>
        <p:spPr>
          <a:xfrm>
            <a:off x="2196543" y="4901976"/>
            <a:ext cx="6287500"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切换到</a:t>
            </a:r>
            <a:r>
              <a:rPr lang="en-US" altLang="zh-CN" sz="2400" dirty="0"/>
              <a:t>Projects</a:t>
            </a:r>
            <a:r>
              <a:rPr lang="zh-CN" altLang="en-US" sz="2400" dirty="0"/>
              <a:t>标签，确认处于</a:t>
            </a:r>
            <a:r>
              <a:rPr lang="en-US" altLang="zh-CN" sz="2400" dirty="0">
                <a:solidFill>
                  <a:schemeClr val="accent2"/>
                </a:solidFill>
              </a:rPr>
              <a:t>Debug</a:t>
            </a:r>
            <a:r>
              <a:rPr lang="zh-CN" altLang="en-US" sz="2400" dirty="0"/>
              <a:t>模式</a:t>
            </a:r>
            <a:endParaRPr lang="en-US" altLang="zh-CN" sz="2400" dirty="0"/>
          </a:p>
          <a:p>
            <a:pPr marL="342900" indent="-342900">
              <a:buFont typeface="Arial" panose="020B0604020202020204" pitchFamily="34" charset="0"/>
              <a:buChar char="•"/>
            </a:pPr>
            <a:r>
              <a:rPr lang="zh-CN" altLang="en-US" sz="2400" dirty="0"/>
              <a:t>取消</a:t>
            </a:r>
            <a:r>
              <a:rPr lang="en-US" altLang="zh-CN" sz="2400" dirty="0">
                <a:solidFill>
                  <a:schemeClr val="accent2"/>
                </a:solidFill>
              </a:rPr>
              <a:t>Shadow Build</a:t>
            </a:r>
          </a:p>
          <a:p>
            <a:pPr marL="342900" indent="-342900">
              <a:buFont typeface="Arial" panose="020B0604020202020204" pitchFamily="34" charset="0"/>
              <a:buChar char="•"/>
            </a:pPr>
            <a:r>
              <a:rPr lang="zh-CN" altLang="en-US" sz="2400" dirty="0">
                <a:solidFill>
                  <a:schemeClr val="accent2"/>
                </a:solidFill>
              </a:rPr>
              <a:t>无需</a:t>
            </a:r>
            <a:r>
              <a:rPr lang="zh-CN" altLang="en-US" sz="2400" dirty="0"/>
              <a:t>添加</a:t>
            </a:r>
            <a:r>
              <a:rPr lang="en-US" altLang="zh-CN" sz="2400" dirty="0"/>
              <a:t>install</a:t>
            </a:r>
            <a:r>
              <a:rPr lang="zh-CN" altLang="en-US" sz="2400" dirty="0"/>
              <a:t>！</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43486" y="1361252"/>
            <a:ext cx="2556702" cy="4987665"/>
          </a:xfrm>
          <a:prstGeom prst="rect">
            <a:avLst/>
          </a:prstGeom>
          <a:effectLst>
            <a:outerShdw blurRad="317500" algn="ctr" rotWithShape="0">
              <a:prstClr val="black">
                <a:alpha val="40000"/>
              </a:prstClr>
            </a:outerShdw>
          </a:effectLst>
        </p:spPr>
      </p:pic>
      <p:sp>
        <p:nvSpPr>
          <p:cNvPr id="2" name="标题 1"/>
          <p:cNvSpPr>
            <a:spLocks noGrp="1"/>
          </p:cNvSpPr>
          <p:nvPr>
            <p:ph type="title"/>
          </p:nvPr>
        </p:nvSpPr>
        <p:spPr/>
        <p:txBody>
          <a:bodyPr/>
          <a:lstStyle/>
          <a:p>
            <a:r>
              <a:rPr lang="en-US" altLang="zh-CN" dirty="0"/>
              <a:t>Robot SDK » Module Configuration</a:t>
            </a:r>
            <a:endParaRPr lang="zh-CN" altLang="en-US" dirty="0"/>
          </a:p>
        </p:txBody>
      </p:sp>
      <p:sp>
        <p:nvSpPr>
          <p:cNvPr id="35" name="文本框 34"/>
          <p:cNvSpPr txBox="1"/>
          <p:nvPr/>
        </p:nvSpPr>
        <p:spPr>
          <a:xfrm>
            <a:off x="4571999" y="2840442"/>
            <a:ext cx="416648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同样编译</a:t>
            </a:r>
            <a:r>
              <a:rPr lang="en-US" altLang="zh-CN" sz="2400" dirty="0"/>
              <a:t>App</a:t>
            </a:r>
            <a:r>
              <a:rPr lang="zh-CN" altLang="en-US" sz="2400" dirty="0"/>
              <a:t>代码</a:t>
            </a:r>
            <a:endParaRPr lang="en-US" altLang="zh-CN" sz="2400" dirty="0"/>
          </a:p>
          <a:p>
            <a:pPr marL="342900" indent="-342900">
              <a:buFont typeface="Arial" panose="020B0604020202020204" pitchFamily="34" charset="0"/>
              <a:buChar char="•"/>
            </a:pPr>
            <a:r>
              <a:rPr lang="en-US" altLang="zh-CN" sz="2400" dirty="0"/>
              <a:t>Build</a:t>
            </a:r>
            <a:r>
              <a:rPr lang="zh-CN" altLang="en-US" sz="2400" dirty="0"/>
              <a:t>成功</a:t>
            </a:r>
            <a:endParaRPr lang="en-US" altLang="zh-CN" sz="2400" dirty="0"/>
          </a:p>
        </p:txBody>
      </p:sp>
      <p:grpSp>
        <p:nvGrpSpPr>
          <p:cNvPr id="5" name="组合 4"/>
          <p:cNvGrpSpPr/>
          <p:nvPr/>
        </p:nvGrpSpPr>
        <p:grpSpPr>
          <a:xfrm>
            <a:off x="843487" y="1787462"/>
            <a:ext cx="1330748" cy="4561456"/>
            <a:chOff x="461823" y="1890829"/>
            <a:chExt cx="1330748" cy="4561456"/>
          </a:xfrm>
        </p:grpSpPr>
        <p:sp>
          <p:nvSpPr>
            <p:cNvPr id="19" name="矩形 18"/>
            <p:cNvSpPr/>
            <p:nvPr/>
          </p:nvSpPr>
          <p:spPr>
            <a:xfrm>
              <a:off x="461823" y="1890829"/>
              <a:ext cx="579797" cy="430951"/>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61823" y="4712686"/>
              <a:ext cx="579797" cy="63854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61823" y="6051313"/>
              <a:ext cx="579797" cy="400972"/>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028211" y="2321258"/>
              <a:ext cx="764360" cy="238972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34917" y="5351228"/>
              <a:ext cx="364514" cy="70008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3665551" y="3729162"/>
            <a:ext cx="2043486" cy="2446185"/>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686184 w 1233815"/>
              <a:gd name="connsiteY0-82" fmla="*/ 0 h 2222747"/>
              <a:gd name="connsiteX1-83" fmla="*/ 0 w 1233815"/>
              <a:gd name="connsiteY1-84" fmla="*/ 2222747 h 2222747"/>
              <a:gd name="connsiteX0-85" fmla="*/ 4319930 w 4530131"/>
              <a:gd name="connsiteY0-86" fmla="*/ 0 h 1682058"/>
              <a:gd name="connsiteX1-87" fmla="*/ 0 w 4530131"/>
              <a:gd name="connsiteY1-88" fmla="*/ 1682058 h 1682058"/>
              <a:gd name="connsiteX0-89" fmla="*/ 4319930 w 4568965"/>
              <a:gd name="connsiteY0-90" fmla="*/ 0 h 1682058"/>
              <a:gd name="connsiteX1-91" fmla="*/ 0 w 4568965"/>
              <a:gd name="connsiteY1-92" fmla="*/ 1682058 h 1682058"/>
              <a:gd name="connsiteX0-93" fmla="*/ 4319930 w 4320071"/>
              <a:gd name="connsiteY0-94" fmla="*/ 0 h 1682058"/>
              <a:gd name="connsiteX1-95" fmla="*/ 0 w 4320071"/>
              <a:gd name="connsiteY1-96" fmla="*/ 1682058 h 1682058"/>
              <a:gd name="connsiteX0-97" fmla="*/ 4319930 w 4320078"/>
              <a:gd name="connsiteY0-98" fmla="*/ 0 h 1682058"/>
              <a:gd name="connsiteX1-99" fmla="*/ 0 w 4320078"/>
              <a:gd name="connsiteY1-100" fmla="*/ 1682058 h 1682058"/>
            </a:gdLst>
            <a:ahLst/>
            <a:cxnLst>
              <a:cxn ang="0">
                <a:pos x="connsiteX0-1" y="connsiteY0-2"/>
              </a:cxn>
              <a:cxn ang="0">
                <a:pos x="connsiteX1-3" y="connsiteY1-4"/>
              </a:cxn>
            </a:cxnLst>
            <a:rect l="l" t="t" r="r" b="b"/>
            <a:pathLst>
              <a:path w="4320078" h="1682058">
                <a:moveTo>
                  <a:pt x="4319930" y="0"/>
                </a:moveTo>
                <a:cubicBezTo>
                  <a:pt x="4342460" y="1536856"/>
                  <a:pt x="1802415" y="1649067"/>
                  <a:pt x="0" y="1682058"/>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2447688" y="5996492"/>
            <a:ext cx="952500" cy="352425"/>
          </a:xfrm>
          <a:prstGeom prst="rect">
            <a:avLst/>
          </a:prstGeom>
          <a:effectLst>
            <a:outerShdw blurRad="3175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right)">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Robot SDK » Module Configuration</a:t>
            </a:r>
            <a:endParaRPr lang="zh-CN" altLang="en-US" dirty="0"/>
          </a:p>
        </p:txBody>
      </p:sp>
      <p:pic>
        <p:nvPicPr>
          <p:cNvPr id="4" name="图片 3"/>
          <p:cNvPicPr>
            <a:picLocks noChangeAspect="1"/>
          </p:cNvPicPr>
          <p:nvPr/>
        </p:nvPicPr>
        <p:blipFill>
          <a:blip r:embed="rId2"/>
          <a:stretch>
            <a:fillRect/>
          </a:stretch>
        </p:blipFill>
        <p:spPr>
          <a:xfrm>
            <a:off x="768128" y="1640292"/>
            <a:ext cx="600075" cy="1200150"/>
          </a:xfrm>
          <a:prstGeom prst="rect">
            <a:avLst/>
          </a:prstGeom>
          <a:effectLst>
            <a:outerShdw blurRad="317500" algn="ctr" rotWithShape="0">
              <a:prstClr val="black">
                <a:alpha val="40000"/>
              </a:prstClr>
            </a:outerShdw>
          </a:effectLst>
        </p:spPr>
      </p:pic>
      <p:pic>
        <p:nvPicPr>
          <p:cNvPr id="6" name="图片 5"/>
          <p:cNvPicPr>
            <a:picLocks noChangeAspect="1"/>
          </p:cNvPicPr>
          <p:nvPr/>
        </p:nvPicPr>
        <p:blipFill>
          <a:blip r:embed="rId3"/>
          <a:stretch>
            <a:fillRect/>
          </a:stretch>
        </p:blipFill>
        <p:spPr>
          <a:xfrm>
            <a:off x="768128" y="3429000"/>
            <a:ext cx="5998431" cy="2924546"/>
          </a:xfrm>
          <a:prstGeom prst="rect">
            <a:avLst/>
          </a:prstGeom>
          <a:effectLst>
            <a:outerShdw blurRad="317500" algn="ctr" rotWithShape="0">
              <a:prstClr val="black">
                <a:alpha val="40000"/>
              </a:prstClr>
            </a:outerShdw>
          </a:effectLst>
        </p:spPr>
      </p:pic>
      <p:grpSp>
        <p:nvGrpSpPr>
          <p:cNvPr id="8" name="组合 7"/>
          <p:cNvGrpSpPr/>
          <p:nvPr/>
        </p:nvGrpSpPr>
        <p:grpSpPr>
          <a:xfrm>
            <a:off x="768128" y="1640292"/>
            <a:ext cx="1490706" cy="1767199"/>
            <a:chOff x="768128" y="1640292"/>
            <a:chExt cx="1490706" cy="1767199"/>
          </a:xfrm>
        </p:grpSpPr>
        <p:sp>
          <p:nvSpPr>
            <p:cNvPr id="15" name="矩形 14"/>
            <p:cNvSpPr/>
            <p:nvPr/>
          </p:nvSpPr>
          <p:spPr>
            <a:xfrm>
              <a:off x="768128" y="1640292"/>
              <a:ext cx="600075" cy="42704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378527" y="2067339"/>
              <a:ext cx="880307" cy="1340152"/>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 name="connsiteX0-81" fmla="*/ 0 w 1252145"/>
                <a:gd name="connsiteY0-82" fmla="*/ 0 h 1340152"/>
                <a:gd name="connsiteX1-83" fmla="*/ 880222 w 1252145"/>
                <a:gd name="connsiteY1-84" fmla="*/ 1340152 h 1340152"/>
                <a:gd name="connsiteX0-85" fmla="*/ 0 w 928779"/>
                <a:gd name="connsiteY0-86" fmla="*/ 0 h 1340152"/>
                <a:gd name="connsiteX1-87" fmla="*/ 880222 w 928779"/>
                <a:gd name="connsiteY1-88" fmla="*/ 1340152 h 1340152"/>
                <a:gd name="connsiteX0-89" fmla="*/ 0 w 880222"/>
                <a:gd name="connsiteY0-90" fmla="*/ 0 h 1340152"/>
                <a:gd name="connsiteX1-91" fmla="*/ 880222 w 880222"/>
                <a:gd name="connsiteY1-92" fmla="*/ 1340152 h 1340152"/>
                <a:gd name="connsiteX0-93" fmla="*/ 0 w 880307"/>
                <a:gd name="connsiteY0-94" fmla="*/ 0 h 1340152"/>
                <a:gd name="connsiteX1-95" fmla="*/ 880222 w 880307"/>
                <a:gd name="connsiteY1-96" fmla="*/ 1340152 h 1340152"/>
              </a:gdLst>
              <a:ahLst/>
              <a:cxnLst>
                <a:cxn ang="0">
                  <a:pos x="connsiteX0-1" y="connsiteY0-2"/>
                </a:cxn>
                <a:cxn ang="0">
                  <a:pos x="connsiteX1-3" y="connsiteY1-4"/>
                </a:cxn>
              </a:cxnLst>
              <a:rect l="l" t="t" r="r" b="b"/>
              <a:pathLst>
                <a:path w="880307" h="1340152">
                  <a:moveTo>
                    <a:pt x="0" y="0"/>
                  </a:moveTo>
                  <a:cubicBezTo>
                    <a:pt x="634780" y="280551"/>
                    <a:pt x="885642" y="663104"/>
                    <a:pt x="880222" y="1340152"/>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039263" y="1917172"/>
            <a:ext cx="416648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点击</a:t>
            </a:r>
            <a:r>
              <a:rPr lang="en-US" altLang="zh-CN" sz="2400" dirty="0"/>
              <a:t>Run</a:t>
            </a:r>
            <a:r>
              <a:rPr lang="zh-CN" altLang="en-US" sz="2400" dirty="0"/>
              <a:t>按钮</a:t>
            </a:r>
            <a:endParaRPr lang="en-US" altLang="zh-CN" sz="2400" dirty="0"/>
          </a:p>
          <a:p>
            <a:pPr marL="342900" indent="-342900">
              <a:buFont typeface="Arial" panose="020B0604020202020204" pitchFamily="34" charset="0"/>
              <a:buChar char="•"/>
            </a:pPr>
            <a:r>
              <a:rPr lang="zh-CN" altLang="en-US" sz="2400" dirty="0"/>
              <a:t>出现主界面说明</a:t>
            </a:r>
            <a:r>
              <a:rPr lang="zh-CN" altLang="en-US" sz="2400" dirty="0">
                <a:solidFill>
                  <a:schemeClr val="accent2"/>
                </a:solidFill>
              </a:rPr>
              <a:t>配置成功！</a:t>
            </a:r>
            <a:endParaRPr lang="en-US" altLang="zh-CN" sz="2400" dirty="0">
              <a:solidFill>
                <a:schemeClr val="accent2"/>
              </a:solidFill>
            </a:endParaRPr>
          </a:p>
        </p:txBody>
      </p:sp>
      <p:pic>
        <p:nvPicPr>
          <p:cNvPr id="3" name="图片 2"/>
          <p:cNvPicPr>
            <a:picLocks noChangeAspect="1"/>
          </p:cNvPicPr>
          <p:nvPr/>
        </p:nvPicPr>
        <p:blipFill>
          <a:blip r:embed="rId4"/>
          <a:stretch>
            <a:fillRect/>
          </a:stretch>
        </p:blipFill>
        <p:spPr>
          <a:xfrm>
            <a:off x="2331082" y="4891273"/>
            <a:ext cx="4943475" cy="790575"/>
          </a:xfrm>
          <a:prstGeom prst="rect">
            <a:avLst/>
          </a:prstGeom>
          <a:effectLst>
            <a:outerShdw blurRad="317500" algn="ctr" rotWithShape="0">
              <a:srgbClr val="C00000">
                <a:alpha val="50000"/>
              </a:srgbClr>
            </a:outerShdw>
          </a:effectLst>
        </p:spPr>
      </p:pic>
      <p:sp>
        <p:nvSpPr>
          <p:cNvPr id="5" name="矩形 4"/>
          <p:cNvSpPr/>
          <p:nvPr/>
        </p:nvSpPr>
        <p:spPr>
          <a:xfrm>
            <a:off x="7274557" y="5681848"/>
            <a:ext cx="1259790" cy="418360"/>
          </a:xfrm>
          <a:prstGeom prst="rect">
            <a:avLst/>
          </a:prstGeom>
          <a:solidFill>
            <a:schemeClr val="accent2"/>
          </a:solidFill>
        </p:spPr>
        <p:txBody>
          <a:bodyPr wrap="none" anchor="ctr" anchorCtr="1">
            <a:noAutofit/>
          </a:bodyPr>
          <a:lstStyle/>
          <a:p>
            <a:r>
              <a:rPr lang="zh-CN" altLang="en-US" dirty="0">
                <a:solidFill>
                  <a:schemeClr val="bg1"/>
                </a:solidFill>
              </a:rPr>
              <a:t>别着急</a:t>
            </a:r>
            <a:r>
              <a:rPr lang="en-US" altLang="zh-CN" dirty="0">
                <a:solidFill>
                  <a:schemeClr val="bg1"/>
                </a:solidFill>
              </a:rPr>
              <a:t>……</a:t>
            </a:r>
          </a:p>
        </p:txBody>
      </p:sp>
      <p:sp>
        <p:nvSpPr>
          <p:cNvPr id="9" name="矩形 8"/>
          <p:cNvSpPr/>
          <p:nvPr/>
        </p:nvSpPr>
        <p:spPr>
          <a:xfrm>
            <a:off x="798730" y="3769051"/>
            <a:ext cx="579797" cy="124577"/>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9262" y="3769051"/>
            <a:ext cx="243517" cy="114785"/>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54511" y="3769051"/>
            <a:ext cx="338668" cy="114785"/>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3"/>
          <p:cNvSpPr/>
          <p:nvPr/>
        </p:nvSpPr>
        <p:spPr>
          <a:xfrm rot="16200000" flipH="1">
            <a:off x="2447791" y="2813664"/>
            <a:ext cx="521300" cy="2661644"/>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23"/>
          <p:cNvSpPr/>
          <p:nvPr/>
        </p:nvSpPr>
        <p:spPr>
          <a:xfrm rot="16200000" flipH="1">
            <a:off x="4205415" y="3989100"/>
            <a:ext cx="493402" cy="338669"/>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96933" y="3769051"/>
            <a:ext cx="338668" cy="114785"/>
          </a:xfrm>
          <a:prstGeom prst="rect">
            <a:avLst/>
          </a:prstGeom>
          <a:solidFill>
            <a:schemeClr val="accent2">
              <a:alpha val="25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3"/>
          <p:cNvSpPr/>
          <p:nvPr/>
        </p:nvSpPr>
        <p:spPr>
          <a:xfrm rot="16200000" flipH="1">
            <a:off x="4805174" y="3929156"/>
            <a:ext cx="493402" cy="458556"/>
          </a:xfrm>
          <a:custGeom>
            <a:avLst/>
            <a:gdLst>
              <a:gd name="connsiteX0" fmla="*/ 0 w 2852382"/>
              <a:gd name="connsiteY0" fmla="*/ 1069736 h 1069736"/>
              <a:gd name="connsiteX1" fmla="*/ 1057701 w 2852382"/>
              <a:gd name="connsiteY1" fmla="*/ 141688 h 1069736"/>
              <a:gd name="connsiteX2" fmla="*/ 2852382 w 2852382"/>
              <a:gd name="connsiteY2" fmla="*/ 18859 h 1069736"/>
              <a:gd name="connsiteX0-1" fmla="*/ 0 w 2852382"/>
              <a:gd name="connsiteY0-2" fmla="*/ 1050877 h 1050877"/>
              <a:gd name="connsiteX1-3" fmla="*/ 2852382 w 2852382"/>
              <a:gd name="connsiteY1-4" fmla="*/ 0 h 1050877"/>
              <a:gd name="connsiteX0-5" fmla="*/ 0 w 2613546"/>
              <a:gd name="connsiteY0-6" fmla="*/ 1146411 h 1146411"/>
              <a:gd name="connsiteX1-7" fmla="*/ 2613546 w 2613546"/>
              <a:gd name="connsiteY1-8" fmla="*/ 0 h 1146411"/>
              <a:gd name="connsiteX0-9" fmla="*/ 0 w 2613546"/>
              <a:gd name="connsiteY0-10" fmla="*/ 1146411 h 1146411"/>
              <a:gd name="connsiteX1-11" fmla="*/ 2613546 w 2613546"/>
              <a:gd name="connsiteY1-12" fmla="*/ 0 h 1146411"/>
              <a:gd name="connsiteX0-13" fmla="*/ 0 w 2613546"/>
              <a:gd name="connsiteY0-14" fmla="*/ 1148733 h 1148733"/>
              <a:gd name="connsiteX1-15" fmla="*/ 2613546 w 2613546"/>
              <a:gd name="connsiteY1-16" fmla="*/ 2322 h 1148733"/>
              <a:gd name="connsiteX0-17" fmla="*/ 0 w 2613546"/>
              <a:gd name="connsiteY0-18" fmla="*/ 1150488 h 1150488"/>
              <a:gd name="connsiteX1-19" fmla="*/ 2613546 w 2613546"/>
              <a:gd name="connsiteY1-20" fmla="*/ 4077 h 1150488"/>
              <a:gd name="connsiteX0-21" fmla="*/ 0 w 2661314"/>
              <a:gd name="connsiteY0-22" fmla="*/ 1089985 h 1089985"/>
              <a:gd name="connsiteX1-23" fmla="*/ 2661314 w 2661314"/>
              <a:gd name="connsiteY1-24" fmla="*/ 4989 h 1089985"/>
              <a:gd name="connsiteX0-25" fmla="*/ 0 w 3631373"/>
              <a:gd name="connsiteY0-26" fmla="*/ 1105619 h 1105619"/>
              <a:gd name="connsiteX1-27" fmla="*/ 3631373 w 3631373"/>
              <a:gd name="connsiteY1-28" fmla="*/ 4720 h 1105619"/>
              <a:gd name="connsiteX0-29" fmla="*/ 0 w 3631373"/>
              <a:gd name="connsiteY0-30" fmla="*/ 1089985 h 1089985"/>
              <a:gd name="connsiteX1-31" fmla="*/ 3631373 w 3631373"/>
              <a:gd name="connsiteY1-32" fmla="*/ 4989 h 1089985"/>
              <a:gd name="connsiteX0-33" fmla="*/ 0 w 3631373"/>
              <a:gd name="connsiteY0-34" fmla="*/ 1086100 h 1086100"/>
              <a:gd name="connsiteX1-35" fmla="*/ 3631373 w 3631373"/>
              <a:gd name="connsiteY1-36" fmla="*/ 1104 h 1086100"/>
              <a:gd name="connsiteX0-37" fmla="*/ 0 w 3631373"/>
              <a:gd name="connsiteY0-38" fmla="*/ 1086122 h 1086122"/>
              <a:gd name="connsiteX1-39" fmla="*/ 3631373 w 3631373"/>
              <a:gd name="connsiteY1-40" fmla="*/ 1126 h 1086122"/>
              <a:gd name="connsiteX0-41" fmla="*/ 0 w 3631373"/>
              <a:gd name="connsiteY0-42" fmla="*/ 1084996 h 1084996"/>
              <a:gd name="connsiteX1-43" fmla="*/ 3631373 w 3631373"/>
              <a:gd name="connsiteY1-44" fmla="*/ 0 h 1084996"/>
              <a:gd name="connsiteX0-45" fmla="*/ 0 w 2557947"/>
              <a:gd name="connsiteY0-46" fmla="*/ 1069093 h 1069093"/>
              <a:gd name="connsiteX1-47" fmla="*/ 2557947 w 2557947"/>
              <a:gd name="connsiteY1-48" fmla="*/ 0 h 1069093"/>
              <a:gd name="connsiteX0-49" fmla="*/ 0 w 2557947"/>
              <a:gd name="connsiteY0-50" fmla="*/ 1069093 h 1069093"/>
              <a:gd name="connsiteX1-51" fmla="*/ 2557947 w 2557947"/>
              <a:gd name="connsiteY1-52" fmla="*/ 0 h 1069093"/>
              <a:gd name="connsiteX0-53" fmla="*/ 0 w 2557947"/>
              <a:gd name="connsiteY0-54" fmla="*/ 1069093 h 1069093"/>
              <a:gd name="connsiteX1-55" fmla="*/ 2557947 w 2557947"/>
              <a:gd name="connsiteY1-56" fmla="*/ 0 h 1069093"/>
              <a:gd name="connsiteX0-57" fmla="*/ 0 w 2557947"/>
              <a:gd name="connsiteY0-58" fmla="*/ 1069094 h 1069094"/>
              <a:gd name="connsiteX1-59" fmla="*/ 2557947 w 2557947"/>
              <a:gd name="connsiteY1-60" fmla="*/ 1 h 1069094"/>
              <a:gd name="connsiteX0-61" fmla="*/ 0 w 3893766"/>
              <a:gd name="connsiteY0-62" fmla="*/ 695383 h 695383"/>
              <a:gd name="connsiteX1-63" fmla="*/ 3893766 w 3893766"/>
              <a:gd name="connsiteY1-64" fmla="*/ 1 h 695383"/>
              <a:gd name="connsiteX0-65" fmla="*/ 153089 w 1271085"/>
              <a:gd name="connsiteY0-66" fmla="*/ 145 h 2389869"/>
              <a:gd name="connsiteX1-67" fmla="*/ 142765 w 1271085"/>
              <a:gd name="connsiteY1-68" fmla="*/ 2389869 h 2389869"/>
              <a:gd name="connsiteX0-69" fmla="*/ 212919 w 767315"/>
              <a:gd name="connsiteY0-70" fmla="*/ 0 h 2389724"/>
              <a:gd name="connsiteX1-71" fmla="*/ 202595 w 767315"/>
              <a:gd name="connsiteY1-72" fmla="*/ 2389724 h 2389724"/>
              <a:gd name="connsiteX0-73" fmla="*/ 10324 w 912651"/>
              <a:gd name="connsiteY0-74" fmla="*/ 0 h 2389724"/>
              <a:gd name="connsiteX1-75" fmla="*/ 0 w 912651"/>
              <a:gd name="connsiteY1-76" fmla="*/ 2389724 h 2389724"/>
              <a:gd name="connsiteX0-77" fmla="*/ 10324 w 764360"/>
              <a:gd name="connsiteY0-78" fmla="*/ 0 h 2389724"/>
              <a:gd name="connsiteX1-79" fmla="*/ 0 w 764360"/>
              <a:gd name="connsiteY1-80" fmla="*/ 2389724 h 2389724"/>
            </a:gdLst>
            <a:ahLst/>
            <a:cxnLst>
              <a:cxn ang="0">
                <a:pos x="connsiteX0-1" y="connsiteY0-2"/>
              </a:cxn>
              <a:cxn ang="0">
                <a:pos x="connsiteX1-3" y="connsiteY1-4"/>
              </a:cxn>
            </a:cxnLst>
            <a:rect l="l" t="t" r="r" b="b"/>
            <a:pathLst>
              <a:path w="764360" h="2389724">
                <a:moveTo>
                  <a:pt x="10324" y="0"/>
                </a:moveTo>
                <a:cubicBezTo>
                  <a:pt x="1281208" y="781483"/>
                  <a:pt x="713086" y="1990972"/>
                  <a:pt x="0" y="2389724"/>
                </a:cubicBezTo>
              </a:path>
            </a:pathLst>
          </a:custGeom>
          <a:noFill/>
          <a:ln w="25400">
            <a:solidFill>
              <a:schemeClr val="accent2"/>
            </a:solidFill>
            <a:prstDash val="solid"/>
            <a:tailEnd type="arrow"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3"/>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8" presetClass="entr" presetSubtype="6"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Y5MzdlNTlhZjNiZjliMTFhNTBmN2UwYTY1MzVlZT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pers">
      <a:majorFont>
        <a:latin typeface="Cambria Math"/>
        <a:ea typeface="思源黑体 Regular"/>
        <a:cs typeface=""/>
      </a:majorFont>
      <a:minorFont>
        <a:latin typeface="Cambria Math"/>
        <a:ea typeface="思源黑体 Regula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2595</Words>
  <Application>Microsoft Macintosh PowerPoint</Application>
  <PresentationFormat>On-screen Show (4:3)</PresentationFormat>
  <Paragraphs>511</Paragraphs>
  <Slides>64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等线</vt:lpstr>
      <vt:lpstr>Arial</vt:lpstr>
      <vt:lpstr>Cambria Math</vt:lpstr>
      <vt:lpstr>Consolas</vt:lpstr>
      <vt:lpstr>Office 主题​​</vt:lpstr>
      <vt:lpstr>PowerPoint Presentation</vt:lpstr>
      <vt:lpstr>Robot SDK</vt:lpstr>
      <vt:lpstr>Robot SDK » Module Configuration</vt:lpstr>
      <vt:lpstr>Robot SDK » Module Configuration</vt:lpstr>
      <vt:lpstr>Robot SDK » Module Configuration</vt:lpstr>
      <vt:lpstr>Robot SDK » App Configuration</vt:lpstr>
      <vt:lpstr>Robot SDK » Module Configuration</vt:lpstr>
      <vt:lpstr>Robot SDK » Module Configuration</vt:lpstr>
      <vt:lpstr>Robot SDK » Module Configuration</vt:lpstr>
      <vt:lpstr>Robot SDK » Architecture</vt:lpstr>
      <vt:lpstr>Robot SDK » Architecture</vt:lpstr>
      <vt:lpstr>Robot SDK » Architecture</vt:lpstr>
      <vt:lpstr>Robot SDK » Module</vt:lpstr>
      <vt:lpstr>Robot SDK » Module</vt:lpstr>
      <vt:lpstr>Robot SDK » Module</vt:lpstr>
      <vt:lpstr>Robot SDK » Module</vt:lpstr>
      <vt:lpstr>Robot SDK » Module</vt:lpstr>
      <vt:lpstr>Robot SDK » Module</vt:lpstr>
      <vt:lpstr>Robot SDK » Module</vt:lpstr>
      <vt:lpstr>Robot SDK » Module</vt:lpstr>
      <vt:lpstr>Robot SDK » Module » PrivFunc.cpp</vt:lpstr>
      <vt:lpstr>Robot SDK » Module » PrivFunc.cpp</vt:lpstr>
      <vt:lpstr>Robot SDK » App</vt:lpstr>
      <vt:lpstr>Robot SDK » App » .cpp</vt:lpstr>
      <vt:lpstr>Robot SDK » App » .cpp</vt:lpstr>
      <vt:lpstr>Robot SDK » App » .cpp</vt:lpstr>
      <vt:lpstr>Robot SDK » App » .ui</vt:lpstr>
      <vt:lpstr>Homework 1</vt:lpstr>
      <vt:lpstr>Homework 1</vt:lpstr>
      <vt:lpstr>Homework 1</vt:lpstr>
      <vt:lpstr>Homework 1</vt:lpstr>
      <vt:lpstr>Homework 1</vt:lpstr>
      <vt:lpstr>Homework 1</vt:lpstr>
      <vt:lpstr>Homework 1</vt:lpstr>
      <vt:lpstr>Homework 1</vt:lpstr>
      <vt:lpstr>Homework 2</vt:lpstr>
      <vt:lpstr>Homework 2</vt:lpstr>
      <vt:lpstr>Homework 2</vt:lpstr>
      <vt:lpstr>Homework 2</vt:lpstr>
      <vt:lpstr>Homework 2</vt:lpstr>
      <vt:lpstr>Homework 2</vt:lpstr>
      <vt:lpstr>Homework 2</vt:lpstr>
      <vt:lpstr>Homework</vt:lpstr>
      <vt:lpstr>PowerPoint Presentation</vt:lpstr>
      <vt:lpstr>Robot SDK » Reference</vt:lpstr>
      <vt:lpstr>Robot SDK » Module » Construction</vt:lpstr>
      <vt:lpstr>Robot SDK » Module » Construction</vt:lpstr>
      <vt:lpstr>Robot SDK » Module » Construction</vt:lpstr>
      <vt:lpstr>Robot SDK » Module » Construction</vt:lpstr>
      <vt:lpstr>Robot SDK » Module » Add Nodes</vt:lpstr>
      <vt:lpstr>Robot SDK » Module » Add Nodes</vt:lpstr>
      <vt:lpstr>Robot SDK » Module » Add Nodes</vt:lpstr>
      <vt:lpstr>Robot SDK » Module » Add Nodes</vt:lpstr>
      <vt:lpstr>Robot SDK » Module » Add Nodes</vt:lpstr>
      <vt:lpstr>Robot SDK » App » Construction</vt:lpstr>
      <vt:lpstr>Robot SDK » App » Construction</vt:lpstr>
      <vt:lpstr>Robot SDK » App » Construction</vt:lpstr>
      <vt:lpstr>Robot SDK » App » Programming</vt:lpstr>
      <vt:lpstr>Robot SDK » App » Programming</vt:lpstr>
      <vt:lpstr>Robot SDK » App » Programming</vt:lpstr>
      <vt:lpstr>Robot SDK » App » Programming</vt:lpstr>
      <vt:lpstr>Robot SDK » App » Programming</vt:lpstr>
      <vt:lpstr>Robot SDK » App » Programming</vt:lpstr>
      <vt:lpstr>Robot SDK » App »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Iraka Crow</dc:creator>
  <cp:lastModifiedBy>昱桐 梁</cp:lastModifiedBy>
  <cp:revision>136</cp:revision>
  <dcterms:created xsi:type="dcterms:W3CDTF">2017-10-16T02:11:00Z</dcterms:created>
  <dcterms:modified xsi:type="dcterms:W3CDTF">2023-10-13T07:34:48Z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642C94B0BBC3484AA8E575F50C8166D1_12</vt:lpwstr>
  </property>
  <property fmtid="{D5CDD505-2E9C-101B-9397-08002B2CF9AE}" pid="3" name="KSOProductBuildVer">
    <vt:lpwstr>2052-12.1.0.15374</vt:lpwstr>
  </property>
</Properties>
</file>