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74" r:id="rId2"/>
    <p:sldId id="270" r:id="rId3"/>
    <p:sldId id="295" r:id="rId4"/>
    <p:sldId id="296" r:id="rId5"/>
    <p:sldId id="306" r:id="rId6"/>
    <p:sldId id="298" r:id="rId7"/>
    <p:sldId id="307" r:id="rId8"/>
    <p:sldId id="299" r:id="rId9"/>
    <p:sldId id="300" r:id="rId10"/>
    <p:sldId id="312" r:id="rId11"/>
    <p:sldId id="301" r:id="rId12"/>
    <p:sldId id="258" r:id="rId13"/>
    <p:sldId id="311" r:id="rId14"/>
    <p:sldId id="309" r:id="rId15"/>
    <p:sldId id="259" r:id="rId16"/>
    <p:sldId id="260" r:id="rId17"/>
    <p:sldId id="310" r:id="rId18"/>
    <p:sldId id="261" r:id="rId19"/>
    <p:sldId id="262" r:id="rId20"/>
    <p:sldId id="263" r:id="rId21"/>
    <p:sldId id="264" r:id="rId22"/>
    <p:sldId id="313" r:id="rId23"/>
    <p:sldId id="305" r:id="rId24"/>
    <p:sldId id="314" r:id="rId25"/>
    <p:sldId id="280" r:id="rId26"/>
    <p:sldId id="265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330" autoAdjust="0"/>
  </p:normalViewPr>
  <p:slideViewPr>
    <p:cSldViewPr snapToGrid="0">
      <p:cViewPr varScale="1">
        <p:scale>
          <a:sx n="128" d="100"/>
          <a:sy n="128" d="100"/>
        </p:scale>
        <p:origin x="153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68C5F-A2D4-4666-9CEB-11159A283451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0A9CDC-0BC5-4925-A248-0DF48D634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292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555066-CDB5-4F04-AFDC-A5C2096A998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711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A9CDC-0BC5-4925-A248-0DF48D63435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404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A9CDC-0BC5-4925-A248-0DF48D63435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263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A9CDC-0BC5-4925-A248-0DF48D63435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344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A9CDC-0BC5-4925-A248-0DF48D63435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309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A9CDC-0BC5-4925-A248-0DF48D63435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09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A9CDC-0BC5-4925-A248-0DF48D63435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520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A9CDC-0BC5-4925-A248-0DF48D63435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961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27BF15-A8BC-9276-F12E-D2CFDB7713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10124A-C170-E466-B4F5-3E9F7982F4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13D7E3-EB3E-A3BA-CC70-CBC06BCC6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650B5-84C1-40EF-9DC2-6FBECEB9D44B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B56636-84D8-A478-25E2-C8030A928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8BE39C-FA14-7E79-D900-7B08C3077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7C5F1-9C45-4910-9006-C0D6EA70B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771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28D9F3-3279-3185-D9E6-BD45CC49F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E4819B-1243-6729-4534-F983EC5A9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D0D0DA-9A15-DD77-3FD1-2AB89E382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650B5-84C1-40EF-9DC2-6FBECEB9D44B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1A07CF-A97D-E722-7D55-8AB5504CD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E99817-4B36-79FB-606F-4BD62805D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7C5F1-9C45-4910-9006-C0D6EA70B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001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8F7F1E0-4657-1107-5546-0909562433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9184B6-BEA3-F201-917D-DD3668B6F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7F3D7C-18C3-1996-C4E8-990EBB2F8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650B5-84C1-40EF-9DC2-6FBECEB9D44B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09ED13-9B35-A009-B6B4-CDA6BCBE8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639744-B1F0-47A5-4D65-F27AA48E5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7C5F1-9C45-4910-9006-C0D6EA70B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071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3503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-217198" y="2624081"/>
            <a:ext cx="1746504" cy="1243584"/>
          </a:xfrm>
          <a:prstGeom prst="roundRect">
            <a:avLst>
              <a:gd name="adj" fmla="val 6163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10661691" y="2624081"/>
            <a:ext cx="1746504" cy="1243584"/>
          </a:xfrm>
          <a:prstGeom prst="roundRect">
            <a:avLst>
              <a:gd name="adj" fmla="val 6163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1680975" y="2149558"/>
            <a:ext cx="2840900" cy="2019300"/>
          </a:xfrm>
          <a:prstGeom prst="roundRect">
            <a:avLst>
              <a:gd name="adj" fmla="val 5624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4675550" y="2149558"/>
            <a:ext cx="2840900" cy="2019300"/>
          </a:xfrm>
          <a:prstGeom prst="roundRect">
            <a:avLst>
              <a:gd name="adj" fmla="val 5624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7669122" y="2149558"/>
            <a:ext cx="2840900" cy="2019300"/>
          </a:xfrm>
          <a:prstGeom prst="roundRect">
            <a:avLst>
              <a:gd name="adj" fmla="val 5624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</p:spTree>
    <p:extLst>
      <p:ext uri="{BB962C8B-B14F-4D97-AF65-F5344CB8AC3E}">
        <p14:creationId xmlns:p14="http://schemas.microsoft.com/office/powerpoint/2010/main" val="742381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84235-BED9-F78E-2B4D-39335F11F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D29039-DE8E-DB86-B614-592A46EA4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0D6703-3D34-E886-84CC-5033E25E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650B5-84C1-40EF-9DC2-6FBECEB9D44B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DAA150-ACE8-CC9A-B2C0-F56BF90C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6FC772-6E6E-16E9-A15C-410349F45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7C5F1-9C45-4910-9006-C0D6EA70B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119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339C7-F9B6-6AFC-1663-03A37FFD0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223075-92D5-DA4E-F178-C04B7DA87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B5B235-8052-691F-57B8-7E95BD163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650B5-84C1-40EF-9DC2-6FBECEB9D44B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262E7E-8C28-12E0-C244-84B5A3DEC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CDBA01-6758-AC4D-E732-4349AF50E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7C5F1-9C45-4910-9006-C0D6EA70B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636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1D3796-BDA7-61E5-1616-EF2EE9AE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66DAFA-469C-4A07-1040-340D7D3D42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8797E0-6562-0D0B-CA43-3B8DFF210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8F294B-E244-8C62-5B43-3A2EF694B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650B5-84C1-40EF-9DC2-6FBECEB9D44B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4EC1DA-08F5-9193-2C1D-41AB9D606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CD4994-C66B-F22D-A5E3-5F4113D84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7C5F1-9C45-4910-9006-C0D6EA70B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510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5A7865-F34D-1996-B069-65CD8756E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82E8AC-C43E-ED4E-085A-77985290C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593ED6-9B1A-863F-7ED7-D071B0D35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3D4E0DE-75E3-E876-99CB-1E29D8D201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E35F3AE-6D4B-A30B-2B3E-95DD29EEBB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A1F0EA-2444-45BB-AC6E-9CBE7644E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650B5-84C1-40EF-9DC2-6FBECEB9D44B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95C7CEB-2B47-5669-D364-0F33DAC2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F329B20-99B1-E588-A78E-5E7E0FFBD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7C5F1-9C45-4910-9006-C0D6EA70B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538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F09127-58B1-FDB5-369A-DBC7F4239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75A42E0-E3E3-87AB-EA95-794C96857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650B5-84C1-40EF-9DC2-6FBECEB9D44B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9CE8E2A-0D49-2DDE-44A9-07EA058A5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2F1EC7-439A-0D7C-BD58-685FF6565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7C5F1-9C45-4910-9006-C0D6EA70B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620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E445A03-55FA-0277-43B8-D4ED1F39D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650B5-84C1-40EF-9DC2-6FBECEB9D44B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94A52C-A92A-D1DB-0AB9-736D490DD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ED54E6-20A7-0BDE-699B-5C4E0C120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7C5F1-9C45-4910-9006-C0D6EA70B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370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74FE9-242C-014B-1CE8-254D407E9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0F7355-DB47-5382-3D3B-2BB0651E2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4AF778-FBF7-4EA6-94D0-AA0FB2DFA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E5F027-E6F8-47FA-F8FB-092A9C42E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650B5-84C1-40EF-9DC2-6FBECEB9D44B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CC6DE3-89E7-D72B-63FE-05DED0F1F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0FE3C4-BEBC-137E-575A-554922633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7C5F1-9C45-4910-9006-C0D6EA70B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228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80C5A0-D4FE-7021-28E2-C43DBD67B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DF2FE4-02EE-4260-B742-CEF4ED1251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071193-EBFF-EA56-32B8-10F32ABB31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C1E43F-0A19-F2A5-F501-0567A7404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650B5-84C1-40EF-9DC2-6FBECEB9D44B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308A17-DD53-1F34-F4DF-2890CEADE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2D0A5A-B164-36A4-3A6D-050C706FA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7C5F1-9C45-4910-9006-C0D6EA70B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012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2034A42-C51E-FB69-7806-6D6ECCEC8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3DB308-C117-55DC-0353-B40220212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613D5F-61F4-CDF8-07B4-CBA8E6D98E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650B5-84C1-40EF-9DC2-6FBECEB9D44B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9F2B43-7DDD-7C98-C252-BD858B2E93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12BC82-3531-D1DF-A898-815D252D2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7C5F1-9C45-4910-9006-C0D6EA70B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588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NUL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4" Type="http://schemas.openxmlformats.org/officeDocument/2006/relationships/image" Target="NUL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131529" y="2301361"/>
            <a:ext cx="5874026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3131529" y="4100344"/>
            <a:ext cx="5874026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 txBox="1"/>
          <p:nvPr/>
        </p:nvSpPr>
        <p:spPr>
          <a:xfrm>
            <a:off x="2602098" y="2939243"/>
            <a:ext cx="6987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  <a:sym typeface="Calibri" panose="020F0502020204030204" pitchFamily="34" charset="0"/>
              </a:rPr>
              <a:t>实习课</a:t>
            </a:r>
            <a:r>
              <a:rPr lang="en-US" altLang="zh-CN" sz="2800" b="1" dirty="0">
                <a:latin typeface="等线" panose="02010600030101010101" pitchFamily="2" charset="-122"/>
                <a:ea typeface="等线" panose="02010600030101010101" pitchFamily="2" charset="-122"/>
                <a:sym typeface="Calibri" panose="020F0502020204030204" pitchFamily="34" charset="0"/>
              </a:rPr>
              <a:t>3</a:t>
            </a:r>
            <a:r>
              <a:rPr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  <a:sym typeface="Calibri" panose="020F0502020204030204" pitchFamily="34" charset="0"/>
              </a:rPr>
              <a:t>：使用</a:t>
            </a:r>
            <a:r>
              <a:rPr lang="en-US" altLang="zh-CN" sz="2800" b="1" dirty="0">
                <a:latin typeface="等线" panose="02010600030101010101" pitchFamily="2" charset="-122"/>
                <a:ea typeface="等线" panose="02010600030101010101" pitchFamily="2" charset="-122"/>
                <a:sym typeface="Calibri" panose="020F0502020204030204" pitchFamily="34" charset="0"/>
              </a:rPr>
              <a:t>Simulator</a:t>
            </a:r>
            <a:r>
              <a:rPr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  <a:sym typeface="Calibri" panose="020F0502020204030204" pitchFamily="34" charset="0"/>
              </a:rPr>
              <a:t>进行本地数据回放</a:t>
            </a:r>
          </a:p>
        </p:txBody>
      </p:sp>
      <p:sp>
        <p:nvSpPr>
          <p:cNvPr id="2" name="矩形 1"/>
          <p:cNvSpPr/>
          <p:nvPr/>
        </p:nvSpPr>
        <p:spPr>
          <a:xfrm flipV="1">
            <a:off x="0" y="0"/>
            <a:ext cx="12192000" cy="10344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 flipV="1">
            <a:off x="0" y="5823527"/>
            <a:ext cx="12192000" cy="10344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795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5510868" y="502179"/>
            <a:ext cx="11705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5.Run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867400" y="467040"/>
            <a:ext cx="4572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17" t="-233" r="28253" b="68688"/>
          <a:stretch/>
        </p:blipFill>
        <p:spPr>
          <a:xfrm>
            <a:off x="2565400" y="1983200"/>
            <a:ext cx="3530600" cy="1073150"/>
          </a:xfrm>
          <a:prstGeom prst="rect">
            <a:avLst/>
          </a:prstGeom>
        </p:spPr>
      </p:pic>
      <p:sp>
        <p:nvSpPr>
          <p:cNvPr id="14" name="椭圆 13"/>
          <p:cNvSpPr/>
          <p:nvPr/>
        </p:nvSpPr>
        <p:spPr>
          <a:xfrm>
            <a:off x="3339013" y="2292487"/>
            <a:ext cx="801187" cy="400595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52944" y="5514109"/>
            <a:ext cx="10396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#3.</a:t>
            </a:r>
            <a:r>
              <a:rPr lang="zh-CN" altLang="en-US" dirty="0"/>
              <a:t>如果需要调整播放速度可在参考</a:t>
            </a:r>
            <a:r>
              <a:rPr lang="en-US" altLang="zh-CN" dirty="0" err="1"/>
              <a:t>example_app</a:t>
            </a:r>
            <a:r>
              <a:rPr lang="zh-CN" altLang="en-US" dirty="0"/>
              <a:t>中的</a:t>
            </a:r>
            <a:r>
              <a:rPr lang="en-US" altLang="zh-CN" dirty="0">
                <a:solidFill>
                  <a:schemeClr val="accent1"/>
                </a:solidFill>
              </a:rPr>
              <a:t>mainwindow.cpp</a:t>
            </a:r>
            <a:r>
              <a:rPr lang="zh-CN" altLang="en-US" dirty="0"/>
              <a:t>中修改</a:t>
            </a:r>
            <a:r>
              <a:rPr lang="en-US" altLang="zh-CN" dirty="0" err="1"/>
              <a:t>RobotSimulator</a:t>
            </a:r>
            <a:r>
              <a:rPr lang="zh-CN" altLang="en-US" dirty="0"/>
              <a:t>对应代码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550" y="4003310"/>
            <a:ext cx="3398982" cy="40694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E2BF6AC-A0C3-389E-AA39-98D062F33A8E}"/>
              </a:ext>
            </a:extLst>
          </p:cNvPr>
          <p:cNvSpPr txBox="1"/>
          <p:nvPr/>
        </p:nvSpPr>
        <p:spPr>
          <a:xfrm>
            <a:off x="706002" y="1263344"/>
            <a:ext cx="1141614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#2.</a:t>
            </a:r>
            <a:r>
              <a:rPr lang="zh-CN" altLang="en-US" dirty="0"/>
              <a:t>红圈代表初始时间戳，可以自行指定为数据有效部分的起始时间戳</a:t>
            </a:r>
            <a:r>
              <a:rPr lang="en-US" altLang="zh-CN" dirty="0"/>
              <a:t>(</a:t>
            </a:r>
            <a:r>
              <a:rPr lang="zh-CN" altLang="en-US" dirty="0"/>
              <a:t>数据文件</a:t>
            </a:r>
            <a:r>
              <a:rPr lang="en-US" altLang="zh-CN" dirty="0"/>
              <a:t>:timestamp.log)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可以在界面中修改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lvl="1"/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或直接在</a:t>
            </a:r>
            <a:r>
              <a:rPr lang="en-US" altLang="zh-CN" dirty="0" err="1"/>
              <a:t>RobotSimulator</a:t>
            </a:r>
            <a:r>
              <a:rPr lang="en-US" altLang="zh-CN" dirty="0"/>
              <a:t> </a:t>
            </a:r>
            <a:r>
              <a:rPr lang="zh-CN" altLang="en-US" dirty="0"/>
              <a:t>中的 </a:t>
            </a:r>
            <a:r>
              <a:rPr lang="en-US" altLang="zh-CN" dirty="0">
                <a:solidFill>
                  <a:schemeClr val="accent1"/>
                </a:solidFill>
              </a:rPr>
              <a:t>mainwindow.cpp</a:t>
            </a:r>
            <a:r>
              <a:rPr lang="zh-CN" altLang="en-US" dirty="0"/>
              <a:t>中修改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9A0E657-7BA9-CC50-000B-5D55E8751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6840" y="3571667"/>
            <a:ext cx="2452832" cy="1756086"/>
          </a:xfrm>
          <a:prstGeom prst="rect">
            <a:avLst/>
          </a:prstGeom>
        </p:spPr>
      </p:pic>
      <p:sp>
        <p:nvSpPr>
          <p:cNvPr id="9" name="椭圆 8">
            <a:extLst>
              <a:ext uri="{FF2B5EF4-FFF2-40B4-BE49-F238E27FC236}">
                <a16:creationId xmlns:a16="http://schemas.microsoft.com/office/drawing/2014/main" id="{1FFFAF2D-BE16-1CBE-CE22-DF4A3A1C1E81}"/>
              </a:ext>
            </a:extLst>
          </p:cNvPr>
          <p:cNvSpPr/>
          <p:nvPr/>
        </p:nvSpPr>
        <p:spPr>
          <a:xfrm>
            <a:off x="2893969" y="4814072"/>
            <a:ext cx="1246231" cy="24321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C12E797-42DA-D914-AE9A-7885074A4B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3052" y="6021593"/>
            <a:ext cx="10628748" cy="50505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48C83CB2-3655-0E08-002E-E14477AD8D8A}"/>
              </a:ext>
            </a:extLst>
          </p:cNvPr>
          <p:cNvSpPr txBox="1"/>
          <p:nvPr/>
        </p:nvSpPr>
        <p:spPr>
          <a:xfrm>
            <a:off x="4902488" y="6526647"/>
            <a:ext cx="13485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 err="1"/>
              <a:t>example_app</a:t>
            </a:r>
            <a:r>
              <a:rPr lang="zh-CN" altLang="en-US" sz="1100" dirty="0"/>
              <a:t>代码</a:t>
            </a:r>
          </a:p>
        </p:txBody>
      </p:sp>
    </p:spTree>
    <p:extLst>
      <p:ext uri="{BB962C8B-B14F-4D97-AF65-F5344CB8AC3E}">
        <p14:creationId xmlns:p14="http://schemas.microsoft.com/office/powerpoint/2010/main" val="1423545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5116527" y="502179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6.Details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867400" y="467040"/>
            <a:ext cx="4572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本框 8"/>
          <p:cNvSpPr txBox="1"/>
          <p:nvPr/>
        </p:nvSpPr>
        <p:spPr>
          <a:xfrm>
            <a:off x="844731" y="1025399"/>
            <a:ext cx="113472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#1:</a:t>
            </a:r>
            <a:r>
              <a:rPr lang="zh-CN" altLang="en-US" dirty="0"/>
              <a:t>供修改的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1"/>
                </a:solidFill>
              </a:rPr>
              <a:t>Robot/Sources/Processor/</a:t>
            </a:r>
            <a:r>
              <a:rPr lang="en-US" altLang="zh-CN" dirty="0" err="1">
                <a:solidFill>
                  <a:schemeClr val="accent1"/>
                </a:solidFill>
              </a:rPr>
              <a:t>Core|ProcessorMulti</a:t>
            </a:r>
            <a:r>
              <a:rPr lang="en-US" altLang="zh-CN" dirty="0">
                <a:solidFill>
                  <a:schemeClr val="accent1"/>
                </a:solidFill>
              </a:rPr>
              <a:t>/Edit/ProcessorMulti_Processor_Core_PrivFunc.cpp</a:t>
            </a:r>
          </a:p>
          <a:p>
            <a:r>
              <a:rPr lang="en-US" altLang="zh-CN" dirty="0"/>
              <a:t>#2:</a:t>
            </a:r>
            <a:r>
              <a:rPr lang="zh-CN" altLang="en-US" dirty="0"/>
              <a:t>修改调试：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根据传感器的输入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确定小车的行为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根据行为控制小车</a:t>
            </a:r>
            <a:endParaRPr lang="en-US" altLang="zh-CN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计算</a:t>
            </a:r>
            <a:r>
              <a:rPr lang="en-US" altLang="zh-CN" dirty="0">
                <a:solidFill>
                  <a:schemeClr val="accent1"/>
                </a:solidFill>
              </a:rPr>
              <a:t>Speed</a:t>
            </a:r>
            <a:r>
              <a:rPr lang="zh-CN" altLang="en-US" dirty="0"/>
              <a:t>（或赋予一个定值）</a:t>
            </a:r>
            <a:endParaRPr lang="en-US" altLang="zh-CN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计算</a:t>
            </a:r>
            <a:r>
              <a:rPr lang="en-US" altLang="zh-CN" dirty="0">
                <a:solidFill>
                  <a:schemeClr val="accent1"/>
                </a:solidFill>
              </a:rPr>
              <a:t>Steer</a:t>
            </a:r>
            <a:r>
              <a:rPr lang="zh-CN" altLang="en-US" dirty="0"/>
              <a:t>（左</a:t>
            </a:r>
            <a:r>
              <a:rPr lang="en-US" altLang="zh-CN" dirty="0"/>
              <a:t>-</a:t>
            </a:r>
            <a:r>
              <a:rPr lang="zh-CN" altLang="en-US" dirty="0"/>
              <a:t>右</a:t>
            </a:r>
            <a:r>
              <a:rPr lang="en-US" altLang="zh-CN" dirty="0"/>
              <a:t>+</a:t>
            </a:r>
            <a:r>
              <a:rPr lang="zh-CN" altLang="en-US" dirty="0"/>
              <a:t>）（需要考虑事先计算的</a:t>
            </a:r>
            <a:r>
              <a:rPr lang="en-US" altLang="zh-CN" dirty="0">
                <a:solidFill>
                  <a:schemeClr val="accent1"/>
                </a:solidFill>
              </a:rPr>
              <a:t>Steer</a:t>
            </a:r>
            <a:r>
              <a:rPr lang="zh-CN" altLang="en-US" dirty="0"/>
              <a:t>与实际角度的比例）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849" y="3503735"/>
            <a:ext cx="2780785" cy="246148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177" y="3803823"/>
            <a:ext cx="5928874" cy="134123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CD9870C-B54D-8DE6-35C1-DDD3B32DE946}"/>
              </a:ext>
            </a:extLst>
          </p:cNvPr>
          <p:cNvSpPr txBox="1"/>
          <p:nvPr/>
        </p:nvSpPr>
        <p:spPr>
          <a:xfrm>
            <a:off x="10188151" y="3887721"/>
            <a:ext cx="1686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传感器输入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EAB3718-22E6-D81B-CC04-81E0CD11D3B5}"/>
              </a:ext>
            </a:extLst>
          </p:cNvPr>
          <p:cNvSpPr txBox="1"/>
          <p:nvPr/>
        </p:nvSpPr>
        <p:spPr>
          <a:xfrm>
            <a:off x="10188151" y="4226275"/>
            <a:ext cx="16863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如何确定传感器数据含义？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参考代码注释和头文件注释</a:t>
            </a:r>
          </a:p>
        </p:txBody>
      </p:sp>
    </p:spTree>
    <p:extLst>
      <p:ext uri="{BB962C8B-B14F-4D97-AF65-F5344CB8AC3E}">
        <p14:creationId xmlns:p14="http://schemas.microsoft.com/office/powerpoint/2010/main" val="252454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96213" y="1019765"/>
            <a:ext cx="2749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从代码到现实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796213" y="1568234"/>
            <a:ext cx="107364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b="18451"/>
          <a:stretch/>
        </p:blipFill>
        <p:spPr>
          <a:xfrm>
            <a:off x="853758" y="1714973"/>
            <a:ext cx="4198829" cy="97933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414306" y="3438489"/>
            <a:ext cx="1122443" cy="52173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Speed </a:t>
            </a:r>
            <a:r>
              <a:rPr lang="zh-CN" altLang="en-US" dirty="0"/>
              <a:t> </a:t>
            </a:r>
            <a:r>
              <a:rPr lang="en-US" altLang="zh-CN" dirty="0"/>
              <a:t>of code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602549" y="3438488"/>
            <a:ext cx="1046087" cy="52173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Voltage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701342" y="3438488"/>
            <a:ext cx="910191" cy="52173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Speed of car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12" idx="3"/>
          </p:cNvCxnSpPr>
          <p:nvPr/>
        </p:nvCxnSpPr>
        <p:spPr>
          <a:xfrm>
            <a:off x="5648635" y="3699354"/>
            <a:ext cx="1052707" cy="1"/>
          </a:xfrm>
          <a:prstGeom prst="straightConnector1">
            <a:avLst/>
          </a:prstGeom>
          <a:ln w="22225">
            <a:headEnd w="lg" len="me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12" idx="1"/>
          </p:cNvCxnSpPr>
          <p:nvPr/>
        </p:nvCxnSpPr>
        <p:spPr>
          <a:xfrm flipV="1">
            <a:off x="2536749" y="3699354"/>
            <a:ext cx="2065800" cy="1"/>
          </a:xfrm>
          <a:prstGeom prst="straightConnector1">
            <a:avLst/>
          </a:prstGeom>
          <a:ln w="22225">
            <a:headEnd w="lg" len="me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1709149" y="2079322"/>
            <a:ext cx="609113" cy="2046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stCxn id="7" idx="4"/>
          </p:cNvCxnSpPr>
          <p:nvPr/>
        </p:nvCxnSpPr>
        <p:spPr>
          <a:xfrm flipH="1">
            <a:off x="1945599" y="2283927"/>
            <a:ext cx="68106" cy="115456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6682" y="4258210"/>
            <a:ext cx="1585955" cy="1838879"/>
          </a:xfrm>
          <a:prstGeom prst="rect">
            <a:avLst/>
          </a:prstGeom>
        </p:spPr>
      </p:pic>
      <p:cxnSp>
        <p:nvCxnSpPr>
          <p:cNvPr id="16" name="直接箭头连接符 15"/>
          <p:cNvCxnSpPr>
            <a:cxnSpLocks/>
            <a:stCxn id="13" idx="3"/>
          </p:cNvCxnSpPr>
          <p:nvPr/>
        </p:nvCxnSpPr>
        <p:spPr>
          <a:xfrm>
            <a:off x="7611533" y="3699354"/>
            <a:ext cx="2335149" cy="110788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2386368" y="4618792"/>
                <a:ext cx="2638607" cy="576571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𝑠𝑝𝑒𝑒𝑑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𝑝𝑜𝑤𝑒𝑟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𝑣𝑜𝑙𝑡𝑎𝑔𝑒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368" y="4618792"/>
                <a:ext cx="2638607" cy="5765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箭头连接符 22"/>
          <p:cNvCxnSpPr>
            <a:cxnSpLocks/>
            <a:stCxn id="11" idx="2"/>
          </p:cNvCxnSpPr>
          <p:nvPr/>
        </p:nvCxnSpPr>
        <p:spPr>
          <a:xfrm>
            <a:off x="1975528" y="3960221"/>
            <a:ext cx="1231819" cy="658571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3952732" y="3960219"/>
            <a:ext cx="949542" cy="658572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1490662" y="5970310"/>
            <a:ext cx="1046087" cy="52173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Steer of code</a:t>
            </a:r>
          </a:p>
        </p:txBody>
      </p:sp>
      <p:sp>
        <p:nvSpPr>
          <p:cNvPr id="32" name="矩形 31"/>
          <p:cNvSpPr/>
          <p:nvPr/>
        </p:nvSpPr>
        <p:spPr>
          <a:xfrm>
            <a:off x="6701342" y="5970310"/>
            <a:ext cx="910191" cy="52173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Steer of car</a:t>
            </a:r>
          </a:p>
        </p:txBody>
      </p:sp>
      <p:cxnSp>
        <p:nvCxnSpPr>
          <p:cNvPr id="33" name="直接箭头连接符 32"/>
          <p:cNvCxnSpPr>
            <a:cxnSpLocks/>
            <a:stCxn id="32" idx="3"/>
          </p:cNvCxnSpPr>
          <p:nvPr/>
        </p:nvCxnSpPr>
        <p:spPr>
          <a:xfrm flipV="1">
            <a:off x="7611533" y="5401585"/>
            <a:ext cx="2335149" cy="82959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cxnSpLocks/>
            <a:stCxn id="30" idx="3"/>
            <a:endCxn id="32" idx="1"/>
          </p:cNvCxnSpPr>
          <p:nvPr/>
        </p:nvCxnSpPr>
        <p:spPr>
          <a:xfrm>
            <a:off x="2536749" y="6231176"/>
            <a:ext cx="4164593" cy="0"/>
          </a:xfrm>
          <a:prstGeom prst="straightConnector1">
            <a:avLst/>
          </a:prstGeom>
          <a:ln w="22225">
            <a:headEnd w="lg" len="me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4180812" y="5899809"/>
                <a:ext cx="493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CN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0812" y="5899809"/>
                <a:ext cx="493381" cy="369332"/>
              </a:xfrm>
              <a:prstGeom prst="rect">
                <a:avLst/>
              </a:prstGeom>
              <a:blipFill>
                <a:blip r:embed="rId6"/>
                <a:stretch>
                  <a:fillRect r="-4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椭圆 41"/>
          <p:cNvSpPr/>
          <p:nvPr/>
        </p:nvSpPr>
        <p:spPr>
          <a:xfrm>
            <a:off x="1692072" y="2267122"/>
            <a:ext cx="609113" cy="204605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曲线连接符 46"/>
          <p:cNvCxnSpPr>
            <a:stCxn id="42" idx="2"/>
            <a:endCxn id="30" idx="1"/>
          </p:cNvCxnSpPr>
          <p:nvPr/>
        </p:nvCxnSpPr>
        <p:spPr>
          <a:xfrm rot="10800000" flipV="1">
            <a:off x="1490662" y="2369424"/>
            <a:ext cx="201410" cy="3861751"/>
          </a:xfrm>
          <a:prstGeom prst="curvedConnector3">
            <a:avLst>
              <a:gd name="adj1" fmla="val 579312"/>
            </a:avLst>
          </a:prstGeom>
          <a:ln w="15875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50">
            <a:extLst>
              <a:ext uri="{FF2B5EF4-FFF2-40B4-BE49-F238E27FC236}">
                <a16:creationId xmlns:a16="http://schemas.microsoft.com/office/drawing/2014/main" id="{018D2542-A86B-0E54-24B2-1E9EBF5006EA}"/>
              </a:ext>
            </a:extLst>
          </p:cNvPr>
          <p:cNvSpPr txBox="1"/>
          <p:nvPr/>
        </p:nvSpPr>
        <p:spPr>
          <a:xfrm>
            <a:off x="5116532" y="502179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6.Details</a:t>
            </a:r>
          </a:p>
        </p:txBody>
      </p:sp>
      <p:sp>
        <p:nvSpPr>
          <p:cNvPr id="17" name="Rectangle 55">
            <a:extLst>
              <a:ext uri="{FF2B5EF4-FFF2-40B4-BE49-F238E27FC236}">
                <a16:creationId xmlns:a16="http://schemas.microsoft.com/office/drawing/2014/main" id="{9D307F04-F9EE-8782-7DE2-94F61E8DE422}"/>
              </a:ext>
            </a:extLst>
          </p:cNvPr>
          <p:cNvSpPr/>
          <p:nvPr/>
        </p:nvSpPr>
        <p:spPr>
          <a:xfrm>
            <a:off x="5867400" y="467040"/>
            <a:ext cx="4572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92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5017949" y="502179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7.Behavior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867400" y="467040"/>
            <a:ext cx="4572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本框 1"/>
          <p:cNvSpPr txBox="1"/>
          <p:nvPr/>
        </p:nvSpPr>
        <p:spPr>
          <a:xfrm>
            <a:off x="6272012" y="1644054"/>
            <a:ext cx="43370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onsolas" panose="020B0609020204030204" pitchFamily="49" charset="0"/>
              </a:rPr>
              <a:t>该设计哪些行为？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onsolas" panose="020B0609020204030204" pitchFamily="49" charset="0"/>
              </a:rPr>
              <a:t>行为如何触发？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onsolas" panose="020B0609020204030204" pitchFamily="49" charset="0"/>
              </a:rPr>
              <a:t>如何选择当前的行为？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Consolas" panose="020B0609020204030204" pitchFamily="49" charset="0"/>
            </a:endParaRPr>
          </a:p>
          <a:p>
            <a:r>
              <a:rPr lang="zh-CN" altLang="en-US" sz="2000" dirty="0">
                <a:latin typeface="Consolas" panose="020B0609020204030204" pitchFamily="49" charset="0"/>
              </a:rPr>
              <a:t>参考课件</a:t>
            </a:r>
            <a:r>
              <a:rPr lang="en-US" altLang="zh-CN" sz="2000" dirty="0">
                <a:latin typeface="Consolas" panose="020B0609020204030204" pitchFamily="49" charset="0"/>
              </a:rPr>
              <a:t>7.</a:t>
            </a:r>
            <a:r>
              <a:rPr lang="zh-CN" altLang="en-US" sz="2000" dirty="0">
                <a:latin typeface="Consolas" panose="020B0609020204030204" pitchFamily="49" charset="0"/>
              </a:rPr>
              <a:t>机器人控制架构</a:t>
            </a:r>
            <a:endParaRPr lang="en-US" altLang="zh-CN" sz="2000" dirty="0">
              <a:latin typeface="Consolas" panose="020B0609020204030204" pitchFamily="49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0374F96-7692-BB9F-B7D7-BBFD7218F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4152"/>
            <a:ext cx="5919990" cy="447104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01BEF0D-FCC0-A23A-47FE-CFCFE4E152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7949" y="5140055"/>
            <a:ext cx="2401811" cy="152422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BECAEBA-F2E7-5D48-84A2-32AB755A4A01}"/>
              </a:ext>
            </a:extLst>
          </p:cNvPr>
          <p:cNvCxnSpPr>
            <a:cxnSpLocks/>
          </p:cNvCxnSpPr>
          <p:nvPr/>
        </p:nvCxnSpPr>
        <p:spPr>
          <a:xfrm>
            <a:off x="3435927" y="4525818"/>
            <a:ext cx="1582022" cy="21384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90036BB-8664-626E-24F4-F8B5AA30820C}"/>
              </a:ext>
            </a:extLst>
          </p:cNvPr>
          <p:cNvCxnSpPr>
            <a:cxnSpLocks/>
          </p:cNvCxnSpPr>
          <p:nvPr/>
        </p:nvCxnSpPr>
        <p:spPr>
          <a:xfrm>
            <a:off x="4165600" y="4525818"/>
            <a:ext cx="852349" cy="6142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437DE569-A8A5-E993-944D-AAE9026811DF}"/>
              </a:ext>
            </a:extLst>
          </p:cNvPr>
          <p:cNvSpPr/>
          <p:nvPr/>
        </p:nvSpPr>
        <p:spPr>
          <a:xfrm>
            <a:off x="3435927" y="4165600"/>
            <a:ext cx="729673" cy="3602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35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5116532" y="502179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8.Control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867400" y="467040"/>
            <a:ext cx="4572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文本框 20"/>
          <p:cNvSpPr txBox="1"/>
          <p:nvPr/>
        </p:nvSpPr>
        <p:spPr>
          <a:xfrm>
            <a:off x="6801394" y="1288869"/>
            <a:ext cx="4789715" cy="5251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459043" y="1445357"/>
            <a:ext cx="1073295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确定行为后，需要根据行为控制小车。</a:t>
            </a:r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通过串口将数据发送到底层硬件，实现小车的控制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封装形式：以两个</a:t>
            </a:r>
            <a:r>
              <a:rPr lang="en-US" altLang="zh-CN" dirty="0"/>
              <a:t>short</a:t>
            </a:r>
            <a:r>
              <a:rPr lang="zh-CN" altLang="en-US" dirty="0"/>
              <a:t>型变量实现</a:t>
            </a:r>
            <a:endParaRPr lang="en-US" altLang="zh-CN" dirty="0"/>
          </a:p>
          <a:p>
            <a:pPr lvl="1"/>
            <a:r>
              <a:rPr lang="en-US" altLang="zh-CN" dirty="0"/>
              <a:t>	speed</a:t>
            </a:r>
            <a:r>
              <a:rPr lang="zh-CN" altLang="en-US" dirty="0"/>
              <a:t>：</a:t>
            </a:r>
            <a:r>
              <a:rPr lang="en-US" altLang="zh-CN" dirty="0"/>
              <a:t>[-180,180],</a:t>
            </a:r>
            <a:r>
              <a:rPr lang="zh-CN" altLang="en-US" dirty="0"/>
              <a:t>对应后退到前进</a:t>
            </a:r>
            <a:endParaRPr lang="en-US" altLang="zh-CN" dirty="0"/>
          </a:p>
          <a:p>
            <a:pPr lvl="1"/>
            <a:r>
              <a:rPr lang="en-US" altLang="zh-CN" dirty="0"/>
              <a:t>	steer</a:t>
            </a:r>
            <a:r>
              <a:rPr lang="zh-CN" altLang="en-US" dirty="0"/>
              <a:t>：</a:t>
            </a:r>
            <a:r>
              <a:rPr lang="en-US" altLang="zh-CN" dirty="0"/>
              <a:t>[-400</a:t>
            </a:r>
            <a:r>
              <a:rPr lang="zh-CN" altLang="en-US" dirty="0"/>
              <a:t>，</a:t>
            </a:r>
            <a:r>
              <a:rPr lang="en-US" altLang="zh-CN" dirty="0"/>
              <a:t>400]</a:t>
            </a:r>
            <a:r>
              <a:rPr lang="zh-CN" altLang="en-US" dirty="0"/>
              <a:t>，对应舵机打到最左和舵机打到最右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下发给底层（已包含在框架中）：</a:t>
            </a:r>
            <a:endParaRPr lang="en-US" altLang="zh-CN" dirty="0"/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		</a:t>
            </a:r>
            <a:r>
              <a:rPr lang="en-US" altLang="zh-CN" dirty="0" err="1">
                <a:latin typeface="+mn-ea"/>
              </a:rPr>
              <a:t>dataput</a:t>
            </a:r>
            <a:r>
              <a:rPr lang="en-US" altLang="zh-CN" dirty="0">
                <a:latin typeface="+mn-ea"/>
              </a:rPr>
              <a:t>[0] = 0xF8;</a:t>
            </a:r>
          </a:p>
          <a:p>
            <a:pPr lvl="1"/>
            <a:r>
              <a:rPr lang="en-US" altLang="zh-CN" dirty="0">
                <a:latin typeface="+mn-ea"/>
              </a:rPr>
              <a:t>		</a:t>
            </a:r>
            <a:r>
              <a:rPr lang="en-US" altLang="zh-CN" dirty="0" err="1">
                <a:latin typeface="+mn-ea"/>
              </a:rPr>
              <a:t>dataput</a:t>
            </a:r>
            <a:r>
              <a:rPr lang="en-US" altLang="zh-CN" dirty="0">
                <a:latin typeface="+mn-ea"/>
              </a:rPr>
              <a:t>[1] = 4;</a:t>
            </a:r>
          </a:p>
          <a:p>
            <a:pPr lvl="1"/>
            <a:r>
              <a:rPr lang="en-US" altLang="zh-CN" dirty="0">
                <a:latin typeface="+mn-ea"/>
              </a:rPr>
              <a:t>		*(short*)&amp;</a:t>
            </a:r>
            <a:r>
              <a:rPr lang="en-US" altLang="zh-CN" dirty="0" err="1">
                <a:latin typeface="+mn-ea"/>
              </a:rPr>
              <a:t>dataput</a:t>
            </a:r>
            <a:r>
              <a:rPr lang="en-US" altLang="zh-CN" dirty="0">
                <a:latin typeface="+mn-ea"/>
              </a:rPr>
              <a:t>[2] = (short)steer;</a:t>
            </a:r>
          </a:p>
          <a:p>
            <a:pPr lvl="1"/>
            <a:r>
              <a:rPr lang="en-US" altLang="zh-CN" dirty="0">
                <a:latin typeface="+mn-ea"/>
              </a:rPr>
              <a:t>		*(short*)&amp;</a:t>
            </a:r>
            <a:r>
              <a:rPr lang="en-US" altLang="zh-CN" dirty="0" err="1">
                <a:latin typeface="+mn-ea"/>
              </a:rPr>
              <a:t>dataput</a:t>
            </a:r>
            <a:r>
              <a:rPr lang="en-US" altLang="zh-CN" dirty="0">
                <a:latin typeface="+mn-ea"/>
              </a:rPr>
              <a:t>[4] = (short)speed;</a:t>
            </a:r>
          </a:p>
          <a:p>
            <a:pPr lvl="1"/>
            <a:r>
              <a:rPr lang="en-US" altLang="zh-CN" dirty="0">
                <a:latin typeface="+mn-ea"/>
              </a:rPr>
              <a:t>		</a:t>
            </a:r>
            <a:r>
              <a:rPr lang="en-US" altLang="zh-CN" dirty="0" err="1">
                <a:latin typeface="+mn-ea"/>
              </a:rPr>
              <a:t>dataput</a:t>
            </a:r>
            <a:r>
              <a:rPr lang="en-US" altLang="zh-CN" dirty="0">
                <a:latin typeface="+mn-ea"/>
              </a:rPr>
              <a:t>[6] = 0x8F;</a:t>
            </a:r>
          </a:p>
          <a:p>
            <a:pPr lvl="1"/>
            <a:endParaRPr lang="en-US" altLang="zh-CN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如何确认</a:t>
            </a:r>
            <a:r>
              <a:rPr lang="en-US" altLang="zh-CN" dirty="0">
                <a:latin typeface="+mn-ea"/>
              </a:rPr>
              <a:t>speed </a:t>
            </a:r>
            <a:r>
              <a:rPr lang="zh-CN" altLang="en-US" dirty="0">
                <a:latin typeface="+mn-ea"/>
              </a:rPr>
              <a:t>和 </a:t>
            </a:r>
            <a:r>
              <a:rPr lang="en-US" altLang="zh-CN" dirty="0">
                <a:latin typeface="+mn-ea"/>
              </a:rPr>
              <a:t>steer</a:t>
            </a:r>
            <a:r>
              <a:rPr lang="zh-CN" altLang="en-US" dirty="0">
                <a:latin typeface="+mn-ea"/>
              </a:rPr>
              <a:t>的数值？</a:t>
            </a:r>
            <a:endParaRPr lang="en-US" altLang="zh-CN" dirty="0">
              <a:latin typeface="+mn-ea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44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194" y="1188668"/>
            <a:ext cx="2969537" cy="5260322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9782106" y="1374889"/>
            <a:ext cx="236823" cy="49930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8828236" y="3503066"/>
            <a:ext cx="0" cy="31576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8828236" y="3655466"/>
            <a:ext cx="1006498" cy="0"/>
          </a:xfrm>
          <a:prstGeom prst="line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9045323" y="3417546"/>
            <a:ext cx="710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error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128FA7-9331-EB9D-6CB6-F69CCAC82876}"/>
              </a:ext>
            </a:extLst>
          </p:cNvPr>
          <p:cNvSpPr txBox="1"/>
          <p:nvPr/>
        </p:nvSpPr>
        <p:spPr>
          <a:xfrm>
            <a:off x="1152159" y="1879599"/>
            <a:ext cx="50122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以</a:t>
            </a:r>
            <a:r>
              <a:rPr lang="en-US" altLang="zh-CN" dirty="0"/>
              <a:t>steer </a:t>
            </a:r>
            <a:r>
              <a:rPr lang="zh-CN" altLang="en-US" dirty="0"/>
              <a:t>为例：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通过控制</a:t>
            </a:r>
            <a:r>
              <a:rPr lang="en-US" altLang="zh-CN" dirty="0"/>
              <a:t>steer</a:t>
            </a:r>
            <a:r>
              <a:rPr lang="zh-CN" altLang="en-US" dirty="0"/>
              <a:t>来让小车沿中线行驶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思路：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从</a:t>
            </a:r>
            <a:r>
              <a:rPr lang="en-US" altLang="zh-CN" dirty="0"/>
              <a:t>error</a:t>
            </a:r>
            <a:r>
              <a:rPr lang="zh-CN" altLang="en-US" dirty="0"/>
              <a:t>出发，得到我们需要的</a:t>
            </a:r>
            <a:r>
              <a:rPr lang="en-US" altLang="zh-CN" dirty="0"/>
              <a:t>steer</a:t>
            </a:r>
          </a:p>
        </p:txBody>
      </p:sp>
      <p:sp>
        <p:nvSpPr>
          <p:cNvPr id="7" name="TextBox 50">
            <a:extLst>
              <a:ext uri="{FF2B5EF4-FFF2-40B4-BE49-F238E27FC236}">
                <a16:creationId xmlns:a16="http://schemas.microsoft.com/office/drawing/2014/main" id="{70E05E7A-9AB2-9880-4489-3F3EFEB87679}"/>
              </a:ext>
            </a:extLst>
          </p:cNvPr>
          <p:cNvSpPr txBox="1"/>
          <p:nvPr/>
        </p:nvSpPr>
        <p:spPr>
          <a:xfrm>
            <a:off x="4722195" y="502179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8.Control-PID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sp>
        <p:nvSpPr>
          <p:cNvPr id="9" name="Rectangle 55">
            <a:extLst>
              <a:ext uri="{FF2B5EF4-FFF2-40B4-BE49-F238E27FC236}">
                <a16:creationId xmlns:a16="http://schemas.microsoft.com/office/drawing/2014/main" id="{0BC0CBFA-2C85-5C97-EA75-648A3C4058D4}"/>
              </a:ext>
            </a:extLst>
          </p:cNvPr>
          <p:cNvSpPr/>
          <p:nvPr/>
        </p:nvSpPr>
        <p:spPr>
          <a:xfrm>
            <a:off x="5867400" y="467040"/>
            <a:ext cx="4572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4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96213" y="477898"/>
            <a:ext cx="2749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796213" y="1026367"/>
            <a:ext cx="107364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1164246" y="1920897"/>
                <a:ext cx="23813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𝑆𝑡𝑒𝑒𝑟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𝑒𝑟𝑟𝑜𝑟</m:t>
                          </m:r>
                          <m:r>
                            <m:rPr>
                              <m:nor/>
                            </m:rPr>
                            <a:rPr lang="zh-CN" altLang="en-US" dirty="0"/>
                            <m:t>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246" y="1920897"/>
                <a:ext cx="238138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496F012F-4944-8265-A2D8-58519A7F8C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194" y="1188668"/>
            <a:ext cx="2969537" cy="5260322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A0B4A20-0B47-B02B-2105-541567BFC0F2}"/>
              </a:ext>
            </a:extLst>
          </p:cNvPr>
          <p:cNvCxnSpPr/>
          <p:nvPr/>
        </p:nvCxnSpPr>
        <p:spPr>
          <a:xfrm>
            <a:off x="9782106" y="1374889"/>
            <a:ext cx="236823" cy="49930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DD25A67-F639-BA68-971D-AD62C3B1B9C1}"/>
              </a:ext>
            </a:extLst>
          </p:cNvPr>
          <p:cNvCxnSpPr/>
          <p:nvPr/>
        </p:nvCxnSpPr>
        <p:spPr>
          <a:xfrm>
            <a:off x="8828236" y="3503066"/>
            <a:ext cx="0" cy="31576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5B18740-6BF8-83F6-DB11-4CF7E084A5F0}"/>
              </a:ext>
            </a:extLst>
          </p:cNvPr>
          <p:cNvCxnSpPr/>
          <p:nvPr/>
        </p:nvCxnSpPr>
        <p:spPr>
          <a:xfrm>
            <a:off x="8828236" y="3655466"/>
            <a:ext cx="1006498" cy="0"/>
          </a:xfrm>
          <a:prstGeom prst="line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6ABC0117-40F2-B581-829D-ECBA5BC517A4}"/>
              </a:ext>
            </a:extLst>
          </p:cNvPr>
          <p:cNvSpPr txBox="1"/>
          <p:nvPr/>
        </p:nvSpPr>
        <p:spPr>
          <a:xfrm>
            <a:off x="9045323" y="3417546"/>
            <a:ext cx="710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error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73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396" y="1212589"/>
            <a:ext cx="2956034" cy="523640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96213" y="477898"/>
            <a:ext cx="2749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796213" y="1026367"/>
            <a:ext cx="107364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9782106" y="1374889"/>
            <a:ext cx="236823" cy="49930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1164246" y="1920897"/>
                <a:ext cx="23813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𝑆𝑡𝑒𝑒𝑟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𝑒𝑟𝑟𝑜𝑟</m:t>
                          </m:r>
                          <m:r>
                            <m:rPr>
                              <m:nor/>
                            </m:rPr>
                            <a:rPr lang="zh-CN" altLang="en-US" dirty="0"/>
                            <m:t>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246" y="1920897"/>
                <a:ext cx="238138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3439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818" y="1212589"/>
            <a:ext cx="2956033" cy="523640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96213" y="477898"/>
            <a:ext cx="2749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796213" y="1026367"/>
            <a:ext cx="107364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9782106" y="1374889"/>
            <a:ext cx="236823" cy="49930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1164246" y="1920897"/>
                <a:ext cx="23813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𝑆𝑡𝑒𝑒𝑟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𝑒𝑟𝑟𝑜𝑟</m:t>
                          </m:r>
                          <m:r>
                            <m:rPr>
                              <m:nor/>
                            </m:rPr>
                            <a:rPr lang="zh-CN" altLang="en-US" dirty="0"/>
                            <m:t>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246" y="1920897"/>
                <a:ext cx="238138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164246" y="3563449"/>
                <a:ext cx="29202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𝑆𝑡𝑒𝑒𝑟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𝑒𝑟𝑟𝑜𝑟</m:t>
                          </m:r>
                          <m:r>
                            <m:rPr>
                              <m:nor/>
                            </m:rPr>
                            <a:rPr lang="zh-CN" altLang="en-US" dirty="0"/>
                            <m:t>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246" y="3563449"/>
                <a:ext cx="292022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054518" y="3189986"/>
                <a:ext cx="17824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𝑒𝑟𝑟𝑜𝑟</m:t>
                          </m:r>
                          <m:r>
                            <m:rPr>
                              <m:nor/>
                            </m:rPr>
                            <a:rPr lang="zh-CN" altLang="en-US" dirty="0"/>
                            <m:t>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518" y="3189986"/>
                <a:ext cx="178242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/>
          <p:cNvCxnSpPr/>
          <p:nvPr/>
        </p:nvCxnSpPr>
        <p:spPr>
          <a:xfrm flipV="1">
            <a:off x="9621171" y="2421331"/>
            <a:ext cx="321869" cy="673557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143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089" y="1212589"/>
            <a:ext cx="2956033" cy="523640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96213" y="477898"/>
            <a:ext cx="2749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796213" y="1026367"/>
            <a:ext cx="107364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9782106" y="1374889"/>
            <a:ext cx="236823" cy="49930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1164246" y="1920897"/>
                <a:ext cx="23813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𝑆𝑡𝑒𝑒𝑟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𝑒𝑟𝑟𝑜𝑟</m:t>
                          </m:r>
                          <m:r>
                            <m:rPr>
                              <m:nor/>
                            </m:rPr>
                            <a:rPr lang="zh-CN" altLang="en-US" dirty="0"/>
                            <m:t>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246" y="1920897"/>
                <a:ext cx="238138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086425" y="3559318"/>
                <a:ext cx="29833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𝑆𝑡𝑒𝑒𝑟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425" y="3559318"/>
                <a:ext cx="29833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796213" y="3189986"/>
                <a:ext cx="32308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𝑒𝑟𝑟𝑜𝑟</m:t>
                          </m:r>
                          <m:r>
                            <m:rPr>
                              <m:nor/>
                            </m:rPr>
                            <a:rPr lang="zh-CN" altLang="en-US" dirty="0"/>
                            <m:t>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&gt;0)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213" y="3189986"/>
                <a:ext cx="3230831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任意多边形 10"/>
          <p:cNvSpPr/>
          <p:nvPr/>
        </p:nvSpPr>
        <p:spPr>
          <a:xfrm>
            <a:off x="9657117" y="1355052"/>
            <a:ext cx="447332" cy="1046070"/>
          </a:xfrm>
          <a:custGeom>
            <a:avLst/>
            <a:gdLst>
              <a:gd name="connsiteX0" fmla="*/ 427597 w 447332"/>
              <a:gd name="connsiteY0" fmla="*/ 1046070 h 1046070"/>
              <a:gd name="connsiteX1" fmla="*/ 434175 w 447332"/>
              <a:gd name="connsiteY1" fmla="*/ 1013178 h 1046070"/>
              <a:gd name="connsiteX2" fmla="*/ 447332 w 447332"/>
              <a:gd name="connsiteY2" fmla="*/ 960551 h 1046070"/>
              <a:gd name="connsiteX3" fmla="*/ 434175 w 447332"/>
              <a:gd name="connsiteY3" fmla="*/ 894767 h 1046070"/>
              <a:gd name="connsiteX4" fmla="*/ 407861 w 447332"/>
              <a:gd name="connsiteY4" fmla="*/ 855296 h 1046070"/>
              <a:gd name="connsiteX5" fmla="*/ 388126 w 447332"/>
              <a:gd name="connsiteY5" fmla="*/ 848718 h 1046070"/>
              <a:gd name="connsiteX6" fmla="*/ 335499 w 447332"/>
              <a:gd name="connsiteY6" fmla="*/ 822404 h 1046070"/>
              <a:gd name="connsiteX7" fmla="*/ 171038 w 447332"/>
              <a:gd name="connsiteY7" fmla="*/ 809247 h 1046070"/>
              <a:gd name="connsiteX8" fmla="*/ 85519 w 447332"/>
              <a:gd name="connsiteY8" fmla="*/ 789512 h 1046070"/>
              <a:gd name="connsiteX9" fmla="*/ 65784 w 447332"/>
              <a:gd name="connsiteY9" fmla="*/ 782934 h 1046070"/>
              <a:gd name="connsiteX10" fmla="*/ 46048 w 447332"/>
              <a:gd name="connsiteY10" fmla="*/ 776355 h 1046070"/>
              <a:gd name="connsiteX11" fmla="*/ 0 w 447332"/>
              <a:gd name="connsiteY11" fmla="*/ 717149 h 1046070"/>
              <a:gd name="connsiteX12" fmla="*/ 13156 w 447332"/>
              <a:gd name="connsiteY12" fmla="*/ 605316 h 1046070"/>
              <a:gd name="connsiteX13" fmla="*/ 26313 w 447332"/>
              <a:gd name="connsiteY13" fmla="*/ 585581 h 1046070"/>
              <a:gd name="connsiteX14" fmla="*/ 52627 w 447332"/>
              <a:gd name="connsiteY14" fmla="*/ 565846 h 1046070"/>
              <a:gd name="connsiteX15" fmla="*/ 78941 w 447332"/>
              <a:gd name="connsiteY15" fmla="*/ 552689 h 1046070"/>
              <a:gd name="connsiteX16" fmla="*/ 111833 w 447332"/>
              <a:gd name="connsiteY16" fmla="*/ 546111 h 1046070"/>
              <a:gd name="connsiteX17" fmla="*/ 138146 w 447332"/>
              <a:gd name="connsiteY17" fmla="*/ 539532 h 1046070"/>
              <a:gd name="connsiteX18" fmla="*/ 177617 w 447332"/>
              <a:gd name="connsiteY18" fmla="*/ 526375 h 1046070"/>
              <a:gd name="connsiteX19" fmla="*/ 217087 w 447332"/>
              <a:gd name="connsiteY19" fmla="*/ 500062 h 1046070"/>
              <a:gd name="connsiteX20" fmla="*/ 236823 w 447332"/>
              <a:gd name="connsiteY20" fmla="*/ 486905 h 1046070"/>
              <a:gd name="connsiteX21" fmla="*/ 249979 w 447332"/>
              <a:gd name="connsiteY21" fmla="*/ 467170 h 1046070"/>
              <a:gd name="connsiteX22" fmla="*/ 263136 w 447332"/>
              <a:gd name="connsiteY22" fmla="*/ 381650 h 1046070"/>
              <a:gd name="connsiteX23" fmla="*/ 243401 w 447332"/>
              <a:gd name="connsiteY23" fmla="*/ 368493 h 1046070"/>
              <a:gd name="connsiteX24" fmla="*/ 203930 w 447332"/>
              <a:gd name="connsiteY24" fmla="*/ 355336 h 1046070"/>
              <a:gd name="connsiteX25" fmla="*/ 184195 w 447332"/>
              <a:gd name="connsiteY25" fmla="*/ 348758 h 1046070"/>
              <a:gd name="connsiteX26" fmla="*/ 164460 w 447332"/>
              <a:gd name="connsiteY26" fmla="*/ 342180 h 1046070"/>
              <a:gd name="connsiteX27" fmla="*/ 105254 w 447332"/>
              <a:gd name="connsiteY27" fmla="*/ 315866 h 1046070"/>
              <a:gd name="connsiteX28" fmla="*/ 85519 w 447332"/>
              <a:gd name="connsiteY28" fmla="*/ 309288 h 1046070"/>
              <a:gd name="connsiteX29" fmla="*/ 65784 w 447332"/>
              <a:gd name="connsiteY29" fmla="*/ 296131 h 1046070"/>
              <a:gd name="connsiteX30" fmla="*/ 46048 w 447332"/>
              <a:gd name="connsiteY30" fmla="*/ 289552 h 1046070"/>
              <a:gd name="connsiteX31" fmla="*/ 19735 w 447332"/>
              <a:gd name="connsiteY31" fmla="*/ 250082 h 1046070"/>
              <a:gd name="connsiteX32" fmla="*/ 6578 w 447332"/>
              <a:gd name="connsiteY32" fmla="*/ 230347 h 1046070"/>
              <a:gd name="connsiteX33" fmla="*/ 13156 w 447332"/>
              <a:gd name="connsiteY33" fmla="*/ 190876 h 1046070"/>
              <a:gd name="connsiteX34" fmla="*/ 19735 w 447332"/>
              <a:gd name="connsiteY34" fmla="*/ 171141 h 1046070"/>
              <a:gd name="connsiteX35" fmla="*/ 39470 w 447332"/>
              <a:gd name="connsiteY35" fmla="*/ 164562 h 1046070"/>
              <a:gd name="connsiteX36" fmla="*/ 59205 w 447332"/>
              <a:gd name="connsiteY36" fmla="*/ 151406 h 1046070"/>
              <a:gd name="connsiteX37" fmla="*/ 85519 w 447332"/>
              <a:gd name="connsiteY37" fmla="*/ 138249 h 1046070"/>
              <a:gd name="connsiteX38" fmla="*/ 118411 w 447332"/>
              <a:gd name="connsiteY38" fmla="*/ 111935 h 1046070"/>
              <a:gd name="connsiteX39" fmla="*/ 138146 w 447332"/>
              <a:gd name="connsiteY39" fmla="*/ 92200 h 1046070"/>
              <a:gd name="connsiteX40" fmla="*/ 157882 w 447332"/>
              <a:gd name="connsiteY40" fmla="*/ 79043 h 1046070"/>
              <a:gd name="connsiteX41" fmla="*/ 184195 w 447332"/>
              <a:gd name="connsiteY41" fmla="*/ 39572 h 1046070"/>
              <a:gd name="connsiteX42" fmla="*/ 197352 w 447332"/>
              <a:gd name="connsiteY42" fmla="*/ 19837 h 1046070"/>
              <a:gd name="connsiteX43" fmla="*/ 217087 w 447332"/>
              <a:gd name="connsiteY43" fmla="*/ 6680 h 1046070"/>
              <a:gd name="connsiteX44" fmla="*/ 190774 w 447332"/>
              <a:gd name="connsiteY44" fmla="*/ 102 h 1046070"/>
              <a:gd name="connsiteX45" fmla="*/ 151303 w 447332"/>
              <a:gd name="connsiteY45" fmla="*/ 13259 h 1046070"/>
              <a:gd name="connsiteX46" fmla="*/ 131568 w 447332"/>
              <a:gd name="connsiteY46" fmla="*/ 19837 h 1046070"/>
              <a:gd name="connsiteX47" fmla="*/ 111833 w 447332"/>
              <a:gd name="connsiteY47" fmla="*/ 26416 h 1046070"/>
              <a:gd name="connsiteX48" fmla="*/ 92097 w 447332"/>
              <a:gd name="connsiteY48" fmla="*/ 32994 h 1046070"/>
              <a:gd name="connsiteX49" fmla="*/ 118411 w 447332"/>
              <a:gd name="connsiteY49" fmla="*/ 39572 h 1046070"/>
              <a:gd name="connsiteX50" fmla="*/ 210509 w 447332"/>
              <a:gd name="connsiteY50" fmla="*/ 39572 h 1046070"/>
              <a:gd name="connsiteX51" fmla="*/ 210509 w 447332"/>
              <a:gd name="connsiteY51" fmla="*/ 171141 h 104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47332" h="1046070">
                <a:moveTo>
                  <a:pt x="427597" y="1046070"/>
                </a:moveTo>
                <a:cubicBezTo>
                  <a:pt x="429790" y="1035106"/>
                  <a:pt x="431661" y="1024073"/>
                  <a:pt x="434175" y="1013178"/>
                </a:cubicBezTo>
                <a:cubicBezTo>
                  <a:pt x="438241" y="995559"/>
                  <a:pt x="447332" y="960551"/>
                  <a:pt x="447332" y="960551"/>
                </a:cubicBezTo>
                <a:cubicBezTo>
                  <a:pt x="445697" y="949104"/>
                  <a:pt x="443009" y="910667"/>
                  <a:pt x="434175" y="894767"/>
                </a:cubicBezTo>
                <a:cubicBezTo>
                  <a:pt x="426496" y="880944"/>
                  <a:pt x="422862" y="860296"/>
                  <a:pt x="407861" y="855296"/>
                </a:cubicBezTo>
                <a:cubicBezTo>
                  <a:pt x="401283" y="853103"/>
                  <a:pt x="394439" y="851587"/>
                  <a:pt x="388126" y="848718"/>
                </a:cubicBezTo>
                <a:cubicBezTo>
                  <a:pt x="370271" y="840602"/>
                  <a:pt x="354845" y="825628"/>
                  <a:pt x="335499" y="822404"/>
                </a:cubicBezTo>
                <a:cubicBezTo>
                  <a:pt x="254875" y="808968"/>
                  <a:pt x="309348" y="816527"/>
                  <a:pt x="171038" y="809247"/>
                </a:cubicBezTo>
                <a:cubicBezTo>
                  <a:pt x="111257" y="800707"/>
                  <a:pt x="139701" y="807573"/>
                  <a:pt x="85519" y="789512"/>
                </a:cubicBezTo>
                <a:lnTo>
                  <a:pt x="65784" y="782934"/>
                </a:lnTo>
                <a:lnTo>
                  <a:pt x="46048" y="776355"/>
                </a:lnTo>
                <a:cubicBezTo>
                  <a:pt x="1675" y="731982"/>
                  <a:pt x="12461" y="754537"/>
                  <a:pt x="0" y="717149"/>
                </a:cubicBezTo>
                <a:cubicBezTo>
                  <a:pt x="1039" y="702608"/>
                  <a:pt x="-1794" y="635217"/>
                  <a:pt x="13156" y="605316"/>
                </a:cubicBezTo>
                <a:cubicBezTo>
                  <a:pt x="16692" y="598244"/>
                  <a:pt x="20722" y="591171"/>
                  <a:pt x="26313" y="585581"/>
                </a:cubicBezTo>
                <a:cubicBezTo>
                  <a:pt x="34066" y="577828"/>
                  <a:pt x="43329" y="571657"/>
                  <a:pt x="52627" y="565846"/>
                </a:cubicBezTo>
                <a:cubicBezTo>
                  <a:pt x="60943" y="560649"/>
                  <a:pt x="69638" y="555790"/>
                  <a:pt x="78941" y="552689"/>
                </a:cubicBezTo>
                <a:cubicBezTo>
                  <a:pt x="89548" y="549153"/>
                  <a:pt x="100918" y="548537"/>
                  <a:pt x="111833" y="546111"/>
                </a:cubicBezTo>
                <a:cubicBezTo>
                  <a:pt x="120659" y="544150"/>
                  <a:pt x="129486" y="542130"/>
                  <a:pt x="138146" y="539532"/>
                </a:cubicBezTo>
                <a:cubicBezTo>
                  <a:pt x="151430" y="535547"/>
                  <a:pt x="166078" y="534068"/>
                  <a:pt x="177617" y="526375"/>
                </a:cubicBezTo>
                <a:lnTo>
                  <a:pt x="217087" y="500062"/>
                </a:lnTo>
                <a:lnTo>
                  <a:pt x="236823" y="486905"/>
                </a:lnTo>
                <a:cubicBezTo>
                  <a:pt x="241208" y="480327"/>
                  <a:pt x="244389" y="472760"/>
                  <a:pt x="249979" y="467170"/>
                </a:cubicBezTo>
                <a:cubicBezTo>
                  <a:pt x="282397" y="434752"/>
                  <a:pt x="293316" y="479735"/>
                  <a:pt x="263136" y="381650"/>
                </a:cubicBezTo>
                <a:cubicBezTo>
                  <a:pt x="260811" y="374093"/>
                  <a:pt x="250626" y="371704"/>
                  <a:pt x="243401" y="368493"/>
                </a:cubicBezTo>
                <a:cubicBezTo>
                  <a:pt x="230728" y="362860"/>
                  <a:pt x="217087" y="359722"/>
                  <a:pt x="203930" y="355336"/>
                </a:cubicBezTo>
                <a:lnTo>
                  <a:pt x="184195" y="348758"/>
                </a:lnTo>
                <a:lnTo>
                  <a:pt x="164460" y="342180"/>
                </a:lnTo>
                <a:cubicBezTo>
                  <a:pt x="133186" y="321330"/>
                  <a:pt x="152225" y="331523"/>
                  <a:pt x="105254" y="315866"/>
                </a:cubicBezTo>
                <a:lnTo>
                  <a:pt x="85519" y="309288"/>
                </a:lnTo>
                <a:cubicBezTo>
                  <a:pt x="78941" y="304902"/>
                  <a:pt x="72856" y="299667"/>
                  <a:pt x="65784" y="296131"/>
                </a:cubicBezTo>
                <a:cubicBezTo>
                  <a:pt x="59582" y="293030"/>
                  <a:pt x="50951" y="294455"/>
                  <a:pt x="46048" y="289552"/>
                </a:cubicBezTo>
                <a:cubicBezTo>
                  <a:pt x="34867" y="278371"/>
                  <a:pt x="28506" y="263239"/>
                  <a:pt x="19735" y="250082"/>
                </a:cubicBezTo>
                <a:lnTo>
                  <a:pt x="6578" y="230347"/>
                </a:lnTo>
                <a:cubicBezTo>
                  <a:pt x="8771" y="217190"/>
                  <a:pt x="10262" y="203897"/>
                  <a:pt x="13156" y="190876"/>
                </a:cubicBezTo>
                <a:cubicBezTo>
                  <a:pt x="14660" y="184107"/>
                  <a:pt x="14832" y="176044"/>
                  <a:pt x="19735" y="171141"/>
                </a:cubicBezTo>
                <a:cubicBezTo>
                  <a:pt x="24638" y="166238"/>
                  <a:pt x="33268" y="167663"/>
                  <a:pt x="39470" y="164562"/>
                </a:cubicBezTo>
                <a:cubicBezTo>
                  <a:pt x="46541" y="161026"/>
                  <a:pt x="52341" y="155328"/>
                  <a:pt x="59205" y="151406"/>
                </a:cubicBezTo>
                <a:cubicBezTo>
                  <a:pt x="67720" y="146541"/>
                  <a:pt x="76748" y="142635"/>
                  <a:pt x="85519" y="138249"/>
                </a:cubicBezTo>
                <a:cubicBezTo>
                  <a:pt x="114944" y="94110"/>
                  <a:pt x="80281" y="137355"/>
                  <a:pt x="118411" y="111935"/>
                </a:cubicBezTo>
                <a:cubicBezTo>
                  <a:pt x="126152" y="106775"/>
                  <a:pt x="130999" y="98156"/>
                  <a:pt x="138146" y="92200"/>
                </a:cubicBezTo>
                <a:cubicBezTo>
                  <a:pt x="144220" y="87138"/>
                  <a:pt x="151303" y="83429"/>
                  <a:pt x="157882" y="79043"/>
                </a:cubicBezTo>
                <a:lnTo>
                  <a:pt x="184195" y="39572"/>
                </a:lnTo>
                <a:cubicBezTo>
                  <a:pt x="188581" y="32994"/>
                  <a:pt x="190774" y="24223"/>
                  <a:pt x="197352" y="19837"/>
                </a:cubicBezTo>
                <a:lnTo>
                  <a:pt x="217087" y="6680"/>
                </a:lnTo>
                <a:cubicBezTo>
                  <a:pt x="208316" y="4487"/>
                  <a:pt x="199770" y="-798"/>
                  <a:pt x="190774" y="102"/>
                </a:cubicBezTo>
                <a:cubicBezTo>
                  <a:pt x="176974" y="1482"/>
                  <a:pt x="164460" y="8873"/>
                  <a:pt x="151303" y="13259"/>
                </a:cubicBezTo>
                <a:lnTo>
                  <a:pt x="131568" y="19837"/>
                </a:lnTo>
                <a:lnTo>
                  <a:pt x="111833" y="26416"/>
                </a:lnTo>
                <a:lnTo>
                  <a:pt x="92097" y="32994"/>
                </a:lnTo>
                <a:cubicBezTo>
                  <a:pt x="100868" y="35187"/>
                  <a:pt x="109370" y="39572"/>
                  <a:pt x="118411" y="39572"/>
                </a:cubicBezTo>
                <a:cubicBezTo>
                  <a:pt x="146968" y="39572"/>
                  <a:pt x="180686" y="-17362"/>
                  <a:pt x="210509" y="39572"/>
                </a:cubicBezTo>
                <a:cubicBezTo>
                  <a:pt x="230859" y="78421"/>
                  <a:pt x="210509" y="127285"/>
                  <a:pt x="210509" y="171141"/>
                </a:cubicBezTo>
              </a:path>
            </a:pathLst>
          </a:cu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073046" y="1476246"/>
            <a:ext cx="509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解决办法：让</a:t>
            </a:r>
            <a:r>
              <a:rPr lang="en-US" altLang="zh-CN" dirty="0">
                <a:solidFill>
                  <a:srgbClr val="FF0000"/>
                </a:solidFill>
              </a:rPr>
              <a:t>steer</a:t>
            </a:r>
            <a:r>
              <a:rPr lang="zh-CN" altLang="en-US" dirty="0">
                <a:solidFill>
                  <a:srgbClr val="FF0000"/>
                </a:solidFill>
              </a:rPr>
              <a:t>提前变小，别转得太猛</a:t>
            </a:r>
          </a:p>
        </p:txBody>
      </p:sp>
    </p:spTree>
    <p:extLst>
      <p:ext uri="{BB962C8B-B14F-4D97-AF65-F5344CB8AC3E}">
        <p14:creationId xmlns:p14="http://schemas.microsoft.com/office/powerpoint/2010/main" val="785125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5313691" y="50217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1.Files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867400" y="467040"/>
            <a:ext cx="4572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本框 12"/>
          <p:cNvSpPr txBox="1"/>
          <p:nvPr/>
        </p:nvSpPr>
        <p:spPr>
          <a:xfrm>
            <a:off x="2299689" y="2612572"/>
            <a:ext cx="8049821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>
              <a:solidFill>
                <a:schemeClr val="accent4"/>
              </a:solidFill>
            </a:endParaRPr>
          </a:p>
          <a:p>
            <a:r>
              <a:rPr lang="en-US" altLang="zh-CN" sz="2000" dirty="0">
                <a:solidFill>
                  <a:schemeClr val="accent1"/>
                </a:solidFill>
              </a:rPr>
              <a:t>Data.zip:</a:t>
            </a:r>
            <a:r>
              <a:rPr lang="zh-CN" altLang="en-US" sz="20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数据包</a:t>
            </a:r>
            <a:r>
              <a:rPr lang="en-US" altLang="zh-CN" sz="20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			</a:t>
            </a:r>
          </a:p>
          <a:p>
            <a:endParaRPr lang="en-US" altLang="zh-CN" sz="2000" dirty="0">
              <a:solidFill>
                <a:schemeClr val="accent1"/>
              </a:solidFill>
            </a:endParaRPr>
          </a:p>
          <a:p>
            <a:r>
              <a:rPr lang="en-US" altLang="zh-CN" sz="2000" dirty="0">
                <a:solidFill>
                  <a:schemeClr val="accent1"/>
                </a:solidFill>
              </a:rPr>
              <a:t>Liburg.zip:</a:t>
            </a:r>
            <a:r>
              <a:rPr lang="zh-CN" altLang="en-US" sz="20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激光驱动</a:t>
            </a:r>
            <a:endParaRPr lang="en-US" altLang="zh-CN" sz="2000" dirty="0">
              <a:solidFill>
                <a:schemeClr val="accent1"/>
              </a:solidFill>
            </a:endParaRPr>
          </a:p>
          <a:p>
            <a:endParaRPr lang="en-US" altLang="zh-CN" sz="2000" dirty="0">
              <a:solidFill>
                <a:schemeClr val="accent1"/>
              </a:solidFill>
            </a:endParaRPr>
          </a:p>
          <a:p>
            <a:r>
              <a:rPr lang="en-US" altLang="zh-CN" sz="2000">
                <a:solidFill>
                  <a:schemeClr val="accent1"/>
                </a:solidFill>
              </a:rPr>
              <a:t>Robot.zip</a:t>
            </a:r>
            <a:r>
              <a:rPr lang="en-US" altLang="zh-CN" sz="2000" dirty="0">
                <a:solidFill>
                  <a:schemeClr val="accent1"/>
                </a:solidFill>
              </a:rPr>
              <a:t>:</a:t>
            </a:r>
            <a:r>
              <a:rPr lang="zh-CN" altLang="en-US" sz="2000" dirty="0">
                <a:solidFill>
                  <a:schemeClr val="accent1"/>
                </a:solidFill>
              </a:rPr>
              <a:t>底层程序</a:t>
            </a:r>
            <a:endParaRPr lang="en-US" altLang="zh-CN" sz="2000" dirty="0">
              <a:solidFill>
                <a:schemeClr val="accent1"/>
              </a:solidFill>
            </a:endParaRPr>
          </a:p>
          <a:p>
            <a:endParaRPr lang="en-US" altLang="zh-CN" sz="2000" dirty="0">
              <a:solidFill>
                <a:schemeClr val="accent1"/>
              </a:solidFill>
            </a:endParaRPr>
          </a:p>
          <a:p>
            <a:r>
              <a:rPr lang="en-US" altLang="zh-CN" sz="2000">
                <a:solidFill>
                  <a:schemeClr val="accent1"/>
                </a:solidFill>
              </a:rPr>
              <a:t>RobotSimulator.zip</a:t>
            </a:r>
            <a:r>
              <a:rPr lang="en-US" altLang="zh-CN" sz="2000" dirty="0">
                <a:solidFill>
                  <a:schemeClr val="accent1"/>
                </a:solidFill>
              </a:rPr>
              <a:t>:</a:t>
            </a:r>
            <a:r>
              <a:rPr lang="zh-CN" altLang="en-US" sz="2000" dirty="0">
                <a:solidFill>
                  <a:schemeClr val="accent1"/>
                </a:solidFill>
              </a:rPr>
              <a:t>高层程序</a:t>
            </a:r>
            <a:endParaRPr lang="en-US" altLang="zh-CN" sz="2000" dirty="0">
              <a:solidFill>
                <a:schemeClr val="accent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582" y="1642624"/>
            <a:ext cx="3848836" cy="96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32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396" y="1212589"/>
            <a:ext cx="2956034" cy="523640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96213" y="477898"/>
            <a:ext cx="2749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P+D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796213" y="1026367"/>
            <a:ext cx="107364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9782106" y="1374889"/>
            <a:ext cx="236823" cy="49930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1118773" y="1928212"/>
                <a:ext cx="54925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𝑆𝑡𝑒𝑒𝑟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𝑒𝑟𝑟𝑜𝑟</m:t>
                          </m:r>
                          <m:r>
                            <m:rPr>
                              <m:nor/>
                            </m:rPr>
                            <a:rPr lang="zh-CN" altLang="en-US" dirty="0"/>
                            <m:t>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𝑒𝑟𝑟𝑜𝑟</m:t>
                          </m:r>
                          <m:r>
                            <m:rPr>
                              <m:nor/>
                            </m:rPr>
                            <a:rPr lang="zh-CN" altLang="en-US" dirty="0"/>
                            <m:t>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𝑒𝑟𝑟𝑜𝑟</m:t>
                          </m:r>
                          <m:r>
                            <m:rPr>
                              <m:nor/>
                            </m:rPr>
                            <a:rPr lang="zh-CN" altLang="en-US" dirty="0"/>
                            <m:t>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773" y="1928212"/>
                <a:ext cx="5492586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任意多边形 14"/>
          <p:cNvSpPr/>
          <p:nvPr/>
        </p:nvSpPr>
        <p:spPr>
          <a:xfrm>
            <a:off x="8748979" y="2187245"/>
            <a:ext cx="1061338" cy="1894637"/>
          </a:xfrm>
          <a:custGeom>
            <a:avLst/>
            <a:gdLst>
              <a:gd name="connsiteX0" fmla="*/ 0 w 1061338"/>
              <a:gd name="connsiteY0" fmla="*/ 1894637 h 1894637"/>
              <a:gd name="connsiteX1" fmla="*/ 65837 w 1061338"/>
              <a:gd name="connsiteY1" fmla="*/ 1843430 h 1894637"/>
              <a:gd name="connsiteX2" fmla="*/ 102413 w 1061338"/>
              <a:gd name="connsiteY2" fmla="*/ 1821485 h 1894637"/>
              <a:gd name="connsiteX3" fmla="*/ 117043 w 1061338"/>
              <a:gd name="connsiteY3" fmla="*/ 1806854 h 1894637"/>
              <a:gd name="connsiteX4" fmla="*/ 160935 w 1061338"/>
              <a:gd name="connsiteY4" fmla="*/ 1784909 h 1894637"/>
              <a:gd name="connsiteX5" fmla="*/ 197511 w 1061338"/>
              <a:gd name="connsiteY5" fmla="*/ 1748333 h 1894637"/>
              <a:gd name="connsiteX6" fmla="*/ 212141 w 1061338"/>
              <a:gd name="connsiteY6" fmla="*/ 1733702 h 1894637"/>
              <a:gd name="connsiteX7" fmla="*/ 241402 w 1061338"/>
              <a:gd name="connsiteY7" fmla="*/ 1689811 h 1894637"/>
              <a:gd name="connsiteX8" fmla="*/ 256032 w 1061338"/>
              <a:gd name="connsiteY8" fmla="*/ 1667865 h 1894637"/>
              <a:gd name="connsiteX9" fmla="*/ 299923 w 1061338"/>
              <a:gd name="connsiteY9" fmla="*/ 1631289 h 1894637"/>
              <a:gd name="connsiteX10" fmla="*/ 314554 w 1061338"/>
              <a:gd name="connsiteY10" fmla="*/ 1609344 h 1894637"/>
              <a:gd name="connsiteX11" fmla="*/ 343815 w 1061338"/>
              <a:gd name="connsiteY11" fmla="*/ 1580083 h 1894637"/>
              <a:gd name="connsiteX12" fmla="*/ 358445 w 1061338"/>
              <a:gd name="connsiteY12" fmla="*/ 1558137 h 1894637"/>
              <a:gd name="connsiteX13" fmla="*/ 395021 w 1061338"/>
              <a:gd name="connsiteY13" fmla="*/ 1521561 h 1894637"/>
              <a:gd name="connsiteX14" fmla="*/ 424282 w 1061338"/>
              <a:gd name="connsiteY14" fmla="*/ 1484985 h 1894637"/>
              <a:gd name="connsiteX15" fmla="*/ 453543 w 1061338"/>
              <a:gd name="connsiteY15" fmla="*/ 1448409 h 1894637"/>
              <a:gd name="connsiteX16" fmla="*/ 482803 w 1061338"/>
              <a:gd name="connsiteY16" fmla="*/ 1404518 h 1894637"/>
              <a:gd name="connsiteX17" fmla="*/ 497434 w 1061338"/>
              <a:gd name="connsiteY17" fmla="*/ 1382573 h 1894637"/>
              <a:gd name="connsiteX18" fmla="*/ 526695 w 1061338"/>
              <a:gd name="connsiteY18" fmla="*/ 1353312 h 1894637"/>
              <a:gd name="connsiteX19" fmla="*/ 541325 w 1061338"/>
              <a:gd name="connsiteY19" fmla="*/ 1338681 h 1894637"/>
              <a:gd name="connsiteX20" fmla="*/ 563271 w 1061338"/>
              <a:gd name="connsiteY20" fmla="*/ 1324051 h 1894637"/>
              <a:gd name="connsiteX21" fmla="*/ 607162 w 1061338"/>
              <a:gd name="connsiteY21" fmla="*/ 1265529 h 1894637"/>
              <a:gd name="connsiteX22" fmla="*/ 643738 w 1061338"/>
              <a:gd name="connsiteY22" fmla="*/ 1228953 h 1894637"/>
              <a:gd name="connsiteX23" fmla="*/ 672999 w 1061338"/>
              <a:gd name="connsiteY23" fmla="*/ 1192377 h 1894637"/>
              <a:gd name="connsiteX24" fmla="*/ 694944 w 1061338"/>
              <a:gd name="connsiteY24" fmla="*/ 1163117 h 1894637"/>
              <a:gd name="connsiteX25" fmla="*/ 731520 w 1061338"/>
              <a:gd name="connsiteY25" fmla="*/ 1126541 h 1894637"/>
              <a:gd name="connsiteX26" fmla="*/ 753466 w 1061338"/>
              <a:gd name="connsiteY26" fmla="*/ 1082649 h 1894637"/>
              <a:gd name="connsiteX27" fmla="*/ 790042 w 1061338"/>
              <a:gd name="connsiteY27" fmla="*/ 1046073 h 1894637"/>
              <a:gd name="connsiteX28" fmla="*/ 797357 w 1061338"/>
              <a:gd name="connsiteY28" fmla="*/ 1024128 h 1894637"/>
              <a:gd name="connsiteX29" fmla="*/ 811987 w 1061338"/>
              <a:gd name="connsiteY29" fmla="*/ 1009497 h 1894637"/>
              <a:gd name="connsiteX30" fmla="*/ 841248 w 1061338"/>
              <a:gd name="connsiteY30" fmla="*/ 972921 h 1894637"/>
              <a:gd name="connsiteX31" fmla="*/ 848563 w 1061338"/>
              <a:gd name="connsiteY31" fmla="*/ 950976 h 1894637"/>
              <a:gd name="connsiteX32" fmla="*/ 877824 w 1061338"/>
              <a:gd name="connsiteY32" fmla="*/ 907085 h 1894637"/>
              <a:gd name="connsiteX33" fmla="*/ 885139 w 1061338"/>
              <a:gd name="connsiteY33" fmla="*/ 885139 h 1894637"/>
              <a:gd name="connsiteX34" fmla="*/ 899770 w 1061338"/>
              <a:gd name="connsiteY34" fmla="*/ 870509 h 1894637"/>
              <a:gd name="connsiteX35" fmla="*/ 929031 w 1061338"/>
              <a:gd name="connsiteY35" fmla="*/ 804672 h 1894637"/>
              <a:gd name="connsiteX36" fmla="*/ 936346 w 1061338"/>
              <a:gd name="connsiteY36" fmla="*/ 782726 h 1894637"/>
              <a:gd name="connsiteX37" fmla="*/ 950976 w 1061338"/>
              <a:gd name="connsiteY37" fmla="*/ 760781 h 1894637"/>
              <a:gd name="connsiteX38" fmla="*/ 980237 w 1061338"/>
              <a:gd name="connsiteY38" fmla="*/ 694944 h 1894637"/>
              <a:gd name="connsiteX39" fmla="*/ 987552 w 1061338"/>
              <a:gd name="connsiteY39" fmla="*/ 651053 h 1894637"/>
              <a:gd name="connsiteX40" fmla="*/ 994867 w 1061338"/>
              <a:gd name="connsiteY40" fmla="*/ 629107 h 1894637"/>
              <a:gd name="connsiteX41" fmla="*/ 1016813 w 1061338"/>
              <a:gd name="connsiteY41" fmla="*/ 468173 h 1894637"/>
              <a:gd name="connsiteX42" fmla="*/ 1024128 w 1061338"/>
              <a:gd name="connsiteY42" fmla="*/ 416966 h 1894637"/>
              <a:gd name="connsiteX43" fmla="*/ 1038759 w 1061338"/>
              <a:gd name="connsiteY43" fmla="*/ 263347 h 1894637"/>
              <a:gd name="connsiteX44" fmla="*/ 1046074 w 1061338"/>
              <a:gd name="connsiteY44" fmla="*/ 234086 h 1894637"/>
              <a:gd name="connsiteX45" fmla="*/ 1053389 w 1061338"/>
              <a:gd name="connsiteY45" fmla="*/ 95097 h 1894637"/>
              <a:gd name="connsiteX46" fmla="*/ 1060704 w 1061338"/>
              <a:gd name="connsiteY46" fmla="*/ 0 h 1894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061338" h="1894637">
                <a:moveTo>
                  <a:pt x="0" y="1894637"/>
                </a:moveTo>
                <a:cubicBezTo>
                  <a:pt x="21946" y="1877568"/>
                  <a:pt x="41997" y="1857734"/>
                  <a:pt x="65837" y="1843430"/>
                </a:cubicBezTo>
                <a:cubicBezTo>
                  <a:pt x="78029" y="1836115"/>
                  <a:pt x="90843" y="1829749"/>
                  <a:pt x="102413" y="1821485"/>
                </a:cubicBezTo>
                <a:cubicBezTo>
                  <a:pt x="108025" y="1817476"/>
                  <a:pt x="111129" y="1810402"/>
                  <a:pt x="117043" y="1806854"/>
                </a:cubicBezTo>
                <a:cubicBezTo>
                  <a:pt x="157856" y="1782366"/>
                  <a:pt x="120571" y="1820227"/>
                  <a:pt x="160935" y="1784909"/>
                </a:cubicBezTo>
                <a:cubicBezTo>
                  <a:pt x="173911" y="1773555"/>
                  <a:pt x="185319" y="1760525"/>
                  <a:pt x="197511" y="1748333"/>
                </a:cubicBezTo>
                <a:cubicBezTo>
                  <a:pt x="202388" y="1743456"/>
                  <a:pt x="209057" y="1739871"/>
                  <a:pt x="212141" y="1733702"/>
                </a:cubicBezTo>
                <a:cubicBezTo>
                  <a:pt x="241632" y="1674718"/>
                  <a:pt x="211611" y="1727049"/>
                  <a:pt x="241402" y="1689811"/>
                </a:cubicBezTo>
                <a:cubicBezTo>
                  <a:pt x="246894" y="1682946"/>
                  <a:pt x="249815" y="1674082"/>
                  <a:pt x="256032" y="1667865"/>
                </a:cubicBezTo>
                <a:cubicBezTo>
                  <a:pt x="313587" y="1610310"/>
                  <a:pt x="239989" y="1703210"/>
                  <a:pt x="299923" y="1631289"/>
                </a:cubicBezTo>
                <a:cubicBezTo>
                  <a:pt x="305551" y="1624535"/>
                  <a:pt x="308832" y="1616019"/>
                  <a:pt x="314554" y="1609344"/>
                </a:cubicBezTo>
                <a:cubicBezTo>
                  <a:pt x="323531" y="1598871"/>
                  <a:pt x="336164" y="1591560"/>
                  <a:pt x="343815" y="1580083"/>
                </a:cubicBezTo>
                <a:cubicBezTo>
                  <a:pt x="348692" y="1572768"/>
                  <a:pt x="352656" y="1564754"/>
                  <a:pt x="358445" y="1558137"/>
                </a:cubicBezTo>
                <a:cubicBezTo>
                  <a:pt x="369799" y="1545161"/>
                  <a:pt x="385457" y="1535907"/>
                  <a:pt x="395021" y="1521561"/>
                </a:cubicBezTo>
                <a:cubicBezTo>
                  <a:pt x="413477" y="1493877"/>
                  <a:pt x="403434" y="1505833"/>
                  <a:pt x="424282" y="1484985"/>
                </a:cubicBezTo>
                <a:cubicBezTo>
                  <a:pt x="440755" y="1435565"/>
                  <a:pt x="417909" y="1489134"/>
                  <a:pt x="453543" y="1448409"/>
                </a:cubicBezTo>
                <a:cubicBezTo>
                  <a:pt x="465122" y="1435176"/>
                  <a:pt x="473049" y="1419148"/>
                  <a:pt x="482803" y="1404518"/>
                </a:cubicBezTo>
                <a:cubicBezTo>
                  <a:pt x="487680" y="1397203"/>
                  <a:pt x="491217" y="1388790"/>
                  <a:pt x="497434" y="1382573"/>
                </a:cubicBezTo>
                <a:lnTo>
                  <a:pt x="526695" y="1353312"/>
                </a:lnTo>
                <a:cubicBezTo>
                  <a:pt x="531572" y="1348435"/>
                  <a:pt x="535586" y="1342507"/>
                  <a:pt x="541325" y="1338681"/>
                </a:cubicBezTo>
                <a:lnTo>
                  <a:pt x="563271" y="1324051"/>
                </a:lnTo>
                <a:cubicBezTo>
                  <a:pt x="582303" y="1266953"/>
                  <a:pt x="551125" y="1349584"/>
                  <a:pt x="607162" y="1265529"/>
                </a:cubicBezTo>
                <a:cubicBezTo>
                  <a:pt x="626669" y="1236269"/>
                  <a:pt x="614477" y="1248461"/>
                  <a:pt x="643738" y="1228953"/>
                </a:cubicBezTo>
                <a:cubicBezTo>
                  <a:pt x="679909" y="1174697"/>
                  <a:pt x="638254" y="1234071"/>
                  <a:pt x="672999" y="1192377"/>
                </a:cubicBezTo>
                <a:cubicBezTo>
                  <a:pt x="680804" y="1183011"/>
                  <a:pt x="686844" y="1172229"/>
                  <a:pt x="694944" y="1163117"/>
                </a:cubicBezTo>
                <a:cubicBezTo>
                  <a:pt x="706399" y="1150230"/>
                  <a:pt x="731520" y="1126541"/>
                  <a:pt x="731520" y="1126541"/>
                </a:cubicBezTo>
                <a:cubicBezTo>
                  <a:pt x="738427" y="1105821"/>
                  <a:pt x="738193" y="1100103"/>
                  <a:pt x="753466" y="1082649"/>
                </a:cubicBezTo>
                <a:cubicBezTo>
                  <a:pt x="764820" y="1069673"/>
                  <a:pt x="790042" y="1046073"/>
                  <a:pt x="790042" y="1046073"/>
                </a:cubicBezTo>
                <a:cubicBezTo>
                  <a:pt x="792480" y="1038758"/>
                  <a:pt x="793390" y="1030740"/>
                  <a:pt x="797357" y="1024128"/>
                </a:cubicBezTo>
                <a:cubicBezTo>
                  <a:pt x="800905" y="1018214"/>
                  <a:pt x="807679" y="1014883"/>
                  <a:pt x="811987" y="1009497"/>
                </a:cubicBezTo>
                <a:cubicBezTo>
                  <a:pt x="848900" y="963357"/>
                  <a:pt x="805924" y="1008248"/>
                  <a:pt x="841248" y="972921"/>
                </a:cubicBezTo>
                <a:cubicBezTo>
                  <a:pt x="843686" y="965606"/>
                  <a:pt x="844818" y="957716"/>
                  <a:pt x="848563" y="950976"/>
                </a:cubicBezTo>
                <a:cubicBezTo>
                  <a:pt x="857102" y="935605"/>
                  <a:pt x="877824" y="907085"/>
                  <a:pt x="877824" y="907085"/>
                </a:cubicBezTo>
                <a:cubicBezTo>
                  <a:pt x="880262" y="899770"/>
                  <a:pt x="881172" y="891751"/>
                  <a:pt x="885139" y="885139"/>
                </a:cubicBezTo>
                <a:cubicBezTo>
                  <a:pt x="888687" y="879225"/>
                  <a:pt x="896686" y="876678"/>
                  <a:pt x="899770" y="870509"/>
                </a:cubicBezTo>
                <a:cubicBezTo>
                  <a:pt x="951998" y="766053"/>
                  <a:pt x="885996" y="869220"/>
                  <a:pt x="929031" y="804672"/>
                </a:cubicBezTo>
                <a:cubicBezTo>
                  <a:pt x="931469" y="797357"/>
                  <a:pt x="932898" y="789623"/>
                  <a:pt x="936346" y="782726"/>
                </a:cubicBezTo>
                <a:cubicBezTo>
                  <a:pt x="940278" y="774863"/>
                  <a:pt x="947405" y="768815"/>
                  <a:pt x="950976" y="760781"/>
                </a:cubicBezTo>
                <a:cubicBezTo>
                  <a:pt x="985797" y="682434"/>
                  <a:pt x="947128" y="744608"/>
                  <a:pt x="980237" y="694944"/>
                </a:cubicBezTo>
                <a:cubicBezTo>
                  <a:pt x="982675" y="680314"/>
                  <a:pt x="984335" y="665532"/>
                  <a:pt x="987552" y="651053"/>
                </a:cubicBezTo>
                <a:cubicBezTo>
                  <a:pt x="989225" y="643526"/>
                  <a:pt x="993527" y="636701"/>
                  <a:pt x="994867" y="629107"/>
                </a:cubicBezTo>
                <a:cubicBezTo>
                  <a:pt x="1005163" y="570761"/>
                  <a:pt x="1009277" y="524696"/>
                  <a:pt x="1016813" y="468173"/>
                </a:cubicBezTo>
                <a:cubicBezTo>
                  <a:pt x="1019092" y="451082"/>
                  <a:pt x="1022412" y="434123"/>
                  <a:pt x="1024128" y="416966"/>
                </a:cubicBezTo>
                <a:cubicBezTo>
                  <a:pt x="1030466" y="353581"/>
                  <a:pt x="1029035" y="321686"/>
                  <a:pt x="1038759" y="263347"/>
                </a:cubicBezTo>
                <a:cubicBezTo>
                  <a:pt x="1040412" y="253430"/>
                  <a:pt x="1043636" y="243840"/>
                  <a:pt x="1046074" y="234086"/>
                </a:cubicBezTo>
                <a:cubicBezTo>
                  <a:pt x="1048512" y="187756"/>
                  <a:pt x="1049536" y="141331"/>
                  <a:pt x="1053389" y="95097"/>
                </a:cubicBezTo>
                <a:cubicBezTo>
                  <a:pt x="1064530" y="-38593"/>
                  <a:pt x="1060704" y="193308"/>
                  <a:pt x="1060704" y="0"/>
                </a:cubicBezTo>
              </a:path>
            </a:pathLst>
          </a:cu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651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96213" y="477898"/>
            <a:ext cx="2749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P+D+I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796213" y="1026367"/>
            <a:ext cx="107364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792289" y="2716974"/>
                <a:ext cx="61574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𝑆𝑡𝑒𝑒𝑟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𝑒𝑟𝑟𝑜𝑟</m:t>
                          </m:r>
                          <m:r>
                            <m:rPr>
                              <m:nor/>
                            </m:rPr>
                            <a:rPr lang="zh-CN" altLang="en-US" dirty="0"/>
                            <m:t>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𝑒𝑟𝑟𝑜𝑟</m:t>
                              </m:r>
                              <m:r>
                                <m:rPr>
                                  <m:nor/>
                                </m:rPr>
                                <a:rPr lang="zh-CN" altLang="en-US" dirty="0"/>
                                <m:t>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𝑒𝑟𝑟𝑜𝑟</m:t>
                              </m:r>
                              <m:r>
                                <m:rPr>
                                  <m:nor/>
                                </m:rPr>
                                <a:rPr lang="zh-CN" altLang="en-US" dirty="0"/>
                                <m:t>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𝐼𝑛𝑡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89" y="2716974"/>
                <a:ext cx="615741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194" y="1188668"/>
            <a:ext cx="2969537" cy="5260322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>
            <a:off x="9782106" y="1374889"/>
            <a:ext cx="236823" cy="49930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8828236" y="3503066"/>
            <a:ext cx="0" cy="31576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8828236" y="3655466"/>
            <a:ext cx="1006498" cy="0"/>
          </a:xfrm>
          <a:prstGeom prst="line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045323" y="3417546"/>
            <a:ext cx="710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error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94868" y="1599572"/>
            <a:ext cx="6400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error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很小，使舵机输出量不足以克服地面摩擦力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-346548" y="2172776"/>
                <a:ext cx="54925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𝐼𝑛𝑡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𝐼𝑛𝑡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𝑒𝑟𝑟𝑜𝑟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46548" y="2172776"/>
                <a:ext cx="549258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/>
          <p:cNvSpPr txBox="1"/>
          <p:nvPr/>
        </p:nvSpPr>
        <p:spPr>
          <a:xfrm>
            <a:off x="994868" y="3243874"/>
            <a:ext cx="6130137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：快速到达控制目标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：消除累积误差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：减轻系统抖动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一般来讲，先调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，等车辆方向振荡不是太大时，稍微给点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消除抖动。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的正负和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error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的定义有关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572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844731" y="1025399"/>
            <a:ext cx="1134726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尽量使用</a:t>
            </a:r>
            <a:r>
              <a:rPr lang="en-US" altLang="zh-CN" sz="2400" dirty="0" err="1"/>
              <a:t>RobotSimulator</a:t>
            </a:r>
            <a:r>
              <a:rPr lang="zh-CN" altLang="en-US" sz="2400" dirty="0"/>
              <a:t>完成代码的调试：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在本地写好算法，利用</a:t>
            </a:r>
            <a:r>
              <a:rPr lang="en-US" altLang="zh-CN" dirty="0" err="1"/>
              <a:t>RobotSimulator</a:t>
            </a:r>
            <a:r>
              <a:rPr lang="zh-CN" altLang="en-US" dirty="0"/>
              <a:t>完成算法逻辑是否正确：</a:t>
            </a:r>
            <a:endParaRPr lang="en-US" altLang="zh-CN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小车行为：</a:t>
            </a:r>
            <a:endParaRPr lang="en-US" altLang="zh-CN" dirty="0"/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zh-CN" altLang="en-US" dirty="0"/>
              <a:t>输出当前行为，结合可视化中小车位置和信息输入，判断代码是否正确</a:t>
            </a:r>
            <a:endParaRPr lang="en-US" altLang="zh-CN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小车控制：</a:t>
            </a:r>
            <a:endParaRPr lang="en-US" altLang="zh-CN" dirty="0"/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可视化或输出</a:t>
            </a:r>
            <a:r>
              <a:rPr lang="en-US" altLang="zh-CN" dirty="0"/>
              <a:t>Steer</a:t>
            </a:r>
            <a:r>
              <a:rPr lang="zh-CN" altLang="en-US" dirty="0"/>
              <a:t>或</a:t>
            </a:r>
            <a:r>
              <a:rPr lang="en-US" altLang="zh-CN" dirty="0"/>
              <a:t>Speed</a:t>
            </a:r>
            <a:r>
              <a:rPr lang="zh-CN" altLang="en-US" dirty="0"/>
              <a:t>，验证代码逻辑是否正确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232081" y="5463269"/>
            <a:ext cx="598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注意：每次对底层程序进行修改都需要重新编译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91D8F92-8025-094F-5EEF-1ADEF9F87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444" y="2979905"/>
            <a:ext cx="2217737" cy="174710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C5BD428-8832-3CE1-38A2-DE0378E34252}"/>
              </a:ext>
            </a:extLst>
          </p:cNvPr>
          <p:cNvSpPr txBox="1"/>
          <p:nvPr/>
        </p:nvSpPr>
        <p:spPr>
          <a:xfrm>
            <a:off x="2146300" y="3149057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steer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52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5412284" y="502179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9.Task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867400" y="467040"/>
            <a:ext cx="4572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本框 8"/>
          <p:cNvSpPr txBox="1"/>
          <p:nvPr/>
        </p:nvSpPr>
        <p:spPr>
          <a:xfrm>
            <a:off x="844731" y="1025399"/>
            <a:ext cx="10519954" cy="5029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#0: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完成标定计算任务，从而能使用本地模拟器进行模拟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#1: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按照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Behavior-based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基于行为的机器人架构进行系统设计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任务要点：设计合理的行为集、触发机制、行为选择方案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设计报告提交截止时间：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#2: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绕理科二号楼安全行驶一圈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任务要点：寻路、障碍物检测与绕障控制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比赛时间：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229" y="4665531"/>
            <a:ext cx="3590610" cy="194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07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5412284" y="502179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9.Task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867400" y="467040"/>
            <a:ext cx="4572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F2E49D-4E9B-6CFB-3219-E03B22426E4A}"/>
              </a:ext>
            </a:extLst>
          </p:cNvPr>
          <p:cNvSpPr txBox="1"/>
          <p:nvPr/>
        </p:nvSpPr>
        <p:spPr>
          <a:xfrm>
            <a:off x="1771739" y="1752599"/>
            <a:ext cx="6825908" cy="3893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日比赛前，每组有对于两个任务的实车测试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在群内选择对应助教的可选时间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>
              <a:lnSpc>
                <a:spcPct val="20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实车测试注意事项：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-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每组两次，一次一个小时，严格控制时长。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-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充分利用本地的模拟调试代码，避免现场大幅度修改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-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留好参数接口，提前想好实车测试流程，方便现场修改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-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爱护车辆，严格避免碰撞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819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140765" y="2633870"/>
            <a:ext cx="5874026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3140765" y="4432853"/>
            <a:ext cx="5874026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 txBox="1"/>
          <p:nvPr/>
        </p:nvSpPr>
        <p:spPr>
          <a:xfrm>
            <a:off x="4979347" y="2871642"/>
            <a:ext cx="22333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000" b="1" dirty="0">
                <a:solidFill>
                  <a:schemeClr val="accent3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Q&amp;A</a:t>
            </a:r>
            <a:endParaRPr lang="zh-CN" altLang="en-US" sz="8000" b="1" dirty="0">
              <a:solidFill>
                <a:schemeClr val="accent3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 flipV="1">
            <a:off x="0" y="0"/>
            <a:ext cx="12192000" cy="10344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 flipV="1">
            <a:off x="0" y="5823527"/>
            <a:ext cx="12192000" cy="10344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231646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96213" y="477898"/>
            <a:ext cx="2749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796213" y="1026367"/>
            <a:ext cx="107364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796213" y="3279489"/>
                <a:ext cx="93534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𝑆𝑝𝑒𝑒𝑑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𝑒𝑟𝑟𝑜𝑟</m:t>
                          </m:r>
                          <m:r>
                            <m:rPr>
                              <m:nor/>
                            </m:rPr>
                            <a:rPr lang="zh-CN" altLang="en-US" dirty="0"/>
                            <m:t>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𝑒𝑟𝑟𝑜𝑟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𝑒𝑟𝑟𝑜𝑟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𝑒𝑟𝑟𝑜𝑟</m:t>
                              </m:r>
                              <m:r>
                                <m:rPr>
                                  <m:nor/>
                                </m:rPr>
                                <a:rPr lang="zh-CN" altLang="en-US" dirty="0"/>
                                <m:t>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𝑒𝑟𝑟𝑜𝑟</m:t>
                              </m:r>
                              <m:r>
                                <m:rPr>
                                  <m:nor/>
                                </m:rPr>
                                <a:rPr lang="zh-CN" altLang="en-US" dirty="0"/>
                                <m:t>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𝑒𝑟𝑟𝑜𝑟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213" y="3279489"/>
                <a:ext cx="9353473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1019481" y="1366642"/>
            <a:ext cx="6400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增量式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输出的不是直接控制量，而是控制量的增量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019481" y="3861421"/>
                <a:ext cx="58940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𝑆𝑝𝑒𝑒𝑑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𝑆𝑝𝑒𝑒𝑑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𝑆𝑝𝑒𝑒𝑑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481" y="3861421"/>
                <a:ext cx="5894068" cy="369332"/>
              </a:xfrm>
              <a:prstGeom prst="rect">
                <a:avLst/>
              </a:prstGeom>
              <a:blipFill>
                <a:blip r:embed="rId3"/>
                <a:stretch>
                  <a:fillRect l="-310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201932" y="2619191"/>
                <a:ext cx="58940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𝑒𝑟𝑟𝑜𝑟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𝑡𝑎𝑟𝑔𝑒𝑡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𝑠𝑝𝑒𝑒𝑑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𝑐𝑢𝑟𝑟𝑒𝑛𝑡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𝑠𝑝𝑒𝑒𝑑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32" y="2619191"/>
                <a:ext cx="5894068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/>
          <p:cNvSpPr txBox="1"/>
          <p:nvPr/>
        </p:nvSpPr>
        <p:spPr>
          <a:xfrm>
            <a:off x="1019481" y="4698926"/>
            <a:ext cx="6400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增量式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位置式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的关系？优劣？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18518A8-239B-2F85-D422-5D37342C539F}"/>
              </a:ext>
            </a:extLst>
          </p:cNvPr>
          <p:cNvSpPr txBox="1"/>
          <p:nvPr/>
        </p:nvSpPr>
        <p:spPr>
          <a:xfrm>
            <a:off x="1019481" y="176390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以速度控制为例：</a:t>
            </a:r>
          </a:p>
        </p:txBody>
      </p:sp>
    </p:spTree>
    <p:extLst>
      <p:ext uri="{BB962C8B-B14F-4D97-AF65-F5344CB8AC3E}">
        <p14:creationId xmlns:p14="http://schemas.microsoft.com/office/powerpoint/2010/main" val="1478316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5116525" y="502179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2. 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Liburg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867400" y="467040"/>
            <a:ext cx="4572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文本框 20"/>
          <p:cNvSpPr txBox="1"/>
          <p:nvPr/>
        </p:nvSpPr>
        <p:spPr>
          <a:xfrm>
            <a:off x="6801394" y="1288869"/>
            <a:ext cx="4789715" cy="5251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4765" y="1173873"/>
            <a:ext cx="10145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#1:</a:t>
            </a:r>
            <a:r>
              <a:rPr lang="zh-CN" altLang="en-US" dirty="0"/>
              <a:t>拷贝</a:t>
            </a:r>
            <a:r>
              <a:rPr lang="en-US" altLang="zh-CN" dirty="0"/>
              <a:t>Liburg.zip</a:t>
            </a:r>
            <a:r>
              <a:rPr lang="zh-CN" altLang="en-US" dirty="0"/>
              <a:t>压缩包至</a:t>
            </a:r>
            <a:r>
              <a:rPr lang="en-US" altLang="zh-CN" dirty="0">
                <a:solidFill>
                  <a:schemeClr val="accent1"/>
                </a:solidFill>
              </a:rPr>
              <a:t>Developer</a:t>
            </a:r>
            <a:r>
              <a:rPr lang="zh-CN" altLang="en-US" dirty="0"/>
              <a:t>文件夹</a:t>
            </a:r>
            <a:endParaRPr lang="en-US" altLang="zh-CN" dirty="0"/>
          </a:p>
          <a:p>
            <a:r>
              <a:rPr lang="en-US" altLang="zh-CN" dirty="0"/>
              <a:t>#2:</a:t>
            </a:r>
            <a:r>
              <a:rPr lang="zh-CN" altLang="en-US" dirty="0"/>
              <a:t>直接</a:t>
            </a:r>
            <a:r>
              <a:rPr lang="en-US" altLang="zh-CN" dirty="0"/>
              <a:t>/</a:t>
            </a:r>
            <a:r>
              <a:rPr lang="zh-CN" altLang="en-US" dirty="0"/>
              <a:t>使用命令行    解压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42" y="2497798"/>
            <a:ext cx="4939567" cy="340596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557555" y="1182582"/>
            <a:ext cx="43194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#3:</a:t>
            </a:r>
            <a:r>
              <a:rPr lang="zh-CN" altLang="en-US" dirty="0"/>
              <a:t>命令行进入对应的文件夹</a:t>
            </a:r>
            <a:r>
              <a:rPr lang="en-US" altLang="zh-CN" dirty="0" err="1">
                <a:solidFill>
                  <a:schemeClr val="accent1"/>
                </a:solidFill>
              </a:rPr>
              <a:t>liburg</a:t>
            </a:r>
            <a:r>
              <a:rPr lang="zh-CN" altLang="en-US" dirty="0">
                <a:solidFill>
                  <a:schemeClr val="accent1"/>
                </a:solidFill>
              </a:rPr>
              <a:t>*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en-US" altLang="zh-CN" dirty="0"/>
              <a:t>#4:	</a:t>
            </a:r>
            <a:r>
              <a:rPr lang="en-US" altLang="zh-CN" dirty="0" err="1">
                <a:solidFill>
                  <a:schemeClr val="accent1"/>
                </a:solidFill>
              </a:rPr>
              <a:t>sudo</a:t>
            </a:r>
            <a:r>
              <a:rPr lang="en-US" altLang="zh-CN" dirty="0">
                <a:solidFill>
                  <a:schemeClr val="accent1"/>
                </a:solidFill>
              </a:rPr>
              <a:t> make install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     	</a:t>
            </a:r>
            <a:r>
              <a:rPr lang="en-US" altLang="zh-CN" dirty="0" err="1">
                <a:solidFill>
                  <a:schemeClr val="accent1"/>
                </a:solidFill>
              </a:rPr>
              <a:t>sudo</a:t>
            </a:r>
            <a:r>
              <a:rPr lang="en-US" altLang="zh-CN" dirty="0">
                <a:solidFill>
                  <a:schemeClr val="accent1"/>
                </a:solidFill>
              </a:rPr>
              <a:t> </a:t>
            </a:r>
            <a:r>
              <a:rPr lang="en-US" altLang="zh-CN" dirty="0" err="1">
                <a:solidFill>
                  <a:schemeClr val="accent1"/>
                </a:solidFill>
              </a:rPr>
              <a:t>ldconfig</a:t>
            </a:r>
            <a:endParaRPr lang="en-US" altLang="zh-CN" dirty="0">
              <a:solidFill>
                <a:schemeClr val="accent1"/>
              </a:solidFill>
            </a:endParaRPr>
          </a:p>
          <a:p>
            <a:endParaRPr lang="en-US" altLang="zh-CN" dirty="0"/>
          </a:p>
        </p:txBody>
      </p:sp>
      <p:grpSp>
        <p:nvGrpSpPr>
          <p:cNvPr id="12" name="组合 11"/>
          <p:cNvGrpSpPr/>
          <p:nvPr/>
        </p:nvGrpSpPr>
        <p:grpSpPr>
          <a:xfrm>
            <a:off x="6472646" y="2410756"/>
            <a:ext cx="4683275" cy="3580044"/>
            <a:chOff x="6324600" y="2245677"/>
            <a:chExt cx="4683275" cy="3580044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4600" y="2245677"/>
              <a:ext cx="4683274" cy="3156682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4601" y="5405261"/>
              <a:ext cx="4683274" cy="420460"/>
            </a:xfrm>
            <a:prstGeom prst="rect">
              <a:avLst/>
            </a:prstGeom>
          </p:spPr>
        </p:pic>
      </p:grpSp>
      <p:sp>
        <p:nvSpPr>
          <p:cNvPr id="25" name="文本框 24"/>
          <p:cNvSpPr txBox="1"/>
          <p:nvPr/>
        </p:nvSpPr>
        <p:spPr>
          <a:xfrm>
            <a:off x="6640286" y="6198650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*Checkpoint 2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465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5017943" y="502179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3. 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Dev&amp;App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867400" y="467040"/>
            <a:ext cx="4572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文本框 20"/>
          <p:cNvSpPr txBox="1"/>
          <p:nvPr/>
        </p:nvSpPr>
        <p:spPr>
          <a:xfrm>
            <a:off x="844731" y="1025399"/>
            <a:ext cx="105199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#1:</a:t>
            </a:r>
            <a:r>
              <a:rPr lang="zh-CN" altLang="en-US" dirty="0"/>
              <a:t>底层程序拷贝至</a:t>
            </a:r>
            <a:r>
              <a:rPr lang="en-US" altLang="zh-CN" dirty="0" err="1">
                <a:solidFill>
                  <a:schemeClr val="accent1"/>
                </a:solidFill>
              </a:rPr>
              <a:t>ModuleDev</a:t>
            </a:r>
            <a:r>
              <a:rPr lang="zh-CN" altLang="en-US" dirty="0"/>
              <a:t>文件夹，解压得到</a:t>
            </a:r>
            <a:r>
              <a:rPr lang="en-US" altLang="zh-CN" dirty="0">
                <a:solidFill>
                  <a:schemeClr val="accent1"/>
                </a:solidFill>
              </a:rPr>
              <a:t>Robot</a:t>
            </a:r>
            <a:r>
              <a:rPr lang="zh-CN" altLang="en-US" dirty="0"/>
              <a:t>文件夹，进入打开</a:t>
            </a:r>
            <a:r>
              <a:rPr lang="en-US" altLang="zh-CN" dirty="0">
                <a:solidFill>
                  <a:schemeClr val="accent1"/>
                </a:solidFill>
              </a:rPr>
              <a:t>Robot.pro</a:t>
            </a:r>
          </a:p>
          <a:p>
            <a:r>
              <a:rPr lang="en-US" altLang="zh-CN" dirty="0"/>
              <a:t>#2:</a:t>
            </a:r>
            <a:r>
              <a:rPr lang="zh-CN" altLang="en-US" dirty="0"/>
              <a:t>检查配置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#2</a:t>
            </a:r>
            <a:r>
              <a:rPr lang="zh-CN" altLang="en-US" dirty="0"/>
              <a:t>* 如果配置不对，可以删除</a:t>
            </a:r>
            <a:r>
              <a:rPr lang="en-US" altLang="zh-CN" dirty="0"/>
              <a:t>Robot</a:t>
            </a:r>
            <a:r>
              <a:rPr lang="zh-CN" altLang="en-US" dirty="0"/>
              <a:t>文件夹中的</a:t>
            </a:r>
            <a:r>
              <a:rPr lang="en-US" altLang="zh-CN" dirty="0">
                <a:solidFill>
                  <a:schemeClr val="accent1"/>
                </a:solidFill>
              </a:rPr>
              <a:t>.user</a:t>
            </a:r>
            <a:r>
              <a:rPr lang="zh-CN" altLang="en-US" dirty="0"/>
              <a:t>后缀文件，之后重新打开</a:t>
            </a:r>
            <a:r>
              <a:rPr lang="en-US" altLang="zh-CN" dirty="0">
                <a:solidFill>
                  <a:schemeClr val="accent1"/>
                </a:solidFill>
              </a:rPr>
              <a:t>Robot.pro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470" y="1827847"/>
            <a:ext cx="7724775" cy="25241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937" y="5154420"/>
            <a:ext cx="6029325" cy="1638300"/>
          </a:xfrm>
          <a:prstGeom prst="rect">
            <a:avLst/>
          </a:prstGeom>
        </p:spPr>
      </p:pic>
      <p:sp>
        <p:nvSpPr>
          <p:cNvPr id="10" name="椭圆 9"/>
          <p:cNvSpPr/>
          <p:nvPr/>
        </p:nvSpPr>
        <p:spPr>
          <a:xfrm>
            <a:off x="5167316" y="5798165"/>
            <a:ext cx="977006" cy="903718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649053" y="2186191"/>
            <a:ext cx="977006" cy="903718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8136074" y="3894772"/>
            <a:ext cx="1269084" cy="391886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53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5017943" y="502179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3. 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Dev&amp;App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867400" y="467040"/>
            <a:ext cx="4572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文本框 20"/>
          <p:cNvSpPr txBox="1"/>
          <p:nvPr/>
        </p:nvSpPr>
        <p:spPr>
          <a:xfrm>
            <a:off x="844731" y="1025399"/>
            <a:ext cx="10519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#3:</a:t>
            </a:r>
            <a:r>
              <a:rPr lang="zh-CN" altLang="en-US" dirty="0"/>
              <a:t>检查编译设置，没有问题后进行编译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9096103" y="6137690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*Checkpoint 3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357" y="1793670"/>
            <a:ext cx="6848524" cy="422208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2717074" y="3704412"/>
            <a:ext cx="418012" cy="400595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135086" y="5347358"/>
            <a:ext cx="801187" cy="400595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945648" y="3413759"/>
            <a:ext cx="578352" cy="452845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137" y="2194950"/>
            <a:ext cx="2370025" cy="236240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516983" y="4793524"/>
            <a:ext cx="311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快速切换</a:t>
            </a:r>
            <a:r>
              <a:rPr lang="en-US" altLang="zh-CN" dirty="0">
                <a:solidFill>
                  <a:schemeClr val="accent1"/>
                </a:solidFill>
              </a:rPr>
              <a:t>Debug/Release</a:t>
            </a:r>
            <a:r>
              <a:rPr lang="zh-CN" altLang="en-US" dirty="0"/>
              <a:t>模式</a:t>
            </a:r>
          </a:p>
        </p:txBody>
      </p:sp>
    </p:spTree>
    <p:extLst>
      <p:ext uri="{BB962C8B-B14F-4D97-AF65-F5344CB8AC3E}">
        <p14:creationId xmlns:p14="http://schemas.microsoft.com/office/powerpoint/2010/main" val="277356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5017943" y="502179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3. 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Dev&amp;App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867400" y="467040"/>
            <a:ext cx="4572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文本框 20"/>
          <p:cNvSpPr txBox="1"/>
          <p:nvPr/>
        </p:nvSpPr>
        <p:spPr>
          <a:xfrm>
            <a:off x="844731" y="1025399"/>
            <a:ext cx="1051995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#4:</a:t>
            </a:r>
            <a:r>
              <a:rPr lang="zh-CN" altLang="en-US" dirty="0"/>
              <a:t>高层程序拷贝至</a:t>
            </a:r>
            <a:r>
              <a:rPr lang="en-US" altLang="zh-CN" dirty="0">
                <a:solidFill>
                  <a:schemeClr val="accent1"/>
                </a:solidFill>
              </a:rPr>
              <a:t>Developer</a:t>
            </a:r>
            <a:r>
              <a:rPr lang="zh-CN" altLang="en-US" dirty="0"/>
              <a:t>文件夹，解压得到</a:t>
            </a:r>
            <a:r>
              <a:rPr lang="en-US" altLang="zh-CN" dirty="0" err="1">
                <a:solidFill>
                  <a:schemeClr val="accent1"/>
                </a:solidFill>
              </a:rPr>
              <a:t>RobotSimulator</a:t>
            </a:r>
            <a:r>
              <a:rPr lang="zh-CN" altLang="en-US" dirty="0"/>
              <a:t>文件夹，进入打开</a:t>
            </a:r>
            <a:r>
              <a:rPr lang="en-US" altLang="zh-CN" dirty="0">
                <a:solidFill>
                  <a:schemeClr val="accent1"/>
                </a:solidFill>
              </a:rPr>
              <a:t>RobotSimulator.pro</a:t>
            </a:r>
          </a:p>
          <a:p>
            <a:r>
              <a:rPr lang="en-US" altLang="zh-CN" dirty="0"/>
              <a:t>#5:</a:t>
            </a:r>
            <a:r>
              <a:rPr lang="zh-CN" altLang="en-US" dirty="0"/>
              <a:t>确认配置正确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*如果配置不对，同样可以删除</a:t>
            </a:r>
            <a:r>
              <a:rPr lang="en-US" altLang="zh-CN" dirty="0" err="1"/>
              <a:t>RobotSimulator</a:t>
            </a:r>
            <a:r>
              <a:rPr lang="zh-CN" altLang="en-US" dirty="0"/>
              <a:t>文件夹中的</a:t>
            </a:r>
            <a:r>
              <a:rPr lang="en-US" altLang="zh-CN" dirty="0">
                <a:solidFill>
                  <a:schemeClr val="accent1"/>
                </a:solidFill>
              </a:rPr>
              <a:t>.user</a:t>
            </a:r>
            <a:r>
              <a:rPr lang="zh-CN" altLang="en-US" dirty="0"/>
              <a:t>后缀文件，之后重新打开</a:t>
            </a:r>
            <a:r>
              <a:rPr lang="en-US" altLang="zh-CN" dirty="0">
                <a:solidFill>
                  <a:schemeClr val="accent1"/>
                </a:solidFill>
              </a:rPr>
              <a:t>.pro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257" y="1797322"/>
            <a:ext cx="7773485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4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5017943" y="502179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3. 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Dev&amp;App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867400" y="467040"/>
            <a:ext cx="4572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文本框 20"/>
          <p:cNvSpPr txBox="1"/>
          <p:nvPr/>
        </p:nvSpPr>
        <p:spPr>
          <a:xfrm>
            <a:off x="844731" y="1025399"/>
            <a:ext cx="10519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#6:</a:t>
            </a:r>
            <a:r>
              <a:rPr lang="zh-CN" altLang="en-US" dirty="0"/>
              <a:t>检查编译设置，没有问题后进行编译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8843554" y="5650061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*Checkpoint 4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578923" y="4105007"/>
            <a:ext cx="31176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*确保顶层和底层在同一模式下进行编译；</a:t>
            </a:r>
            <a:endParaRPr lang="en-US" altLang="zh-CN" dirty="0"/>
          </a:p>
          <a:p>
            <a:r>
              <a:rPr lang="zh-CN" altLang="en-US" dirty="0"/>
              <a:t>活动工程总是在这里显示，可以以此来判断编译的是哪个工程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48" y="1790024"/>
            <a:ext cx="6691769" cy="4229369"/>
          </a:xfrm>
          <a:prstGeom prst="rect">
            <a:avLst/>
          </a:prstGeom>
        </p:spPr>
      </p:pic>
      <p:sp>
        <p:nvSpPr>
          <p:cNvPr id="16" name="椭圆 15"/>
          <p:cNvSpPr/>
          <p:nvPr/>
        </p:nvSpPr>
        <p:spPr>
          <a:xfrm>
            <a:off x="945648" y="3413759"/>
            <a:ext cx="578352" cy="452845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717074" y="3704412"/>
            <a:ext cx="418012" cy="400595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135086" y="5338649"/>
            <a:ext cx="801187" cy="400595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832" y="1257336"/>
            <a:ext cx="2453853" cy="22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93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5412282" y="502179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4. XML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867400" y="467040"/>
            <a:ext cx="4572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文本框 20"/>
          <p:cNvSpPr txBox="1"/>
          <p:nvPr/>
        </p:nvSpPr>
        <p:spPr>
          <a:xfrm>
            <a:off x="844731" y="1025399"/>
            <a:ext cx="10519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#1:</a:t>
            </a:r>
            <a:r>
              <a:rPr lang="zh-CN" altLang="en-US" dirty="0"/>
              <a:t>运行一次</a:t>
            </a:r>
            <a:r>
              <a:rPr lang="en-US" altLang="zh-CN" dirty="0" err="1">
                <a:solidFill>
                  <a:schemeClr val="accent1"/>
                </a:solidFill>
              </a:rPr>
              <a:t>RobotSimulator</a:t>
            </a:r>
            <a:r>
              <a:rPr lang="en-US" altLang="zh-CN" dirty="0">
                <a:solidFill>
                  <a:schemeClr val="accent1"/>
                </a:solidFill>
              </a:rPr>
              <a:t> </a:t>
            </a:r>
            <a:r>
              <a:rPr lang="en-US" altLang="zh-CN" dirty="0"/>
              <a:t>      </a:t>
            </a:r>
            <a:r>
              <a:rPr lang="zh-CN" altLang="en-US" dirty="0"/>
              <a:t>执行</a:t>
            </a:r>
            <a:r>
              <a:rPr lang="en-US" altLang="zh-CN" dirty="0">
                <a:solidFill>
                  <a:schemeClr val="accent1"/>
                </a:solidFill>
              </a:rPr>
              <a:t>Open-Close</a:t>
            </a:r>
            <a:r>
              <a:rPr lang="zh-CN" altLang="en-US" dirty="0"/>
              <a:t>操作</a:t>
            </a:r>
            <a:endParaRPr lang="en-US" altLang="zh-CN" dirty="0"/>
          </a:p>
          <a:p>
            <a:r>
              <a:rPr lang="en-US" altLang="zh-CN" dirty="0"/>
              <a:t>#2:</a:t>
            </a:r>
            <a:r>
              <a:rPr lang="zh-CN" altLang="en-US" dirty="0"/>
              <a:t>进入</a:t>
            </a:r>
            <a:r>
              <a:rPr lang="en-US" altLang="zh-CN" dirty="0">
                <a:solidFill>
                  <a:schemeClr val="accent1"/>
                </a:solidFill>
              </a:rPr>
              <a:t>Build/APP/</a:t>
            </a:r>
            <a:r>
              <a:rPr lang="en-US" altLang="zh-CN" dirty="0" err="1">
                <a:solidFill>
                  <a:schemeClr val="accent1"/>
                </a:solidFill>
              </a:rPr>
              <a:t>RobotSimulator</a:t>
            </a:r>
            <a:r>
              <a:rPr lang="zh-CN" altLang="en-US" dirty="0"/>
              <a:t>查看</a:t>
            </a:r>
            <a:r>
              <a:rPr lang="en-US" altLang="zh-CN" dirty="0"/>
              <a:t>XML</a:t>
            </a:r>
            <a:r>
              <a:rPr lang="zh-CN" altLang="en-US" dirty="0"/>
              <a:t>文件</a:t>
            </a:r>
            <a:endParaRPr lang="en-US" altLang="zh-CN" dirty="0"/>
          </a:p>
          <a:p>
            <a:r>
              <a:rPr lang="en-US" altLang="zh-CN" dirty="0"/>
              <a:t>#3:</a:t>
            </a:r>
            <a:r>
              <a:rPr lang="zh-CN" altLang="en-US" dirty="0"/>
              <a:t>数据包拷贝至</a:t>
            </a:r>
            <a:r>
              <a:rPr lang="en-US" altLang="zh-CN" dirty="0"/>
              <a:t>XML</a:t>
            </a:r>
            <a:r>
              <a:rPr lang="zh-CN" altLang="en-US" dirty="0"/>
              <a:t>所在的文件夹并解压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31" y="2103296"/>
            <a:ext cx="5111932" cy="354820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779964" y="1025399"/>
            <a:ext cx="490693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#4:</a:t>
            </a:r>
            <a:r>
              <a:rPr lang="zh-CN" altLang="en-US" dirty="0"/>
              <a:t>修改</a:t>
            </a:r>
            <a:r>
              <a:rPr lang="en-US" altLang="zh-CN" dirty="0"/>
              <a:t>XML</a:t>
            </a:r>
            <a:r>
              <a:rPr lang="zh-CN" altLang="en-US" dirty="0"/>
              <a:t>内容：</a:t>
            </a:r>
            <a:endParaRPr lang="en-US" altLang="zh-CN" dirty="0"/>
          </a:p>
          <a:p>
            <a:r>
              <a:rPr lang="zh-CN" altLang="en-US" dirty="0"/>
              <a:t>①</a:t>
            </a:r>
            <a:r>
              <a:rPr lang="en-US" altLang="zh-CN" dirty="0" err="1">
                <a:solidFill>
                  <a:schemeClr val="accent1"/>
                </a:solidFill>
              </a:rPr>
              <a:t>datapath</a:t>
            </a:r>
            <a:endParaRPr lang="en-US" altLang="zh-CN" dirty="0">
              <a:solidFill>
                <a:schemeClr val="accent1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②</a:t>
            </a:r>
            <a:r>
              <a:rPr lang="en-US" altLang="zh-CN" dirty="0">
                <a:solidFill>
                  <a:schemeClr val="accent1"/>
                </a:solidFill>
              </a:rPr>
              <a:t>Filename</a:t>
            </a:r>
            <a:r>
              <a:rPr lang="zh-CN" altLang="en-US" dirty="0"/>
              <a:t>（改为实际使用的数据文件名）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③</a:t>
            </a:r>
            <a:r>
              <a:rPr lang="en-US" altLang="zh-CN" dirty="0" err="1">
                <a:solidFill>
                  <a:schemeClr val="accent1"/>
                </a:solidFill>
              </a:rPr>
              <a:t>DistancePerPulse</a:t>
            </a:r>
            <a:r>
              <a:rPr lang="zh-CN" altLang="en-US" dirty="0"/>
              <a:t>（根据提供的文件计算）</a:t>
            </a:r>
            <a:endParaRPr lang="en-US" altLang="zh-CN" dirty="0"/>
          </a:p>
          <a:p>
            <a:r>
              <a:rPr lang="zh-CN" altLang="en-US" dirty="0"/>
              <a:t>④</a:t>
            </a:r>
            <a:r>
              <a:rPr lang="en-US" altLang="zh-CN" dirty="0" err="1">
                <a:solidFill>
                  <a:schemeClr val="accent1"/>
                </a:solidFill>
              </a:rPr>
              <a:t>PixelSize</a:t>
            </a:r>
            <a:r>
              <a:rPr lang="zh-CN" altLang="en-US" dirty="0"/>
              <a:t>（可选）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#5:</a:t>
            </a:r>
            <a:r>
              <a:rPr lang="zh-CN" altLang="en-US" dirty="0"/>
              <a:t>保存退出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962" y="1633031"/>
            <a:ext cx="2649240" cy="4944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962" y="2471949"/>
            <a:ext cx="3866169" cy="81163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396" y="3283582"/>
            <a:ext cx="3876735" cy="53663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489" y="3820218"/>
            <a:ext cx="4565597" cy="1056582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6779964" y="6245705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*Checkpoint 5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1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5510868" y="502179"/>
            <a:ext cx="11705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5.Run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867400" y="467040"/>
            <a:ext cx="4572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文本框 20"/>
          <p:cNvSpPr txBox="1"/>
          <p:nvPr/>
        </p:nvSpPr>
        <p:spPr>
          <a:xfrm>
            <a:off x="844731" y="1025399"/>
            <a:ext cx="10519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#1:</a:t>
            </a:r>
            <a:r>
              <a:rPr lang="zh-CN" altLang="en-US" dirty="0"/>
              <a:t>重新运行</a:t>
            </a:r>
            <a:r>
              <a:rPr lang="en-US" altLang="zh-CN" dirty="0" err="1">
                <a:solidFill>
                  <a:schemeClr val="accent1"/>
                </a:solidFill>
              </a:rPr>
              <a:t>RobotSimulator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zh-CN" altLang="en-US" dirty="0"/>
              <a:t>按顺序执行</a:t>
            </a:r>
            <a:r>
              <a:rPr lang="en-US" altLang="zh-CN" dirty="0">
                <a:solidFill>
                  <a:schemeClr val="accent1"/>
                </a:solidFill>
              </a:rPr>
              <a:t>Open-Set-Sync</a:t>
            </a:r>
            <a:r>
              <a:rPr lang="zh-CN" altLang="en-US" dirty="0"/>
              <a:t>（需要等待）</a:t>
            </a:r>
            <a:r>
              <a:rPr lang="en-US" altLang="zh-CN" dirty="0">
                <a:solidFill>
                  <a:schemeClr val="accent1"/>
                </a:solidFill>
              </a:rPr>
              <a:t>-Start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472" y="1805009"/>
            <a:ext cx="10058400" cy="3375636"/>
          </a:xfrm>
          <a:prstGeom prst="rect">
            <a:avLst/>
          </a:prstGeom>
        </p:spPr>
      </p:pic>
      <p:sp>
        <p:nvSpPr>
          <p:cNvPr id="14" name="椭圆 13"/>
          <p:cNvSpPr/>
          <p:nvPr/>
        </p:nvSpPr>
        <p:spPr>
          <a:xfrm>
            <a:off x="5466806" y="2115159"/>
            <a:ext cx="801187" cy="400595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11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</TotalTime>
  <Words>1468</Words>
  <Application>Microsoft Office PowerPoint</Application>
  <PresentationFormat>宽屏</PresentationFormat>
  <Paragraphs>229</Paragraphs>
  <Slides>26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等线</vt:lpstr>
      <vt:lpstr>等线 Light</vt:lpstr>
      <vt:lpstr>微软雅黑</vt:lpstr>
      <vt:lpstr>Arial</vt:lpstr>
      <vt:lpstr>Calibri</vt:lpstr>
      <vt:lpstr>Cambria Math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Iridescent Black</dc:creator>
  <cp:lastModifiedBy>Iridescent Black</cp:lastModifiedBy>
  <cp:revision>17</cp:revision>
  <dcterms:created xsi:type="dcterms:W3CDTF">2023-10-24T08:58:21Z</dcterms:created>
  <dcterms:modified xsi:type="dcterms:W3CDTF">2023-10-31T04:54:19Z</dcterms:modified>
</cp:coreProperties>
</file>