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59" r:id="rId6"/>
    <p:sldId id="260" r:id="rId7"/>
    <p:sldId id="262" r:id="rId8"/>
    <p:sldId id="263" r:id="rId9"/>
    <p:sldId id="265" r:id="rId10"/>
    <p:sldId id="274" r:id="rId11"/>
    <p:sldId id="266" r:id="rId12"/>
    <p:sldId id="267" r:id="rId13"/>
    <p:sldId id="268" r:id="rId14"/>
    <p:sldId id="269" r:id="rId15"/>
    <p:sldId id="270" r:id="rId16"/>
    <p:sldId id="271"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4"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DF5E4-46C5-4C2D-8817-8C525E2E405E}" type="datetimeFigureOut">
              <a:rPr lang="zh-CN" altLang="en-US" smtClean="0"/>
              <a:t>2024/9/29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7D17A-6DA3-4BA5-AECB-C5D6E50A5B3C}" type="slidenum">
              <a:rPr lang="zh-CN" altLang="en-US" smtClean="0"/>
              <a:t>‹#›</a:t>
            </a:fld>
            <a:endParaRPr lang="zh-CN" altLang="en-US"/>
          </a:p>
        </p:txBody>
      </p:sp>
    </p:spTree>
    <p:extLst>
      <p:ext uri="{BB962C8B-B14F-4D97-AF65-F5344CB8AC3E}">
        <p14:creationId xmlns:p14="http://schemas.microsoft.com/office/powerpoint/2010/main" val="89852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B7D17A-6DA3-4BA5-AECB-C5D6E50A5B3C}" type="slidenum">
              <a:rPr lang="zh-CN" altLang="en-US" smtClean="0"/>
              <a:t>4</a:t>
            </a:fld>
            <a:endParaRPr lang="zh-CN" altLang="en-US"/>
          </a:p>
        </p:txBody>
      </p:sp>
    </p:spTree>
    <p:extLst>
      <p:ext uri="{BB962C8B-B14F-4D97-AF65-F5344CB8AC3E}">
        <p14:creationId xmlns:p14="http://schemas.microsoft.com/office/powerpoint/2010/main" val="48075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B7D17A-6DA3-4BA5-AECB-C5D6E50A5B3C}" type="slidenum">
              <a:rPr lang="zh-CN" altLang="en-US" smtClean="0"/>
              <a:t>5</a:t>
            </a:fld>
            <a:endParaRPr lang="zh-CN" altLang="en-US"/>
          </a:p>
        </p:txBody>
      </p:sp>
    </p:spTree>
    <p:extLst>
      <p:ext uri="{BB962C8B-B14F-4D97-AF65-F5344CB8AC3E}">
        <p14:creationId xmlns:p14="http://schemas.microsoft.com/office/powerpoint/2010/main" val="235288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B7D17A-6DA3-4BA5-AECB-C5D6E50A5B3C}" type="slidenum">
              <a:rPr lang="zh-CN" altLang="en-US" smtClean="0"/>
              <a:t>8</a:t>
            </a:fld>
            <a:endParaRPr lang="zh-CN" altLang="en-US"/>
          </a:p>
        </p:txBody>
      </p:sp>
    </p:spTree>
    <p:extLst>
      <p:ext uri="{BB962C8B-B14F-4D97-AF65-F5344CB8AC3E}">
        <p14:creationId xmlns:p14="http://schemas.microsoft.com/office/powerpoint/2010/main" val="268280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B5C93-47DB-4B30-6E68-178961DD68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B6C0B9-1AEA-302A-9383-0DD3D2AC9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AA8972-A503-17F9-F65B-3CB088B74AA7}"/>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93643011-6A19-38E8-6EB4-B6469C5344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85D44C-BFD0-AF93-DFF7-EDAE14CE0C84}"/>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128212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EC2A4-F44E-70F8-A4DC-A6EAB0B2A6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06D6AF-87C5-87D7-86D9-83A0148B08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7869DB-C786-3DC1-2FB9-690044142321}"/>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87C86C9C-51E9-3CE6-172B-8D1E69DA2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2DCE23-3D90-B07E-D084-7F8630E18DD9}"/>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3531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CF9D5C-9D30-47B8-0543-EF0A8F6275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3C00CCA-B732-1B66-A7A1-22AFBF2B35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001F30-E3AC-F266-3952-96A0A0AC08EF}"/>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2B1CD43B-027F-47D5-269C-2E00D3AA72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DD28D3-3DA0-82C7-FA09-C60774E95DBC}"/>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341922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5B34-D1BD-C9D6-A0BC-FE809D8C3B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5C77F5-40E5-C6FE-444E-8E176D8117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D0220F-C556-E4FA-25B1-168F07231B6C}"/>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3889E365-4A1D-2274-7DC2-429336F65D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343321-E15F-D4A6-66A2-2209BF05CE28}"/>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267155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24D52-2397-0FA6-4F8A-92F398C621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887BF4-CDCC-F3C5-F5A9-2CF5901DF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9E357C-D93B-622D-CFD4-651C1FD56DA4}"/>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AF049280-B365-982F-A7BB-7D734F09AE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9889D7-468C-32E2-8290-E9F7B3081BF1}"/>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49041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5BF95-639C-D5A9-195C-D8681EE4BE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F66530-9D74-AF09-8DBE-69B4291ACC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C0761C-2F56-A3C2-D58D-508F3C4446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C7E25D-E6C6-2971-BAC3-10DFEC25D3DF}"/>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63A4C2FD-A586-2846-1608-5793EB9AE1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E34AF-8649-6AFC-F229-B17125DE446E}"/>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28919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6EC9E-3B3A-D796-97EE-7E682A709C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5ED00A-487A-62A9-CE95-B035FAD99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BE5154-CE1C-216F-445A-59A0007186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98360E-62A2-7EBA-CEBA-41420E4E7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C8EEF9-DAE3-DB20-3613-E63854F445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C9B25F-2070-DDBD-5B3C-BF73089627AA}"/>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8" name="页脚占位符 7">
            <a:extLst>
              <a:ext uri="{FF2B5EF4-FFF2-40B4-BE49-F238E27FC236}">
                <a16:creationId xmlns:a16="http://schemas.microsoft.com/office/drawing/2014/main" id="{ACAF1284-7682-B3C0-1658-B4126BD19F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2E0075-9312-D42A-9612-2F35C61A4A4D}"/>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118718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43DEE-BD15-5133-3BB9-D047BBB17C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851659-025D-1BED-443F-20EF057B55E7}"/>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4" name="页脚占位符 3">
            <a:extLst>
              <a:ext uri="{FF2B5EF4-FFF2-40B4-BE49-F238E27FC236}">
                <a16:creationId xmlns:a16="http://schemas.microsoft.com/office/drawing/2014/main" id="{52EB93F0-96C7-4514-D816-609AAA6C3B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BB81FA-7D55-9604-2693-8CEFBA8092EE}"/>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104948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B32F22-981B-4E91-4ED3-5FB273A5EF60}"/>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3" name="页脚占位符 2">
            <a:extLst>
              <a:ext uri="{FF2B5EF4-FFF2-40B4-BE49-F238E27FC236}">
                <a16:creationId xmlns:a16="http://schemas.microsoft.com/office/drawing/2014/main" id="{72A0725D-2060-9D42-2706-6F8D039E65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0CC888-A790-DC7E-EBD4-FD7EDBC0976C}"/>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179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12FE-620D-9065-7017-813FB28BE2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D425E3-0622-BE4E-E17C-FE167728C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552ADF-E5F4-5125-002F-67D365CCB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B1B592-D68A-39CE-9AEB-7DC8D163A2D6}"/>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B52E5193-48BC-849C-DA75-552F648122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6BEF69-0586-2C2F-E77E-0A0CBB855E63}"/>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109589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64858-7F3B-351A-A99B-45F581A963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A281408-CA7E-27FA-ABC5-0FCB701E8A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F5B982-B2CB-4181-894E-FBD4C7B1B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6FB0-10F9-F40A-1B4D-80DAC7334EE5}"/>
              </a:ext>
            </a:extLst>
          </p:cNvPr>
          <p:cNvSpPr>
            <a:spLocks noGrp="1"/>
          </p:cNvSpPr>
          <p:nvPr>
            <p:ph type="dt" sz="half" idx="10"/>
          </p:nvPr>
        </p:nvSpPr>
        <p:spPr/>
        <p:txBody>
          <a:bodyPr/>
          <a:lstStyle/>
          <a:p>
            <a:fld id="{94AA0C24-9C28-4109-B2E2-283A249A58EB}"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7621E6BE-AA3E-DCD1-E8E4-8424CE0520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0F6167-8820-DC0D-527B-5E1E1FC5B511}"/>
              </a:ext>
            </a:extLst>
          </p:cNvPr>
          <p:cNvSpPr>
            <a:spLocks noGrp="1"/>
          </p:cNvSpPr>
          <p:nvPr>
            <p:ph type="sldNum" sz="quarter" idx="12"/>
          </p:nvPr>
        </p:nvSpPr>
        <p:spPr/>
        <p:txBody>
          <a:body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232033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650ED9-610F-5160-CC31-146DD7A0F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1380ED-85EA-A51A-30DC-67B987AE4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ECAA96-562A-BFC8-94BC-98A9034C2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0C24-9C28-4109-B2E2-283A249A58EB}"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8C51DE3E-68ED-F096-46C7-2B3623BCF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09370C-166F-416D-7845-12B9A16456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7B8EB-FE3A-48EC-83BD-97AFC35F13BA}" type="slidenum">
              <a:rPr lang="zh-CN" altLang="en-US" smtClean="0"/>
              <a:t>‹#›</a:t>
            </a:fld>
            <a:endParaRPr lang="zh-CN" altLang="en-US"/>
          </a:p>
        </p:txBody>
      </p:sp>
    </p:spTree>
    <p:extLst>
      <p:ext uri="{BB962C8B-B14F-4D97-AF65-F5344CB8AC3E}">
        <p14:creationId xmlns:p14="http://schemas.microsoft.com/office/powerpoint/2010/main" val="400831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forces.com/blog/entry/13388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4BFCC-E2FC-293C-CD82-7BE74B6B005D}"/>
              </a:ext>
            </a:extLst>
          </p:cNvPr>
          <p:cNvSpPr>
            <a:spLocks noGrp="1"/>
          </p:cNvSpPr>
          <p:nvPr>
            <p:ph type="ctrTitle"/>
          </p:nvPr>
        </p:nvSpPr>
        <p:spPr>
          <a:xfrm>
            <a:off x="1171852" y="1122363"/>
            <a:ext cx="10076156" cy="2387600"/>
          </a:xfrm>
        </p:spPr>
        <p:txBody>
          <a:bodyPr/>
          <a:lstStyle/>
          <a:p>
            <a:r>
              <a:rPr lang="zh-CN" altLang="en-US" dirty="0"/>
              <a:t>算法竞赛中的作弊与反作弊</a:t>
            </a:r>
          </a:p>
        </p:txBody>
      </p:sp>
      <p:sp>
        <p:nvSpPr>
          <p:cNvPr id="3" name="副标题 2">
            <a:extLst>
              <a:ext uri="{FF2B5EF4-FFF2-40B4-BE49-F238E27FC236}">
                <a16:creationId xmlns:a16="http://schemas.microsoft.com/office/drawing/2014/main" id="{D03D9433-FA91-2B69-1DC1-46A3C97DDFBC}"/>
              </a:ext>
            </a:extLst>
          </p:cNvPr>
          <p:cNvSpPr>
            <a:spLocks noGrp="1"/>
          </p:cNvSpPr>
          <p:nvPr>
            <p:ph type="subTitle" idx="1"/>
          </p:nvPr>
        </p:nvSpPr>
        <p:spPr/>
        <p:txBody>
          <a:bodyPr/>
          <a:lstStyle/>
          <a:p>
            <a:r>
              <a:rPr lang="en-US" altLang="zh-CN" dirty="0"/>
              <a:t>2024.9.30</a:t>
            </a:r>
            <a:endParaRPr lang="zh-CN" altLang="en-US" dirty="0"/>
          </a:p>
        </p:txBody>
      </p:sp>
    </p:spTree>
    <p:extLst>
      <p:ext uri="{BB962C8B-B14F-4D97-AF65-F5344CB8AC3E}">
        <p14:creationId xmlns:p14="http://schemas.microsoft.com/office/powerpoint/2010/main" val="64446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96737-9DC2-AF10-34A0-B09E83FE1E7C}"/>
              </a:ext>
            </a:extLst>
          </p:cNvPr>
          <p:cNvSpPr>
            <a:spLocks noGrp="1"/>
          </p:cNvSpPr>
          <p:nvPr>
            <p:ph type="title"/>
          </p:nvPr>
        </p:nvSpPr>
        <p:spPr/>
        <p:txBody>
          <a:bodyPr/>
          <a:lstStyle/>
          <a:p>
            <a:r>
              <a:rPr lang="zh-CN" altLang="en-US" dirty="0"/>
              <a:t>快速幂</a:t>
            </a:r>
          </a:p>
        </p:txBody>
      </p:sp>
      <p:sp>
        <p:nvSpPr>
          <p:cNvPr id="3" name="内容占位符 2">
            <a:extLst>
              <a:ext uri="{FF2B5EF4-FFF2-40B4-BE49-F238E27FC236}">
                <a16:creationId xmlns:a16="http://schemas.microsoft.com/office/drawing/2014/main" id="{CB085DD7-FD07-9C43-A2C1-F60575B22B9A}"/>
              </a:ext>
            </a:extLst>
          </p:cNvPr>
          <p:cNvSpPr>
            <a:spLocks noGrp="1"/>
          </p:cNvSpPr>
          <p:nvPr>
            <p:ph idx="1"/>
          </p:nvPr>
        </p:nvSpPr>
        <p:spPr/>
        <p:txBody>
          <a:bodyPr/>
          <a:lstStyle/>
          <a:p>
            <a:r>
              <a:rPr lang="zh-CN" altLang="en-US" dirty="0"/>
              <a:t>快速幂，二进制取幂（</a:t>
            </a:r>
            <a:r>
              <a:rPr lang="en-US" altLang="zh-CN" dirty="0"/>
              <a:t>Binary Exponentiation</a:t>
            </a:r>
            <a:r>
              <a:rPr lang="zh-CN" altLang="en-US" dirty="0"/>
              <a:t>，也称平方法），是一个在 </a:t>
            </a:r>
            <a:r>
              <a:rPr lang="en-US" altLang="zh-CN" dirty="0"/>
              <a:t>O(</a:t>
            </a:r>
            <a:r>
              <a:rPr lang="en-US" altLang="zh-CN" dirty="0" err="1"/>
              <a:t>logn</a:t>
            </a:r>
            <a:r>
              <a:rPr lang="en-US" altLang="zh-CN" dirty="0"/>
              <a:t>) </a:t>
            </a:r>
            <a:r>
              <a:rPr lang="zh-CN" altLang="en-US" dirty="0"/>
              <a:t>的时间内计算 </a:t>
            </a:r>
            <a:r>
              <a:rPr lang="en-US" altLang="zh-CN" dirty="0"/>
              <a:t>a ^ n</a:t>
            </a:r>
            <a:r>
              <a:rPr lang="zh-CN" altLang="en-US" dirty="0"/>
              <a:t>的小技巧，而暴力的计算需要 </a:t>
            </a:r>
            <a:r>
              <a:rPr lang="en-US" altLang="zh-CN" dirty="0"/>
              <a:t>O(n)</a:t>
            </a:r>
            <a:r>
              <a:rPr lang="zh-CN" altLang="en-US" dirty="0"/>
              <a:t>的时间。这个技巧也常常用在非计算的场景，因为它可以应用在任何具有结合律的运算中。其中显然的是它可以应用于模意义下取幂、矩阵幂等运算。</a:t>
            </a:r>
          </a:p>
        </p:txBody>
      </p:sp>
      <p:pic>
        <p:nvPicPr>
          <p:cNvPr id="7" name="图片 6">
            <a:extLst>
              <a:ext uri="{FF2B5EF4-FFF2-40B4-BE49-F238E27FC236}">
                <a16:creationId xmlns:a16="http://schemas.microsoft.com/office/drawing/2014/main" id="{6E57BEDA-1518-2BE6-6D1B-73FAEEC6779B}"/>
              </a:ext>
            </a:extLst>
          </p:cNvPr>
          <p:cNvPicPr>
            <a:picLocks noChangeAspect="1"/>
          </p:cNvPicPr>
          <p:nvPr/>
        </p:nvPicPr>
        <p:blipFill>
          <a:blip r:embed="rId2"/>
          <a:stretch>
            <a:fillRect/>
          </a:stretch>
        </p:blipFill>
        <p:spPr>
          <a:xfrm>
            <a:off x="6403906" y="3517279"/>
            <a:ext cx="4515480" cy="3143689"/>
          </a:xfrm>
          <a:prstGeom prst="rect">
            <a:avLst/>
          </a:prstGeom>
        </p:spPr>
      </p:pic>
    </p:spTree>
    <p:extLst>
      <p:ext uri="{BB962C8B-B14F-4D97-AF65-F5344CB8AC3E}">
        <p14:creationId xmlns:p14="http://schemas.microsoft.com/office/powerpoint/2010/main" val="32875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874B2-5BFD-1945-CF5F-4254AD08FFE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7DBAB2A-E9E1-2909-6700-9D70CC0F82D6}"/>
              </a:ext>
            </a:extLst>
          </p:cNvPr>
          <p:cNvSpPr>
            <a:spLocks noGrp="1"/>
          </p:cNvSpPr>
          <p:nvPr>
            <p:ph idx="1"/>
          </p:nvPr>
        </p:nvSpPr>
        <p:spPr/>
        <p:txBody>
          <a:bodyPr/>
          <a:lstStyle/>
          <a:p>
            <a:r>
              <a:rPr lang="zh-CN" altLang="en-US" b="0" i="0" dirty="0">
                <a:solidFill>
                  <a:srgbClr val="23263B"/>
                </a:solidFill>
                <a:effectLst/>
                <a:latin typeface="Comic Sans MS" panose="030F0702030302020204" pitchFamily="66" charset="0"/>
              </a:rPr>
              <a:t>有这么一类数据结构维护的问题：所维护的修改操作满足独立性，但要求强制在线。这时候，我们可以采用</a:t>
            </a:r>
            <a:r>
              <a:rPr lang="zh-CN" altLang="en-US" b="1" i="0" dirty="0">
                <a:solidFill>
                  <a:srgbClr val="23263B"/>
                </a:solidFill>
                <a:effectLst/>
                <a:latin typeface="Comic Sans MS" panose="030F0702030302020204" pitchFamily="66" charset="0"/>
              </a:rPr>
              <a:t>二进制分组</a:t>
            </a:r>
            <a:r>
              <a:rPr lang="zh-CN" altLang="en-US" b="0" i="0" dirty="0">
                <a:solidFill>
                  <a:srgbClr val="23263B"/>
                </a:solidFill>
                <a:effectLst/>
                <a:latin typeface="Comic Sans MS" panose="030F0702030302020204" pitchFamily="66" charset="0"/>
              </a:rPr>
              <a:t>这一策略以仅仅 </a:t>
            </a:r>
            <a:r>
              <a:rPr lang="en-US" altLang="zh-CN" b="0" i="0" dirty="0">
                <a:solidFill>
                  <a:srgbClr val="23263B"/>
                </a:solidFill>
                <a:effectLst/>
                <a:latin typeface="Comic Sans MS" panose="030F0702030302020204" pitchFamily="66" charset="0"/>
              </a:rPr>
              <a:t>O(</a:t>
            </a:r>
            <a:r>
              <a:rPr lang="en-US" altLang="zh-CN" b="0" i="0" dirty="0" err="1">
                <a:solidFill>
                  <a:srgbClr val="23263B"/>
                </a:solidFill>
                <a:effectLst/>
                <a:latin typeface="Comic Sans MS" panose="030F0702030302020204" pitchFamily="66" charset="0"/>
              </a:rPr>
              <a:t>log⁡n</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的代价去掉原问题的动态修改操作，将其转变为不带修的简化问题，并满足原问题的在线算法要求。</a:t>
            </a:r>
            <a:endParaRPr lang="en-US" altLang="zh-CN" b="0" i="0" dirty="0">
              <a:solidFill>
                <a:srgbClr val="23263B"/>
              </a:solidFill>
              <a:effectLst/>
              <a:latin typeface="Comic Sans MS" panose="030F0702030302020204" pitchFamily="66" charset="0"/>
            </a:endParaRPr>
          </a:p>
          <a:p>
            <a:r>
              <a:rPr lang="zh-CN" altLang="en-US" b="0" i="0" dirty="0">
                <a:solidFill>
                  <a:srgbClr val="23263B"/>
                </a:solidFill>
                <a:effectLst/>
                <a:latin typeface="Comic Sans MS" panose="030F0702030302020204" pitchFamily="66" charset="0"/>
              </a:rPr>
              <a:t>算法的思想是这样的：将当前所有的修改操作按</a:t>
            </a:r>
            <a:r>
              <a:rPr lang="zh-CN" altLang="en-US" b="1" i="0" dirty="0">
                <a:solidFill>
                  <a:srgbClr val="23263B"/>
                </a:solidFill>
                <a:effectLst/>
                <a:latin typeface="Comic Sans MS" panose="030F0702030302020204" pitchFamily="66" charset="0"/>
              </a:rPr>
              <a:t>二进制</a:t>
            </a:r>
            <a:r>
              <a:rPr lang="zh-CN" altLang="en-US" b="0" i="0" dirty="0">
                <a:solidFill>
                  <a:srgbClr val="23263B"/>
                </a:solidFill>
                <a:effectLst/>
                <a:latin typeface="Comic Sans MS" panose="030F0702030302020204" pitchFamily="66" charset="0"/>
              </a:rPr>
              <a:t>进行分组，在每一组内分别用数据结构维护，每增添一个修改操作就暴力重新分组。</a:t>
            </a:r>
          </a:p>
          <a:p>
            <a:endParaRPr lang="zh-CN" altLang="en-US" dirty="0"/>
          </a:p>
        </p:txBody>
      </p:sp>
    </p:spTree>
    <p:extLst>
      <p:ext uri="{BB962C8B-B14F-4D97-AF65-F5344CB8AC3E}">
        <p14:creationId xmlns:p14="http://schemas.microsoft.com/office/powerpoint/2010/main" val="348217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6CF09-0C37-D7E0-78D8-3FCEAC8D96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A40CA2-69CE-5A9C-94A0-6D05B3CF7410}"/>
              </a:ext>
            </a:extLst>
          </p:cNvPr>
          <p:cNvSpPr>
            <a:spLocks noGrp="1"/>
          </p:cNvSpPr>
          <p:nvPr>
            <p:ph idx="1"/>
          </p:nvPr>
        </p:nvSpPr>
        <p:spPr/>
        <p:txBody>
          <a:bodyPr>
            <a:normAutofit fontScale="92500" lnSpcReduction="10000"/>
          </a:bodyPr>
          <a:lstStyle/>
          <a:p>
            <a:pPr algn="l"/>
            <a:r>
              <a:rPr lang="zh-CN" altLang="en-US" b="0" i="0" dirty="0">
                <a:solidFill>
                  <a:srgbClr val="23263B"/>
                </a:solidFill>
                <a:effectLst/>
                <a:latin typeface="Comic Sans MS" panose="030F0702030302020204" pitchFamily="66" charset="0"/>
              </a:rPr>
              <a:t>上面的叙述或许有些笼统，举个栗子吧，我们假设当前有 </a:t>
            </a:r>
            <a:r>
              <a:rPr lang="en-US" altLang="zh-CN" b="0" i="0" dirty="0">
                <a:solidFill>
                  <a:srgbClr val="23263B"/>
                </a:solidFill>
                <a:effectLst/>
                <a:latin typeface="Comic Sans MS" panose="030F0702030302020204" pitchFamily="66" charset="0"/>
              </a:rPr>
              <a:t>21 </a:t>
            </a:r>
            <a:r>
              <a:rPr lang="zh-CN" altLang="en-US" b="0" i="0" dirty="0">
                <a:solidFill>
                  <a:srgbClr val="23263B"/>
                </a:solidFill>
                <a:effectLst/>
                <a:latin typeface="Comic Sans MS" panose="030F0702030302020204" pitchFamily="66" charset="0"/>
              </a:rPr>
              <a:t>个修改操作，那么我们就将操作分为 </a:t>
            </a:r>
            <a:r>
              <a:rPr lang="en-US" altLang="zh-CN" b="0" i="0" dirty="0">
                <a:solidFill>
                  <a:srgbClr val="23263B"/>
                </a:solidFill>
                <a:effectLst/>
                <a:latin typeface="Comic Sans MS" panose="030F0702030302020204" pitchFamily="66" charset="0"/>
              </a:rPr>
              <a:t>21=(10101)2=16+4+1 </a:t>
            </a:r>
            <a:r>
              <a:rPr lang="zh-CN" altLang="en-US" b="0" i="0" dirty="0">
                <a:solidFill>
                  <a:srgbClr val="23263B"/>
                </a:solidFill>
                <a:effectLst/>
                <a:latin typeface="Comic Sans MS" panose="030F0702030302020204" pitchFamily="66" charset="0"/>
              </a:rPr>
              <a:t>三组，如果此时又加入了一个修改操作，变为 </a:t>
            </a:r>
            <a:r>
              <a:rPr lang="en-US" altLang="zh-CN" b="0" i="0" dirty="0">
                <a:solidFill>
                  <a:srgbClr val="23263B"/>
                </a:solidFill>
                <a:effectLst/>
                <a:latin typeface="Comic Sans MS" panose="030F0702030302020204" pitchFamily="66" charset="0"/>
              </a:rPr>
              <a:t>22 </a:t>
            </a:r>
            <a:r>
              <a:rPr lang="zh-CN" altLang="en-US" b="0" i="0" dirty="0">
                <a:solidFill>
                  <a:srgbClr val="23263B"/>
                </a:solidFill>
                <a:effectLst/>
                <a:latin typeface="Comic Sans MS" panose="030F0702030302020204" pitchFamily="66" charset="0"/>
              </a:rPr>
              <a:t>个，那么就变为 </a:t>
            </a:r>
            <a:r>
              <a:rPr lang="en-US" altLang="zh-CN" b="0" i="0" dirty="0">
                <a:solidFill>
                  <a:srgbClr val="23263B"/>
                </a:solidFill>
                <a:effectLst/>
                <a:latin typeface="Comic Sans MS" panose="030F0702030302020204" pitchFamily="66" charset="0"/>
              </a:rPr>
              <a:t>=(10110)2=16+4+2 </a:t>
            </a:r>
            <a:r>
              <a:rPr lang="zh-CN" altLang="en-US" b="0" i="0" dirty="0">
                <a:solidFill>
                  <a:srgbClr val="23263B"/>
                </a:solidFill>
                <a:effectLst/>
                <a:latin typeface="Comic Sans MS" panose="030F0702030302020204" pitchFamily="66" charset="0"/>
              </a:rPr>
              <a:t>三组，我们将原本的第三组中的数据结构与维护新加入的修改的数据结构进行暴力合并即可，那么在查询的时候，我们只需要统计当前的所有组中的数据结构维护的信息即可。</a:t>
            </a:r>
          </a:p>
          <a:p>
            <a:pPr algn="l"/>
            <a:r>
              <a:rPr lang="zh-CN" altLang="en-US" b="0" i="0" dirty="0">
                <a:solidFill>
                  <a:srgbClr val="23263B"/>
                </a:solidFill>
                <a:effectLst/>
                <a:latin typeface="Comic Sans MS" panose="030F0702030302020204" pitchFamily="66" charset="0"/>
              </a:rPr>
              <a:t>不难发现，对于一个有 </a:t>
            </a:r>
            <a:r>
              <a:rPr lang="en-US" altLang="zh-CN" b="0" i="0" dirty="0">
                <a:solidFill>
                  <a:srgbClr val="23263B"/>
                </a:solidFill>
                <a:effectLst/>
                <a:latin typeface="Comic Sans MS" panose="030F0702030302020204" pitchFamily="66" charset="0"/>
              </a:rPr>
              <a:t>n </a:t>
            </a:r>
            <a:r>
              <a:rPr lang="zh-CN" altLang="en-US" b="0" i="0" dirty="0">
                <a:solidFill>
                  <a:srgbClr val="23263B"/>
                </a:solidFill>
                <a:effectLst/>
                <a:latin typeface="Comic Sans MS" panose="030F0702030302020204" pitchFamily="66" charset="0"/>
              </a:rPr>
              <a:t>个操作的序列，在加入第 </a:t>
            </a:r>
            <a:r>
              <a:rPr lang="en-US" altLang="zh-CN" b="0" i="0" dirty="0">
                <a:solidFill>
                  <a:srgbClr val="23263B"/>
                </a:solidFill>
                <a:effectLst/>
                <a:latin typeface="Comic Sans MS" panose="030F0702030302020204" pitchFamily="66" charset="0"/>
              </a:rPr>
              <a:t>k </a:t>
            </a:r>
            <a:r>
              <a:rPr lang="zh-CN" altLang="en-US" b="0" i="0" dirty="0">
                <a:solidFill>
                  <a:srgbClr val="23263B"/>
                </a:solidFill>
                <a:effectLst/>
                <a:latin typeface="Comic Sans MS" panose="030F0702030302020204" pitchFamily="66" charset="0"/>
              </a:rPr>
              <a:t>个操作后，合并的最大次数为在二进制表示下 </a:t>
            </a:r>
            <a:r>
              <a:rPr lang="en-US" altLang="zh-CN" b="0" i="0" dirty="0">
                <a:solidFill>
                  <a:srgbClr val="23263B"/>
                </a:solidFill>
                <a:effectLst/>
                <a:latin typeface="Comic Sans MS" panose="030F0702030302020204" pitchFamily="66" charset="0"/>
              </a:rPr>
              <a:t>k−1 </a:t>
            </a:r>
            <a:r>
              <a:rPr lang="zh-CN" altLang="en-US" b="0" i="0" dirty="0">
                <a:solidFill>
                  <a:srgbClr val="23263B"/>
                </a:solidFill>
                <a:effectLst/>
                <a:latin typeface="Comic Sans MS" panose="030F0702030302020204" pitchFamily="66" charset="0"/>
              </a:rPr>
              <a:t>变到 </a:t>
            </a:r>
            <a:r>
              <a:rPr lang="en-US" altLang="zh-CN" b="0" i="0" dirty="0">
                <a:solidFill>
                  <a:srgbClr val="23263B"/>
                </a:solidFill>
                <a:effectLst/>
                <a:latin typeface="Comic Sans MS" panose="030F0702030302020204" pitchFamily="66" charset="0"/>
              </a:rPr>
              <a:t>k </a:t>
            </a:r>
            <a:r>
              <a:rPr lang="zh-CN" altLang="en-US" b="0" i="0" dirty="0">
                <a:solidFill>
                  <a:srgbClr val="23263B"/>
                </a:solidFill>
                <a:effectLst/>
                <a:latin typeface="Comic Sans MS" panose="030F0702030302020204" pitchFamily="66" charset="0"/>
              </a:rPr>
              <a:t>时需要有几次进位，也就是最多有 </a:t>
            </a:r>
            <a:r>
              <a:rPr lang="en-US" altLang="zh-CN" b="0" i="0" dirty="0" err="1">
                <a:solidFill>
                  <a:srgbClr val="23263B"/>
                </a:solidFill>
                <a:effectLst/>
                <a:latin typeface="Comic Sans MS" panose="030F0702030302020204" pitchFamily="66" charset="0"/>
              </a:rPr>
              <a:t>lowbit</a:t>
            </a:r>
            <a:r>
              <a:rPr lang="en-US" altLang="zh-CN" b="0" i="0" dirty="0">
                <a:solidFill>
                  <a:srgbClr val="23263B"/>
                </a:solidFill>
                <a:effectLst/>
                <a:latin typeface="Comic Sans MS" panose="030F0702030302020204" pitchFamily="66" charset="0"/>
              </a:rPr>
              <a:t>(k) </a:t>
            </a:r>
            <a:r>
              <a:rPr lang="zh-CN" altLang="en-US" b="0" i="0" dirty="0">
                <a:solidFill>
                  <a:srgbClr val="23263B"/>
                </a:solidFill>
                <a:effectLst/>
                <a:latin typeface="Comic Sans MS" panose="030F0702030302020204" pitchFamily="66" charset="0"/>
              </a:rPr>
              <a:t>次合并，也就是说如果尾部的两个组的大小相同，那么我们就可以将他们合并，很明显，这样合并出来的组的大小必然是 </a:t>
            </a:r>
            <a:r>
              <a:rPr lang="en-US" altLang="zh-CN" b="0" i="0" dirty="0">
                <a:solidFill>
                  <a:srgbClr val="23263B"/>
                </a:solidFill>
                <a:effectLst/>
                <a:latin typeface="Comic Sans MS" panose="030F0702030302020204" pitchFamily="66" charset="0"/>
              </a:rPr>
              <a:t>2 </a:t>
            </a:r>
            <a:r>
              <a:rPr lang="zh-CN" altLang="en-US" b="0" i="0" dirty="0">
                <a:solidFill>
                  <a:srgbClr val="23263B"/>
                </a:solidFill>
                <a:effectLst/>
                <a:latin typeface="Comic Sans MS" panose="030F0702030302020204" pitchFamily="66" charset="0"/>
              </a:rPr>
              <a:t>的整数次幂（考虑考虑 </a:t>
            </a:r>
            <a:r>
              <a:rPr lang="en-US" altLang="zh-CN" b="0" i="0" dirty="0">
                <a:solidFill>
                  <a:srgbClr val="23263B"/>
                </a:solidFill>
                <a:effectLst/>
                <a:latin typeface="Comic Sans MS" panose="030F0702030302020204" pitchFamily="66" charset="0"/>
              </a:rPr>
              <a:t>2048 </a:t>
            </a:r>
            <a:r>
              <a:rPr lang="zh-CN" altLang="en-US" b="0" i="0" dirty="0">
                <a:solidFill>
                  <a:srgbClr val="23263B"/>
                </a:solidFill>
                <a:effectLst/>
                <a:latin typeface="Comic Sans MS" panose="030F0702030302020204" pitchFamily="66" charset="0"/>
              </a:rPr>
              <a:t>这个游戏就知道了），正好符合我们的二进制分组。</a:t>
            </a:r>
          </a:p>
          <a:p>
            <a:endParaRPr lang="zh-CN" altLang="en-US" dirty="0"/>
          </a:p>
        </p:txBody>
      </p:sp>
    </p:spTree>
    <p:extLst>
      <p:ext uri="{BB962C8B-B14F-4D97-AF65-F5344CB8AC3E}">
        <p14:creationId xmlns:p14="http://schemas.microsoft.com/office/powerpoint/2010/main" val="28739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BE7C81-4A54-0805-A109-98A6F900C812}"/>
              </a:ext>
            </a:extLst>
          </p:cNvPr>
          <p:cNvSpPr>
            <a:spLocks noGrp="1"/>
          </p:cNvSpPr>
          <p:nvPr>
            <p:ph idx="1"/>
          </p:nvPr>
        </p:nvSpPr>
        <p:spPr/>
        <p:txBody>
          <a:bodyPr/>
          <a:lstStyle/>
          <a:p>
            <a:pPr algn="l"/>
            <a:r>
              <a:rPr lang="zh-CN" altLang="en-US" b="0" i="0" dirty="0">
                <a:solidFill>
                  <a:srgbClr val="23263B"/>
                </a:solidFill>
                <a:effectLst/>
                <a:latin typeface="Comic Sans MS" panose="030F0702030302020204" pitchFamily="66" charset="0"/>
              </a:rPr>
              <a:t>维护一个字符串集合，支持三种操作：</a:t>
            </a:r>
          </a:p>
          <a:p>
            <a:pPr algn="l">
              <a:buFont typeface="Arial" panose="020B0604020202020204" pitchFamily="34" charset="0"/>
              <a:buChar char="•"/>
            </a:pPr>
            <a:r>
              <a:rPr lang="zh-CN" altLang="en-US" b="0" i="0" dirty="0">
                <a:solidFill>
                  <a:srgbClr val="23263B"/>
                </a:solidFill>
                <a:effectLst/>
                <a:latin typeface="Comic Sans MS" panose="030F0702030302020204" pitchFamily="66" charset="0"/>
              </a:rPr>
              <a:t>加字符串</a:t>
            </a:r>
          </a:p>
          <a:p>
            <a:pPr algn="l">
              <a:buFont typeface="Arial" panose="020B0604020202020204" pitchFamily="34" charset="0"/>
              <a:buChar char="•"/>
            </a:pPr>
            <a:r>
              <a:rPr lang="zh-CN" altLang="en-US" b="0" i="0" dirty="0">
                <a:solidFill>
                  <a:srgbClr val="23263B"/>
                </a:solidFill>
                <a:effectLst/>
                <a:latin typeface="Comic Sans MS" panose="030F0702030302020204" pitchFamily="66" charset="0"/>
              </a:rPr>
              <a:t>删字符串</a:t>
            </a:r>
          </a:p>
          <a:p>
            <a:pPr algn="l">
              <a:buFont typeface="Arial" panose="020B0604020202020204" pitchFamily="34" charset="0"/>
              <a:buChar char="•"/>
            </a:pPr>
            <a:r>
              <a:rPr lang="zh-CN" altLang="en-US" b="0" i="0" dirty="0">
                <a:solidFill>
                  <a:srgbClr val="23263B"/>
                </a:solidFill>
                <a:effectLst/>
                <a:latin typeface="Comic Sans MS" panose="030F0702030302020204" pitchFamily="66" charset="0"/>
              </a:rPr>
              <a:t>查询集合中的所有字符串在给出的</a:t>
            </a:r>
            <a:r>
              <a:rPr lang="zh-CN" altLang="en-US" dirty="0">
                <a:solidFill>
                  <a:srgbClr val="23263B"/>
                </a:solidFill>
                <a:latin typeface="Comic Sans MS" panose="030F0702030302020204" pitchFamily="66" charset="0"/>
              </a:rPr>
              <a:t>主</a:t>
            </a:r>
            <a:r>
              <a:rPr lang="zh-CN" altLang="en-US" b="0" i="0" dirty="0">
                <a:solidFill>
                  <a:srgbClr val="23263B"/>
                </a:solidFill>
                <a:effectLst/>
                <a:latin typeface="Comic Sans MS" panose="030F0702030302020204" pitchFamily="66" charset="0"/>
              </a:rPr>
              <a:t>串中出现的次数</a:t>
            </a:r>
          </a:p>
          <a:p>
            <a:pPr algn="l"/>
            <a:r>
              <a:rPr lang="zh-CN" altLang="en-US" b="0" i="0" dirty="0">
                <a:solidFill>
                  <a:srgbClr val="23263B"/>
                </a:solidFill>
                <a:effectLst/>
                <a:latin typeface="Comic Sans MS" panose="030F0702030302020204" pitchFamily="66" charset="0"/>
              </a:rPr>
              <a:t>操作数 </a:t>
            </a:r>
            <a:r>
              <a:rPr lang="en-US" altLang="zh-CN" b="0" i="0" dirty="0">
                <a:solidFill>
                  <a:srgbClr val="23263B"/>
                </a:solidFill>
                <a:effectLst/>
                <a:latin typeface="Comic Sans MS" panose="030F0702030302020204" pitchFamily="66" charset="0"/>
              </a:rPr>
              <a:t>m≤3×105</a:t>
            </a:r>
            <a:r>
              <a:rPr lang="zh-CN" altLang="en-US" b="0" i="0" dirty="0">
                <a:solidFill>
                  <a:srgbClr val="23263B"/>
                </a:solidFill>
                <a:effectLst/>
                <a:latin typeface="Comic Sans MS" panose="030F0702030302020204" pitchFamily="66" charset="0"/>
              </a:rPr>
              <a:t>，输入字符串总长度 ∑</a:t>
            </a:r>
            <a:r>
              <a:rPr lang="en-US" altLang="zh-CN" b="0" i="0" dirty="0">
                <a:solidFill>
                  <a:srgbClr val="23263B"/>
                </a:solidFill>
                <a:effectLst/>
                <a:latin typeface="Comic Sans MS" panose="030F0702030302020204" pitchFamily="66" charset="0"/>
              </a:rPr>
              <a:t>|</a:t>
            </a:r>
            <a:r>
              <a:rPr lang="en-US" altLang="zh-CN" b="0" i="0" dirty="0" err="1">
                <a:solidFill>
                  <a:srgbClr val="23263B"/>
                </a:solidFill>
                <a:effectLst/>
                <a:latin typeface="Comic Sans MS" panose="030F0702030302020204" pitchFamily="66" charset="0"/>
              </a:rPr>
              <a:t>si</a:t>
            </a:r>
            <a:r>
              <a:rPr lang="en-US" altLang="zh-CN" b="0" i="0" dirty="0">
                <a:solidFill>
                  <a:srgbClr val="23263B"/>
                </a:solidFill>
                <a:effectLst/>
                <a:latin typeface="Comic Sans MS" panose="030F0702030302020204" pitchFamily="66" charset="0"/>
              </a:rPr>
              <a:t>|≤3×105</a:t>
            </a:r>
            <a:r>
              <a:rPr lang="zh-CN" altLang="en-US" b="0" i="0" dirty="0">
                <a:solidFill>
                  <a:srgbClr val="23263B"/>
                </a:solidFill>
                <a:effectLst/>
                <a:latin typeface="Comic Sans MS" panose="030F0702030302020204" pitchFamily="66" charset="0"/>
              </a:rPr>
              <a:t>。</a:t>
            </a:r>
          </a:p>
          <a:p>
            <a:endParaRPr lang="zh-CN" altLang="en-US" dirty="0"/>
          </a:p>
        </p:txBody>
      </p:sp>
      <p:sp>
        <p:nvSpPr>
          <p:cNvPr id="8" name="Rectangle 5">
            <a:extLst>
              <a:ext uri="{FF2B5EF4-FFF2-40B4-BE49-F238E27FC236}">
                <a16:creationId xmlns:a16="http://schemas.microsoft.com/office/drawing/2014/main" id="{DA410A44-C46A-268F-048B-1CFD59467FAC}"/>
              </a:ext>
            </a:extLst>
          </p:cNvPr>
          <p:cNvSpPr>
            <a:spLocks noGrp="1" noChangeArrowheads="1"/>
          </p:cNvSpPr>
          <p:nvPr>
            <p:ph type="title"/>
          </p:nvPr>
        </p:nvSpPr>
        <p:spPr bwMode="auto">
          <a:xfrm>
            <a:off x="838200" y="639676"/>
            <a:ext cx="5325176" cy="7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9197"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23263B"/>
                </a:solidFill>
                <a:effectLst/>
                <a:latin typeface="华文行楷" panose="02010800040101010101" pitchFamily="2" charset="-122"/>
                <a:ea typeface="华文行楷" panose="02010800040101010101" pitchFamily="2" charset="-122"/>
              </a:rPr>
              <a:t>CF710F String Set Queries</a:t>
            </a:r>
          </a:p>
        </p:txBody>
      </p:sp>
    </p:spTree>
    <p:extLst>
      <p:ext uri="{BB962C8B-B14F-4D97-AF65-F5344CB8AC3E}">
        <p14:creationId xmlns:p14="http://schemas.microsoft.com/office/powerpoint/2010/main" val="244748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7D051-F2EF-007C-DB64-0BF003FC93E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EDB1164-097C-0257-447E-742C9789CA48}"/>
              </a:ext>
            </a:extLst>
          </p:cNvPr>
          <p:cNvSpPr>
            <a:spLocks noGrp="1"/>
          </p:cNvSpPr>
          <p:nvPr>
            <p:ph idx="1"/>
          </p:nvPr>
        </p:nvSpPr>
        <p:spPr/>
        <p:txBody>
          <a:bodyPr>
            <a:normAutofit lnSpcReduction="10000"/>
          </a:bodyPr>
          <a:lstStyle/>
          <a:p>
            <a:r>
              <a:rPr lang="zh-CN" altLang="en-US" b="0" i="0" dirty="0">
                <a:solidFill>
                  <a:srgbClr val="23263B"/>
                </a:solidFill>
                <a:effectLst/>
                <a:latin typeface="Comic Sans MS" panose="030F0702030302020204" pitchFamily="66" charset="0"/>
              </a:rPr>
              <a:t>先来考虑本题如果只有一次查询该如何做，重点是如何处理 “删除” 这一操作，我们可以每次将需要加入的字符串加入 </a:t>
            </a:r>
            <a:r>
              <a:rPr lang="en-US" altLang="zh-CN" b="0" i="0" dirty="0" err="1">
                <a:solidFill>
                  <a:srgbClr val="23263B"/>
                </a:solidFill>
                <a:effectLst/>
                <a:latin typeface="Comic Sans MS" panose="030F0702030302020204" pitchFamily="66" charset="0"/>
              </a:rPr>
              <a:t>Trie</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树 </a:t>
            </a:r>
            <a:r>
              <a:rPr lang="en-US" altLang="zh-CN" b="0" i="0" dirty="0">
                <a:solidFill>
                  <a:srgbClr val="23263B"/>
                </a:solidFill>
                <a:effectLst/>
                <a:latin typeface="Comic Sans MS" panose="030F0702030302020204" pitchFamily="66" charset="0"/>
              </a:rPr>
              <a:t>t1</a:t>
            </a:r>
            <a:r>
              <a:rPr lang="zh-CN" altLang="en-US" b="0" i="0" dirty="0">
                <a:solidFill>
                  <a:srgbClr val="23263B"/>
                </a:solidFill>
                <a:effectLst/>
                <a:latin typeface="Comic Sans MS" panose="030F0702030302020204" pitchFamily="66" charset="0"/>
              </a:rPr>
              <a:t>，将要删除的字符串加入 </a:t>
            </a:r>
            <a:r>
              <a:rPr lang="en-US" altLang="zh-CN" b="0" i="0" dirty="0" err="1">
                <a:solidFill>
                  <a:srgbClr val="23263B"/>
                </a:solidFill>
                <a:effectLst/>
                <a:latin typeface="Comic Sans MS" panose="030F0702030302020204" pitchFamily="66" charset="0"/>
              </a:rPr>
              <a:t>Trie</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树 </a:t>
            </a:r>
            <a:r>
              <a:rPr lang="en-US" altLang="zh-CN" b="0" i="0" dirty="0">
                <a:solidFill>
                  <a:srgbClr val="23263B"/>
                </a:solidFill>
                <a:effectLst/>
                <a:latin typeface="Comic Sans MS" panose="030F0702030302020204" pitchFamily="66" charset="0"/>
              </a:rPr>
              <a:t>t2</a:t>
            </a:r>
            <a:r>
              <a:rPr lang="zh-CN" altLang="en-US" b="0" i="0" dirty="0">
                <a:solidFill>
                  <a:srgbClr val="23263B"/>
                </a:solidFill>
                <a:effectLst/>
                <a:latin typeface="Comic Sans MS" panose="030F0702030302020204" pitchFamily="66" charset="0"/>
              </a:rPr>
              <a:t>，那么在最后一次查询时，一次以两棵 </a:t>
            </a:r>
            <a:r>
              <a:rPr lang="en-US" altLang="zh-CN" b="0" i="0" dirty="0" err="1">
                <a:solidFill>
                  <a:srgbClr val="23263B"/>
                </a:solidFill>
                <a:effectLst/>
                <a:latin typeface="Comic Sans MS" panose="030F0702030302020204" pitchFamily="66" charset="0"/>
              </a:rPr>
              <a:t>Trie</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树，分别建出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 可以先查询 </a:t>
            </a:r>
            <a:r>
              <a:rPr lang="en-US" altLang="zh-CN" b="0" i="0" dirty="0">
                <a:solidFill>
                  <a:srgbClr val="23263B"/>
                </a:solidFill>
                <a:effectLst/>
                <a:latin typeface="Comic Sans MS" panose="030F0702030302020204" pitchFamily="66" charset="0"/>
              </a:rPr>
              <a:t>t1 </a:t>
            </a:r>
            <a:r>
              <a:rPr lang="zh-CN" altLang="en-US" b="0" i="0" dirty="0">
                <a:solidFill>
                  <a:srgbClr val="23263B"/>
                </a:solidFill>
                <a:effectLst/>
                <a:latin typeface="Comic Sans MS" panose="030F0702030302020204" pitchFamily="66" charset="0"/>
              </a:rPr>
              <a:t>中的串在 </a:t>
            </a:r>
            <a:r>
              <a:rPr lang="en-US" altLang="zh-CN" b="0" i="0" dirty="0">
                <a:solidFill>
                  <a:srgbClr val="23263B"/>
                </a:solidFill>
                <a:effectLst/>
                <a:latin typeface="Comic Sans MS" panose="030F0702030302020204" pitchFamily="66" charset="0"/>
              </a:rPr>
              <a:t>s </a:t>
            </a:r>
            <a:r>
              <a:rPr lang="zh-CN" altLang="en-US" b="0" i="0" dirty="0">
                <a:solidFill>
                  <a:srgbClr val="23263B"/>
                </a:solidFill>
                <a:effectLst/>
                <a:latin typeface="Comic Sans MS" panose="030F0702030302020204" pitchFamily="66" charset="0"/>
              </a:rPr>
              <a:t>中出现多少次，再查询 </a:t>
            </a:r>
            <a:r>
              <a:rPr lang="en-US" altLang="zh-CN" b="0" i="0" dirty="0">
                <a:solidFill>
                  <a:srgbClr val="23263B"/>
                </a:solidFill>
                <a:effectLst/>
                <a:latin typeface="Comic Sans MS" panose="030F0702030302020204" pitchFamily="66" charset="0"/>
              </a:rPr>
              <a:t>t2 </a:t>
            </a:r>
            <a:r>
              <a:rPr lang="zh-CN" altLang="en-US" b="0" i="0" dirty="0">
                <a:solidFill>
                  <a:srgbClr val="23263B"/>
                </a:solidFill>
                <a:effectLst/>
                <a:latin typeface="Comic Sans MS" panose="030F0702030302020204" pitchFamily="66" charset="0"/>
              </a:rPr>
              <a:t>中的串在 </a:t>
            </a:r>
            <a:r>
              <a:rPr lang="en-US" altLang="zh-CN" b="0" i="0" dirty="0">
                <a:solidFill>
                  <a:srgbClr val="23263B"/>
                </a:solidFill>
                <a:effectLst/>
                <a:latin typeface="Comic Sans MS" panose="030F0702030302020204" pitchFamily="66" charset="0"/>
              </a:rPr>
              <a:t>s </a:t>
            </a:r>
            <a:r>
              <a:rPr lang="zh-CN" altLang="en-US" b="0" i="0" dirty="0">
                <a:solidFill>
                  <a:srgbClr val="23263B"/>
                </a:solidFill>
                <a:effectLst/>
                <a:latin typeface="Comic Sans MS" panose="030F0702030302020204" pitchFamily="66" charset="0"/>
              </a:rPr>
              <a:t>中出现多少次，那么两次查询得到的结果之差即为答案。</a:t>
            </a:r>
            <a:endParaRPr lang="en-US" altLang="zh-CN" b="0" i="0" dirty="0">
              <a:solidFill>
                <a:srgbClr val="23263B"/>
              </a:solidFill>
              <a:effectLst/>
              <a:latin typeface="Comic Sans MS" panose="030F0702030302020204" pitchFamily="66" charset="0"/>
            </a:endParaRPr>
          </a:p>
          <a:p>
            <a:r>
              <a:rPr lang="zh-CN" altLang="en-US" b="0" i="0" dirty="0">
                <a:solidFill>
                  <a:srgbClr val="23263B"/>
                </a:solidFill>
                <a:effectLst/>
                <a:latin typeface="Comic Sans MS" panose="030F0702030302020204" pitchFamily="66" charset="0"/>
              </a:rPr>
              <a:t>再来看有多次查询的本题，本题统计答案的思路与简化版相同，那为什么不能直接将上面的操作进行多次呢？答案很简单，我们每次修改后 </a:t>
            </a:r>
            <a:r>
              <a:rPr lang="en-US" altLang="zh-CN" b="0" i="0" dirty="0" err="1">
                <a:solidFill>
                  <a:srgbClr val="23263B"/>
                </a:solidFill>
                <a:effectLst/>
                <a:latin typeface="Comic Sans MS" panose="030F0702030302020204" pitchFamily="66" charset="0"/>
              </a:rPr>
              <a:t>Trie</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的形态都发生了改变，所以在下一次查询之前，我们需要重建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自动机！而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自动机的建立是 </a:t>
            </a:r>
            <a:r>
              <a:rPr lang="en-US" altLang="zh-CN" b="0" i="0" dirty="0">
                <a:solidFill>
                  <a:srgbClr val="23263B"/>
                </a:solidFill>
                <a:effectLst/>
                <a:latin typeface="Comic Sans MS" panose="030F0702030302020204" pitchFamily="66" charset="0"/>
              </a:rPr>
              <a:t>O(∑|</a:t>
            </a:r>
            <a:r>
              <a:rPr lang="en-US" altLang="zh-CN" b="0" i="0" dirty="0" err="1">
                <a:solidFill>
                  <a:srgbClr val="23263B"/>
                </a:solidFill>
                <a:effectLst/>
                <a:latin typeface="Comic Sans MS" panose="030F0702030302020204" pitchFamily="66" charset="0"/>
              </a:rPr>
              <a:t>si</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的，那么时间复杂度就变为了 </a:t>
            </a:r>
            <a:r>
              <a:rPr lang="en-US" altLang="zh-CN" b="0" i="0" dirty="0">
                <a:solidFill>
                  <a:srgbClr val="23263B"/>
                </a:solidFill>
                <a:effectLst/>
                <a:latin typeface="Comic Sans MS" panose="030F0702030302020204" pitchFamily="66" charset="0"/>
              </a:rPr>
              <a:t>O(m∑|</a:t>
            </a:r>
            <a:r>
              <a:rPr lang="en-US" altLang="zh-CN" b="0" i="0" dirty="0" err="1">
                <a:solidFill>
                  <a:srgbClr val="23263B"/>
                </a:solidFill>
                <a:effectLst/>
                <a:latin typeface="Comic Sans MS" panose="030F0702030302020204" pitchFamily="66" charset="0"/>
              </a:rPr>
              <a:t>si</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了，不能接受。</a:t>
            </a:r>
            <a:endParaRPr lang="zh-CN" altLang="en-US" dirty="0"/>
          </a:p>
        </p:txBody>
      </p:sp>
    </p:spTree>
    <p:extLst>
      <p:ext uri="{BB962C8B-B14F-4D97-AF65-F5344CB8AC3E}">
        <p14:creationId xmlns:p14="http://schemas.microsoft.com/office/powerpoint/2010/main" val="203893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95D4E-28CE-1368-E93F-D019368464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10498B-2320-5797-588B-3F385A0B3148}"/>
              </a:ext>
            </a:extLst>
          </p:cNvPr>
          <p:cNvSpPr>
            <a:spLocks noGrp="1"/>
          </p:cNvSpPr>
          <p:nvPr>
            <p:ph idx="1"/>
          </p:nvPr>
        </p:nvSpPr>
        <p:spPr/>
        <p:txBody>
          <a:bodyPr>
            <a:normAutofit lnSpcReduction="10000"/>
          </a:bodyPr>
          <a:lstStyle/>
          <a:p>
            <a:pPr algn="l"/>
            <a:r>
              <a:rPr lang="zh-CN" altLang="en-US" b="0" i="0" dirty="0">
                <a:solidFill>
                  <a:srgbClr val="23263B"/>
                </a:solidFill>
                <a:effectLst/>
                <a:latin typeface="Comic Sans MS" panose="030F0702030302020204" pitchFamily="66" charset="0"/>
              </a:rPr>
              <a:t>那怎么办？发现题目中要询问的信息是满足独立性、可加性的，也就是说，如果我们将原本的字符串分开来，建成多个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自动机，在这几个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自动机上查询到的结果之和仍然是我们想要的答案。所以这样的情况我们可以考虑二进制分组，我们最多把长度为 </a:t>
            </a:r>
            <a:r>
              <a:rPr lang="en-US" altLang="zh-CN" b="0" i="0" dirty="0">
                <a:solidFill>
                  <a:srgbClr val="23263B"/>
                </a:solidFill>
                <a:effectLst/>
                <a:latin typeface="Comic Sans MS" panose="030F0702030302020204" pitchFamily="66" charset="0"/>
              </a:rPr>
              <a:t>n </a:t>
            </a:r>
            <a:r>
              <a:rPr lang="zh-CN" altLang="en-US" b="0" i="0" dirty="0">
                <a:solidFill>
                  <a:srgbClr val="23263B"/>
                </a:solidFill>
                <a:effectLst/>
                <a:latin typeface="Comic Sans MS" panose="030F0702030302020204" pitchFamily="66" charset="0"/>
              </a:rPr>
              <a:t>的序列分为 </a:t>
            </a:r>
            <a:r>
              <a:rPr lang="en-US" altLang="zh-CN" b="0" i="0" dirty="0" err="1">
                <a:solidFill>
                  <a:srgbClr val="23263B"/>
                </a:solidFill>
                <a:effectLst/>
                <a:latin typeface="Comic Sans MS" panose="030F0702030302020204" pitchFamily="66" charset="0"/>
              </a:rPr>
              <a:t>log⁡n</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组，每个组里维护一棵 </a:t>
            </a:r>
            <a:r>
              <a:rPr lang="en-US" altLang="zh-CN" b="0" i="0" dirty="0" err="1">
                <a:solidFill>
                  <a:srgbClr val="23263B"/>
                </a:solidFill>
                <a:effectLst/>
                <a:latin typeface="Comic Sans MS" panose="030F0702030302020204" pitchFamily="66" charset="0"/>
              </a:rPr>
              <a:t>Trie</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树和一个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自动机，每次插入一个新的字符串时，便将可以合并的组合并（注意是合并 </a:t>
            </a:r>
            <a:r>
              <a:rPr lang="en-US" altLang="zh-CN" b="0" i="0" dirty="0" err="1">
                <a:solidFill>
                  <a:srgbClr val="23263B"/>
                </a:solidFill>
                <a:effectLst/>
                <a:latin typeface="Comic Sans MS" panose="030F0702030302020204" pitchFamily="66" charset="0"/>
              </a:rPr>
              <a:t>Trie</a:t>
            </a:r>
            <a:r>
              <a:rPr lang="en-US" altLang="zh-CN" b="0" i="0" dirty="0">
                <a:solidFill>
                  <a:srgbClr val="23263B"/>
                </a:solidFill>
                <a:effectLst/>
                <a:latin typeface="Comic Sans MS" panose="030F0702030302020204" pitchFamily="66" charset="0"/>
              </a:rPr>
              <a:t> </a:t>
            </a:r>
            <a:r>
              <a:rPr lang="zh-CN" altLang="en-US" b="0" i="0" dirty="0">
                <a:solidFill>
                  <a:srgbClr val="23263B"/>
                </a:solidFill>
                <a:effectLst/>
                <a:latin typeface="Comic Sans MS" panose="030F0702030302020204" pitchFamily="66" charset="0"/>
              </a:rPr>
              <a:t>树），之后在合成的新组上建立相应的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自动机。上面证明过了，合并的时间复杂度近似 </a:t>
            </a:r>
            <a:r>
              <a:rPr lang="en-US" altLang="zh-CN" b="0" i="0" dirty="0">
                <a:solidFill>
                  <a:srgbClr val="23263B"/>
                </a:solidFill>
                <a:effectLst/>
                <a:latin typeface="Comic Sans MS" panose="030F0702030302020204" pitchFamily="66" charset="0"/>
              </a:rPr>
              <a:t>O(f(n)</a:t>
            </a:r>
            <a:r>
              <a:rPr lang="en-US" altLang="zh-CN" b="0" i="0" dirty="0" err="1">
                <a:solidFill>
                  <a:srgbClr val="23263B"/>
                </a:solidFill>
                <a:effectLst/>
                <a:latin typeface="Comic Sans MS" panose="030F0702030302020204" pitchFamily="66" charset="0"/>
              </a:rPr>
              <a:t>log⁡n</a:t>
            </a:r>
            <a:r>
              <a:rPr lang="en-US" altLang="zh-CN" b="0" i="0" dirty="0">
                <a:solidFill>
                  <a:srgbClr val="23263B"/>
                </a:solidFill>
                <a:effectLst/>
                <a:latin typeface="Comic Sans MS" panose="030F0702030302020204" pitchFamily="66" charset="0"/>
              </a:rPr>
              <a:t>)</a:t>
            </a:r>
            <a:r>
              <a:rPr lang="zh-CN" altLang="en-US" b="0" i="0" dirty="0">
                <a:solidFill>
                  <a:srgbClr val="23263B"/>
                </a:solidFill>
                <a:effectLst/>
                <a:latin typeface="Comic Sans MS" panose="030F0702030302020204" pitchFamily="66" charset="0"/>
              </a:rPr>
              <a:t>，这里的 </a:t>
            </a:r>
            <a:r>
              <a:rPr lang="en-US" altLang="zh-CN" b="0" i="0" dirty="0">
                <a:solidFill>
                  <a:srgbClr val="23263B"/>
                </a:solidFill>
                <a:effectLst/>
                <a:latin typeface="Comic Sans MS" panose="030F0702030302020204" pitchFamily="66" charset="0"/>
              </a:rPr>
              <a:t>f(n) </a:t>
            </a:r>
            <a:r>
              <a:rPr lang="zh-CN" altLang="en-US" b="0" i="0" dirty="0">
                <a:solidFill>
                  <a:srgbClr val="23263B"/>
                </a:solidFill>
                <a:effectLst/>
                <a:latin typeface="Comic Sans MS" panose="030F0702030302020204" pitchFamily="66" charset="0"/>
              </a:rPr>
              <a:t>是将所有字符串合并并构建 </a:t>
            </a:r>
            <a:r>
              <a:rPr lang="en-US" altLang="zh-CN" b="0" i="0" dirty="0">
                <a:solidFill>
                  <a:srgbClr val="23263B"/>
                </a:solidFill>
                <a:effectLst/>
                <a:latin typeface="Comic Sans MS" panose="030F0702030302020204" pitchFamily="66" charset="0"/>
              </a:rPr>
              <a:t>AC </a:t>
            </a:r>
            <a:r>
              <a:rPr lang="zh-CN" altLang="en-US" b="0" i="0" dirty="0">
                <a:solidFill>
                  <a:srgbClr val="23263B"/>
                </a:solidFill>
                <a:effectLst/>
                <a:latin typeface="Comic Sans MS" panose="030F0702030302020204" pitchFamily="66" charset="0"/>
              </a:rPr>
              <a:t>自动机的时间复杂度，即 </a:t>
            </a:r>
            <a:r>
              <a:rPr lang="en-US" altLang="zh-CN" b="0" i="0" dirty="0">
                <a:solidFill>
                  <a:srgbClr val="23263B"/>
                </a:solidFill>
                <a:effectLst/>
                <a:latin typeface="Comic Sans MS" panose="030F0702030302020204" pitchFamily="66" charset="0"/>
              </a:rPr>
              <a:t>O(∑|</a:t>
            </a:r>
            <a:r>
              <a:rPr lang="en-US" altLang="zh-CN" b="0" i="0" dirty="0" err="1">
                <a:solidFill>
                  <a:srgbClr val="23263B"/>
                </a:solidFill>
                <a:effectLst/>
                <a:latin typeface="Comic Sans MS" panose="030F0702030302020204" pitchFamily="66" charset="0"/>
              </a:rPr>
              <a:t>si</a:t>
            </a:r>
            <a:r>
              <a:rPr lang="en-US" altLang="zh-CN" b="0" i="0" dirty="0">
                <a:solidFill>
                  <a:srgbClr val="23263B"/>
                </a:solidFill>
                <a:effectLst/>
                <a:latin typeface="Comic Sans MS" panose="030F0702030302020204" pitchFamily="66" charset="0"/>
              </a:rPr>
              <a:t>|)</a:t>
            </a:r>
            <a:r>
              <a:rPr lang="zh-CN" altLang="en-US" b="0" i="0" dirty="0">
                <a:solidFill>
                  <a:srgbClr val="23263B"/>
                </a:solidFill>
                <a:effectLst/>
                <a:latin typeface="Comic Sans MS" panose="030F0702030302020204" pitchFamily="66" charset="0"/>
              </a:rPr>
              <a:t>，于是修改操作的整体时间复杂度为 </a:t>
            </a:r>
            <a:r>
              <a:rPr lang="en-US" altLang="zh-CN" b="0" i="0" dirty="0">
                <a:solidFill>
                  <a:srgbClr val="23263B"/>
                </a:solidFill>
                <a:effectLst/>
                <a:latin typeface="Comic Sans MS" panose="030F0702030302020204" pitchFamily="66" charset="0"/>
              </a:rPr>
              <a:t>O(∑|</a:t>
            </a:r>
            <a:r>
              <a:rPr lang="en-US" altLang="zh-CN" b="0" i="0" dirty="0" err="1">
                <a:solidFill>
                  <a:srgbClr val="23263B"/>
                </a:solidFill>
                <a:effectLst/>
                <a:latin typeface="Comic Sans MS" panose="030F0702030302020204" pitchFamily="66" charset="0"/>
              </a:rPr>
              <a:t>si|log⁡n</a:t>
            </a:r>
            <a:r>
              <a:rPr lang="en-US" altLang="zh-CN" b="0" i="0" dirty="0">
                <a:solidFill>
                  <a:srgbClr val="23263B"/>
                </a:solidFill>
                <a:effectLst/>
                <a:latin typeface="Comic Sans MS" panose="030F0702030302020204" pitchFamily="66" charset="0"/>
              </a:rPr>
              <a:t>).</a:t>
            </a:r>
          </a:p>
          <a:p>
            <a:pPr algn="l"/>
            <a:r>
              <a:rPr lang="zh-CN" altLang="en-US" b="0" i="0" dirty="0">
                <a:solidFill>
                  <a:srgbClr val="23263B"/>
                </a:solidFill>
                <a:effectLst/>
                <a:latin typeface="Comic Sans MS" panose="030F0702030302020204" pitchFamily="66" charset="0"/>
              </a:rPr>
              <a:t>至于查询的时间复杂度为 </a:t>
            </a:r>
            <a:r>
              <a:rPr lang="en-US" altLang="zh-CN" b="0" i="0" dirty="0">
                <a:solidFill>
                  <a:srgbClr val="23263B"/>
                </a:solidFill>
                <a:effectLst/>
                <a:latin typeface="Comic Sans MS" panose="030F0702030302020204" pitchFamily="66" charset="0"/>
              </a:rPr>
              <a:t>O(|</a:t>
            </a:r>
            <a:r>
              <a:rPr lang="en-US" altLang="zh-CN" b="0" i="0" dirty="0" err="1">
                <a:solidFill>
                  <a:srgbClr val="23263B"/>
                </a:solidFill>
                <a:effectLst/>
                <a:latin typeface="Comic Sans MS" panose="030F0702030302020204" pitchFamily="66" charset="0"/>
              </a:rPr>
              <a:t>t|log⁡n</a:t>
            </a:r>
            <a:r>
              <a:rPr lang="en-US" altLang="zh-CN" b="0" i="0" dirty="0">
                <a:solidFill>
                  <a:srgbClr val="23263B"/>
                </a:solidFill>
                <a:effectLst/>
                <a:latin typeface="Comic Sans MS" panose="030F0702030302020204" pitchFamily="66" charset="0"/>
              </a:rPr>
              <a:t>)</a:t>
            </a:r>
            <a:r>
              <a:rPr lang="zh-CN" altLang="en-US" b="0" i="0" dirty="0">
                <a:solidFill>
                  <a:srgbClr val="23263B"/>
                </a:solidFill>
                <a:effectLst/>
                <a:latin typeface="Comic Sans MS" panose="030F0702030302020204" pitchFamily="66" charset="0"/>
              </a:rPr>
              <a:t>，其中 </a:t>
            </a:r>
            <a:r>
              <a:rPr lang="en-US" altLang="zh-CN" b="0" i="0" dirty="0">
                <a:solidFill>
                  <a:srgbClr val="23263B"/>
                </a:solidFill>
                <a:effectLst/>
                <a:latin typeface="Comic Sans MS" panose="030F0702030302020204" pitchFamily="66" charset="0"/>
              </a:rPr>
              <a:t>t </a:t>
            </a:r>
            <a:r>
              <a:rPr lang="zh-CN" altLang="en-US" b="0" i="0" dirty="0">
                <a:solidFill>
                  <a:srgbClr val="23263B"/>
                </a:solidFill>
                <a:effectLst/>
                <a:latin typeface="Comic Sans MS" panose="030F0702030302020204" pitchFamily="66" charset="0"/>
              </a:rPr>
              <a:t>是询问的文本串。</a:t>
            </a:r>
          </a:p>
          <a:p>
            <a:endParaRPr lang="zh-CN" altLang="en-US" dirty="0"/>
          </a:p>
        </p:txBody>
      </p:sp>
    </p:spTree>
    <p:extLst>
      <p:ext uri="{BB962C8B-B14F-4D97-AF65-F5344CB8AC3E}">
        <p14:creationId xmlns:p14="http://schemas.microsoft.com/office/powerpoint/2010/main" val="101257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2ABE2-09B9-5234-DC22-68E60EF8EAA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F513B6-C99C-3A3B-8066-F3F34AB2A099}"/>
              </a:ext>
            </a:extLst>
          </p:cNvPr>
          <p:cNvSpPr>
            <a:spLocks noGrp="1"/>
          </p:cNvSpPr>
          <p:nvPr>
            <p:ph idx="1"/>
          </p:nvPr>
        </p:nvSpPr>
        <p:spPr/>
        <p:txBody>
          <a:bodyPr/>
          <a:lstStyle/>
          <a:p>
            <a:r>
              <a:rPr lang="zh-CN" altLang="en-US" dirty="0"/>
              <a:t>对于不按二进制分组，显然，进制数越大，查询的复杂度就会越高，插入的复杂度就会越低，因为你分的组变多了。这可能对一些特殊的题目有用。</a:t>
            </a:r>
          </a:p>
        </p:txBody>
      </p:sp>
    </p:spTree>
    <p:extLst>
      <p:ext uri="{BB962C8B-B14F-4D97-AF65-F5344CB8AC3E}">
        <p14:creationId xmlns:p14="http://schemas.microsoft.com/office/powerpoint/2010/main" val="165537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36F00-8E22-DBDD-B79D-D0AFC14BB3FD}"/>
              </a:ext>
            </a:extLst>
          </p:cNvPr>
          <p:cNvSpPr>
            <a:spLocks noGrp="1"/>
          </p:cNvSpPr>
          <p:nvPr>
            <p:ph type="ctrTitle"/>
          </p:nvPr>
        </p:nvSpPr>
        <p:spPr/>
        <p:txBody>
          <a:bodyPr/>
          <a:lstStyle/>
          <a:p>
            <a:r>
              <a:rPr lang="zh-CN" altLang="en-US" dirty="0"/>
              <a:t>谢谢。</a:t>
            </a:r>
          </a:p>
        </p:txBody>
      </p:sp>
      <p:sp>
        <p:nvSpPr>
          <p:cNvPr id="3" name="副标题 2">
            <a:extLst>
              <a:ext uri="{FF2B5EF4-FFF2-40B4-BE49-F238E27FC236}">
                <a16:creationId xmlns:a16="http://schemas.microsoft.com/office/drawing/2014/main" id="{25940B85-DB83-E5CE-3406-B83F2630C17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9870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0260-A3AA-E65F-0B86-AA891EFDC89A}"/>
              </a:ext>
            </a:extLst>
          </p:cNvPr>
          <p:cNvSpPr>
            <a:spLocks noGrp="1"/>
          </p:cNvSpPr>
          <p:nvPr>
            <p:ph type="title"/>
          </p:nvPr>
        </p:nvSpPr>
        <p:spPr/>
        <p:txBody>
          <a:bodyPr/>
          <a:lstStyle/>
          <a:p>
            <a:r>
              <a:rPr lang="zh-CN" altLang="en-US" dirty="0"/>
              <a:t>传统作弊</a:t>
            </a:r>
          </a:p>
        </p:txBody>
      </p:sp>
      <p:sp>
        <p:nvSpPr>
          <p:cNvPr id="3" name="内容占位符 2">
            <a:extLst>
              <a:ext uri="{FF2B5EF4-FFF2-40B4-BE49-F238E27FC236}">
                <a16:creationId xmlns:a16="http://schemas.microsoft.com/office/drawing/2014/main" id="{5F479594-3BC0-3351-FE86-65E357160BBE}"/>
              </a:ext>
            </a:extLst>
          </p:cNvPr>
          <p:cNvSpPr>
            <a:spLocks noGrp="1"/>
          </p:cNvSpPr>
          <p:nvPr>
            <p:ph idx="1"/>
          </p:nvPr>
        </p:nvSpPr>
        <p:spPr>
          <a:xfrm>
            <a:off x="625136" y="1690688"/>
            <a:ext cx="10515600" cy="4351338"/>
          </a:xfrm>
        </p:spPr>
        <p:txBody>
          <a:bodyPr/>
          <a:lstStyle/>
          <a:p>
            <a:r>
              <a:rPr lang="zh-CN" altLang="en-US" dirty="0"/>
              <a:t>代打</a:t>
            </a:r>
            <a:endParaRPr lang="en-US" altLang="zh-CN" dirty="0"/>
          </a:p>
          <a:p>
            <a:r>
              <a:rPr lang="zh-CN" altLang="en-US" dirty="0"/>
              <a:t>传抄</a:t>
            </a:r>
            <a:endParaRPr lang="en-US" altLang="zh-CN" dirty="0"/>
          </a:p>
          <a:p>
            <a:r>
              <a:rPr lang="zh-CN" altLang="en-US" dirty="0"/>
              <a:t>非法组队</a:t>
            </a:r>
            <a:endParaRPr lang="en-US" altLang="zh-CN" dirty="0"/>
          </a:p>
          <a:p>
            <a:r>
              <a:rPr lang="zh-CN" altLang="en-US" dirty="0"/>
              <a:t>泄题</a:t>
            </a:r>
            <a:endParaRPr lang="en-US" altLang="zh-CN" dirty="0"/>
          </a:p>
          <a:p>
            <a:pPr marL="0" indent="0">
              <a:buNone/>
            </a:pPr>
            <a:endParaRPr lang="en-US" altLang="zh-CN" dirty="0"/>
          </a:p>
          <a:p>
            <a:endParaRPr lang="zh-CN" altLang="en-US" dirty="0"/>
          </a:p>
        </p:txBody>
      </p:sp>
      <p:pic>
        <p:nvPicPr>
          <p:cNvPr id="5" name="图片 4">
            <a:extLst>
              <a:ext uri="{FF2B5EF4-FFF2-40B4-BE49-F238E27FC236}">
                <a16:creationId xmlns:a16="http://schemas.microsoft.com/office/drawing/2014/main" id="{BB8F6708-1DF8-5B71-8C43-77EE0DF020C7}"/>
              </a:ext>
            </a:extLst>
          </p:cNvPr>
          <p:cNvPicPr>
            <a:picLocks noChangeAspect="1"/>
          </p:cNvPicPr>
          <p:nvPr/>
        </p:nvPicPr>
        <p:blipFill>
          <a:blip r:embed="rId2"/>
          <a:stretch>
            <a:fillRect/>
          </a:stretch>
        </p:blipFill>
        <p:spPr>
          <a:xfrm>
            <a:off x="3844031" y="3669733"/>
            <a:ext cx="7824186" cy="3009759"/>
          </a:xfrm>
          <a:prstGeom prst="rect">
            <a:avLst/>
          </a:prstGeom>
        </p:spPr>
      </p:pic>
      <p:pic>
        <p:nvPicPr>
          <p:cNvPr id="1026" name="Picture 2" descr="图片">
            <a:extLst>
              <a:ext uri="{FF2B5EF4-FFF2-40B4-BE49-F238E27FC236}">
                <a16:creationId xmlns:a16="http://schemas.microsoft.com/office/drawing/2014/main" id="{6D9043D4-16C6-57CE-DB8B-2DE6F3A0F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947" y="507738"/>
            <a:ext cx="2171156" cy="3215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图片">
            <a:extLst>
              <a:ext uri="{FF2B5EF4-FFF2-40B4-BE49-F238E27FC236}">
                <a16:creationId xmlns:a16="http://schemas.microsoft.com/office/drawing/2014/main" id="{378FD1E8-3CA6-E070-C3CB-CCD87072B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019" y="588328"/>
            <a:ext cx="2116740" cy="313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4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4023E-E44B-1E22-4D9F-00324C7A2DD9}"/>
              </a:ext>
            </a:extLst>
          </p:cNvPr>
          <p:cNvSpPr>
            <a:spLocks noGrp="1"/>
          </p:cNvSpPr>
          <p:nvPr>
            <p:ph type="title"/>
          </p:nvPr>
        </p:nvSpPr>
        <p:spPr/>
        <p:txBody>
          <a:bodyPr/>
          <a:lstStyle/>
          <a:p>
            <a:r>
              <a:rPr lang="zh-CN" altLang="en-US" dirty="0"/>
              <a:t>规则性作弊</a:t>
            </a:r>
          </a:p>
        </p:txBody>
      </p:sp>
      <p:sp>
        <p:nvSpPr>
          <p:cNvPr id="3" name="内容占位符 2">
            <a:extLst>
              <a:ext uri="{FF2B5EF4-FFF2-40B4-BE49-F238E27FC236}">
                <a16:creationId xmlns:a16="http://schemas.microsoft.com/office/drawing/2014/main" id="{41874ADD-88DA-663C-DE1C-077BFD08F9C4}"/>
              </a:ext>
            </a:extLst>
          </p:cNvPr>
          <p:cNvSpPr>
            <a:spLocks noGrp="1"/>
          </p:cNvSpPr>
          <p:nvPr>
            <p:ph idx="1"/>
          </p:nvPr>
        </p:nvSpPr>
        <p:spPr/>
        <p:txBody>
          <a:bodyPr/>
          <a:lstStyle/>
          <a:p>
            <a:r>
              <a:rPr lang="zh-CN" altLang="en-US" dirty="0"/>
              <a:t>中科大使用</a:t>
            </a:r>
            <a:r>
              <a:rPr lang="en-US" altLang="zh-CN" dirty="0"/>
              <a:t>word</a:t>
            </a:r>
            <a:r>
              <a:rPr lang="zh-CN" altLang="en-US" dirty="0"/>
              <a:t>翻译被全校禁赛</a:t>
            </a:r>
          </a:p>
        </p:txBody>
      </p:sp>
      <p:pic>
        <p:nvPicPr>
          <p:cNvPr id="2050" name="Picture 2" descr="图片">
            <a:extLst>
              <a:ext uri="{FF2B5EF4-FFF2-40B4-BE49-F238E27FC236}">
                <a16:creationId xmlns:a16="http://schemas.microsoft.com/office/drawing/2014/main" id="{3D2A556A-5FEC-76E7-4006-3DD0AE8D4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907" y="681037"/>
            <a:ext cx="4246707" cy="547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92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52FBF-8137-8E3B-581A-575ADFD0847D}"/>
              </a:ext>
            </a:extLst>
          </p:cNvPr>
          <p:cNvSpPr>
            <a:spLocks noGrp="1"/>
          </p:cNvSpPr>
          <p:nvPr>
            <p:ph type="title"/>
          </p:nvPr>
        </p:nvSpPr>
        <p:spPr/>
        <p:txBody>
          <a:bodyPr/>
          <a:lstStyle/>
          <a:p>
            <a:r>
              <a:rPr lang="en-US" altLang="zh-CN" dirty="0"/>
              <a:t>GPTo1-preview</a:t>
            </a:r>
            <a:r>
              <a:rPr lang="zh-CN" altLang="en-US" dirty="0"/>
              <a:t>在算法竞赛中的表现</a:t>
            </a:r>
          </a:p>
        </p:txBody>
      </p:sp>
      <p:sp>
        <p:nvSpPr>
          <p:cNvPr id="3" name="内容占位符 2">
            <a:extLst>
              <a:ext uri="{FF2B5EF4-FFF2-40B4-BE49-F238E27FC236}">
                <a16:creationId xmlns:a16="http://schemas.microsoft.com/office/drawing/2014/main" id="{390653D3-AADE-3EB8-9B0C-88903B1D2A54}"/>
              </a:ext>
            </a:extLst>
          </p:cNvPr>
          <p:cNvSpPr>
            <a:spLocks noGrp="1"/>
          </p:cNvSpPr>
          <p:nvPr>
            <p:ph idx="1"/>
          </p:nvPr>
        </p:nvSpPr>
        <p:spPr/>
        <p:txBody>
          <a:bodyPr/>
          <a:lstStyle/>
          <a:p>
            <a:r>
              <a:rPr lang="en-US" altLang="zh-CN" dirty="0">
                <a:hlinkClick r:id="rId3"/>
              </a:rPr>
              <a:t>Analyzing how good O1-Mini actually is - </a:t>
            </a:r>
            <a:r>
              <a:rPr lang="en-US" altLang="zh-CN" dirty="0" err="1">
                <a:hlinkClick r:id="rId3"/>
              </a:rPr>
              <a:t>Codeforces</a:t>
            </a:r>
            <a:endParaRPr lang="zh-CN" altLang="en-US" dirty="0"/>
          </a:p>
        </p:txBody>
      </p:sp>
    </p:spTree>
    <p:extLst>
      <p:ext uri="{BB962C8B-B14F-4D97-AF65-F5344CB8AC3E}">
        <p14:creationId xmlns:p14="http://schemas.microsoft.com/office/powerpoint/2010/main" val="62966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ED3AC-16A2-1E5F-4FCA-72E1654A7802}"/>
              </a:ext>
            </a:extLst>
          </p:cNvPr>
          <p:cNvSpPr>
            <a:spLocks noGrp="1"/>
          </p:cNvSpPr>
          <p:nvPr>
            <p:ph type="title"/>
          </p:nvPr>
        </p:nvSpPr>
        <p:spPr/>
        <p:txBody>
          <a:bodyPr/>
          <a:lstStyle/>
          <a:p>
            <a:endParaRPr lang="zh-CN" altLang="en-US" dirty="0"/>
          </a:p>
        </p:txBody>
      </p:sp>
      <p:pic>
        <p:nvPicPr>
          <p:cNvPr id="9" name="内容占位符 8">
            <a:extLst>
              <a:ext uri="{FF2B5EF4-FFF2-40B4-BE49-F238E27FC236}">
                <a16:creationId xmlns:a16="http://schemas.microsoft.com/office/drawing/2014/main" id="{68BEF5B5-7B59-9547-9725-0AC9EE36E74F}"/>
              </a:ext>
            </a:extLst>
          </p:cNvPr>
          <p:cNvPicPr>
            <a:picLocks noGrp="1" noChangeAspect="1"/>
          </p:cNvPicPr>
          <p:nvPr>
            <p:ph idx="1"/>
          </p:nvPr>
        </p:nvPicPr>
        <p:blipFill>
          <a:blip r:embed="rId3"/>
          <a:stretch>
            <a:fillRect/>
          </a:stretch>
        </p:blipFill>
        <p:spPr>
          <a:xfrm>
            <a:off x="713913" y="1460447"/>
            <a:ext cx="10515600" cy="2933298"/>
          </a:xfrm>
        </p:spPr>
      </p:pic>
      <p:pic>
        <p:nvPicPr>
          <p:cNvPr id="11" name="图片 10">
            <a:extLst>
              <a:ext uri="{FF2B5EF4-FFF2-40B4-BE49-F238E27FC236}">
                <a16:creationId xmlns:a16="http://schemas.microsoft.com/office/drawing/2014/main" id="{B219104C-C8B1-5D1A-BB56-583B882D451C}"/>
              </a:ext>
            </a:extLst>
          </p:cNvPr>
          <p:cNvPicPr>
            <a:picLocks noChangeAspect="1"/>
          </p:cNvPicPr>
          <p:nvPr/>
        </p:nvPicPr>
        <p:blipFill>
          <a:blip r:embed="rId4"/>
          <a:stretch>
            <a:fillRect/>
          </a:stretch>
        </p:blipFill>
        <p:spPr>
          <a:xfrm>
            <a:off x="713913" y="4260236"/>
            <a:ext cx="8397536" cy="2457662"/>
          </a:xfrm>
          <a:prstGeom prst="rect">
            <a:avLst/>
          </a:prstGeom>
        </p:spPr>
      </p:pic>
      <p:sp>
        <p:nvSpPr>
          <p:cNvPr id="12" name="文本框 11">
            <a:extLst>
              <a:ext uri="{FF2B5EF4-FFF2-40B4-BE49-F238E27FC236}">
                <a16:creationId xmlns:a16="http://schemas.microsoft.com/office/drawing/2014/main" id="{E5B03ACB-388C-B5F0-4ECE-B2C5D8F6EB18}"/>
              </a:ext>
            </a:extLst>
          </p:cNvPr>
          <p:cNvSpPr txBox="1"/>
          <p:nvPr/>
        </p:nvSpPr>
        <p:spPr>
          <a:xfrm>
            <a:off x="4065973" y="6365289"/>
            <a:ext cx="1455938" cy="369332"/>
          </a:xfrm>
          <a:prstGeom prst="rect">
            <a:avLst/>
          </a:prstGeom>
          <a:noFill/>
        </p:spPr>
        <p:txBody>
          <a:bodyPr wrap="square" rtlCol="0">
            <a:spAutoFit/>
          </a:bodyPr>
          <a:lstStyle/>
          <a:p>
            <a:r>
              <a:rPr lang="zh-CN" altLang="en-US" dirty="0"/>
              <a:t>应当为</a:t>
            </a:r>
            <a:r>
              <a:rPr lang="en-US" altLang="zh-CN" dirty="0"/>
              <a:t>300</a:t>
            </a:r>
            <a:endParaRPr lang="zh-CN" altLang="en-US" dirty="0"/>
          </a:p>
        </p:txBody>
      </p:sp>
    </p:spTree>
    <p:extLst>
      <p:ext uri="{BB962C8B-B14F-4D97-AF65-F5344CB8AC3E}">
        <p14:creationId xmlns:p14="http://schemas.microsoft.com/office/powerpoint/2010/main" val="277522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B6907-9470-BD38-1DB5-C820133F5C64}"/>
              </a:ext>
            </a:extLst>
          </p:cNvPr>
          <p:cNvSpPr>
            <a:spLocks noGrp="1"/>
          </p:cNvSpPr>
          <p:nvPr>
            <p:ph type="title"/>
          </p:nvPr>
        </p:nvSpPr>
        <p:spPr/>
        <p:txBody>
          <a:bodyPr/>
          <a:lstStyle/>
          <a:p>
            <a:r>
              <a:rPr lang="zh-CN" altLang="en-US" dirty="0"/>
              <a:t>具体代码</a:t>
            </a:r>
            <a:r>
              <a:rPr lang="en-US" altLang="zh-CN" dirty="0"/>
              <a:t>/</a:t>
            </a:r>
            <a:r>
              <a:rPr lang="zh-CN" altLang="en-US" dirty="0"/>
              <a:t>过程看</a:t>
            </a:r>
            <a:r>
              <a:rPr lang="en-US" altLang="zh-CN" dirty="0"/>
              <a:t>docx</a:t>
            </a:r>
            <a:endParaRPr lang="zh-CN" altLang="en-US" dirty="0"/>
          </a:p>
        </p:txBody>
      </p:sp>
      <p:pic>
        <p:nvPicPr>
          <p:cNvPr id="5" name="内容占位符 4">
            <a:extLst>
              <a:ext uri="{FF2B5EF4-FFF2-40B4-BE49-F238E27FC236}">
                <a16:creationId xmlns:a16="http://schemas.microsoft.com/office/drawing/2014/main" id="{36271BCF-5DF7-132C-E5A4-F3ACCCE0E67B}"/>
              </a:ext>
            </a:extLst>
          </p:cNvPr>
          <p:cNvPicPr>
            <a:picLocks noGrp="1" noChangeAspect="1"/>
          </p:cNvPicPr>
          <p:nvPr>
            <p:ph idx="1"/>
          </p:nvPr>
        </p:nvPicPr>
        <p:blipFill>
          <a:blip r:embed="rId2"/>
          <a:stretch>
            <a:fillRect/>
          </a:stretch>
        </p:blipFill>
        <p:spPr>
          <a:xfrm>
            <a:off x="838200" y="2119846"/>
            <a:ext cx="10515600" cy="3762896"/>
          </a:xfrm>
        </p:spPr>
      </p:pic>
    </p:spTree>
    <p:extLst>
      <p:ext uri="{BB962C8B-B14F-4D97-AF65-F5344CB8AC3E}">
        <p14:creationId xmlns:p14="http://schemas.microsoft.com/office/powerpoint/2010/main" val="398890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B088C-F922-144B-B58C-746AFC73BF18}"/>
              </a:ext>
            </a:extLst>
          </p:cNvPr>
          <p:cNvSpPr>
            <a:spLocks noGrp="1"/>
          </p:cNvSpPr>
          <p:nvPr>
            <p:ph type="title"/>
          </p:nvPr>
        </p:nvSpPr>
        <p:spPr/>
        <p:txBody>
          <a:bodyPr/>
          <a:lstStyle/>
          <a:p>
            <a:r>
              <a:rPr lang="zh-CN" altLang="en-US" dirty="0"/>
              <a:t>反作弊</a:t>
            </a:r>
            <a:r>
              <a:rPr lang="en-US" altLang="zh-CN" dirty="0"/>
              <a:t>-</a:t>
            </a:r>
            <a:r>
              <a:rPr lang="en-US" altLang="zh-CN" dirty="0" err="1"/>
              <a:t>Codeforces</a:t>
            </a:r>
            <a:endParaRPr lang="zh-CN" altLang="en-US" dirty="0"/>
          </a:p>
        </p:txBody>
      </p:sp>
      <p:pic>
        <p:nvPicPr>
          <p:cNvPr id="5" name="内容占位符 4">
            <a:extLst>
              <a:ext uri="{FF2B5EF4-FFF2-40B4-BE49-F238E27FC236}">
                <a16:creationId xmlns:a16="http://schemas.microsoft.com/office/drawing/2014/main" id="{A2219E68-BB05-CCDB-B4BD-3F473989D0AA}"/>
              </a:ext>
            </a:extLst>
          </p:cNvPr>
          <p:cNvPicPr>
            <a:picLocks noGrp="1" noChangeAspect="1"/>
          </p:cNvPicPr>
          <p:nvPr>
            <p:ph idx="1"/>
          </p:nvPr>
        </p:nvPicPr>
        <p:blipFill>
          <a:blip r:embed="rId2"/>
          <a:stretch>
            <a:fillRect/>
          </a:stretch>
        </p:blipFill>
        <p:spPr>
          <a:xfrm>
            <a:off x="838200" y="1581805"/>
            <a:ext cx="5322903" cy="4834672"/>
          </a:xfrm>
        </p:spPr>
      </p:pic>
      <p:pic>
        <p:nvPicPr>
          <p:cNvPr id="7" name="图片 6">
            <a:extLst>
              <a:ext uri="{FF2B5EF4-FFF2-40B4-BE49-F238E27FC236}">
                <a16:creationId xmlns:a16="http://schemas.microsoft.com/office/drawing/2014/main" id="{A8127568-063D-EB2F-E6EE-46F9CCF71F2D}"/>
              </a:ext>
            </a:extLst>
          </p:cNvPr>
          <p:cNvPicPr>
            <a:picLocks noChangeAspect="1"/>
          </p:cNvPicPr>
          <p:nvPr/>
        </p:nvPicPr>
        <p:blipFill>
          <a:blip r:embed="rId3"/>
          <a:stretch>
            <a:fillRect/>
          </a:stretch>
        </p:blipFill>
        <p:spPr>
          <a:xfrm>
            <a:off x="6096002" y="3429000"/>
            <a:ext cx="6095997" cy="1061712"/>
          </a:xfrm>
          <a:prstGeom prst="rect">
            <a:avLst/>
          </a:prstGeom>
        </p:spPr>
      </p:pic>
    </p:spTree>
    <p:extLst>
      <p:ext uri="{BB962C8B-B14F-4D97-AF65-F5344CB8AC3E}">
        <p14:creationId xmlns:p14="http://schemas.microsoft.com/office/powerpoint/2010/main" val="156945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D2E67-D79E-4D87-C4AC-9E5668F5E3E9}"/>
              </a:ext>
            </a:extLst>
          </p:cNvPr>
          <p:cNvSpPr>
            <a:spLocks noGrp="1"/>
          </p:cNvSpPr>
          <p:nvPr>
            <p:ph type="title"/>
          </p:nvPr>
        </p:nvSpPr>
        <p:spPr/>
        <p:txBody>
          <a:bodyPr/>
          <a:lstStyle/>
          <a:p>
            <a:r>
              <a:rPr lang="zh-CN" altLang="en-US" dirty="0"/>
              <a:t>反作弊</a:t>
            </a:r>
            <a:r>
              <a:rPr lang="en-US" altLang="zh-CN" dirty="0"/>
              <a:t>-</a:t>
            </a:r>
            <a:r>
              <a:rPr lang="en-US" altLang="zh-CN" dirty="0" err="1"/>
              <a:t>Leetcode</a:t>
            </a:r>
            <a:endParaRPr lang="zh-CN" altLang="en-US" dirty="0"/>
          </a:p>
        </p:txBody>
      </p:sp>
      <p:pic>
        <p:nvPicPr>
          <p:cNvPr id="5" name="内容占位符 4">
            <a:extLst>
              <a:ext uri="{FF2B5EF4-FFF2-40B4-BE49-F238E27FC236}">
                <a16:creationId xmlns:a16="http://schemas.microsoft.com/office/drawing/2014/main" id="{9E20E255-1E0D-4E80-D630-313A7E675C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8301" y="1820034"/>
            <a:ext cx="10515600" cy="545122"/>
          </a:xfrm>
        </p:spPr>
      </p:pic>
      <p:sp>
        <p:nvSpPr>
          <p:cNvPr id="6" name="文本框 5">
            <a:extLst>
              <a:ext uri="{FF2B5EF4-FFF2-40B4-BE49-F238E27FC236}">
                <a16:creationId xmlns:a16="http://schemas.microsoft.com/office/drawing/2014/main" id="{BA6556EA-03BD-AE04-DEBB-19C145978738}"/>
              </a:ext>
            </a:extLst>
          </p:cNvPr>
          <p:cNvSpPr txBox="1"/>
          <p:nvPr/>
        </p:nvSpPr>
        <p:spPr>
          <a:xfrm>
            <a:off x="838200" y="2894120"/>
            <a:ext cx="3041342" cy="369332"/>
          </a:xfrm>
          <a:prstGeom prst="rect">
            <a:avLst/>
          </a:prstGeom>
          <a:noFill/>
        </p:spPr>
        <p:txBody>
          <a:bodyPr wrap="square" rtlCol="0">
            <a:spAutoFit/>
          </a:bodyPr>
          <a:lstStyle/>
          <a:p>
            <a:r>
              <a:rPr lang="zh-CN" altLang="en-US" dirty="0"/>
              <a:t>复制文字乱码</a:t>
            </a:r>
          </a:p>
        </p:txBody>
      </p:sp>
      <p:pic>
        <p:nvPicPr>
          <p:cNvPr id="8" name="图片 7">
            <a:extLst>
              <a:ext uri="{FF2B5EF4-FFF2-40B4-BE49-F238E27FC236}">
                <a16:creationId xmlns:a16="http://schemas.microsoft.com/office/drawing/2014/main" id="{41063392-AACA-F179-8CF4-B29D90840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823484"/>
            <a:ext cx="9910439" cy="2288503"/>
          </a:xfrm>
          <a:prstGeom prst="rect">
            <a:avLst/>
          </a:prstGeom>
        </p:spPr>
      </p:pic>
    </p:spTree>
    <p:extLst>
      <p:ext uri="{BB962C8B-B14F-4D97-AF65-F5344CB8AC3E}">
        <p14:creationId xmlns:p14="http://schemas.microsoft.com/office/powerpoint/2010/main" val="16519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F9FBD-9267-AC24-3013-301B742E2D8B}"/>
              </a:ext>
            </a:extLst>
          </p:cNvPr>
          <p:cNvSpPr>
            <a:spLocks noGrp="1"/>
          </p:cNvSpPr>
          <p:nvPr>
            <p:ph type="ctrTitle"/>
          </p:nvPr>
        </p:nvSpPr>
        <p:spPr/>
        <p:txBody>
          <a:bodyPr/>
          <a:lstStyle/>
          <a:p>
            <a:r>
              <a:rPr lang="zh-CN" altLang="en-US" dirty="0"/>
              <a:t>二进制分组</a:t>
            </a:r>
          </a:p>
        </p:txBody>
      </p:sp>
      <p:sp>
        <p:nvSpPr>
          <p:cNvPr id="3" name="副标题 2">
            <a:extLst>
              <a:ext uri="{FF2B5EF4-FFF2-40B4-BE49-F238E27FC236}">
                <a16:creationId xmlns:a16="http://schemas.microsoft.com/office/drawing/2014/main" id="{E534F50E-17D6-7E8E-6217-54070FC76053}"/>
              </a:ext>
            </a:extLst>
          </p:cNvPr>
          <p:cNvSpPr>
            <a:spLocks noGrp="1"/>
          </p:cNvSpPr>
          <p:nvPr>
            <p:ph type="subTitle" idx="1"/>
          </p:nvPr>
        </p:nvSpPr>
        <p:spPr/>
        <p:txBody>
          <a:bodyPr/>
          <a:lstStyle/>
          <a:p>
            <a:r>
              <a:rPr lang="en-US" altLang="zh-CN" dirty="0"/>
              <a:t>2024.9.30</a:t>
            </a:r>
            <a:endParaRPr lang="zh-CN" altLang="en-US" dirty="0"/>
          </a:p>
        </p:txBody>
      </p:sp>
    </p:spTree>
    <p:extLst>
      <p:ext uri="{BB962C8B-B14F-4D97-AF65-F5344CB8AC3E}">
        <p14:creationId xmlns:p14="http://schemas.microsoft.com/office/powerpoint/2010/main" val="37428318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999</Words>
  <Application>Microsoft Office PowerPoint</Application>
  <PresentationFormat>宽屏</PresentationFormat>
  <Paragraphs>39</Paragraphs>
  <Slides>17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华文行楷</vt:lpstr>
      <vt:lpstr>Arial</vt:lpstr>
      <vt:lpstr>Comic Sans MS</vt:lpstr>
      <vt:lpstr>Office 主题​​</vt:lpstr>
      <vt:lpstr>算法竞赛中的作弊与反作弊</vt:lpstr>
      <vt:lpstr>传统作弊</vt:lpstr>
      <vt:lpstr>规则性作弊</vt:lpstr>
      <vt:lpstr>GPTo1-preview在算法竞赛中的表现</vt:lpstr>
      <vt:lpstr>PowerPoint 演示文稿</vt:lpstr>
      <vt:lpstr>具体代码/过程看docx</vt:lpstr>
      <vt:lpstr>反作弊-Codeforces</vt:lpstr>
      <vt:lpstr>反作弊-Leetcode</vt:lpstr>
      <vt:lpstr>二进制分组</vt:lpstr>
      <vt:lpstr>快速幂</vt:lpstr>
      <vt:lpstr>PowerPoint 演示文稿</vt:lpstr>
      <vt:lpstr>PowerPoint 演示文稿</vt:lpstr>
      <vt:lpstr>CF710F String Set Queries</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 YuXiu</dc:creator>
  <cp:lastModifiedBy>Bai YuXiu</cp:lastModifiedBy>
  <cp:revision>12</cp:revision>
  <dcterms:created xsi:type="dcterms:W3CDTF">2024-09-29T07:45:44Z</dcterms:created>
  <dcterms:modified xsi:type="dcterms:W3CDTF">2024-09-29T09:57:32Z</dcterms:modified>
</cp:coreProperties>
</file>