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4"/>
  </p:notesMasterIdLst>
  <p:handoutMasterIdLst>
    <p:handoutMasterId r:id="rId25"/>
  </p:handoutMasterIdLst>
  <p:sldIdLst>
    <p:sldId id="256" r:id="rId3"/>
    <p:sldId id="269" r:id="rId4"/>
    <p:sldId id="271" r:id="rId5"/>
    <p:sldId id="272" r:id="rId6"/>
    <p:sldId id="273" r:id="rId7"/>
    <p:sldId id="274" r:id="rId8"/>
    <p:sldId id="275" r:id="rId9"/>
    <p:sldId id="276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90" r:id="rId21"/>
    <p:sldId id="278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1461297-CAA5-4C36-913A-CD681EDAE7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DD71DE-1AFF-4D2C-A7D9-BBA9B38716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A9974-CE89-4ED3-B2F9-7E28ABBB1B7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CE97687-2663-4FCC-B816-D1DD062E63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C9D340-B040-4E47-91B6-2AAAC4D113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0AD66-5160-4A7F-A937-D55274D4A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885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FFFFFF"/>
                </a:solidFill>
                <a:latin typeface="Tw Cen MT"/>
              </a:rPr>
              <a:t>Click to move the slide</a:t>
            </a: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2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223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224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25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7769A5B-1672-499C-B822-FB17B75579AF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ru-RU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12F7D23-F09D-40C4-8D7E-B8D8FCA9E76F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21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F2BC6C9-DEE1-4FF3-8B7E-DC4810FB82E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CE0DC2D-E7C7-403D-BAB0-8F507A62323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E7FDEE3-342B-4EEC-8F7C-F31A74EFA08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A391858-EC1E-4555-ADA6-D1FBC6AC142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B115C2B-9BE0-400B-85FF-A40D5FC3B4D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D5EA9B6-E41E-4FB8-B3D3-D492BDD402D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8E7BA46-8531-4395-B975-8C9A50C4C0E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4507FAC-D3A3-45CA-92CE-3198FB3E0CA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53C4A7-2BDB-43B3-8154-D4D8ADAD575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1876320" y="1122480"/>
            <a:ext cx="8791200" cy="110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46EA300-B035-40E0-A377-249A97C686E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DAD80D6-634E-4C77-9756-87C7D542EB9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DBC00A0-4491-47AD-B2F2-9032AF32A11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4912881-0332-44DF-9234-1B3E6F00CEE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66C00D2-2DB3-4AB6-95AE-7665EFFDCB0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A1D5258-7E1F-4B65-98FF-01B45D5FE96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A41C672-382A-42DB-9102-5E040E88060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9B6E577-C894-41BF-A651-40C0F9CFB2C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444A3F-BB32-41FC-8412-9DE1800A41D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D55D891-801E-4D22-ADD2-E096096A04A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5F66926-05B8-433E-82D4-82D564B299B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1876320" y="1122480"/>
            <a:ext cx="8791200" cy="110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D4583CB-0884-4B32-A8C6-AEBDDA480E5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54C6276-5B79-4F69-85EA-96B346D4DA3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250D1AB-7D18-4D20-8D73-12F30176917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CF8699C-65ED-4416-86F7-5C409D17A35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2" descr="\\DROBO-FS\QuickDrops\JB\PPTX NG\Droplets\LightingOverlay.png"/>
          <p:cNvPicPr/>
          <p:nvPr/>
        </p:nvPicPr>
        <p:blipFill>
          <a:blip r:embed="rId15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103" name="Group 7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2" name="Group 8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3" name="Rectangle 5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" name="Freeform 6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" name="Freeform 7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" name="Freeform 8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10800"/>
                  <a:gd name="textAreaBottom" fmla="*/ 1811160 h 1810800"/>
                </a:gdLst>
                <a:ahLst/>
                <a:cxn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" name="Freeform 9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" name="Freeform 10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429920"/>
                  <a:gd name="textAreaBottom" fmla="*/ 1430280 h 1429920"/>
                </a:gdLst>
                <a:ahLst/>
                <a:cxn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" name="Freeform 11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" name="Freeform 12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" name="Freeform 13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" name="Freeform 14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>
                  <a:gd name="textAreaLeft" fmla="*/ 0 w 421920"/>
                  <a:gd name="textAreaRight" fmla="*/ 422280 w 421920"/>
                  <a:gd name="textAreaTop" fmla="*/ 0 h 526680"/>
                  <a:gd name="textAreaBottom" fmla="*/ 527040 h 526680"/>
                </a:gdLst>
                <a:ahLst/>
                <a:cxn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" name="Freeform 15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>
                  <a:gd name="textAreaLeft" fmla="*/ 0 w 161640"/>
                  <a:gd name="textAreaRight" fmla="*/ 162000 w 161640"/>
                  <a:gd name="textAreaTop" fmla="*/ 0 h 147240"/>
                  <a:gd name="textAreaBottom" fmla="*/ 147600 h 147240"/>
                </a:gdLst>
                <a:ahLst/>
                <a:cxn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0000" rIns="90000" bIns="90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0000" rIns="90000" bIns="90000" anchor="t" anchorCtr="1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" name="Freeform 17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>
                  <a:gd name="textAreaLeft" fmla="*/ 0 w 123480"/>
                  <a:gd name="textAreaRight" fmla="*/ 123840 w 123480"/>
                  <a:gd name="textAreaTop" fmla="*/ 0 h 126720"/>
                  <a:gd name="textAreaBottom" fmla="*/ 127080 h 126720"/>
                </a:gdLst>
                <a:ahLst/>
                <a:cxn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0000" rIns="90000" bIns="90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" name="Freeform 18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>
                  <a:gd name="textAreaLeft" fmla="*/ 0 w 147240"/>
                  <a:gd name="textAreaRight" fmla="*/ 147600 w 147240"/>
                  <a:gd name="textAreaTop" fmla="*/ 0 h 480600"/>
                  <a:gd name="textAreaBottom" fmla="*/ 480960 h 480600"/>
                </a:gdLst>
                <a:ahLst/>
                <a:cxn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" name="Freeform 19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>
                  <a:gd name="textAreaLeft" fmla="*/ 0 w 142560"/>
                  <a:gd name="textAreaRight" fmla="*/ 142920 w 142560"/>
                  <a:gd name="textAreaTop" fmla="*/ 0 h 475920"/>
                  <a:gd name="textAreaBottom" fmla="*/ 476280 h 475920"/>
                </a:gdLst>
                <a:ahLst/>
                <a:cxn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" name="Freeform 20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>
                  <a:gd name="textAreaLeft" fmla="*/ 0 w 114120"/>
                  <a:gd name="textAreaRight" fmla="*/ 114480 w 114120"/>
                  <a:gd name="textAreaTop" fmla="*/ 0 h 107640"/>
                  <a:gd name="textAreaBottom" fmla="*/ 108000 h 107640"/>
                </a:gdLst>
                <a:ahLst/>
                <a:cxn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0000" rIns="90000" bIns="90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" name="Rectangle 21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" name="Freeform 22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01440"/>
                  <a:gd name="textAreaBottom" fmla="*/ 1801800 h 1801440"/>
                </a:gdLst>
                <a:ahLst/>
                <a:cxn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" name="Freeform 23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" name="Freeform 24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1215720"/>
                  <a:gd name="textAreaBottom" fmla="*/ 1216080 h 1215720"/>
                </a:gdLst>
                <a:ahLst/>
                <a:cxn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" name="Freeform 25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" name="Freeform 26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>
                  <a:gd name="textAreaLeft" fmla="*/ 0 w 374400"/>
                  <a:gd name="textAreaRight" fmla="*/ 374760 w 374400"/>
                  <a:gd name="textAreaTop" fmla="*/ 0 h 1425240"/>
                  <a:gd name="textAreaBottom" fmla="*/ 1425600 h 1425240"/>
                </a:gdLst>
                <a:ahLst/>
                <a:cxn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" name="Freeform 27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" name="Freeform 28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" name="Freeform 29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8" name="Freeform 30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7320"/>
                  <a:gd name="textAreaBottom" fmla="*/ 517680 h 517320"/>
                </a:gdLst>
                <a:ahLst/>
                <a:cxn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" name="Freeform 31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47240"/>
                  <a:gd name="textAreaBottom" fmla="*/ 147600 h 147240"/>
                </a:gdLst>
                <a:ahLst/>
                <a:cxn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0000" rIns="90000" bIns="90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30" name="Group 9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31" name="Freeform 32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2280"/>
                  <a:gd name="textAreaBottom" fmla="*/ 512640 h 512280"/>
                </a:gdLst>
                <a:ahLst/>
                <a:cxn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" name="Freeform 33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1920"/>
                  <a:gd name="textAreaBottom" fmla="*/ 152280 h 151920"/>
                </a:gdLst>
                <a:ahLst/>
                <a:cxn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0000" rIns="90000" bIns="90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" name="Freeform 34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90080"/>
                  <a:gd name="textAreaBottom" fmla="*/ 190440 h 1900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" name="Freeform 35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>
                  <a:gd name="textAreaLeft" fmla="*/ 0 w 298080"/>
                  <a:gd name="textAreaRight" fmla="*/ 298440 w 298080"/>
                  <a:gd name="textAreaTop" fmla="*/ 0 h 1153800"/>
                  <a:gd name="textAreaBottom" fmla="*/ 1154160 h 1153800"/>
                </a:gdLst>
                <a:ahLst/>
                <a:cxn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" name="Freeform 36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5160"/>
                  <a:gd name="textAreaBottom" fmla="*/ 155520 h 155160"/>
                </a:gdLst>
                <a:ahLst/>
                <a:cxn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0000" rIns="90000" bIns="90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" name="Freeform 37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>
                  <a:gd name="textAreaLeft" fmla="*/ 0 w 304560"/>
                  <a:gd name="textAreaRight" fmla="*/ 304920 w 304560"/>
                  <a:gd name="textAreaTop" fmla="*/ 0 h 1544400"/>
                  <a:gd name="textAreaBottom" fmla="*/ 1544760 h 1544400"/>
                </a:gdLst>
                <a:ahLst/>
                <a:cxn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7" name="Freeform 38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88640"/>
                  <a:gd name="textAreaBottom" fmla="*/ 189000 h 1886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8" name="Freeform 39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>
                  <a:gd name="textAreaLeft" fmla="*/ 0 w 307440"/>
                  <a:gd name="textAreaRight" fmla="*/ 307800 w 307440"/>
                  <a:gd name="textAreaTop" fmla="*/ 0 h 1801440"/>
                  <a:gd name="textAreaBottom" fmla="*/ 1801800 h 1801440"/>
                </a:gdLst>
                <a:ahLst/>
                <a:cxn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" name="Freeform 40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" name="Rectangle 41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pic>
        <p:nvPicPr>
          <p:cNvPr id="41" name="Picture 2" descr="\\DROBO-FS\QuickDrops\JB\PPTX NG\Droplets\LightingOverlay.png"/>
          <p:cNvPicPr/>
          <p:nvPr/>
        </p:nvPicPr>
        <p:blipFill>
          <a:blip r:embed="rId15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42" name="Group 10"/>
          <p:cNvGrpSpPr/>
          <p:nvPr/>
        </p:nvGrpSpPr>
        <p:grpSpPr>
          <a:xfrm>
            <a:off x="0" y="0"/>
            <a:ext cx="2304720" cy="6857640"/>
            <a:chOff x="0" y="0"/>
            <a:chExt cx="2304720" cy="6857640"/>
          </a:xfrm>
        </p:grpSpPr>
        <p:sp>
          <p:nvSpPr>
            <p:cNvPr id="43" name="Rectangle 5"/>
            <p:cNvSpPr/>
            <p:nvPr/>
          </p:nvSpPr>
          <p:spPr>
            <a:xfrm>
              <a:off x="1209600" y="468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Freeform 6"/>
            <p:cNvSpPr/>
            <p:nvPr/>
          </p:nvSpPr>
          <p:spPr>
            <a:xfrm>
              <a:off x="1128600" y="217656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" name="Freeform 7"/>
            <p:cNvSpPr/>
            <p:nvPr/>
          </p:nvSpPr>
          <p:spPr>
            <a:xfrm>
              <a:off x="1123920" y="4021200"/>
              <a:ext cx="190080" cy="18864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88640"/>
                <a:gd name="textAreaBottom" fmla="*/ 189000 h 1886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Rectangle 8"/>
            <p:cNvSpPr/>
            <p:nvPr/>
          </p:nvSpPr>
          <p:spPr>
            <a:xfrm>
              <a:off x="414360" y="9360"/>
              <a:ext cx="28080" cy="44812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Freeform 9"/>
            <p:cNvSpPr/>
            <p:nvPr/>
          </p:nvSpPr>
          <p:spPr>
            <a:xfrm>
              <a:off x="333360" y="448164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Freeform 10"/>
            <p:cNvSpPr/>
            <p:nvPr/>
          </p:nvSpPr>
          <p:spPr>
            <a:xfrm>
              <a:off x="190440" y="9360"/>
              <a:ext cx="151920" cy="907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907560"/>
                <a:gd name="textAreaBottom" fmla="*/ 907920 h 907560"/>
              </a:gdLst>
              <a:ahLst/>
              <a:cxnLst/>
              <a:rect l="textAreaLeft" t="textAreaTop" r="textAreaRight" b="textAreaBottom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" name="Freeform 11"/>
            <p:cNvSpPr/>
            <p:nvPr/>
          </p:nvSpPr>
          <p:spPr>
            <a:xfrm>
              <a:off x="1290600" y="14400"/>
              <a:ext cx="375840" cy="1801440"/>
            </a:xfrm>
            <a:custGeom>
              <a:avLst/>
              <a:gdLst>
                <a:gd name="textAreaLeft" fmla="*/ 0 w 375840"/>
                <a:gd name="textAreaRight" fmla="*/ 376200 w 375840"/>
                <a:gd name="textAreaTop" fmla="*/ 0 h 1801440"/>
                <a:gd name="textAreaBottom" fmla="*/ 1801800 h 1801440"/>
              </a:gdLst>
              <a:ahLst/>
              <a:cxnLst/>
              <a:rect l="textAreaLeft" t="textAreaTop" r="textAreaRight" b="textAreaBottom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" name="Freeform 12"/>
            <p:cNvSpPr/>
            <p:nvPr/>
          </p:nvSpPr>
          <p:spPr>
            <a:xfrm>
              <a:off x="1600200" y="1801800"/>
              <a:ext cx="190080" cy="18864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88640"/>
                <a:gd name="textAreaBottom" fmla="*/ 189000 h 1886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Freeform 13"/>
            <p:cNvSpPr/>
            <p:nvPr/>
          </p:nvSpPr>
          <p:spPr>
            <a:xfrm>
              <a:off x="1380960" y="9360"/>
              <a:ext cx="371160" cy="1425240"/>
            </a:xfrm>
            <a:custGeom>
              <a:avLst/>
              <a:gdLst>
                <a:gd name="textAreaLeft" fmla="*/ 0 w 371160"/>
                <a:gd name="textAreaRight" fmla="*/ 371520 w 371160"/>
                <a:gd name="textAreaTop" fmla="*/ 0 h 1425240"/>
                <a:gd name="textAreaBottom" fmla="*/ 1425600 h 1425240"/>
              </a:gdLst>
              <a:ahLst/>
              <a:cxnLst/>
              <a:rect l="textAreaLeft" t="textAreaTop" r="textAreaRight" b="textAreaBottom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Freeform 14"/>
            <p:cNvSpPr/>
            <p:nvPr/>
          </p:nvSpPr>
          <p:spPr>
            <a:xfrm>
              <a:off x="1643040" y="0"/>
              <a:ext cx="151920" cy="91260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912600"/>
                <a:gd name="textAreaBottom" fmla="*/ 912960 h 9126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" name="Freeform 15"/>
            <p:cNvSpPr/>
            <p:nvPr/>
          </p:nvSpPr>
          <p:spPr>
            <a:xfrm>
              <a:off x="1685880" y="142092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" name="Freeform 16"/>
            <p:cNvSpPr/>
            <p:nvPr/>
          </p:nvSpPr>
          <p:spPr>
            <a:xfrm>
              <a:off x="1685880" y="90324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" name="Freeform 17"/>
            <p:cNvSpPr/>
            <p:nvPr/>
          </p:nvSpPr>
          <p:spPr>
            <a:xfrm>
              <a:off x="1743120" y="4680"/>
              <a:ext cx="418680" cy="522000"/>
            </a:xfrm>
            <a:custGeom>
              <a:avLst/>
              <a:gdLst>
                <a:gd name="textAreaLeft" fmla="*/ 0 w 418680"/>
                <a:gd name="textAreaRight" fmla="*/ 419040 w 418680"/>
                <a:gd name="textAreaTop" fmla="*/ 0 h 522000"/>
                <a:gd name="textAreaBottom" fmla="*/ 522360 h 522000"/>
              </a:gdLst>
              <a:ahLst/>
              <a:cxnLst/>
              <a:rect l="textAreaLeft" t="textAreaTop" r="textAreaRight" b="textAreaBottom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" name="Freeform 18"/>
            <p:cNvSpPr/>
            <p:nvPr/>
          </p:nvSpPr>
          <p:spPr>
            <a:xfrm>
              <a:off x="2119320" y="488880"/>
              <a:ext cx="161640" cy="14724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0 h 147240"/>
                <a:gd name="textAreaBottom" fmla="*/ 147600 h 147240"/>
              </a:gdLst>
              <a:ahLst/>
              <a:cxnLst/>
              <a:rect l="textAreaLeft" t="textAreaTop" r="textAreaRight" b="textAreaBottom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0000" rIns="90000" bIns="90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" name="Freeform 19"/>
            <p:cNvSpPr/>
            <p:nvPr/>
          </p:nvSpPr>
          <p:spPr>
            <a:xfrm>
              <a:off x="952560" y="4680"/>
              <a:ext cx="151920" cy="907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907560"/>
                <a:gd name="textAreaBottom" fmla="*/ 907920 h 907560"/>
              </a:gdLst>
              <a:ahLst/>
              <a:cxnLst/>
              <a:rect l="textAreaLeft" t="textAreaTop" r="textAreaRight" b="textAreaBottom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" name="Freeform 20"/>
            <p:cNvSpPr/>
            <p:nvPr/>
          </p:nvSpPr>
          <p:spPr>
            <a:xfrm>
              <a:off x="866880" y="90324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" name="Freeform 21"/>
            <p:cNvSpPr/>
            <p:nvPr/>
          </p:nvSpPr>
          <p:spPr>
            <a:xfrm>
              <a:off x="890640" y="155412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" name="Freeform 22"/>
            <p:cNvSpPr/>
            <p:nvPr/>
          </p:nvSpPr>
          <p:spPr>
            <a:xfrm>
              <a:off x="738360" y="5622840"/>
              <a:ext cx="337680" cy="1215720"/>
            </a:xfrm>
            <a:custGeom>
              <a:avLst/>
              <a:gdLst>
                <a:gd name="textAreaLeft" fmla="*/ 0 w 337680"/>
                <a:gd name="textAreaRight" fmla="*/ 338040 w 337680"/>
                <a:gd name="textAreaTop" fmla="*/ 0 h 1215720"/>
                <a:gd name="textAreaBottom" fmla="*/ 1216080 h 1215720"/>
              </a:gdLst>
              <a:ahLst/>
              <a:cxnLst/>
              <a:rect l="textAreaLeft" t="textAreaTop" r="textAreaRight" b="textAreaBottom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" name="Freeform 23"/>
            <p:cNvSpPr/>
            <p:nvPr/>
          </p:nvSpPr>
          <p:spPr>
            <a:xfrm>
              <a:off x="647640" y="5479920"/>
              <a:ext cx="156960" cy="156960"/>
            </a:xfrm>
            <a:custGeom>
              <a:avLst/>
              <a:gdLst>
                <a:gd name="textAreaLeft" fmla="*/ 0 w 156960"/>
                <a:gd name="textAreaRight" fmla="*/ 157320 w 156960"/>
                <a:gd name="textAreaTop" fmla="*/ 0 h 156960"/>
                <a:gd name="textAreaBottom" fmla="*/ 157320 h 156960"/>
              </a:gdLst>
              <a:ahLst/>
              <a:cxnLst/>
              <a:rect l="textAreaLeft" t="textAreaTop" r="textAreaRight" b="textAreaBottom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0000" rIns="90000" bIns="90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" name="Freeform 24"/>
            <p:cNvSpPr/>
            <p:nvPr/>
          </p:nvSpPr>
          <p:spPr>
            <a:xfrm>
              <a:off x="66600" y="90324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" name="Freeform 25"/>
            <p:cNvSpPr/>
            <p:nvPr/>
          </p:nvSpPr>
          <p:spPr>
            <a:xfrm>
              <a:off x="0" y="3897360"/>
              <a:ext cx="132840" cy="266400"/>
            </a:xfrm>
            <a:custGeom>
              <a:avLst/>
              <a:gdLst>
                <a:gd name="textAreaLeft" fmla="*/ 0 w 132840"/>
                <a:gd name="textAreaRight" fmla="*/ 133200 w 132840"/>
                <a:gd name="textAreaTop" fmla="*/ 0 h 266400"/>
                <a:gd name="textAreaBottom" fmla="*/ 266760 h 266400"/>
              </a:gdLst>
              <a:ahLst/>
              <a:cxnLst/>
              <a:rect l="textAreaLeft" t="textAreaTop" r="textAreaRight" b="textAreaBottom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" name="Freeform 26"/>
            <p:cNvSpPr/>
            <p:nvPr/>
          </p:nvSpPr>
          <p:spPr>
            <a:xfrm>
              <a:off x="66600" y="4149720"/>
              <a:ext cx="190080" cy="18864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88640"/>
                <a:gd name="textAreaBottom" fmla="*/ 189000 h 1886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" name="Freeform 27"/>
            <p:cNvSpPr/>
            <p:nvPr/>
          </p:nvSpPr>
          <p:spPr>
            <a:xfrm>
              <a:off x="0" y="1644480"/>
              <a:ext cx="132840" cy="269640"/>
            </a:xfrm>
            <a:custGeom>
              <a:avLst/>
              <a:gdLst>
                <a:gd name="textAreaLeft" fmla="*/ 0 w 132840"/>
                <a:gd name="textAreaRight" fmla="*/ 133200 w 132840"/>
                <a:gd name="textAreaTop" fmla="*/ 0 h 269640"/>
                <a:gd name="textAreaBottom" fmla="*/ 270000 h 269640"/>
              </a:gdLst>
              <a:ahLst/>
              <a:cxnLst/>
              <a:rect l="textAreaLeft" t="textAreaTop" r="textAreaRight" b="textAreaBottom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" name="Freeform 28"/>
            <p:cNvSpPr/>
            <p:nvPr/>
          </p:nvSpPr>
          <p:spPr>
            <a:xfrm>
              <a:off x="66600" y="146844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" name="Freeform 29"/>
            <p:cNvSpPr/>
            <p:nvPr/>
          </p:nvSpPr>
          <p:spPr>
            <a:xfrm>
              <a:off x="695160" y="4680"/>
              <a:ext cx="309240" cy="1558440"/>
            </a:xfrm>
            <a:custGeom>
              <a:avLst/>
              <a:gdLst>
                <a:gd name="textAreaLeft" fmla="*/ 0 w 309240"/>
                <a:gd name="textAreaRight" fmla="*/ 309600 w 309240"/>
                <a:gd name="textAreaTop" fmla="*/ 0 h 1558440"/>
                <a:gd name="textAreaBottom" fmla="*/ 1558800 h 1558440"/>
              </a:gdLst>
              <a:ahLst/>
              <a:cxnLst/>
              <a:rect l="textAreaLeft" t="textAreaTop" r="textAreaRight" b="textAreaBottom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" name="Freeform 30"/>
            <p:cNvSpPr/>
            <p:nvPr/>
          </p:nvSpPr>
          <p:spPr>
            <a:xfrm>
              <a:off x="57240" y="4881600"/>
              <a:ext cx="190080" cy="18864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88640"/>
                <a:gd name="textAreaBottom" fmla="*/ 189000 h 1886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" name="Freeform 31"/>
            <p:cNvSpPr/>
            <p:nvPr/>
          </p:nvSpPr>
          <p:spPr>
            <a:xfrm>
              <a:off x="138240" y="5060880"/>
              <a:ext cx="304560" cy="1777680"/>
            </a:xfrm>
            <a:custGeom>
              <a:avLst/>
              <a:gdLst>
                <a:gd name="textAreaLeft" fmla="*/ 0 w 304560"/>
                <a:gd name="textAreaRight" fmla="*/ 304920 w 304560"/>
                <a:gd name="textAreaTop" fmla="*/ 0 h 1777680"/>
                <a:gd name="textAreaBottom" fmla="*/ 1778040 h 1777680"/>
              </a:gdLst>
              <a:ahLst/>
              <a:cxnLst/>
              <a:rect l="textAreaLeft" t="textAreaTop" r="textAreaRight" b="textAreaBottom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0" name="Freeform 32"/>
            <p:cNvSpPr/>
            <p:nvPr/>
          </p:nvSpPr>
          <p:spPr>
            <a:xfrm>
              <a:off x="561960" y="6431040"/>
              <a:ext cx="190080" cy="18864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88640"/>
                <a:gd name="textAreaBottom" fmla="*/ 189000 h 1886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" name="Rectangle 33"/>
            <p:cNvSpPr/>
            <p:nvPr/>
          </p:nvSpPr>
          <p:spPr>
            <a:xfrm>
              <a:off x="642960" y="6610320"/>
              <a:ext cx="23400" cy="24264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2" name="Freeform 34"/>
            <p:cNvSpPr/>
            <p:nvPr/>
          </p:nvSpPr>
          <p:spPr>
            <a:xfrm>
              <a:off x="76320" y="6431040"/>
              <a:ext cx="190080" cy="18864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88640"/>
                <a:gd name="textAreaBottom" fmla="*/ 189000 h 1886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" name="Freeform 35"/>
            <p:cNvSpPr/>
            <p:nvPr/>
          </p:nvSpPr>
          <p:spPr>
            <a:xfrm>
              <a:off x="0" y="5978520"/>
              <a:ext cx="190080" cy="46152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461520"/>
                <a:gd name="textAreaBottom" fmla="*/ 461880 h 461520"/>
              </a:gdLst>
              <a:ahLst/>
              <a:cxnLst/>
              <a:rect l="textAreaLeft" t="textAreaTop" r="textAreaRight" b="textAreaBottom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" name="Freeform 36"/>
            <p:cNvSpPr/>
            <p:nvPr/>
          </p:nvSpPr>
          <p:spPr>
            <a:xfrm>
              <a:off x="1014480" y="1801800"/>
              <a:ext cx="213840" cy="755280"/>
            </a:xfrm>
            <a:custGeom>
              <a:avLst/>
              <a:gdLst>
                <a:gd name="textAreaLeft" fmla="*/ 0 w 213840"/>
                <a:gd name="textAreaRight" fmla="*/ 214200 w 213840"/>
                <a:gd name="textAreaTop" fmla="*/ 0 h 755280"/>
                <a:gd name="textAreaBottom" fmla="*/ 755640 h 755280"/>
              </a:gdLst>
              <a:ahLst/>
              <a:cxnLst/>
              <a:rect l="textAreaLeft" t="textAreaTop" r="textAreaRight" b="textAreaBottom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5" name="Freeform 37"/>
            <p:cNvSpPr/>
            <p:nvPr/>
          </p:nvSpPr>
          <p:spPr>
            <a:xfrm>
              <a:off x="938160" y="2548080"/>
              <a:ext cx="166320" cy="159840"/>
            </a:xfrm>
            <a:custGeom>
              <a:avLst/>
              <a:gdLst>
                <a:gd name="textAreaLeft" fmla="*/ 0 w 166320"/>
                <a:gd name="textAreaRight" fmla="*/ 166680 w 166320"/>
                <a:gd name="textAreaTop" fmla="*/ 0 h 159840"/>
                <a:gd name="textAreaBottom" fmla="*/ 160200 h 159840"/>
              </a:gdLst>
              <a:ahLst/>
              <a:cxnLst/>
              <a:rect l="textAreaLeft" t="textAreaTop" r="textAreaRight" b="textAreaBottom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0000" rIns="90000" bIns="90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" name="Freeform 38"/>
            <p:cNvSpPr/>
            <p:nvPr/>
          </p:nvSpPr>
          <p:spPr>
            <a:xfrm>
              <a:off x="595440" y="4680"/>
              <a:ext cx="637920" cy="4025520"/>
            </a:xfrm>
            <a:custGeom>
              <a:avLst/>
              <a:gdLst>
                <a:gd name="textAreaLeft" fmla="*/ 0 w 637920"/>
                <a:gd name="textAreaRight" fmla="*/ 638280 w 637920"/>
                <a:gd name="textAreaTop" fmla="*/ 0 h 4025520"/>
                <a:gd name="textAreaBottom" fmla="*/ 4025880 h 4025520"/>
              </a:gdLst>
              <a:ahLst/>
              <a:cxnLst/>
              <a:rect l="textAreaLeft" t="textAreaTop" r="textAreaRight" b="textAreaBottom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7" name="Freeform 39"/>
            <p:cNvSpPr/>
            <p:nvPr/>
          </p:nvSpPr>
          <p:spPr>
            <a:xfrm>
              <a:off x="1224000" y="1382760"/>
              <a:ext cx="142560" cy="475920"/>
            </a:xfrm>
            <a:custGeom>
              <a:avLst/>
              <a:gdLst>
                <a:gd name="textAreaLeft" fmla="*/ 0 w 142560"/>
                <a:gd name="textAreaRight" fmla="*/ 142920 w 142560"/>
                <a:gd name="textAreaTop" fmla="*/ 0 h 475920"/>
                <a:gd name="textAreaBottom" fmla="*/ 476280 h 475920"/>
              </a:gdLst>
              <a:ahLst/>
              <a:cxnLst/>
              <a:rect l="textAreaLeft" t="textAreaTop" r="textAreaRight" b="textAreaBottom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" name="Freeform 40"/>
            <p:cNvSpPr/>
            <p:nvPr/>
          </p:nvSpPr>
          <p:spPr>
            <a:xfrm>
              <a:off x="1300320" y="1849320"/>
              <a:ext cx="109080" cy="107640"/>
            </a:xfrm>
            <a:custGeom>
              <a:avLst/>
              <a:gdLst>
                <a:gd name="textAreaLeft" fmla="*/ 0 w 109080"/>
                <a:gd name="textAreaRight" fmla="*/ 109440 w 109080"/>
                <a:gd name="textAreaTop" fmla="*/ 0 h 107640"/>
                <a:gd name="textAreaBottom" fmla="*/ 108000 h 107640"/>
              </a:gdLst>
              <a:ahLst/>
              <a:cxnLst/>
              <a:rect l="textAreaLeft" t="textAreaTop" r="textAreaRight" b="textAreaBottom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0000" rIns="90000" bIns="90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" name="Freeform 41"/>
            <p:cNvSpPr/>
            <p:nvPr/>
          </p:nvSpPr>
          <p:spPr>
            <a:xfrm>
              <a:off x="281160" y="3417840"/>
              <a:ext cx="142560" cy="474480"/>
            </a:xfrm>
            <a:custGeom>
              <a:avLst/>
              <a:gdLst>
                <a:gd name="textAreaLeft" fmla="*/ 0 w 142560"/>
                <a:gd name="textAreaRight" fmla="*/ 142920 w 142560"/>
                <a:gd name="textAreaTop" fmla="*/ 0 h 474480"/>
                <a:gd name="textAreaBottom" fmla="*/ 474840 h 474480"/>
              </a:gdLst>
              <a:ahLst/>
              <a:cxnLst/>
              <a:rect l="textAreaLeft" t="textAreaTop" r="textAreaRight" b="textAreaBottom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" name="Freeform 42"/>
            <p:cNvSpPr/>
            <p:nvPr/>
          </p:nvSpPr>
          <p:spPr>
            <a:xfrm>
              <a:off x="237960" y="3882960"/>
              <a:ext cx="109080" cy="109080"/>
            </a:xfrm>
            <a:custGeom>
              <a:avLst/>
              <a:gdLst>
                <a:gd name="textAreaLeft" fmla="*/ 0 w 109080"/>
                <a:gd name="textAreaRight" fmla="*/ 109440 w 109080"/>
                <a:gd name="textAreaTop" fmla="*/ 0 h 109080"/>
                <a:gd name="textAreaBottom" fmla="*/ 109440 h 109080"/>
              </a:gdLst>
              <a:ahLst/>
              <a:cxnLst/>
              <a:rect l="textAreaLeft" t="textAreaTop" r="textAreaRight" b="textAreaBottom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0000" rIns="90000" bIns="90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" name="Freeform 43"/>
            <p:cNvSpPr/>
            <p:nvPr/>
          </p:nvSpPr>
          <p:spPr>
            <a:xfrm>
              <a:off x="4680" y="2166840"/>
              <a:ext cx="114120" cy="452160"/>
            </a:xfrm>
            <a:custGeom>
              <a:avLst/>
              <a:gdLst>
                <a:gd name="textAreaLeft" fmla="*/ 0 w 114120"/>
                <a:gd name="textAreaRight" fmla="*/ 114480 w 114120"/>
                <a:gd name="textAreaTop" fmla="*/ 0 h 452160"/>
                <a:gd name="textAreaBottom" fmla="*/ 452520 h 452160"/>
              </a:gdLst>
              <a:ahLst/>
              <a:cxnLst/>
              <a:rect l="textAreaLeft" t="textAreaTop" r="textAreaRight" b="textAreaBottom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" name="Freeform 44"/>
            <p:cNvSpPr/>
            <p:nvPr/>
          </p:nvSpPr>
          <p:spPr>
            <a:xfrm>
              <a:off x="52560" y="2066760"/>
              <a:ext cx="109080" cy="109080"/>
            </a:xfrm>
            <a:custGeom>
              <a:avLst/>
              <a:gdLst>
                <a:gd name="textAreaLeft" fmla="*/ 0 w 109080"/>
                <a:gd name="textAreaRight" fmla="*/ 109440 w 109080"/>
                <a:gd name="textAreaTop" fmla="*/ 0 h 109080"/>
                <a:gd name="textAreaBottom" fmla="*/ 109440 h 109080"/>
              </a:gdLst>
              <a:ahLst/>
              <a:cxnLst/>
              <a:rect l="textAreaLeft" t="textAreaTop" r="textAreaRight" b="textAreaBottom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0000" rIns="90000" bIns="90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" name="Rectangle 45"/>
            <p:cNvSpPr/>
            <p:nvPr/>
          </p:nvSpPr>
          <p:spPr>
            <a:xfrm>
              <a:off x="1228680" y="466236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" name="Freeform 46"/>
            <p:cNvSpPr/>
            <p:nvPr/>
          </p:nvSpPr>
          <p:spPr>
            <a:xfrm>
              <a:off x="1319040" y="5041800"/>
              <a:ext cx="371160" cy="1801440"/>
            </a:xfrm>
            <a:custGeom>
              <a:avLst/>
              <a:gdLst>
                <a:gd name="textAreaLeft" fmla="*/ 0 w 371160"/>
                <a:gd name="textAreaRight" fmla="*/ 371520 w 371160"/>
                <a:gd name="textAreaTop" fmla="*/ 0 h 1801440"/>
                <a:gd name="textAreaBottom" fmla="*/ 1801800 h 1801440"/>
              </a:gdLst>
              <a:ahLst/>
              <a:cxnLst/>
              <a:rect l="textAreaLeft" t="textAreaTop" r="textAreaRight" b="textAreaBottom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" name="Freeform 47"/>
            <p:cNvSpPr/>
            <p:nvPr/>
          </p:nvSpPr>
          <p:spPr>
            <a:xfrm>
              <a:off x="1147680" y="448164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" name="Freeform 48"/>
            <p:cNvSpPr/>
            <p:nvPr/>
          </p:nvSpPr>
          <p:spPr>
            <a:xfrm>
              <a:off x="819000" y="3983040"/>
              <a:ext cx="347400" cy="2860200"/>
            </a:xfrm>
            <a:custGeom>
              <a:avLst/>
              <a:gdLst>
                <a:gd name="textAreaLeft" fmla="*/ 0 w 347400"/>
                <a:gd name="textAreaRight" fmla="*/ 347760 w 347400"/>
                <a:gd name="textAreaTop" fmla="*/ 0 h 2860200"/>
                <a:gd name="textAreaBottom" fmla="*/ 2860560 h 2860200"/>
              </a:gdLst>
              <a:ahLst/>
              <a:cxnLst/>
              <a:rect l="textAreaLeft" t="textAreaTop" r="textAreaRight" b="textAreaBottom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" name="Freeform 49"/>
            <p:cNvSpPr/>
            <p:nvPr/>
          </p:nvSpPr>
          <p:spPr>
            <a:xfrm>
              <a:off x="728640" y="380700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Freeform 50"/>
            <p:cNvSpPr/>
            <p:nvPr/>
          </p:nvSpPr>
          <p:spPr>
            <a:xfrm>
              <a:off x="1623960" y="4867200"/>
              <a:ext cx="190080" cy="18864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88640"/>
                <a:gd name="textAreaBottom" fmla="*/ 189000 h 1886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Freeform 51"/>
            <p:cNvSpPr/>
            <p:nvPr/>
          </p:nvSpPr>
          <p:spPr>
            <a:xfrm>
              <a:off x="1405080" y="5423040"/>
              <a:ext cx="371160" cy="1425240"/>
            </a:xfrm>
            <a:custGeom>
              <a:avLst/>
              <a:gdLst>
                <a:gd name="textAreaLeft" fmla="*/ 0 w 371160"/>
                <a:gd name="textAreaRight" fmla="*/ 371520 w 371160"/>
                <a:gd name="textAreaTop" fmla="*/ 0 h 1425240"/>
                <a:gd name="textAreaBottom" fmla="*/ 1425600 h 1425240"/>
              </a:gdLst>
              <a:ahLst/>
              <a:cxnLst/>
              <a:rect l="textAreaLeft" t="textAreaTop" r="textAreaRight" b="textAreaBottom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" name="Freeform 52"/>
            <p:cNvSpPr/>
            <p:nvPr/>
          </p:nvSpPr>
          <p:spPr>
            <a:xfrm>
              <a:off x="1666800" y="5945040"/>
              <a:ext cx="151920" cy="91260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912600"/>
                <a:gd name="textAreaBottom" fmla="*/ 912960 h 9126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1" name="Freeform 53"/>
            <p:cNvSpPr/>
            <p:nvPr/>
          </p:nvSpPr>
          <p:spPr>
            <a:xfrm>
              <a:off x="1709640" y="524664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2" name="Freeform 54"/>
            <p:cNvSpPr/>
            <p:nvPr/>
          </p:nvSpPr>
          <p:spPr>
            <a:xfrm>
              <a:off x="1709640" y="576432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" name="Freeform 55"/>
            <p:cNvSpPr/>
            <p:nvPr/>
          </p:nvSpPr>
          <p:spPr>
            <a:xfrm>
              <a:off x="1766880" y="6330960"/>
              <a:ext cx="418680" cy="526680"/>
            </a:xfrm>
            <a:custGeom>
              <a:avLst/>
              <a:gdLst>
                <a:gd name="textAreaLeft" fmla="*/ 0 w 418680"/>
                <a:gd name="textAreaRight" fmla="*/ 419040 w 418680"/>
                <a:gd name="textAreaTop" fmla="*/ 0 h 526680"/>
                <a:gd name="textAreaBottom" fmla="*/ 527040 h 526680"/>
              </a:gdLst>
              <a:ahLst/>
              <a:cxnLst/>
              <a:rect l="textAreaLeft" t="textAreaTop" r="textAreaRight" b="textAreaBottom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4" name="Freeform 56"/>
            <p:cNvSpPr/>
            <p:nvPr/>
          </p:nvSpPr>
          <p:spPr>
            <a:xfrm>
              <a:off x="2147760" y="6221520"/>
              <a:ext cx="156960" cy="147240"/>
            </a:xfrm>
            <a:custGeom>
              <a:avLst/>
              <a:gdLst>
                <a:gd name="textAreaLeft" fmla="*/ 0 w 156960"/>
                <a:gd name="textAreaRight" fmla="*/ 157320 w 156960"/>
                <a:gd name="textAreaTop" fmla="*/ 0 h 147240"/>
                <a:gd name="textAreaBottom" fmla="*/ 147600 h 147240"/>
              </a:gdLst>
              <a:ahLst/>
              <a:cxnLst/>
              <a:rect l="textAreaLeft" t="textAreaTop" r="textAreaRight" b="textAreaBottom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0000" rIns="90000" bIns="90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5" name="Freeform 57"/>
            <p:cNvSpPr/>
            <p:nvPr/>
          </p:nvSpPr>
          <p:spPr>
            <a:xfrm>
              <a:off x="504720" y="9360"/>
              <a:ext cx="232920" cy="5103360"/>
            </a:xfrm>
            <a:custGeom>
              <a:avLst/>
              <a:gdLst>
                <a:gd name="textAreaLeft" fmla="*/ 0 w 232920"/>
                <a:gd name="textAreaRight" fmla="*/ 233280 w 232920"/>
                <a:gd name="textAreaTop" fmla="*/ 0 h 5103360"/>
                <a:gd name="textAreaBottom" fmla="*/ 5103720 h 5103360"/>
              </a:gdLst>
              <a:ahLst/>
              <a:cxnLst/>
              <a:rect l="textAreaLeft" t="textAreaTop" r="textAreaRight" b="textAreaBottom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6" name="Freeform 58"/>
            <p:cNvSpPr/>
            <p:nvPr/>
          </p:nvSpPr>
          <p:spPr>
            <a:xfrm>
              <a:off x="633240" y="5103720"/>
              <a:ext cx="185400" cy="185400"/>
            </a:xfrm>
            <a:custGeom>
              <a:avLst/>
              <a:gdLst>
                <a:gd name="textAreaLeft" fmla="*/ 0 w 185400"/>
                <a:gd name="textAreaRight" fmla="*/ 185760 w 185400"/>
                <a:gd name="textAreaTop" fmla="*/ 0 h 185400"/>
                <a:gd name="textAreaBottom" fmla="*/ 185760 h 185400"/>
              </a:gdLst>
              <a:ahLst/>
              <a:cxnLst/>
              <a:rect l="textAreaLeft" t="textAreaTop" r="textAreaRight" b="textAreaBottom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ru-RU" sz="4800" b="0" strike="noStrike" cap="all" spc="-1">
                <a:solidFill>
                  <a:srgbClr val="FFFFFF"/>
                </a:solidFill>
                <a:latin typeface="Tw Cen MT"/>
              </a:rPr>
              <a:t>Образец заголовка</a:t>
            </a:r>
            <a:endParaRPr lang="en-US" sz="4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dt" idx="1"/>
          </p:nvPr>
        </p:nvSpPr>
        <p:spPr>
          <a:xfrm>
            <a:off x="7077600" y="54100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050" b="0" strike="noStrike" spc="-1">
                <a:solidFill>
                  <a:srgbClr val="FFFFFF"/>
                </a:solidFill>
                <a:latin typeface="Tw Cen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endParaRPr lang="en-US" sz="10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ftr" idx="2"/>
          </p:nvPr>
        </p:nvSpPr>
        <p:spPr>
          <a:xfrm>
            <a:off x="1876320" y="5410080"/>
            <a:ext cx="5124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Footer</a:t>
            </a:r>
          </a:p>
        </p:txBody>
      </p:sp>
      <p:sp>
        <p:nvSpPr>
          <p:cNvPr id="100" name="PlaceHolder 4"/>
          <p:cNvSpPr>
            <a:spLocks noGrp="1"/>
          </p:cNvSpPr>
          <p:nvPr>
            <p:ph type="sldNum" idx="3"/>
          </p:nvPr>
        </p:nvSpPr>
        <p:spPr>
          <a:xfrm>
            <a:off x="9896760" y="5410080"/>
            <a:ext cx="770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050" b="0" strike="noStrike" spc="-1">
                <a:solidFill>
                  <a:srgbClr val="FFFFFF"/>
                </a:solidFill>
                <a:latin typeface="Tw Cen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B918983-7BD8-492E-909C-E060ED42427E}" type="slidenum">
              <a:rPr lang="ru-RU" sz="1050" b="0" strike="noStrike" spc="-1">
                <a:solidFill>
                  <a:srgbClr val="FFFFFF"/>
                </a:solidFill>
                <a:latin typeface="Tw Cen MT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Tw Cen MT"/>
              </a:rPr>
              <a:t>Click to edit the outline text format</a:t>
            </a:r>
          </a:p>
          <a:p>
            <a:pPr marL="864000" lvl="1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Tw Cen MT"/>
              </a:rPr>
              <a:t>Second Outline Level</a:t>
            </a:r>
          </a:p>
          <a:p>
            <a:pPr marL="1296000" lvl="2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latin typeface="Tw Cen MT"/>
              </a:rPr>
              <a:t>Third Outline Level</a:t>
            </a:r>
          </a:p>
          <a:p>
            <a:pPr marL="1728000" lvl="3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latin typeface="Tw Cen MT"/>
              </a:rPr>
              <a:t>Fourth Outline Level</a:t>
            </a:r>
          </a:p>
          <a:p>
            <a:pPr marL="2160000" lvl="4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w Cen MT"/>
              </a:rPr>
              <a:t>Fifth Outline Level</a:t>
            </a:r>
          </a:p>
          <a:p>
            <a:pPr marL="2592000" lvl="5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w Cen MT"/>
              </a:rPr>
              <a:t>Sixth Outline Level</a:t>
            </a:r>
          </a:p>
          <a:p>
            <a:pPr marL="3024000" lvl="6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w Cen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2" descr="\\DROBO-FS\QuickDrops\JB\PPTX NG\Droplets\LightingOverlay.png"/>
          <p:cNvPicPr/>
          <p:nvPr/>
        </p:nvPicPr>
        <p:blipFill>
          <a:blip r:embed="rId15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139" name="Group 7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140" name="Group 8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141" name="Rectangle 5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2" name="Freeform 6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3" name="Freeform 7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4" name="Freeform 8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10800"/>
                  <a:gd name="textAreaBottom" fmla="*/ 1811160 h 1810800"/>
                </a:gdLst>
                <a:ahLst/>
                <a:cxn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5" name="Freeform 9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6" name="Freeform 10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429920"/>
                  <a:gd name="textAreaBottom" fmla="*/ 1430280 h 1429920"/>
                </a:gdLst>
                <a:ahLst/>
                <a:cxn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7" name="Freeform 11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8" name="Freeform 12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9" name="Freeform 13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0" name="Freeform 14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>
                  <a:gd name="textAreaLeft" fmla="*/ 0 w 421920"/>
                  <a:gd name="textAreaRight" fmla="*/ 422280 w 421920"/>
                  <a:gd name="textAreaTop" fmla="*/ 0 h 526680"/>
                  <a:gd name="textAreaBottom" fmla="*/ 527040 h 526680"/>
                </a:gdLst>
                <a:ahLst/>
                <a:cxn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1" name="Freeform 15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>
                  <a:gd name="textAreaLeft" fmla="*/ 0 w 161640"/>
                  <a:gd name="textAreaRight" fmla="*/ 162000 w 161640"/>
                  <a:gd name="textAreaTop" fmla="*/ 0 h 147240"/>
                  <a:gd name="textAreaBottom" fmla="*/ 147600 h 147240"/>
                </a:gdLst>
                <a:ahLst/>
                <a:cxn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0000" rIns="90000" bIns="90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2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0000" rIns="90000" bIns="90000" anchor="t" anchorCtr="1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3" name="Freeform 17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>
                  <a:gd name="textAreaLeft" fmla="*/ 0 w 123480"/>
                  <a:gd name="textAreaRight" fmla="*/ 123840 w 123480"/>
                  <a:gd name="textAreaTop" fmla="*/ 0 h 126720"/>
                  <a:gd name="textAreaBottom" fmla="*/ 127080 h 126720"/>
                </a:gdLst>
                <a:ahLst/>
                <a:cxn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0000" rIns="90000" bIns="90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4" name="Freeform 18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>
                  <a:gd name="textAreaLeft" fmla="*/ 0 w 147240"/>
                  <a:gd name="textAreaRight" fmla="*/ 147600 w 147240"/>
                  <a:gd name="textAreaTop" fmla="*/ 0 h 480600"/>
                  <a:gd name="textAreaBottom" fmla="*/ 480960 h 480600"/>
                </a:gdLst>
                <a:ahLst/>
                <a:cxn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5" name="Freeform 19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>
                  <a:gd name="textAreaLeft" fmla="*/ 0 w 142560"/>
                  <a:gd name="textAreaRight" fmla="*/ 142920 w 142560"/>
                  <a:gd name="textAreaTop" fmla="*/ 0 h 475920"/>
                  <a:gd name="textAreaBottom" fmla="*/ 476280 h 475920"/>
                </a:gdLst>
                <a:ahLst/>
                <a:cxn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6" name="Freeform 20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>
                  <a:gd name="textAreaLeft" fmla="*/ 0 w 114120"/>
                  <a:gd name="textAreaRight" fmla="*/ 114480 w 114120"/>
                  <a:gd name="textAreaTop" fmla="*/ 0 h 107640"/>
                  <a:gd name="textAreaBottom" fmla="*/ 108000 h 107640"/>
                </a:gdLst>
                <a:ahLst/>
                <a:cxn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0000" rIns="90000" bIns="90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7" name="Rectangle 21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8" name="Freeform 22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01440"/>
                  <a:gd name="textAreaBottom" fmla="*/ 1801800 h 1801440"/>
                </a:gdLst>
                <a:ahLst/>
                <a:cxn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9" name="Freeform 23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0" name="Freeform 24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1215720"/>
                  <a:gd name="textAreaBottom" fmla="*/ 1216080 h 1215720"/>
                </a:gdLst>
                <a:ahLst/>
                <a:cxn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1" name="Freeform 25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2" name="Freeform 26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>
                  <a:gd name="textAreaLeft" fmla="*/ 0 w 374400"/>
                  <a:gd name="textAreaRight" fmla="*/ 374760 w 374400"/>
                  <a:gd name="textAreaTop" fmla="*/ 0 h 1425240"/>
                  <a:gd name="textAreaBottom" fmla="*/ 1425600 h 1425240"/>
                </a:gdLst>
                <a:ahLst/>
                <a:cxn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3" name="Freeform 27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4" name="Freeform 28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5" name="Freeform 29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6" name="Freeform 30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7320"/>
                  <a:gd name="textAreaBottom" fmla="*/ 517680 h 517320"/>
                </a:gdLst>
                <a:ahLst/>
                <a:cxn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7" name="Freeform 31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47240"/>
                  <a:gd name="textAreaBottom" fmla="*/ 147600 h 147240"/>
                </a:gdLst>
                <a:ahLst/>
                <a:cxn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0000" rIns="90000" bIns="90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68" name="Group 9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169" name="Freeform 32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2280"/>
                  <a:gd name="textAreaBottom" fmla="*/ 512640 h 512280"/>
                </a:gdLst>
                <a:ahLst/>
                <a:cxn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0" name="Freeform 33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1920"/>
                  <a:gd name="textAreaBottom" fmla="*/ 152280 h 151920"/>
                </a:gdLst>
                <a:ahLst/>
                <a:cxn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0000" rIns="90000" bIns="90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1" name="Freeform 34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90080"/>
                  <a:gd name="textAreaBottom" fmla="*/ 190440 h 1900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2" name="Freeform 35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>
                  <a:gd name="textAreaLeft" fmla="*/ 0 w 298080"/>
                  <a:gd name="textAreaRight" fmla="*/ 298440 w 298080"/>
                  <a:gd name="textAreaTop" fmla="*/ 0 h 1153800"/>
                  <a:gd name="textAreaBottom" fmla="*/ 1154160 h 1153800"/>
                </a:gdLst>
                <a:ahLst/>
                <a:cxn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3" name="Freeform 36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5160"/>
                  <a:gd name="textAreaBottom" fmla="*/ 155520 h 155160"/>
                </a:gdLst>
                <a:ahLst/>
                <a:cxn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0000" rIns="90000" bIns="90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4" name="Freeform 37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>
                  <a:gd name="textAreaLeft" fmla="*/ 0 w 304560"/>
                  <a:gd name="textAreaRight" fmla="*/ 304920 w 304560"/>
                  <a:gd name="textAreaTop" fmla="*/ 0 h 1544400"/>
                  <a:gd name="textAreaBottom" fmla="*/ 1544760 h 1544400"/>
                </a:gdLst>
                <a:ahLst/>
                <a:cxn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5" name="Freeform 38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88640"/>
                  <a:gd name="textAreaBottom" fmla="*/ 189000 h 1886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6" name="Freeform 39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>
                  <a:gd name="textAreaLeft" fmla="*/ 0 w 307440"/>
                  <a:gd name="textAreaRight" fmla="*/ 307800 w 307440"/>
                  <a:gd name="textAreaTop" fmla="*/ 0 h 1801440"/>
                  <a:gd name="textAreaBottom" fmla="*/ 1801800 h 1801440"/>
                </a:gdLst>
                <a:ahLst/>
                <a:cxn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7" name="Freeform 40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8" name="Rectangle 41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Образец заголовка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>
                <a:solidFill>
                  <a:srgbClr val="FFFFFF"/>
                </a:solidFill>
                <a:latin typeface="Tw Cen MT"/>
              </a:rPr>
              <a:t>Образец текста</a:t>
            </a: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  <a:p>
            <a:pPr marL="685800" lvl="1" indent="-2286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000" b="0" strike="noStrike" spc="-1">
                <a:solidFill>
                  <a:srgbClr val="FFFFFF"/>
                </a:solidFill>
                <a:latin typeface="Tw Cen MT"/>
              </a:rPr>
              <a:t>Второй уровень</a:t>
            </a:r>
            <a:endParaRPr lang="en-US" sz="2000" b="0" strike="noStrike" spc="-1">
              <a:solidFill>
                <a:srgbClr val="FFFFFF"/>
              </a:solidFill>
              <a:latin typeface="Tw Cen MT"/>
            </a:endParaRPr>
          </a:p>
          <a:p>
            <a:pPr marL="1143000" lvl="2" indent="-2286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1800" b="0" strike="noStrike" spc="-1">
                <a:solidFill>
                  <a:srgbClr val="FFFFFF"/>
                </a:solidFill>
                <a:latin typeface="Tw Cen MT"/>
              </a:rPr>
              <a:t>Третий уровень</a:t>
            </a:r>
            <a:endParaRPr lang="en-US" sz="1800" b="0" strike="noStrike" spc="-1">
              <a:solidFill>
                <a:srgbClr val="FFFFFF"/>
              </a:solidFill>
              <a:latin typeface="Tw Cen MT"/>
            </a:endParaRPr>
          </a:p>
          <a:p>
            <a:pPr marL="1600200" lvl="3" indent="-2286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1600" b="0" strike="noStrike" spc="-1">
                <a:solidFill>
                  <a:srgbClr val="FFFFFF"/>
                </a:solidFill>
                <a:latin typeface="Tw Cen MT"/>
              </a:rPr>
              <a:t>Четвертый уровень</a:t>
            </a:r>
            <a:endParaRPr lang="en-US" sz="1600" b="0" strike="noStrike" spc="-1">
              <a:solidFill>
                <a:srgbClr val="FFFFFF"/>
              </a:solidFill>
              <a:latin typeface="Tw Cen MT"/>
            </a:endParaRPr>
          </a:p>
          <a:p>
            <a:pPr marL="2057400" lvl="4" indent="-2286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1600" b="0" strike="noStrike" spc="-1">
                <a:solidFill>
                  <a:srgbClr val="FFFFFF"/>
                </a:solidFill>
                <a:latin typeface="Tw Cen MT"/>
              </a:rPr>
              <a:t>Пятый уровень</a:t>
            </a:r>
            <a:endParaRPr lang="en-US" sz="1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dt" idx="4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050" b="0" strike="noStrike" spc="-1">
                <a:solidFill>
                  <a:srgbClr val="FFFFFF"/>
                </a:solidFill>
                <a:latin typeface="Tw Cen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endParaRPr lang="en-US" sz="10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ftr" idx="5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Footer</a:t>
            </a:r>
          </a:p>
        </p:txBody>
      </p:sp>
      <p:sp>
        <p:nvSpPr>
          <p:cNvPr id="183" name="PlaceHolder 5"/>
          <p:cNvSpPr>
            <a:spLocks noGrp="1"/>
          </p:cNvSpPr>
          <p:nvPr>
            <p:ph type="sldNum" idx="6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050" b="0" strike="noStrike" spc="-1">
                <a:solidFill>
                  <a:srgbClr val="FFFFFF"/>
                </a:solidFill>
                <a:latin typeface="Tw Cen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3BDC828-2A6A-42CA-955D-3DB321628BD9}" type="slidenum">
              <a:rPr lang="ru-RU" sz="1050" b="0" strike="noStrike" spc="-1">
                <a:solidFill>
                  <a:srgbClr val="FFFFFF"/>
                </a:solidFill>
                <a:latin typeface="Tw Cen MT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2658600" y="4243149"/>
            <a:ext cx="6874560" cy="466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150000"/>
              </a:lnSpc>
              <a:buNone/>
            </a:pPr>
            <a:br>
              <a:rPr sz="3600" dirty="0"/>
            </a:br>
            <a:r>
              <a:rPr lang="ru-RU" sz="3600" b="0" strike="noStrike" cap="all" spc="-1" dirty="0">
                <a:solidFill>
                  <a:srgbClr val="FFFFFF"/>
                </a:solidFill>
                <a:latin typeface="Arial"/>
                <a:ea typeface="Times New Roman"/>
              </a:rPr>
              <a:t>т</a:t>
            </a:r>
            <a:r>
              <a:rPr lang="ru" sz="3600" b="0" strike="noStrike" cap="all" spc="-1" dirty="0">
                <a:solidFill>
                  <a:srgbClr val="FFFFFF"/>
                </a:solidFill>
                <a:latin typeface="Arial"/>
                <a:ea typeface="Times New Roman"/>
              </a:rPr>
              <a:t>ехнические Характеристики Проект телеграм расписание колледжа УКСИВТ</a:t>
            </a:r>
            <a:endParaRPr lang="en-US" sz="3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ubTitle"/>
          </p:nvPr>
        </p:nvSpPr>
        <p:spPr>
          <a:xfrm>
            <a:off x="7524000" y="4951080"/>
            <a:ext cx="4018320" cy="1007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 algn="r">
              <a:lnSpc>
                <a:spcPct val="120000"/>
              </a:lnSpc>
              <a:buNone/>
              <a:tabLst>
                <a:tab pos="0" algn="l"/>
              </a:tabLst>
            </a:pPr>
            <a:r>
              <a:rPr lang="ru-RU" sz="2000" b="0" strike="noStrike" cap="all" spc="-1">
                <a:solidFill>
                  <a:srgbClr val="FFFFFF"/>
                </a:solidFill>
                <a:latin typeface="Arial"/>
                <a:ea typeface="Questrial"/>
              </a:rPr>
              <a:t>Выполнили студенты группы 19П-1: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indent="0" algn="r">
              <a:lnSpc>
                <a:spcPct val="120000"/>
              </a:lnSpc>
              <a:buNone/>
              <a:tabLst>
                <a:tab pos="0" algn="l"/>
              </a:tabLst>
            </a:pPr>
            <a:r>
              <a:rPr lang="ru-RU" sz="2000" b="0" strike="noStrike" cap="all" spc="-1">
                <a:solidFill>
                  <a:srgbClr val="FFFFFF"/>
                </a:solidFill>
                <a:latin typeface="Arial"/>
                <a:ea typeface="Questrial"/>
              </a:rPr>
              <a:t>Авдеев К.А.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indent="0" algn="r">
              <a:lnSpc>
                <a:spcPct val="120000"/>
              </a:lnSpc>
              <a:buNone/>
              <a:tabLst>
                <a:tab pos="0" algn="l"/>
              </a:tabLst>
            </a:pPr>
            <a:r>
              <a:rPr lang="ru-RU" sz="2000" b="0" strike="noStrike" cap="all" spc="-1">
                <a:solidFill>
                  <a:srgbClr val="FFFFFF"/>
                </a:solidFill>
                <a:latin typeface="Arial"/>
                <a:ea typeface="Questrial"/>
              </a:rPr>
              <a:t>Борисов М.В.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Прямоугольник 4"/>
          <p:cNvSpPr/>
          <p:nvPr/>
        </p:nvSpPr>
        <p:spPr>
          <a:xfrm>
            <a:off x="184320" y="265320"/>
            <a:ext cx="11823120" cy="155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0" strike="noStrike" spc="-1">
                <a:solidFill>
                  <a:srgbClr val="FFFFFF"/>
                </a:solidFill>
                <a:latin typeface="Tw Cen MT"/>
              </a:rPr>
              <a:t>Государственное бюджетное профессиональное образовательное учреждение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2400" b="0" strike="noStrike" spc="-1">
                <a:solidFill>
                  <a:srgbClr val="FFFFFF"/>
                </a:solidFill>
                <a:latin typeface="Tw Cen MT"/>
              </a:rPr>
              <a:t>Уфимский колледж </a:t>
            </a:r>
            <a:r>
              <a:rPr lang="ru-RU" sz="2400" b="0" strike="noStrike" spc="-1">
                <a:solidFill>
                  <a:srgbClr val="FFFFFF"/>
                </a:solidFill>
                <a:latin typeface="Arial"/>
              </a:rPr>
              <a:t>статистики</a:t>
            </a:r>
            <a:r>
              <a:rPr lang="ru-RU" sz="2400" b="0" strike="noStrike" spc="-1">
                <a:solidFill>
                  <a:srgbClr val="FFFFFF"/>
                </a:solidFill>
                <a:latin typeface="Tw Cen MT"/>
              </a:rPr>
              <a:t>, информатики и вычислительной техники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649B41-2493-4330-908B-883E38DF73F8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DBC00A0-4491-47AD-B2F2-9032AF32A11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587AACA-5CF0-4D6F-92B1-3780800B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00" y="484694"/>
            <a:ext cx="8791200" cy="693000"/>
          </a:xfrm>
        </p:spPr>
        <p:txBody>
          <a:bodyPr/>
          <a:lstStyle/>
          <a:p>
            <a:pPr algn="ctr"/>
            <a:r>
              <a:rPr lang="ru-RU" dirty="0"/>
              <a:t>Оформление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B5959A-C280-4E4B-8134-4013F3A883EC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B115C2B-9BE0-400B-85FF-A40D5FC3B4D4}" type="slidenum">
              <a:rPr lang="en-US" smtClean="0"/>
              <a:t>10</a:t>
            </a:fld>
            <a:endParaRPr lang="en-US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61C42A12-2E3A-483D-BD04-AAA2CE70F41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13678" y="1479884"/>
            <a:ext cx="10164644" cy="4472681"/>
          </a:xfrm>
          <a:solidFill>
            <a:schemeClr val="bg1"/>
          </a:solidFill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ru-RU" sz="2400" dirty="0"/>
              <a:t>Стандарт оформления </a:t>
            </a:r>
            <a:r>
              <a:rPr lang="en-US" sz="2400" dirty="0"/>
              <a:t>python PEP8</a:t>
            </a:r>
          </a:p>
          <a:p>
            <a:endParaRPr lang="ru-RU" sz="2400" dirty="0"/>
          </a:p>
          <a:p>
            <a:pPr marL="342900" indent="-342900">
              <a:buFontTx/>
              <a:buChar char="-"/>
            </a:pPr>
            <a:r>
              <a:rPr lang="ru-RU" sz="2400" dirty="0"/>
              <a:t>На каждый уровень отступа используйте по 4 пробела.  Табуляция используется лишь для поддержки старого кода, где они уже используются.</a:t>
            </a:r>
            <a:endParaRPr lang="en-US" sz="2400" dirty="0"/>
          </a:p>
          <a:p>
            <a:endParaRPr lang="ru-RU" sz="2400" dirty="0"/>
          </a:p>
          <a:p>
            <a:pPr marL="342900" indent="-342900">
              <a:buFontTx/>
              <a:buChar char="-"/>
            </a:pPr>
            <a:r>
              <a:rPr lang="ru-RU" sz="2400" dirty="0"/>
              <a:t>Длину строки рекомендуется ограничить 79 символами. Предпочтительный способ переноса длинных строк — использование подразумевающегося продолжения строки между обычными, квадратными и фигурными скобками. Так же для переноса разрешается использовать обратный слэш ("\").</a:t>
            </a:r>
          </a:p>
        </p:txBody>
      </p:sp>
    </p:spTree>
    <p:extLst>
      <p:ext uri="{BB962C8B-B14F-4D97-AF65-F5344CB8AC3E}">
        <p14:creationId xmlns:p14="http://schemas.microsoft.com/office/powerpoint/2010/main" val="2540952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587AACA-5CF0-4D6F-92B1-3780800B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00" y="484694"/>
            <a:ext cx="8791200" cy="693000"/>
          </a:xfrm>
        </p:spPr>
        <p:txBody>
          <a:bodyPr/>
          <a:lstStyle/>
          <a:p>
            <a:pPr algn="ctr"/>
            <a:r>
              <a:rPr lang="ru-RU" dirty="0"/>
              <a:t>Оформление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B5959A-C280-4E4B-8134-4013F3A883EC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B115C2B-9BE0-400B-85FF-A40D5FC3B4D4}" type="slidenum">
              <a:rPr lang="en-US" smtClean="0"/>
              <a:t>11</a:t>
            </a:fld>
            <a:endParaRPr lang="en-US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61C42A12-2E3A-483D-BD04-AAA2CE70F41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13678" y="1479884"/>
            <a:ext cx="10164644" cy="4767916"/>
          </a:xfrm>
          <a:solidFill>
            <a:schemeClr val="bg1"/>
          </a:solidFill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ru-RU" sz="2400" dirty="0"/>
              <a:t>Функции верхнего уровня и определения классов отделяются двумя пустыми строками. Определения методов внутри класса разделяются одной пустой строкой. Дополнительные пустые строки используются для логического разделения.</a:t>
            </a:r>
          </a:p>
          <a:p>
            <a:pPr marL="342900" indent="-342900">
              <a:buFontTx/>
              <a:buChar char="-"/>
            </a:pPr>
            <a:endParaRPr lang="ru-RU" sz="2400" dirty="0"/>
          </a:p>
          <a:p>
            <a:pPr marL="342900" indent="-342900">
              <a:buFontTx/>
              <a:buChar char="-"/>
            </a:pPr>
            <a:r>
              <a:rPr lang="ru-RU" sz="2400" dirty="0"/>
              <a:t>Кодировка в Python 2 должна быть ASCII. А в  Python 3  - UTF-8.</a:t>
            </a:r>
          </a:p>
          <a:p>
            <a:pPr marL="342900" indent="-342900">
              <a:buFontTx/>
              <a:buChar char="-"/>
            </a:pPr>
            <a:endParaRPr lang="ru-RU" sz="2400" dirty="0"/>
          </a:p>
          <a:p>
            <a:pPr marL="342900" indent="-342900">
              <a:buFontTx/>
              <a:buChar char="-"/>
            </a:pPr>
            <a:r>
              <a:rPr lang="ru-RU" sz="2400" dirty="0"/>
              <a:t>Для каждого импорта - отдельная строка. Порядок расположения - стандартные библиотеки, сторонние библиотеки, локальные модули приложения. Импорты всегда помещаются в начале файла, сразу после комментариев к модулю и строк документации, и перед объявлением констант. Используйте пустую строку для отделения групп импортов.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0696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587AACA-5CF0-4D6F-92B1-3780800B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00" y="484694"/>
            <a:ext cx="8791200" cy="693000"/>
          </a:xfrm>
        </p:spPr>
        <p:txBody>
          <a:bodyPr/>
          <a:lstStyle/>
          <a:p>
            <a:pPr algn="ctr"/>
            <a:r>
              <a:rPr lang="ru-RU" dirty="0"/>
              <a:t>Оформление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B5959A-C280-4E4B-8134-4013F3A883EC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B115C2B-9BE0-400B-85FF-A40D5FC3B4D4}" type="slidenum">
              <a:rPr lang="en-US" smtClean="0"/>
              <a:t>12</a:t>
            </a:fld>
            <a:endParaRPr lang="en-US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61C42A12-2E3A-483D-BD04-AAA2CE70F41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13678" y="1479883"/>
            <a:ext cx="10164644" cy="5082281"/>
          </a:xfrm>
          <a:solidFill>
            <a:schemeClr val="bg1"/>
          </a:solidFill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ru-RU" sz="2400" dirty="0"/>
              <a:t>Избегайте лишних пробелов внутри круглых, квадратных или фигурных скобок; перед запятой, точкой с запятой или двоеточием. Сразу перед открывающей скобкой, после которой начинается список аргументов при вызове функции. Не используйте больше одного пробела вокруг любого оператора для того, чтобы выровнять его с другим.</a:t>
            </a:r>
          </a:p>
          <a:p>
            <a:pPr marL="342900" indent="-342900">
              <a:buFontTx/>
              <a:buChar char="-"/>
            </a:pPr>
            <a:endParaRPr lang="ru-RU" sz="2400" dirty="0"/>
          </a:p>
          <a:p>
            <a:pPr marL="342900" indent="-342900">
              <a:buFontTx/>
              <a:buChar char="-"/>
            </a:pPr>
            <a:r>
              <a:rPr lang="ru-RU" sz="2400" dirty="0"/>
              <a:t>Используйте одиночный пробел с каждой стороны у операторы присваивания(=, +=, -=), операторов сравнения (==, &lt;, &gt;, !=, &lt;&gt;, &lt;=, &gt;=, </a:t>
            </a:r>
            <a:r>
              <a:rPr lang="ru-RU" sz="2400" dirty="0" err="1"/>
              <a:t>in</a:t>
            </a:r>
            <a:r>
              <a:rPr lang="ru-RU" sz="2400" dirty="0"/>
              <a:t>, </a:t>
            </a:r>
            <a:r>
              <a:rPr lang="ru-RU" sz="2400" dirty="0" err="1"/>
              <a:t>not</a:t>
            </a:r>
            <a:r>
              <a:rPr lang="ru-RU" sz="2400" dirty="0"/>
              <a:t> </a:t>
            </a:r>
            <a:r>
              <a:rPr lang="ru-RU" sz="2400" dirty="0" err="1"/>
              <a:t>in</a:t>
            </a:r>
            <a:r>
              <a:rPr lang="ru-RU" sz="2400" dirty="0"/>
              <a:t>, </a:t>
            </a:r>
            <a:r>
              <a:rPr lang="ru-RU" sz="2400" dirty="0" err="1"/>
              <a:t>is</a:t>
            </a:r>
            <a:r>
              <a:rPr lang="ru-RU" sz="2400" dirty="0"/>
              <a:t>, </a:t>
            </a:r>
            <a:r>
              <a:rPr lang="ru-RU" sz="2400" dirty="0" err="1"/>
              <a:t>is</a:t>
            </a:r>
            <a:r>
              <a:rPr lang="ru-RU" sz="2400" dirty="0"/>
              <a:t> </a:t>
            </a:r>
            <a:r>
              <a:rPr lang="ru-RU" sz="2400" dirty="0" err="1"/>
              <a:t>not</a:t>
            </a:r>
            <a:r>
              <a:rPr lang="ru-RU" sz="2400" dirty="0"/>
              <a:t>) и логических операторов (</a:t>
            </a:r>
            <a:r>
              <a:rPr lang="ru-RU" sz="2400" dirty="0" err="1"/>
              <a:t>and</a:t>
            </a:r>
            <a:r>
              <a:rPr lang="ru-RU" sz="2400" dirty="0"/>
              <a:t>, </a:t>
            </a:r>
            <a:r>
              <a:rPr lang="ru-RU" sz="2400" dirty="0" err="1"/>
              <a:t>or</a:t>
            </a:r>
            <a:r>
              <a:rPr lang="ru-RU" sz="2400" dirty="0"/>
              <a:t>, </a:t>
            </a:r>
            <a:r>
              <a:rPr lang="ru-RU" sz="2400" dirty="0" err="1"/>
              <a:t>not</a:t>
            </a:r>
            <a:r>
              <a:rPr lang="ru-RU" sz="2400" dirty="0"/>
              <a:t>). Не используйте пробелы вокруг знака =, если он используется для обозначения именованного аргумента или значения параметров по умолчанию.</a:t>
            </a:r>
          </a:p>
        </p:txBody>
      </p:sp>
    </p:spTree>
    <p:extLst>
      <p:ext uri="{BB962C8B-B14F-4D97-AF65-F5344CB8AC3E}">
        <p14:creationId xmlns:p14="http://schemas.microsoft.com/office/powerpoint/2010/main" val="220219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587AACA-5CF0-4D6F-92B1-3780800B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00" y="484694"/>
            <a:ext cx="8791200" cy="693000"/>
          </a:xfrm>
        </p:spPr>
        <p:txBody>
          <a:bodyPr/>
          <a:lstStyle/>
          <a:p>
            <a:pPr algn="ctr"/>
            <a:r>
              <a:rPr lang="ru-RU" dirty="0"/>
              <a:t>Оформление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B5959A-C280-4E4B-8134-4013F3A883EC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B115C2B-9BE0-400B-85FF-A40D5FC3B4D4}" type="slidenum">
              <a:rPr lang="en-US" smtClean="0"/>
              <a:t>13</a:t>
            </a:fld>
            <a:endParaRPr lang="en-US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61C42A12-2E3A-483D-BD04-AAA2CE70F41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13678" y="1479884"/>
            <a:ext cx="10164644" cy="4893422"/>
          </a:xfrm>
          <a:solidFill>
            <a:schemeClr val="bg1"/>
          </a:solidFill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ru-RU" sz="2400" dirty="0"/>
              <a:t>Комментарии, которые противоречат коду, хуже, чем их отсутствие. Всегда исправляйте комментарии при обновлении кода. По возможности пишите комментарии на английском языке. Каждая строчка такого блока должна начинаться с символа # и одного пробела после него.</a:t>
            </a:r>
          </a:p>
          <a:p>
            <a:pPr marL="342900" indent="-342900">
              <a:buFontTx/>
              <a:buChar char="-"/>
            </a:pPr>
            <a:endParaRPr lang="ru-RU" sz="2400" dirty="0"/>
          </a:p>
          <a:p>
            <a:pPr marL="342900" indent="-342900">
              <a:buFontTx/>
              <a:buChar char="-"/>
            </a:pPr>
            <a:r>
              <a:rPr lang="ru-RU" sz="2400" dirty="0"/>
              <a:t>Пишите документацию для всех </a:t>
            </a:r>
            <a:r>
              <a:rPr lang="ru-RU" sz="2400" dirty="0" err="1"/>
              <a:t>public</a:t>
            </a:r>
            <a:r>
              <a:rPr lang="ru-RU" sz="2400" dirty="0"/>
              <a:t> модулей, функций, классов, методов.</a:t>
            </a:r>
          </a:p>
          <a:p>
            <a:pPr marL="342900" indent="-342900">
              <a:buFontTx/>
              <a:buChar char="-"/>
            </a:pPr>
            <a:endParaRPr lang="ru-RU" sz="2400" dirty="0"/>
          </a:p>
          <a:p>
            <a:pPr marL="342900" indent="-342900">
              <a:buFontTx/>
              <a:buChar char="-"/>
            </a:pPr>
            <a:r>
              <a:rPr lang="ru-RU" sz="2400" dirty="0"/>
              <a:t>Никогда не используйте символы l (маленькая латинская буква «L»), O (заглавная латинская буква «o») или I (заглавная латинская буква «i») в качестве имен.</a:t>
            </a:r>
          </a:p>
        </p:txBody>
      </p:sp>
    </p:spTree>
    <p:extLst>
      <p:ext uri="{BB962C8B-B14F-4D97-AF65-F5344CB8AC3E}">
        <p14:creationId xmlns:p14="http://schemas.microsoft.com/office/powerpoint/2010/main" val="4290760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587AACA-5CF0-4D6F-92B1-3780800B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00" y="484694"/>
            <a:ext cx="8791200" cy="693000"/>
          </a:xfrm>
        </p:spPr>
        <p:txBody>
          <a:bodyPr/>
          <a:lstStyle/>
          <a:p>
            <a:pPr algn="ctr"/>
            <a:r>
              <a:rPr lang="ru-RU" dirty="0"/>
              <a:t>Оформление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B5959A-C280-4E4B-8134-4013F3A883EC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B115C2B-9BE0-400B-85FF-A40D5FC3B4D4}" type="slidenum">
              <a:rPr lang="en-US" smtClean="0"/>
              <a:t>14</a:t>
            </a:fld>
            <a:endParaRPr lang="en-US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61C42A12-2E3A-483D-BD04-AAA2CE70F41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13678" y="1479883"/>
            <a:ext cx="10164644" cy="4526469"/>
          </a:xfrm>
          <a:solidFill>
            <a:schemeClr val="bg1"/>
          </a:solidFill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ru-RU" sz="2400" dirty="0"/>
              <a:t>Модули должны иметь короткие имена, состоящие из маленьких букв.</a:t>
            </a:r>
          </a:p>
          <a:p>
            <a:pPr marL="342900" indent="-342900">
              <a:buFontTx/>
              <a:buChar char="-"/>
            </a:pPr>
            <a:endParaRPr lang="ru-RU" sz="2400" dirty="0"/>
          </a:p>
          <a:p>
            <a:pPr marL="342900" indent="-342900">
              <a:buFontTx/>
              <a:buChar char="-"/>
            </a:pPr>
            <a:r>
              <a:rPr lang="ru-RU" sz="2400" dirty="0"/>
              <a:t>Имена классов должны обычно следовать соглашению </a:t>
            </a:r>
            <a:r>
              <a:rPr lang="ru-RU" sz="2400" dirty="0" err="1"/>
              <a:t>CapitalizedWords</a:t>
            </a:r>
            <a:r>
              <a:rPr lang="ru-RU" sz="2400" dirty="0"/>
              <a:t> (слова с заглавными буквами).</a:t>
            </a:r>
          </a:p>
          <a:p>
            <a:pPr marL="342900" indent="-342900">
              <a:buFontTx/>
              <a:buChar char="-"/>
            </a:pPr>
            <a:endParaRPr lang="ru-RU" sz="2400" dirty="0"/>
          </a:p>
          <a:p>
            <a:pPr marL="342900" indent="-342900">
              <a:buFontTx/>
              <a:buChar char="-"/>
            </a:pPr>
            <a:r>
              <a:rPr lang="ru-RU" sz="2400" dirty="0"/>
              <a:t>Имена функций должны состоять из маленьких букв, а слова разделяться символами подчеркивания(</a:t>
            </a:r>
            <a:r>
              <a:rPr lang="ru-RU" sz="2400" dirty="0" err="1"/>
              <a:t>lower_case_with_underscores</a:t>
            </a:r>
            <a:r>
              <a:rPr lang="ru-RU" sz="2400" dirty="0"/>
              <a:t>).</a:t>
            </a:r>
          </a:p>
          <a:p>
            <a:pPr marL="342900" indent="-342900">
              <a:buFontTx/>
              <a:buChar char="-"/>
            </a:pPr>
            <a:endParaRPr lang="ru-RU" sz="2400" dirty="0"/>
          </a:p>
          <a:p>
            <a:pPr marL="342900" indent="-342900">
              <a:buFontTx/>
              <a:buChar char="-"/>
            </a:pPr>
            <a:r>
              <a:rPr lang="ru-RU" sz="2400" dirty="0"/>
              <a:t>Для имен методов и переменных экземпляров классов используйте тот же стиль, что и для имен функций.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7856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587AACA-5CF0-4D6F-92B1-3780800B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00" y="484694"/>
            <a:ext cx="8791200" cy="693000"/>
          </a:xfrm>
        </p:spPr>
        <p:txBody>
          <a:bodyPr/>
          <a:lstStyle/>
          <a:p>
            <a:pPr algn="ctr"/>
            <a:r>
              <a:rPr lang="ru-RU" dirty="0"/>
              <a:t>Оформление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B5959A-C280-4E4B-8134-4013F3A883EC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B115C2B-9BE0-400B-85FF-A40D5FC3B4D4}" type="slidenum">
              <a:rPr lang="en-US" smtClean="0"/>
              <a:t>15</a:t>
            </a:fld>
            <a:endParaRPr lang="en-US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61C42A12-2E3A-483D-BD04-AAA2CE70F41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13678" y="1479883"/>
            <a:ext cx="10164644" cy="5037457"/>
          </a:xfrm>
          <a:solidFill>
            <a:schemeClr val="bg1"/>
          </a:solidFill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ru-RU" sz="2400" dirty="0"/>
              <a:t>Всегда используйте </a:t>
            </a:r>
            <a:r>
              <a:rPr lang="ru-RU" sz="2400" dirty="0" err="1"/>
              <a:t>self</a:t>
            </a:r>
            <a:r>
              <a:rPr lang="ru-RU" sz="2400" dirty="0"/>
              <a:t> в качестве первого аргумента метода экземпляра объекта. Всегда используйте </a:t>
            </a:r>
            <a:r>
              <a:rPr lang="ru-RU" sz="2400" dirty="0" err="1"/>
              <a:t>cls</a:t>
            </a:r>
            <a:r>
              <a:rPr lang="ru-RU" sz="2400" dirty="0"/>
              <a:t> в качестве первого аргумента метода класса.</a:t>
            </a:r>
          </a:p>
          <a:p>
            <a:pPr marL="342900" indent="-342900">
              <a:buFontTx/>
              <a:buChar char="-"/>
            </a:pPr>
            <a:endParaRPr lang="ru-RU" sz="2400" dirty="0"/>
          </a:p>
          <a:p>
            <a:pPr marL="342900" indent="-342900">
              <a:buFontTx/>
              <a:buChar char="-"/>
            </a:pPr>
            <a:r>
              <a:rPr lang="ru-RU" sz="2400" dirty="0"/>
              <a:t>Обязательно решите, каким должен быть метод класса или экземпляра класса — </a:t>
            </a:r>
            <a:r>
              <a:rPr lang="ru-RU" sz="2400" dirty="0" err="1"/>
              <a:t>public</a:t>
            </a:r>
            <a:r>
              <a:rPr lang="ru-RU" sz="2400" dirty="0"/>
              <a:t> или не-</a:t>
            </a:r>
            <a:r>
              <a:rPr lang="ru-RU" sz="2400" dirty="0" err="1"/>
              <a:t>public</a:t>
            </a:r>
            <a:r>
              <a:rPr lang="ru-RU" sz="2400" dirty="0"/>
              <a:t>. Если вы сомневаетесь, выберите не-</a:t>
            </a:r>
            <a:r>
              <a:rPr lang="ru-RU" sz="2400" dirty="0" err="1"/>
              <a:t>public</a:t>
            </a:r>
            <a:r>
              <a:rPr lang="ru-RU" sz="2400" dirty="0"/>
              <a:t>.</a:t>
            </a:r>
          </a:p>
          <a:p>
            <a:pPr marL="342900" indent="-342900">
              <a:buFontTx/>
              <a:buChar char="-"/>
            </a:pPr>
            <a:endParaRPr lang="ru-RU" sz="2400" dirty="0"/>
          </a:p>
          <a:p>
            <a:pPr marL="342900" indent="-342900">
              <a:buFontTx/>
              <a:buChar char="-"/>
            </a:pPr>
            <a:r>
              <a:rPr lang="ru-RU" sz="2400" dirty="0"/>
              <a:t>Код должен быть написан так, чтобы не зависеть от разных реализаций языка.</a:t>
            </a:r>
          </a:p>
          <a:p>
            <a:pPr marL="342900" indent="-342900">
              <a:buFontTx/>
              <a:buChar char="-"/>
            </a:pPr>
            <a:endParaRPr lang="ru-RU" sz="2400" dirty="0"/>
          </a:p>
          <a:p>
            <a:pPr marL="342900" indent="-342900">
              <a:buFontTx/>
              <a:buChar char="-"/>
            </a:pPr>
            <a:r>
              <a:rPr lang="ru-RU" sz="2400" dirty="0"/>
              <a:t>Сравнения с </a:t>
            </a:r>
            <a:r>
              <a:rPr lang="ru-RU" sz="2400" dirty="0" err="1"/>
              <a:t>None</a:t>
            </a:r>
            <a:r>
              <a:rPr lang="ru-RU" sz="2400" dirty="0"/>
              <a:t> должны обязательно выполняться с использованием операторов </a:t>
            </a:r>
            <a:r>
              <a:rPr lang="ru-RU" sz="2400" dirty="0" err="1"/>
              <a:t>is</a:t>
            </a:r>
            <a:r>
              <a:rPr lang="ru-RU" sz="2400" dirty="0"/>
              <a:t> или </a:t>
            </a:r>
            <a:r>
              <a:rPr lang="ru-RU" sz="2400" dirty="0" err="1"/>
              <a:t>is</a:t>
            </a:r>
            <a:r>
              <a:rPr lang="ru-RU" sz="2400" dirty="0"/>
              <a:t> </a:t>
            </a:r>
            <a:r>
              <a:rPr lang="ru-RU" sz="2400" dirty="0" err="1"/>
              <a:t>not</a:t>
            </a:r>
            <a:r>
              <a:rPr lang="ru-RU" sz="2400" dirty="0"/>
              <a:t>, а не с помощью операторов сравнения.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8982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587AACA-5CF0-4D6F-92B1-3780800B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00" y="484694"/>
            <a:ext cx="8791200" cy="693000"/>
          </a:xfrm>
        </p:spPr>
        <p:txBody>
          <a:bodyPr/>
          <a:lstStyle/>
          <a:p>
            <a:pPr algn="ctr"/>
            <a:r>
              <a:rPr lang="ru-RU" dirty="0"/>
              <a:t>Оформление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B5959A-C280-4E4B-8134-4013F3A883EC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B115C2B-9BE0-400B-85FF-A40D5FC3B4D4}" type="slidenum">
              <a:rPr lang="en-US" smtClean="0"/>
              <a:t>16</a:t>
            </a:fld>
            <a:endParaRPr lang="en-US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61C42A12-2E3A-483D-BD04-AAA2CE70F41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13678" y="1479884"/>
            <a:ext cx="10164644" cy="4893422"/>
          </a:xfrm>
          <a:solidFill>
            <a:schemeClr val="bg1"/>
          </a:solidFill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ru-RU" sz="2400" dirty="0"/>
              <a:t>Наследуйте свой класс исключения от </a:t>
            </a:r>
            <a:r>
              <a:rPr lang="ru-RU" sz="2400" dirty="0" err="1"/>
              <a:t>Exception</a:t>
            </a:r>
            <a:r>
              <a:rPr lang="ru-RU" sz="2400" dirty="0"/>
              <a:t>. Перехватывайте конкретные ошибки вместо простого выражения </a:t>
            </a:r>
            <a:r>
              <a:rPr lang="ru-RU" sz="2400" dirty="0" err="1"/>
              <a:t>except</a:t>
            </a:r>
            <a:r>
              <a:rPr lang="ru-RU" sz="2400" dirty="0"/>
              <a:t>.</a:t>
            </a:r>
          </a:p>
          <a:p>
            <a:pPr marL="342900" indent="-342900">
              <a:buFontTx/>
              <a:buChar char="-"/>
            </a:pPr>
            <a:endParaRPr lang="ru-RU" sz="2400" dirty="0"/>
          </a:p>
          <a:p>
            <a:pPr marL="342900" indent="-342900">
              <a:buFontTx/>
              <a:buChar char="-"/>
            </a:pPr>
            <a:r>
              <a:rPr lang="ru-RU" sz="2400" dirty="0"/>
              <a:t>Всегда используйте выражение </a:t>
            </a:r>
            <a:r>
              <a:rPr lang="ru-RU" sz="2400" dirty="0" err="1"/>
              <a:t>def</a:t>
            </a:r>
            <a:r>
              <a:rPr lang="ru-RU" sz="2400" dirty="0"/>
              <a:t>, а не присваивание лямбда-выражения к имени</a:t>
            </a:r>
            <a:r>
              <a:rPr lang="en-US" sz="2400" dirty="0"/>
              <a:t>.</a:t>
            </a:r>
            <a:endParaRPr lang="ru-RU" sz="2400" dirty="0"/>
          </a:p>
          <a:p>
            <a:pPr marL="342900" indent="-342900">
              <a:buFontTx/>
              <a:buChar char="-"/>
            </a:pPr>
            <a:endParaRPr lang="ru-RU" sz="2400" dirty="0"/>
          </a:p>
          <a:p>
            <a:pPr marL="342900" indent="-342900">
              <a:buFontTx/>
              <a:buChar char="-"/>
            </a:pPr>
            <a:r>
              <a:rPr lang="ru-RU" sz="2400" dirty="0"/>
              <a:t>Постарайтесь заключать в каждую конструкцию </a:t>
            </a:r>
            <a:r>
              <a:rPr lang="ru-RU" sz="2400" dirty="0" err="1"/>
              <a:t>try</a:t>
            </a:r>
            <a:r>
              <a:rPr lang="ru-RU" sz="2400" dirty="0"/>
              <a:t>...</a:t>
            </a:r>
            <a:r>
              <a:rPr lang="ru-RU" sz="2400" dirty="0" err="1"/>
              <a:t>except</a:t>
            </a:r>
            <a:r>
              <a:rPr lang="ru-RU" sz="2400" dirty="0"/>
              <a:t> минимум кода, чтобы легче отлавливать ошибки.</a:t>
            </a:r>
          </a:p>
          <a:p>
            <a:pPr marL="342900" indent="-342900">
              <a:buFontTx/>
              <a:buChar char="-"/>
            </a:pPr>
            <a:endParaRPr lang="ru-RU" sz="2400" dirty="0"/>
          </a:p>
          <a:p>
            <a:pPr marL="342900" indent="-342900">
              <a:buFontTx/>
              <a:buChar char="-"/>
            </a:pPr>
            <a:r>
              <a:rPr lang="ru-RU" sz="2400" dirty="0"/>
              <a:t>Используйте строковые методы вместо модуля </a:t>
            </a:r>
            <a:r>
              <a:rPr lang="ru-RU" sz="2400" dirty="0" err="1"/>
              <a:t>string</a:t>
            </a:r>
            <a:r>
              <a:rPr lang="ru-RU" sz="2400" dirty="0"/>
              <a:t>. Используйте ''.</a:t>
            </a:r>
            <a:r>
              <a:rPr lang="ru-RU" sz="2400" dirty="0" err="1"/>
              <a:t>startswith</a:t>
            </a:r>
            <a:r>
              <a:rPr lang="ru-RU" sz="2400" dirty="0"/>
              <a:t>() и ''.</a:t>
            </a:r>
            <a:r>
              <a:rPr lang="ru-RU" sz="2400" dirty="0" err="1"/>
              <a:t>endswith</a:t>
            </a:r>
            <a:r>
              <a:rPr lang="ru-RU" sz="2400" dirty="0"/>
              <a:t>() вместо вырезки из строк для проверки префиксов и суффиксов.</a:t>
            </a:r>
          </a:p>
        </p:txBody>
      </p:sp>
    </p:spTree>
    <p:extLst>
      <p:ext uri="{BB962C8B-B14F-4D97-AF65-F5344CB8AC3E}">
        <p14:creationId xmlns:p14="http://schemas.microsoft.com/office/powerpoint/2010/main" val="1328597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587AACA-5CF0-4D6F-92B1-3780800B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00" y="484694"/>
            <a:ext cx="8791200" cy="693000"/>
          </a:xfrm>
        </p:spPr>
        <p:txBody>
          <a:bodyPr/>
          <a:lstStyle/>
          <a:p>
            <a:pPr algn="ctr"/>
            <a:r>
              <a:rPr lang="ru-RU" dirty="0"/>
              <a:t>Оформление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B5959A-C280-4E4B-8134-4013F3A883EC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B115C2B-9BE0-400B-85FF-A40D5FC3B4D4}" type="slidenum">
              <a:rPr lang="en-US" smtClean="0"/>
              <a:t>17</a:t>
            </a:fld>
            <a:endParaRPr lang="en-US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61C42A12-2E3A-483D-BD04-AAA2CE70F41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13678" y="1479884"/>
            <a:ext cx="10164644" cy="3423810"/>
          </a:xfrm>
          <a:solidFill>
            <a:schemeClr val="bg1"/>
          </a:solidFill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ru-RU" sz="2400" dirty="0"/>
              <a:t>Сравнение типов объектов нужно делать с помощью </a:t>
            </a:r>
            <a:r>
              <a:rPr lang="ru-RU" sz="2400" dirty="0" err="1"/>
              <a:t>isinstance</a:t>
            </a:r>
            <a:r>
              <a:rPr lang="ru-RU" sz="2400" dirty="0"/>
              <a:t>().</a:t>
            </a:r>
          </a:p>
          <a:p>
            <a:pPr marL="342900" indent="-342900">
              <a:buFontTx/>
              <a:buChar char="-"/>
            </a:pPr>
            <a:endParaRPr lang="ru-RU" sz="2400" dirty="0"/>
          </a:p>
          <a:p>
            <a:pPr marL="342900" indent="-342900">
              <a:buFontTx/>
              <a:buChar char="-"/>
            </a:pPr>
            <a:r>
              <a:rPr lang="ru-RU" sz="2400" dirty="0"/>
              <a:t>Для последовательностей (строк, списков, кортежей) используйте тот факт, что пустая последовательность есть </a:t>
            </a:r>
            <a:r>
              <a:rPr lang="ru-RU" sz="2400" dirty="0" err="1"/>
              <a:t>false</a:t>
            </a:r>
            <a:r>
              <a:rPr lang="ru-RU" sz="2400" dirty="0"/>
              <a:t>.</a:t>
            </a:r>
          </a:p>
          <a:p>
            <a:pPr marL="342900" indent="-342900">
              <a:buFontTx/>
              <a:buChar char="-"/>
            </a:pPr>
            <a:endParaRPr lang="ru-RU" sz="2400" dirty="0"/>
          </a:p>
          <a:p>
            <a:pPr marL="342900" indent="-342900">
              <a:buFontTx/>
              <a:buChar char="-"/>
            </a:pPr>
            <a:r>
              <a:rPr lang="ru-RU" sz="2400" dirty="0"/>
              <a:t>Не сравнивайте логические типы с </a:t>
            </a:r>
            <a:r>
              <a:rPr lang="ru-RU" sz="2400" dirty="0" err="1"/>
              <a:t>True</a:t>
            </a:r>
            <a:r>
              <a:rPr lang="ru-RU" sz="2400" dirty="0"/>
              <a:t> и </a:t>
            </a:r>
            <a:r>
              <a:rPr lang="ru-RU" sz="2400" dirty="0" err="1"/>
              <a:t>False</a:t>
            </a:r>
            <a:r>
              <a:rPr lang="ru-RU" sz="2400" dirty="0"/>
              <a:t> с помощью == .</a:t>
            </a:r>
          </a:p>
        </p:txBody>
      </p:sp>
    </p:spTree>
    <p:extLst>
      <p:ext uri="{BB962C8B-B14F-4D97-AF65-F5344CB8AC3E}">
        <p14:creationId xmlns:p14="http://schemas.microsoft.com/office/powerpoint/2010/main" val="1249843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587AACA-5CF0-4D6F-92B1-3780800B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00" y="484694"/>
            <a:ext cx="8791200" cy="693000"/>
          </a:xfrm>
        </p:spPr>
        <p:txBody>
          <a:bodyPr/>
          <a:lstStyle/>
          <a:p>
            <a:pPr algn="ctr"/>
            <a:r>
              <a:rPr lang="ru-RU" dirty="0"/>
              <a:t>Пример оформления по </a:t>
            </a:r>
            <a:r>
              <a:rPr lang="en-US" dirty="0"/>
              <a:t>PEP8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B5959A-C280-4E4B-8134-4013F3A883EC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B115C2B-9BE0-400B-85FF-A40D5FC3B4D4}" type="slidenum">
              <a:rPr lang="en-US" smtClean="0"/>
              <a:t>18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8E9794-8FE2-40A0-A19C-43BECB721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520" y="1328487"/>
            <a:ext cx="7318959" cy="466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183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587AACA-5CF0-4D6F-92B1-3780800B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00" y="484694"/>
            <a:ext cx="8791200" cy="693000"/>
          </a:xfrm>
        </p:spPr>
        <p:txBody>
          <a:bodyPr/>
          <a:lstStyle/>
          <a:p>
            <a:pPr algn="ctr"/>
            <a:r>
              <a:rPr lang="en-US" dirty="0"/>
              <a:t>IDE </a:t>
            </a:r>
            <a:r>
              <a:rPr lang="en-US" dirty="0" err="1"/>
              <a:t>Pycharm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B5959A-C280-4E4B-8134-4013F3A883EC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B115C2B-9BE0-400B-85FF-A40D5FC3B4D4}" type="slidenum">
              <a:rPr lang="en-US" smtClean="0"/>
              <a:t>19</a:t>
            </a:fld>
            <a:endParaRPr lang="en-US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61C42A12-2E3A-483D-BD04-AAA2CE70F41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82316" y="1479884"/>
            <a:ext cx="6288505" cy="3898231"/>
          </a:xfrm>
          <a:solidFill>
            <a:schemeClr val="bg1"/>
          </a:solidFill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ru-RU" sz="2400" dirty="0"/>
              <a:t>Это кроссплатформенная интегрированная среда разработки для языка программирования Python, разработанная компанией </a:t>
            </a:r>
            <a:r>
              <a:rPr lang="ru-RU" sz="2400" dirty="0" err="1"/>
              <a:t>JetBrains</a:t>
            </a:r>
            <a:r>
              <a:rPr lang="ru-RU" sz="2400" dirty="0"/>
              <a:t> на основе </a:t>
            </a:r>
            <a:r>
              <a:rPr lang="ru-RU" sz="2400" dirty="0" err="1"/>
              <a:t>IntelliJ</a:t>
            </a:r>
            <a:r>
              <a:rPr lang="ru-RU" sz="2400" dirty="0"/>
              <a:t> IDEA. Предоставляет пользователю комплекс средств для графический отладчик и работы с кодом.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ru-RU" sz="2400" dirty="0"/>
              <a:t>Одно из лучших решений для работы с </a:t>
            </a:r>
            <a:r>
              <a:rPr lang="en-US" sz="2400" dirty="0"/>
              <a:t>python.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ECB873D-C966-4A3D-AFF9-98503EFA1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628" y="2085475"/>
            <a:ext cx="3850106" cy="240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57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587AACA-5CF0-4D6F-92B1-3780800B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00" y="484694"/>
            <a:ext cx="8791200" cy="693000"/>
          </a:xfrm>
        </p:spPr>
        <p:txBody>
          <a:bodyPr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B5959A-C280-4E4B-8134-4013F3A883EC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B115C2B-9BE0-400B-85FF-A40D5FC3B4D4}" type="slidenum">
              <a:rPr lang="en-US" smtClean="0"/>
              <a:t>2</a:t>
            </a:fld>
            <a:endParaRPr lang="en-US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61C42A12-2E3A-483D-BD04-AAA2CE70F41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82316" y="1479884"/>
            <a:ext cx="6288505" cy="4992634"/>
          </a:xfrm>
          <a:solidFill>
            <a:schemeClr val="bg1"/>
          </a:solidFill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ru-RU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Высокоуровневый язык программирования общего назначения с динамической строгой типизацией и автоматическим управлением памятью, ориентированный на повышение производительности разработчика, читаемости кода и его качества, а также на обеспечение переносимости написанных на нём программ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Динамическая типизация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Прост для создания небольших проектов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Обширный репозиторий библиотек</a:t>
            </a:r>
            <a:endParaRPr lang="en-US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ru-RU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Используется </a:t>
            </a:r>
            <a:r>
              <a:rPr lang="ru-RU" sz="24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объектно</a:t>
            </a:r>
            <a:r>
              <a:rPr lang="ru-RU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ориентированный стиль программирования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B12020-98A5-4A36-999C-1E4F665C9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358" y="1414448"/>
            <a:ext cx="3624326" cy="40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587AACA-5CF0-4D6F-92B1-3780800B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00" y="484694"/>
            <a:ext cx="8791200" cy="693000"/>
          </a:xfrm>
        </p:spPr>
        <p:txBody>
          <a:bodyPr/>
          <a:lstStyle/>
          <a:p>
            <a:pPr algn="ctr"/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B5959A-C280-4E4B-8134-4013F3A883EC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B115C2B-9BE0-400B-85FF-A40D5FC3B4D4}" type="slidenum">
              <a:rPr lang="en-US" smtClean="0"/>
              <a:t>20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2BC27B-76BF-4C03-8CB5-54D07BE1B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894" y="1413249"/>
            <a:ext cx="4652211" cy="465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44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ru-RU" sz="4800" b="0" strike="noStrike" cap="all" spc="-1">
                <a:solidFill>
                  <a:srgbClr val="FFFFFF"/>
                </a:solidFill>
                <a:latin typeface="Tw Cen MT"/>
              </a:rPr>
              <a:t>СПАСИБО ЗА ВНИМАНИЕ!</a:t>
            </a:r>
            <a:endParaRPr lang="en-US" sz="4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FD75E4-0C56-4699-AC06-7EF1C3445649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DBC00A0-4491-47AD-B2F2-9032AF32A113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587AACA-5CF0-4D6F-92B1-3780800B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00" y="484694"/>
            <a:ext cx="8791200" cy="693000"/>
          </a:xfrm>
        </p:spPr>
        <p:txBody>
          <a:bodyPr/>
          <a:lstStyle/>
          <a:p>
            <a:pPr algn="ctr"/>
            <a:r>
              <a:rPr lang="en-US" dirty="0"/>
              <a:t>PostgreSQL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B5959A-C280-4E4B-8134-4013F3A883EC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B115C2B-9BE0-400B-85FF-A40D5FC3B4D4}" type="slidenum">
              <a:rPr lang="en-US" smtClean="0"/>
              <a:t>3</a:t>
            </a:fld>
            <a:endParaRPr lang="en-US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61C42A12-2E3A-483D-BD04-AAA2CE70F41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82316" y="1479884"/>
            <a:ext cx="6288505" cy="3898231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- </a:t>
            </a:r>
            <a:r>
              <a:rPr lang="ru-RU" sz="2400" b="0" i="0" dirty="0">
                <a:solidFill>
                  <a:srgbClr val="333333"/>
                </a:solidFill>
                <a:effectLst/>
              </a:rPr>
              <a:t>Свободная объектно-реляционная система управления базами данных. Существует в реализациях для множества 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UNIX-</a:t>
            </a:r>
            <a:r>
              <a:rPr lang="ru-RU" sz="2400" b="0" i="0" dirty="0">
                <a:solidFill>
                  <a:srgbClr val="333333"/>
                </a:solidFill>
                <a:effectLst/>
              </a:rPr>
              <a:t>подобных платформ, включая 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AIX, </a:t>
            </a:r>
            <a:r>
              <a:rPr lang="ru-RU" sz="2400" b="0" i="0" dirty="0">
                <a:solidFill>
                  <a:srgbClr val="333333"/>
                </a:solidFill>
                <a:effectLst/>
              </a:rPr>
              <a:t>различные 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BSD-</a:t>
            </a:r>
            <a:r>
              <a:rPr lang="ru-RU" sz="2400" b="0" i="0" dirty="0">
                <a:solidFill>
                  <a:srgbClr val="333333"/>
                </a:solidFill>
                <a:effectLst/>
              </a:rPr>
              <a:t>системы, 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HP-UX, IRIX, Linux, macOS, Solaris/</a:t>
            </a:r>
            <a:r>
              <a:rPr lang="en-US" sz="2400" b="0" i="0" dirty="0" err="1">
                <a:solidFill>
                  <a:srgbClr val="333333"/>
                </a:solidFill>
                <a:effectLst/>
              </a:rPr>
              <a:t>OpenSolaris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, Tru64, QNX, </a:t>
            </a:r>
            <a:r>
              <a:rPr lang="ru-RU" sz="2400" b="0" i="0" dirty="0">
                <a:solidFill>
                  <a:srgbClr val="333333"/>
                </a:solidFill>
                <a:effectLst/>
              </a:rPr>
              <a:t>а также для 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Microsoft Windows</a:t>
            </a:r>
            <a:r>
              <a:rPr lang="en-US" sz="2400" dirty="0">
                <a:solidFill>
                  <a:srgbClr val="333333"/>
                </a:solidFill>
              </a:rPr>
              <a:t>.</a:t>
            </a:r>
            <a:endParaRPr 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A837AB-45CD-41A0-AD26-C422B7896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821" y="990599"/>
            <a:ext cx="4385733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287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587AACA-5CF0-4D6F-92B1-3780800B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00" y="484694"/>
            <a:ext cx="8791200" cy="693000"/>
          </a:xfrm>
        </p:spPr>
        <p:txBody>
          <a:bodyPr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B5959A-C280-4E4B-8134-4013F3A883EC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B115C2B-9BE0-400B-85FF-A40D5FC3B4D4}" type="slidenum">
              <a:rPr lang="en-US" smtClean="0"/>
              <a:t>4</a:t>
            </a:fld>
            <a:endParaRPr lang="en-US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61C42A12-2E3A-483D-BD04-AAA2CE70F41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82316" y="1479884"/>
            <a:ext cx="6288505" cy="3898231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-</a:t>
            </a:r>
            <a:r>
              <a:rPr lang="en-US" sz="2400" dirty="0"/>
              <a:t> </a:t>
            </a:r>
            <a:r>
              <a:rPr lang="ru-RU" sz="2400" dirty="0"/>
              <a:t>Американская технологическая компания, разрабатывающая инструменты повышения производительности, построенные на базе </a:t>
            </a:r>
            <a:r>
              <a:rPr lang="ru-RU" sz="2400" dirty="0" err="1"/>
              <a:t>Docker</a:t>
            </a:r>
            <a:r>
              <a:rPr lang="ru-RU" sz="2400" dirty="0"/>
              <a:t>, которые автоматизируют развертывание кода внутри программных контейнеров. Основными продуктами компании являются </a:t>
            </a:r>
            <a:r>
              <a:rPr lang="ru-RU" sz="2400" dirty="0" err="1"/>
              <a:t>Docker</a:t>
            </a:r>
            <a:r>
              <a:rPr lang="ru-RU" sz="2400" dirty="0"/>
              <a:t> </a:t>
            </a:r>
            <a:r>
              <a:rPr lang="ru-RU" sz="2400" dirty="0" err="1"/>
              <a:t>Hub</a:t>
            </a:r>
            <a:r>
              <a:rPr lang="ru-RU" sz="2400" dirty="0"/>
              <a:t>, центральное хранилище контейнеров, и </a:t>
            </a:r>
            <a:r>
              <a:rPr lang="ru-RU" sz="2400" dirty="0" err="1"/>
              <a:t>Docker</a:t>
            </a:r>
            <a:r>
              <a:rPr lang="ru-RU" sz="2400" dirty="0"/>
              <a:t> Desktop, приложение с графическим интерфейсом для Windows и Mac для управления контейнерами.</a:t>
            </a:r>
            <a:endParaRPr 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FA0012-C1AD-4626-A38D-50A5F8635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752" y="1571425"/>
            <a:ext cx="4342079" cy="371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09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587AACA-5CF0-4D6F-92B1-3780800B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00" y="484694"/>
            <a:ext cx="8791200" cy="693000"/>
          </a:xfrm>
        </p:spPr>
        <p:txBody>
          <a:bodyPr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B5959A-C280-4E4B-8134-4013F3A883EC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B115C2B-9BE0-400B-85FF-A40D5FC3B4D4}" type="slidenum">
              <a:rPr lang="en-US" smtClean="0"/>
              <a:t>5</a:t>
            </a:fld>
            <a:endParaRPr lang="en-US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61C42A12-2E3A-483D-BD04-AAA2CE70F41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82316" y="1479884"/>
            <a:ext cx="6288505" cy="3898231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-</a:t>
            </a:r>
            <a:r>
              <a:rPr lang="en-US" sz="2400" dirty="0"/>
              <a:t> </a:t>
            </a:r>
            <a:r>
              <a:rPr lang="ru-RU" sz="2400" dirty="0"/>
              <a:t>Распределённая система управления версиями. Проект был создан </a:t>
            </a:r>
            <a:r>
              <a:rPr lang="ru-RU" sz="2400" dirty="0" err="1"/>
              <a:t>Линусом</a:t>
            </a:r>
            <a:r>
              <a:rPr lang="ru-RU" sz="2400" dirty="0"/>
              <a:t> </a:t>
            </a:r>
            <a:r>
              <a:rPr lang="ru-RU" sz="2400" dirty="0" err="1"/>
              <a:t>Торвальдсом</a:t>
            </a:r>
            <a:r>
              <a:rPr lang="ru-RU" sz="2400" dirty="0"/>
              <a:t> для управления разработкой ядра Linux, первая версия выпущена 7 апреля 2005 года. На сегодняшний день его поддерживает </a:t>
            </a:r>
            <a:r>
              <a:rPr lang="ru-RU" sz="2400" dirty="0" err="1"/>
              <a:t>Джунио</a:t>
            </a:r>
            <a:r>
              <a:rPr lang="ru-RU" sz="2400" dirty="0"/>
              <a:t> </a:t>
            </a:r>
            <a:r>
              <a:rPr lang="ru-RU" sz="2400" dirty="0" err="1"/>
              <a:t>Хамано</a:t>
            </a:r>
            <a:r>
              <a:rPr lang="ru-RU" sz="2400" dirty="0"/>
              <a:t>.</a:t>
            </a:r>
            <a:endParaRPr lang="en-US" sz="24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2BA0F72-DECB-4958-A8C6-7909462F7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958" y="1479884"/>
            <a:ext cx="3705726" cy="370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80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587AACA-5CF0-4D6F-92B1-3780800B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00" y="484694"/>
            <a:ext cx="8791200" cy="693000"/>
          </a:xfrm>
        </p:spPr>
        <p:txBody>
          <a:bodyPr/>
          <a:lstStyle/>
          <a:p>
            <a:pPr algn="ctr"/>
            <a:r>
              <a:rPr lang="en-US" dirty="0" err="1"/>
              <a:t>pyTelegramBotAPI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B5959A-C280-4E4B-8134-4013F3A883EC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B115C2B-9BE0-400B-85FF-A40D5FC3B4D4}" type="slidenum">
              <a:rPr lang="en-US" smtClean="0"/>
              <a:t>6</a:t>
            </a:fld>
            <a:endParaRPr lang="en-US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61C42A12-2E3A-483D-BD04-AAA2CE70F41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82316" y="1479884"/>
            <a:ext cx="6288505" cy="3898231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-</a:t>
            </a:r>
            <a:r>
              <a:rPr lang="en-US" sz="2400" dirty="0"/>
              <a:t> </a:t>
            </a:r>
            <a:r>
              <a:rPr lang="ru-RU" sz="2400" dirty="0"/>
              <a:t>Библиотека для </a:t>
            </a:r>
            <a:r>
              <a:rPr lang="en-US" sz="2400" dirty="0"/>
              <a:t>telegram </a:t>
            </a:r>
            <a:r>
              <a:rPr lang="en-US" sz="2400" dirty="0" err="1"/>
              <a:t>api</a:t>
            </a:r>
            <a:endParaRPr lang="en-US" sz="2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6A8B3DC-D15C-4800-964B-D927CB030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221" y="1479884"/>
            <a:ext cx="3898231" cy="389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45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587AACA-5CF0-4D6F-92B1-3780800B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00" y="484694"/>
            <a:ext cx="8791200" cy="693000"/>
          </a:xfrm>
        </p:spPr>
        <p:txBody>
          <a:bodyPr/>
          <a:lstStyle/>
          <a:p>
            <a:pPr algn="ctr"/>
            <a:r>
              <a:rPr lang="en-US" dirty="0"/>
              <a:t>Telegram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B5959A-C280-4E4B-8134-4013F3A883EC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B115C2B-9BE0-400B-85FF-A40D5FC3B4D4}" type="slidenum">
              <a:rPr lang="en-US" smtClean="0"/>
              <a:t>7</a:t>
            </a:fld>
            <a:endParaRPr lang="en-US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61C42A12-2E3A-483D-BD04-AAA2CE70F41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82316" y="1479884"/>
            <a:ext cx="6288505" cy="3898231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-</a:t>
            </a:r>
            <a:r>
              <a:rPr lang="en-US" sz="2400" dirty="0"/>
              <a:t> </a:t>
            </a:r>
            <a:r>
              <a:rPr lang="ru-RU" sz="2400" dirty="0"/>
              <a:t>Кроссплатформенная система мгновенного обмена сообщениями с функциями VoIP, позволяющая обмениваться текстовыми, голосовыми и </a:t>
            </a:r>
            <a:r>
              <a:rPr lang="ru-RU" sz="2400" dirty="0" err="1"/>
              <a:t>видеосообщениями</a:t>
            </a:r>
            <a:r>
              <a:rPr lang="ru-RU" sz="2400" dirty="0"/>
              <a:t>, стикерами и фотографиями, файлами многих форматов.</a:t>
            </a:r>
            <a:endParaRPr lang="en-US" sz="24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D1AB424-A772-454A-8AF3-81E63B379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453" y="1479883"/>
            <a:ext cx="3898231" cy="389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42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587AACA-5CF0-4D6F-92B1-3780800B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00" y="484694"/>
            <a:ext cx="8791200" cy="693000"/>
          </a:xfrm>
        </p:spPr>
        <p:txBody>
          <a:bodyPr/>
          <a:lstStyle/>
          <a:p>
            <a:pPr algn="ctr"/>
            <a:r>
              <a:rPr lang="ru-RU" dirty="0"/>
              <a:t>Архитектура приложения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B5959A-C280-4E4B-8134-4013F3A883EC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B115C2B-9BE0-400B-85FF-A40D5FC3B4D4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6DE50A-F95F-423B-BACE-F291F18F3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002" y="1527819"/>
            <a:ext cx="2429996" cy="435530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662464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587AACA-5CF0-4D6F-92B1-3780800B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00" y="484694"/>
            <a:ext cx="8791200" cy="693000"/>
          </a:xfrm>
        </p:spPr>
        <p:txBody>
          <a:bodyPr/>
          <a:lstStyle/>
          <a:p>
            <a:pPr algn="ctr"/>
            <a:r>
              <a:rPr lang="ru-RU" dirty="0"/>
              <a:t>Системные требования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B5959A-C280-4E4B-8134-4013F3A883EC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B115C2B-9BE0-400B-85FF-A40D5FC3B4D4}" type="slidenum">
              <a:rPr lang="en-US" smtClean="0"/>
              <a:t>9</a:t>
            </a:fld>
            <a:endParaRPr lang="en-US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61C42A12-2E3A-483D-BD04-AAA2CE70F41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265439" y="1479884"/>
            <a:ext cx="9661121" cy="3898231"/>
          </a:xfrm>
          <a:solidFill>
            <a:schemeClr val="bg1"/>
          </a:solidFill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ru-RU" sz="2400" dirty="0"/>
              <a:t>Сервер:</a:t>
            </a:r>
            <a:r>
              <a:rPr lang="en-US" sz="2400" dirty="0"/>
              <a:t> 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ОС:</a:t>
            </a:r>
            <a:r>
              <a:rPr lang="en-US" sz="2400" dirty="0"/>
              <a:t> Linux 64 bit;</a:t>
            </a:r>
            <a:endParaRPr lang="ru-RU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CPU: 1 </a:t>
            </a:r>
            <a:r>
              <a:rPr lang="ru-RU" sz="2400" dirty="0"/>
              <a:t>Ядро</a:t>
            </a:r>
            <a:r>
              <a:rPr lang="en-US" sz="2400" dirty="0"/>
              <a:t>;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RAM: 1 </a:t>
            </a:r>
            <a:r>
              <a:rPr lang="ru-RU" sz="2400" dirty="0"/>
              <a:t>ГБ</a:t>
            </a:r>
            <a:r>
              <a:rPr lang="en-US" sz="2400" dirty="0"/>
              <a:t>;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HDD: 20 </a:t>
            </a:r>
            <a:r>
              <a:rPr lang="ru-RU" sz="2400" dirty="0"/>
              <a:t>ГБ</a:t>
            </a:r>
            <a:r>
              <a:rPr lang="en-US" sz="2400" dirty="0"/>
              <a:t>;</a:t>
            </a:r>
          </a:p>
          <a:p>
            <a:endParaRPr lang="ru-RU" sz="2400" dirty="0"/>
          </a:p>
          <a:p>
            <a:pPr marL="342900" indent="-342900">
              <a:buFontTx/>
              <a:buChar char="-"/>
            </a:pPr>
            <a:r>
              <a:rPr lang="ru-RU" sz="2400" dirty="0"/>
              <a:t>Устройство: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OS min: Windows 7, Linux 64 bit, Android 4.4, IOS 9, macOS 10.12;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APP: Telegram;</a:t>
            </a:r>
          </a:p>
        </p:txBody>
      </p:sp>
    </p:spTree>
    <p:extLst>
      <p:ext uri="{BB962C8B-B14F-4D97-AF65-F5344CB8AC3E}">
        <p14:creationId xmlns:p14="http://schemas.microsoft.com/office/powerpoint/2010/main" val="1035764886"/>
      </p:ext>
    </p:extLst>
  </p:cSld>
  <p:clrMapOvr>
    <a:masterClrMapping/>
  </p:clrMapOvr>
</p:sld>
</file>

<file path=ppt/theme/theme1.xml><?xml version="1.0" encoding="utf-8"?>
<a:theme xmlns:a="http://schemas.openxmlformats.org/drawingml/2006/main" name="Контур">
  <a:themeElements>
    <a:clrScheme name="Контур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Контур">
  <a:themeElements>
    <a:clrScheme name="Контур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232</TotalTime>
  <Words>988</Words>
  <Application>Microsoft Office PowerPoint</Application>
  <PresentationFormat>Широкоэкранный</PresentationFormat>
  <Paragraphs>113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Arial</vt:lpstr>
      <vt:lpstr>Calibri</vt:lpstr>
      <vt:lpstr>Symbol</vt:lpstr>
      <vt:lpstr>Times New Roman</vt:lpstr>
      <vt:lpstr>Tw Cen MT</vt:lpstr>
      <vt:lpstr>Wingdings</vt:lpstr>
      <vt:lpstr>Контур</vt:lpstr>
      <vt:lpstr>Контур</vt:lpstr>
      <vt:lpstr> технические Характеристики Проект телеграм расписание колледжа УКСИВТ</vt:lpstr>
      <vt:lpstr>Python</vt:lpstr>
      <vt:lpstr>PostgreSQL</vt:lpstr>
      <vt:lpstr>Docker</vt:lpstr>
      <vt:lpstr>Git</vt:lpstr>
      <vt:lpstr>pyTelegramBotAPI</vt:lpstr>
      <vt:lpstr>Telegram</vt:lpstr>
      <vt:lpstr>Архитектура приложения</vt:lpstr>
      <vt:lpstr>Системные требования</vt:lpstr>
      <vt:lpstr>Оформление</vt:lpstr>
      <vt:lpstr>Оформление</vt:lpstr>
      <vt:lpstr>Оформление</vt:lpstr>
      <vt:lpstr>Оформление</vt:lpstr>
      <vt:lpstr>Оформление</vt:lpstr>
      <vt:lpstr>Оформление</vt:lpstr>
      <vt:lpstr>Оформление</vt:lpstr>
      <vt:lpstr>Оформление</vt:lpstr>
      <vt:lpstr>Пример оформления по PEP8</vt:lpstr>
      <vt:lpstr>IDE Pycharm</vt:lpstr>
      <vt:lpstr>Github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 по производственной практике  ПП.04.01 Производственная практика по модулю ПМ.04 Сопровождение и обслуживание программного обеспечения </dc:title>
  <dc:subject/>
  <dc:creator>Никита Васильев</dc:creator>
  <dc:description/>
  <cp:lastModifiedBy>Михаил</cp:lastModifiedBy>
  <cp:revision>126</cp:revision>
  <dcterms:created xsi:type="dcterms:W3CDTF">2022-11-14T20:39:31Z</dcterms:created>
  <dcterms:modified xsi:type="dcterms:W3CDTF">2022-12-08T06:10:15Z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15</vt:i4>
  </property>
</Properties>
</file>