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83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0" r:id="rId15"/>
    <p:sldId id="268" r:id="rId16"/>
    <p:sldId id="269" r:id="rId17"/>
    <p:sldId id="264" r:id="rId18"/>
    <p:sldId id="270" r:id="rId19"/>
    <p:sldId id="272" r:id="rId20"/>
    <p:sldId id="273" r:id="rId21"/>
    <p:sldId id="274" r:id="rId22"/>
    <p:sldId id="277" r:id="rId23"/>
    <p:sldId id="275" r:id="rId24"/>
    <p:sldId id="276" r:id="rId25"/>
    <p:sldId id="279" r:id="rId26"/>
    <p:sldId id="321" r:id="rId27"/>
    <p:sldId id="278" r:id="rId28"/>
    <p:sldId id="312" r:id="rId29"/>
    <p:sldId id="318" r:id="rId30"/>
    <p:sldId id="315" r:id="rId31"/>
    <p:sldId id="313" r:id="rId32"/>
    <p:sldId id="316" r:id="rId33"/>
    <p:sldId id="280" r:id="rId34"/>
    <p:sldId id="284" r:id="rId35"/>
    <p:sldId id="287" r:id="rId36"/>
    <p:sldId id="289" r:id="rId37"/>
    <p:sldId id="290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5" r:id="rId47"/>
    <p:sldId id="306" r:id="rId48"/>
    <p:sldId id="308" r:id="rId49"/>
    <p:sldId id="309" r:id="rId50"/>
    <p:sldId id="310" r:id="rId51"/>
    <p:sldId id="301" r:id="rId52"/>
    <p:sldId id="303" r:id="rId53"/>
    <p:sldId id="302" r:id="rId54"/>
    <p:sldId id="304" r:id="rId55"/>
    <p:sldId id="311" r:id="rId56"/>
    <p:sldId id="300" r:id="rId57"/>
    <p:sldId id="319" r:id="rId58"/>
    <p:sldId id="3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CFB3-2054-408B-9612-DF4BBD04D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C3E0-F4DA-48BF-9F65-C68ED492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C0C3-B406-4D96-984A-4CFDEB03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599F-72D9-4F10-8ED4-C1DA4F2D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C7F1-0C62-4BEB-BFED-BBA44EAB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41D0-342B-4BEC-A1BD-3F1A203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B0078-4977-488C-A8D9-4009702A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260C-3682-4CC9-B59B-0A7F3C58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FDDF-C703-4FA2-80CA-20084F9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A173-00AA-44D1-92B5-E039F10E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11594-448F-4CAC-A17F-53120A33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457D-3DD5-48F0-86EC-DF0421159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B8A5-43A3-46AF-8A09-BDF1AFC3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E3AB-2141-406C-8CBB-E5044618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E0FC-76D2-456D-A56E-FF4AFDE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5D3E-899E-4852-A832-201C48A2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690-2AB3-49E0-94A0-9A5FFFF1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9D2F-B6C8-4C7B-9D7C-04B4676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03B1-B6D2-4C3F-8A40-A477D21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AD0E-759F-4221-89D9-44248D6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5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5535-E5B3-4A2C-BD1D-78C0553A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EBF4-7151-479D-AC44-7E0EECE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61FE-415A-4A57-9E88-5D7024D4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BF5A-10C3-4681-8873-38A269B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83C4-F014-4D2B-8FC2-A9B07404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FA1-A06F-47B0-837A-3BC00A4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D42D-DF6E-4EC7-955D-4FA4EE78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6170-8DAA-4CC7-81B6-8EE1BB49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C9C7-6404-439B-A3D0-B37F065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B61E9-0C02-43DC-AB05-98D2A084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3D91-8677-49E4-8754-8212655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0FB-D9D7-4008-9FAB-79E607CF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9267-5307-415A-B924-A4A77EF6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3747-C79E-4871-9A6D-0308DE68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64D34-6807-402D-AA97-D1420F840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E9C3-F76C-4EF3-8EF6-40E263AB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DFD7C-9BF5-4297-8E7F-9A53F239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5D4E-E170-4A3C-8E9D-8D1B3F2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BE241-AF19-4FA6-A567-97992F02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0DC7-F952-4860-BC24-100CFAF5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67DBD-4AAE-43D6-B407-67037F3E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23A64-4745-41E5-98AD-37B5E331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1A94-72DD-4C8E-8035-D14D680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18F3-EB34-4131-8A86-EAD83A7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D5F6-1C68-4F1C-BFD2-AB9BFB54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0A4DC-0B89-47BD-8B9A-B3E56E7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236B-A457-47A1-8F31-32900C85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811E-E506-4CFC-83B1-DE5C40BE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C3E6A-AF3B-4C73-855F-3FAB7C66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A734-CD54-49AD-A51B-54CC5EFC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A537-BD8C-4B01-B1B0-FC41C481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D898-DED6-4A9F-8B1C-9A8F3AB7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96D7-7DF1-41C7-A9D1-34197FE6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8DDE-0397-412D-93BF-74D47F986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32684-A52D-4367-BB06-D391E1F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4B12-8663-4D58-8F7C-85AA52F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3A6D-ECB0-4141-9323-6BBAFF86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77BE-E774-42F3-A32E-DA8CB74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76777-0E6C-44D2-BC76-29E7AAC0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6490-208F-4321-9486-CE643950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4A29-625A-4521-8D8B-5E7A49F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39BB-67AB-4661-9B7B-515475B3D384}" type="datetimeFigureOut">
              <a:rPr lang="en-US" smtClean="0"/>
              <a:t>15/1/2018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6EED-B78B-4D2F-9C7F-D8D217CF5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BE52-EE74-46E5-87C8-789C5DA50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5009-EAC3-4B39-8823-D86DFC57E8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reHvktowLY" TargetMode="External"/><Relationship Id="rId7" Type="http://schemas.openxmlformats.org/officeDocument/2006/relationships/hyperlink" Target="http://www.aiva.ai/" TargetMode="External"/><Relationship Id="rId2" Type="http://schemas.openxmlformats.org/officeDocument/2006/relationships/hyperlink" Target="http://make.girls.mo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.github.io/tacotron/publications/tacotron2/index.html" TargetMode="External"/><Relationship Id="rId5" Type="http://schemas.openxmlformats.org/officeDocument/2006/relationships/hyperlink" Target="https://www.youtube.com/watch?v=DgPaCWJL7XI" TargetMode="External"/><Relationship Id="rId4" Type="http://schemas.openxmlformats.org/officeDocument/2006/relationships/hyperlink" Target="https://affinelayer.com/pixsrv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TXf3v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VOC3huqHr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8D6B-36AB-4625-9C72-03328AE2A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4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C4078-AF99-4714-831C-FB2535A65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Skoltech</a:t>
            </a:r>
            <a:r>
              <a:rPr lang="en-US" dirty="0"/>
              <a:t> ISP,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6EC-BF35-406F-9BC8-C6343F37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E994-EB98-4146-932E-F8553120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Image result for image segmentation">
            <a:extLst>
              <a:ext uri="{FF2B5EF4-FFF2-40B4-BE49-F238E27FC236}">
                <a16:creationId xmlns:a16="http://schemas.microsoft.com/office/drawing/2014/main" id="{9EEDB526-9B7E-4548-8725-42EA7315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54" y="1690688"/>
            <a:ext cx="8754291" cy="42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7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EF5-775F-4370-A53A-BE4DF2C1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055A-9182-4B7A-82EC-A4A8EB2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disruptionhub.com/wp-content/uploads/2016/05/AlphaGo-Lee-Sedol-game-3-game-over.jpg">
            <a:extLst>
              <a:ext uri="{FF2B5EF4-FFF2-40B4-BE49-F238E27FC236}">
                <a16:creationId xmlns:a16="http://schemas.microsoft.com/office/drawing/2014/main" id="{B20185A8-AAB2-4A3B-98CA-FFC92FA3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17" y="1734277"/>
            <a:ext cx="7892966" cy="44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20C-95FF-40C5-ADEA-28248A4D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DF63-5AB3-404B-973E-9692A1B0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mage.slidesharecdn.com/gnmt20161203-babelpish-byeongil-161205013554/95/gnmt-47-638.jpg?cb=1480904414">
            <a:extLst>
              <a:ext uri="{FF2B5EF4-FFF2-40B4-BE49-F238E27FC236}">
                <a16:creationId xmlns:a16="http://schemas.microsoft.com/office/drawing/2014/main" id="{94F56429-D00F-492E-A8ED-5D2CCAAB2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4"/>
          <a:stretch/>
        </p:blipFill>
        <p:spPr bwMode="auto">
          <a:xfrm>
            <a:off x="536400" y="1282971"/>
            <a:ext cx="11119199" cy="51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50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AB9-A7FC-4BF8-9ABF-E82FEF4B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0B0E-294F-402F-BF5E-AE1ADD07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cdn0.tnwcdn.com/wp-content/blogs.dir/1/files/2016/07/picasso-796x398.jpg">
            <a:extLst>
              <a:ext uri="{FF2B5EF4-FFF2-40B4-BE49-F238E27FC236}">
                <a16:creationId xmlns:a16="http://schemas.microsoft.com/office/drawing/2014/main" id="{1FA3F446-EA8B-40EB-BC8A-9FDF6F8A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52588"/>
            <a:ext cx="90487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5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005-9FB9-4180-A974-7E67396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DEB0-0D07-4C71-A572-0558CE76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http://make.girls.moe/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https://www.youtube.com/watch?v=9reHvktowLY</a:t>
            </a:r>
            <a:endParaRPr lang="en-US" dirty="0"/>
          </a:p>
          <a:p>
            <a:r>
              <a:rPr lang="en-US" dirty="0">
                <a:hlinkClick r:id="rId4"/>
              </a:rPr>
              <a:t>https://affinelayer.com/pixsrv/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https://www.youtube.com/watch?v=DgPaCWJL7XI</a:t>
            </a:r>
            <a:endParaRPr lang="ru-RU" dirty="0"/>
          </a:p>
          <a:p>
            <a:r>
              <a:rPr lang="en-US" dirty="0">
                <a:hlinkClick r:id="rId6"/>
              </a:rPr>
              <a:t>https://google.github.io/tacotron/publications/tacotron2/index.html</a:t>
            </a:r>
            <a:endParaRPr lang="ru-RU" dirty="0"/>
          </a:p>
          <a:p>
            <a:r>
              <a:rPr lang="en-US" dirty="0">
                <a:hlinkClick r:id="rId7"/>
              </a:rPr>
              <a:t>http://www.aiva.ai/</a:t>
            </a:r>
            <a:endParaRPr lang="ru-RU" dirty="0"/>
          </a:p>
          <a:p>
            <a:endParaRPr lang="en-US" dirty="0"/>
          </a:p>
          <a:p>
            <a:r>
              <a:rPr lang="en-US" dirty="0"/>
              <a:t>And many more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41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D68E91-09CA-4363-BB28-5FE6884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C76C7-0405-4537-85EF-C7501D48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they (usually) work</a:t>
            </a:r>
          </a:p>
        </p:txBody>
      </p:sp>
    </p:spTree>
    <p:extLst>
      <p:ext uri="{BB962C8B-B14F-4D97-AF65-F5344CB8AC3E}">
        <p14:creationId xmlns:p14="http://schemas.microsoft.com/office/powerpoint/2010/main" val="384174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494-93D3-4831-BD63-C39D45AA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4457-8143-4E8A-B9BD-B39FC02D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box that has needed input and output (called </a:t>
            </a:r>
            <a:r>
              <a:rPr lang="en-US" i="1" dirty="0"/>
              <a:t>model</a:t>
            </a:r>
            <a:r>
              <a:rPr lang="en-US" dirty="0"/>
              <a:t>)</a:t>
            </a:r>
          </a:p>
          <a:p>
            <a:r>
              <a:rPr lang="en-US" dirty="0"/>
              <a:t>For classification problem, for example, an image and the number of a class</a:t>
            </a:r>
          </a:p>
          <a:p>
            <a:r>
              <a:rPr lang="en-US" dirty="0"/>
              <a:t>We design a function that measures badness of this black box (called </a:t>
            </a:r>
            <a:r>
              <a:rPr lang="en-US" i="1" dirty="0"/>
              <a:t>loss function</a:t>
            </a:r>
            <a:r>
              <a:rPr lang="en-US" dirty="0"/>
              <a:t>)</a:t>
            </a:r>
          </a:p>
          <a:p>
            <a:r>
              <a:rPr lang="en-US" dirty="0"/>
              <a:t>Given data we try to tweak or </a:t>
            </a:r>
            <a:r>
              <a:rPr lang="en-US" i="1" dirty="0"/>
              <a:t>model </a:t>
            </a:r>
            <a:r>
              <a:rPr lang="en-US" dirty="0"/>
              <a:t>to achieve the minimal score for </a:t>
            </a:r>
            <a:r>
              <a:rPr lang="en-US" i="1" dirty="0"/>
              <a:t>loss function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42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45171" y="120079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240339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</p:spTree>
    <p:extLst>
      <p:ext uri="{BB962C8B-B14F-4D97-AF65-F5344CB8AC3E}">
        <p14:creationId xmlns:p14="http://schemas.microsoft.com/office/powerpoint/2010/main" val="7116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8951-EBAF-4679-A5D0-D2816ACE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2A0D-3778-497C-A319-0C715E6C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 everybody!</a:t>
            </a:r>
          </a:p>
          <a:p>
            <a:r>
              <a:rPr lang="en-US" dirty="0"/>
              <a:t>Two TAs: Artem and Nikita (2</a:t>
            </a:r>
            <a:r>
              <a:rPr lang="en-US" baseline="30000" dirty="0"/>
              <a:t>nd</a:t>
            </a:r>
            <a:r>
              <a:rPr lang="en-US" dirty="0"/>
              <a:t> year MSc students)</a:t>
            </a:r>
          </a:p>
          <a:p>
            <a:r>
              <a:rPr lang="en-US" dirty="0"/>
              <a:t>6 days in-class (~20 hours)</a:t>
            </a:r>
          </a:p>
          <a:p>
            <a:r>
              <a:rPr lang="en-US" dirty="0"/>
              <a:t>40 hours for the course in total</a:t>
            </a:r>
          </a:p>
          <a:p>
            <a:r>
              <a:rPr lang="en-US" dirty="0"/>
              <a:t>Other time for HW and self education</a:t>
            </a:r>
          </a:p>
          <a:p>
            <a:r>
              <a:rPr lang="en-US" dirty="0"/>
              <a:t>If you don’t get something – you are very welcome to ask a question right away</a:t>
            </a:r>
          </a:p>
          <a:p>
            <a:r>
              <a:rPr lang="en-US" dirty="0"/>
              <a:t>Don’t be shy and come after lecture if you need</a:t>
            </a:r>
          </a:p>
        </p:txBody>
      </p:sp>
    </p:spTree>
    <p:extLst>
      <p:ext uri="{BB962C8B-B14F-4D97-AF65-F5344CB8AC3E}">
        <p14:creationId xmlns:p14="http://schemas.microsoft.com/office/powerpoint/2010/main" val="38187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185003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E655E6-9962-44F6-BE98-EB8D2268314A}"/>
              </a:ext>
            </a:extLst>
          </p:cNvPr>
          <p:cNvSpPr/>
          <p:nvPr/>
        </p:nvSpPr>
        <p:spPr>
          <a:xfrm>
            <a:off x="5530004" y="4577922"/>
            <a:ext cx="1964305" cy="954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B27F50-D045-4A18-8276-E7A410A04AF9}"/>
              </a:ext>
            </a:extLst>
          </p:cNvPr>
          <p:cNvSpPr txBox="1">
            <a:spLocks/>
          </p:cNvSpPr>
          <p:nvPr/>
        </p:nvSpPr>
        <p:spPr>
          <a:xfrm>
            <a:off x="3444596" y="5486580"/>
            <a:ext cx="3868259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Changing the model slightly to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361694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52A108-2957-4AE4-B748-9408AFBA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2C09-802D-449C-A098-2EFF38AE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as a ML Black Box</a:t>
            </a:r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65754D2-9E04-4D1B-AED3-AD5E833B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2176156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93C550-1B9F-4D47-BD1D-038C992A64D7}"/>
              </a:ext>
            </a:extLst>
          </p:cNvPr>
          <p:cNvCxnSpPr>
            <a:cxnSpLocks/>
          </p:cNvCxnSpPr>
          <p:nvPr/>
        </p:nvCxnSpPr>
        <p:spPr>
          <a:xfrm flipV="1">
            <a:off x="4673600" y="3709861"/>
            <a:ext cx="1911350" cy="38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C7C28-3175-4032-8FBC-A0929364864E}"/>
              </a:ext>
            </a:extLst>
          </p:cNvPr>
          <p:cNvCxnSpPr>
            <a:cxnSpLocks/>
          </p:cNvCxnSpPr>
          <p:nvPr/>
        </p:nvCxnSpPr>
        <p:spPr>
          <a:xfrm>
            <a:off x="4673600" y="3709861"/>
            <a:ext cx="1911350" cy="330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94394-8007-4B35-84EA-0A339E91A3ED}"/>
              </a:ext>
            </a:extLst>
          </p:cNvPr>
          <p:cNvSpPr txBox="1"/>
          <p:nvPr/>
        </p:nvSpPr>
        <p:spPr>
          <a:xfrm>
            <a:off x="4784458" y="339132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1962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526-1ED1-4408-AE7F-E009A937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A3EC-CD72-4763-9F19-C2C0238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train a model we use data</a:t>
            </a:r>
          </a:p>
          <a:p>
            <a:r>
              <a:rPr lang="en-US" dirty="0"/>
              <a:t>Models sometimes become really complex so they just memorize dataset instead of generalizing the problem</a:t>
            </a:r>
          </a:p>
          <a:p>
            <a:r>
              <a:rPr lang="en-US" dirty="0"/>
              <a:t>To spot this we perform splitting data to </a:t>
            </a:r>
            <a:r>
              <a:rPr lang="en-US" i="1" dirty="0"/>
              <a:t>training </a:t>
            </a:r>
            <a:r>
              <a:rPr lang="en-US" dirty="0"/>
              <a:t>and </a:t>
            </a:r>
            <a:r>
              <a:rPr lang="en-US" i="1" dirty="0"/>
              <a:t>testing </a:t>
            </a:r>
            <a:r>
              <a:rPr lang="en-US" dirty="0"/>
              <a:t>data</a:t>
            </a:r>
          </a:p>
          <a:p>
            <a:r>
              <a:rPr lang="en-US" dirty="0"/>
              <a:t>We train model using </a:t>
            </a:r>
            <a:r>
              <a:rPr lang="en-US" i="1" dirty="0"/>
              <a:t>training data </a:t>
            </a:r>
            <a:r>
              <a:rPr lang="en-US" dirty="0"/>
              <a:t>and measure score on </a:t>
            </a:r>
            <a:r>
              <a:rPr lang="en-US" i="1" dirty="0"/>
              <a:t>testing data</a:t>
            </a:r>
          </a:p>
        </p:txBody>
      </p:sp>
      <p:pic>
        <p:nvPicPr>
          <p:cNvPr id="8194" name="Picture 2" descr="Image result for train test split">
            <a:extLst>
              <a:ext uri="{FF2B5EF4-FFF2-40B4-BE49-F238E27FC236}">
                <a16:creationId xmlns:a16="http://schemas.microsoft.com/office/drawing/2014/main" id="{140CBAD0-2B79-48FC-8390-DC955761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695702"/>
            <a:ext cx="4669204" cy="20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1EEB-6056-438A-8824-5D2B994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A3B-B514-4590-B4C5-8CB97C20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 descr="Image result for overfitting">
            <a:extLst>
              <a:ext uri="{FF2B5EF4-FFF2-40B4-BE49-F238E27FC236}">
                <a16:creationId xmlns:a16="http://schemas.microsoft.com/office/drawing/2014/main" id="{7D948C18-5F8F-4870-B87E-87E68058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5" y="2108640"/>
            <a:ext cx="5957630" cy="3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overfitting">
            <a:extLst>
              <a:ext uri="{FF2B5EF4-FFF2-40B4-BE49-F238E27FC236}">
                <a16:creationId xmlns:a16="http://schemas.microsoft.com/office/drawing/2014/main" id="{B849BD09-6E57-4276-9FC4-E667A7C1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80" y="139541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73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C77-875C-447E-A236-E06FE3E4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Problems Can NNs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20683-7DF6-4E50-92CC-14ED19648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popular ones:</a:t>
                </a:r>
              </a:p>
              <a:p>
                <a:r>
                  <a:rPr lang="en-US" dirty="0"/>
                  <a:t>Classification (output one of the predefined classes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Regression (output real value) (e.g. predict size of something)</a:t>
                </a:r>
              </a:p>
              <a:p>
                <a:endParaRPr lang="en-US" dirty="0"/>
              </a:p>
              <a:p>
                <a:r>
                  <a:rPr lang="en-US" dirty="0"/>
                  <a:t>Many tasks are just combinations of these two</a:t>
                </a:r>
              </a:p>
              <a:p>
                <a:r>
                  <a:rPr lang="en-US" dirty="0"/>
                  <a:t>There are exceptions (but we are not going that deep)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20683-7DF6-4E50-92CC-14ED1964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3FC1FC-28CC-4157-8533-4A33D808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95E86B-5851-4329-8F2C-F0EE30C49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1ED-55B9-428D-AD14-D9E84643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simple binary classification algorithm</a:t>
                </a:r>
              </a:p>
              <a:p>
                <a:r>
                  <a:rPr lang="en-US" b="0" dirty="0"/>
                  <a:t>Output: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Input:	data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parameters</a:t>
                </a:r>
              </a:p>
              <a:p>
                <a:endParaRPr lang="en-US" b="0" dirty="0"/>
              </a:p>
              <a:p>
                <a:r>
                  <a:rPr lang="en-US" b="0" dirty="0"/>
                  <a:t>Example: prediction of tumor malignancy</a:t>
                </a:r>
              </a:p>
              <a:p>
                <a:r>
                  <a:rPr lang="en-US" dirty="0"/>
                  <a:t>Output:	</a:t>
                </a:r>
                <a:r>
                  <a:rPr lang="en-US" i="1" dirty="0"/>
                  <a:t>not malignant</a:t>
                </a:r>
                <a:r>
                  <a:rPr lang="ru-RU" i="1" dirty="0"/>
                  <a:t> (0)</a:t>
                </a:r>
                <a:r>
                  <a:rPr lang="en-US" dirty="0"/>
                  <a:t> or </a:t>
                </a:r>
                <a:r>
                  <a:rPr lang="en-US" i="1" dirty="0"/>
                  <a:t>malignant</a:t>
                </a:r>
                <a:r>
                  <a:rPr lang="ru-RU" i="1" dirty="0"/>
                  <a:t> (1)</a:t>
                </a:r>
                <a:endParaRPr lang="en-US" i="1" dirty="0"/>
              </a:p>
              <a:p>
                <a:r>
                  <a:rPr lang="en-US" b="0" dirty="0"/>
                  <a:t>Input:</a:t>
                </a:r>
                <a:r>
                  <a:rPr lang="en-US" dirty="0"/>
                  <a:t>	data with parameters: </a:t>
                </a:r>
                <a:r>
                  <a:rPr lang="en-US" i="1" dirty="0"/>
                  <a:t>tumor size</a:t>
                </a:r>
                <a:r>
                  <a:rPr lang="en-US" dirty="0"/>
                  <a:t>, </a:t>
                </a:r>
                <a:r>
                  <a:rPr lang="en-US" i="1" dirty="0"/>
                  <a:t>age</a:t>
                </a:r>
                <a:r>
                  <a:rPr lang="en-US" dirty="0"/>
                  <a:t>, </a:t>
                </a:r>
                <a:r>
                  <a:rPr lang="en-US" i="1" dirty="0"/>
                  <a:t>tumor age</a:t>
                </a:r>
                <a:r>
                  <a:rPr lang="en-US" dirty="0"/>
                  <a:t>…</a:t>
                </a:r>
                <a:r>
                  <a:rPr lang="en-US" b="0" dirty="0"/>
                  <a:t>	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0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62C7-3455-4BE4-AD15-99A5F11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12AC79-FE69-486A-9D05-B2AB5B33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824831"/>
            <a:ext cx="5581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B7D5-00AA-474B-8A83-BB5B3A99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824830"/>
            <a:ext cx="5581650" cy="418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62C7-3455-4BE4-AD15-99A5F11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15442A-A798-4C12-9D20-6D4C13A0842B}"/>
              </a:ext>
            </a:extLst>
          </p:cNvPr>
          <p:cNvSpPr/>
          <p:nvPr/>
        </p:nvSpPr>
        <p:spPr>
          <a:xfrm>
            <a:off x="7886700" y="4394200"/>
            <a:ext cx="1549400" cy="751433"/>
          </a:xfrm>
          <a:custGeom>
            <a:avLst/>
            <a:gdLst>
              <a:gd name="connsiteX0" fmla="*/ 1549400 w 1549400"/>
              <a:gd name="connsiteY0" fmla="*/ 0 h 751433"/>
              <a:gd name="connsiteX1" fmla="*/ 1016000 w 1549400"/>
              <a:gd name="connsiteY1" fmla="*/ 635000 h 751433"/>
              <a:gd name="connsiteX2" fmla="*/ 0 w 1549400"/>
              <a:gd name="connsiteY2" fmla="*/ 749300 h 75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751433">
                <a:moveTo>
                  <a:pt x="1549400" y="0"/>
                </a:moveTo>
                <a:cubicBezTo>
                  <a:pt x="1411816" y="255058"/>
                  <a:pt x="1274233" y="510117"/>
                  <a:pt x="1016000" y="635000"/>
                </a:cubicBezTo>
                <a:cubicBezTo>
                  <a:pt x="757767" y="759883"/>
                  <a:pt x="378883" y="754591"/>
                  <a:pt x="0" y="74930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6BAF-F272-401A-BACD-71262C217EF0}"/>
              </a:ext>
            </a:extLst>
          </p:cNvPr>
          <p:cNvSpPr txBox="1"/>
          <p:nvPr/>
        </p:nvSpPr>
        <p:spPr>
          <a:xfrm>
            <a:off x="8432800" y="3678128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Separating data with a line</a:t>
            </a:r>
          </a:p>
        </p:txBody>
      </p:sp>
    </p:spTree>
    <p:extLst>
      <p:ext uri="{BB962C8B-B14F-4D97-AF65-F5344CB8AC3E}">
        <p14:creationId xmlns:p14="http://schemas.microsoft.com/office/powerpoint/2010/main" val="24939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BBC-E972-46CF-B9E7-C36D5C8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8137-710C-498A-ABB1-CCB2DE4F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606"/>
          </a:xfrm>
        </p:spPr>
        <p:txBody>
          <a:bodyPr>
            <a:normAutofit fontScale="92500"/>
          </a:bodyPr>
          <a:lstStyle/>
          <a:p>
            <a:r>
              <a:rPr lang="en-US" dirty="0"/>
              <a:t>Introduction in Deep Neural Networks and how to use them</a:t>
            </a:r>
          </a:p>
          <a:p>
            <a:r>
              <a:rPr lang="en-US" dirty="0"/>
              <a:t>This is mostly an introductory course (your first starting point in DL)</a:t>
            </a:r>
          </a:p>
          <a:p>
            <a:r>
              <a:rPr lang="en-US" dirty="0"/>
              <a:t>We aim on people outside IT track</a:t>
            </a:r>
          </a:p>
          <a:p>
            <a:r>
              <a:rPr lang="en-US" dirty="0"/>
              <a:t>Bias towards practice instead of theory</a:t>
            </a:r>
          </a:p>
          <a:p>
            <a:r>
              <a:rPr lang="en-US" dirty="0"/>
              <a:t>We will use </a:t>
            </a:r>
            <a:r>
              <a:rPr lang="en-US" dirty="0" err="1"/>
              <a:t>Keras</a:t>
            </a:r>
            <a:r>
              <a:rPr lang="en-US" dirty="0"/>
              <a:t> library (not </a:t>
            </a:r>
            <a:r>
              <a:rPr lang="en-US" dirty="0" err="1"/>
              <a:t>Tensorflow</a:t>
            </a:r>
            <a:r>
              <a:rPr lang="en-US" dirty="0"/>
              <a:t>, not </a:t>
            </a:r>
            <a:r>
              <a:rPr lang="en-US" dirty="0" err="1"/>
              <a:t>Theano</a:t>
            </a:r>
            <a:r>
              <a:rPr lang="en-US" dirty="0"/>
              <a:t>, not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Currently, we are not going to even briefly touch things like GAN, RNN, Reinforcement Learning, Segmentation and Detection</a:t>
            </a:r>
          </a:p>
          <a:p>
            <a:r>
              <a:rPr lang="en-US" dirty="0"/>
              <a:t>If you are an advanced student and still want to learn DL further please come forward and we will discuss what you can do individually</a:t>
            </a:r>
          </a:p>
        </p:txBody>
      </p:sp>
    </p:spTree>
    <p:extLst>
      <p:ext uri="{BB962C8B-B14F-4D97-AF65-F5344CB8AC3E}">
        <p14:creationId xmlns:p14="http://schemas.microsoft.com/office/powerpoint/2010/main" val="5682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501"/>
                <a:ext cx="10515600" cy="4081462"/>
              </a:xfrm>
            </p:spPr>
            <p:txBody>
              <a:bodyPr/>
              <a:lstStyle/>
              <a:p>
                <a:r>
                  <a:rPr lang="en-US" dirty="0"/>
                  <a:t>We create equation for the line: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measure distance from this line 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Sign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would say what class the data point has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501"/>
                <a:ext cx="10515600" cy="4081462"/>
              </a:xfrm>
              <a:blipFill>
                <a:blip r:embed="rId2"/>
                <a:stretch>
                  <a:fillRect l="-1043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DB8347-56C8-4787-80F3-D080CA80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1825623"/>
            <a:ext cx="5581650" cy="418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3A99A5-17DA-4B48-955D-2F0387743F82}"/>
              </a:ext>
            </a:extLst>
          </p:cNvPr>
          <p:cNvSpPr/>
          <p:nvPr/>
        </p:nvSpPr>
        <p:spPr>
          <a:xfrm>
            <a:off x="5151120" y="1965960"/>
            <a:ext cx="1043940" cy="472440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18FD5-F5D9-4093-A4F5-C6420CEB4BB3}"/>
              </a:ext>
            </a:extLst>
          </p:cNvPr>
          <p:cNvSpPr txBox="1"/>
          <p:nvPr/>
        </p:nvSpPr>
        <p:spPr>
          <a:xfrm>
            <a:off x="5270452" y="1526460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Small Positive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B9E5D-926A-48C6-BFC0-FFDF188EE2D8}"/>
              </a:ext>
            </a:extLst>
          </p:cNvPr>
          <p:cNvSpPr txBox="1"/>
          <p:nvPr/>
        </p:nvSpPr>
        <p:spPr>
          <a:xfrm>
            <a:off x="8666506" y="2742346"/>
            <a:ext cx="18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Positive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A472A-2D80-407D-A369-291B2F885323}"/>
              </a:ext>
            </a:extLst>
          </p:cNvPr>
          <p:cNvSpPr txBox="1"/>
          <p:nvPr/>
        </p:nvSpPr>
        <p:spPr>
          <a:xfrm>
            <a:off x="4611357" y="5226863"/>
            <a:ext cx="212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Small Negative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3EA8-C41D-4806-8B94-E21FBCB7357D}"/>
              </a:ext>
            </a:extLst>
          </p:cNvPr>
          <p:cNvSpPr txBox="1"/>
          <p:nvPr/>
        </p:nvSpPr>
        <p:spPr>
          <a:xfrm>
            <a:off x="1588412" y="3935529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Negative Value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8B06B-4CF9-4D01-8532-514AD7C76C30}"/>
              </a:ext>
            </a:extLst>
          </p:cNvPr>
          <p:cNvSpPr/>
          <p:nvPr/>
        </p:nvSpPr>
        <p:spPr>
          <a:xfrm>
            <a:off x="7622566" y="3111677"/>
            <a:ext cx="1750034" cy="253095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12489E-580F-4311-9914-785E9BB8B139}"/>
              </a:ext>
            </a:extLst>
          </p:cNvPr>
          <p:cNvSpPr/>
          <p:nvPr/>
        </p:nvSpPr>
        <p:spPr>
          <a:xfrm flipH="1" flipV="1">
            <a:off x="5730240" y="4903921"/>
            <a:ext cx="1186232" cy="322942"/>
          </a:xfrm>
          <a:custGeom>
            <a:avLst/>
            <a:gdLst>
              <a:gd name="connsiteX0" fmla="*/ 1135380 w 1135380"/>
              <a:gd name="connsiteY0" fmla="*/ 0 h 716280"/>
              <a:gd name="connsiteX1" fmla="*/ 731520 w 1135380"/>
              <a:gd name="connsiteY1" fmla="*/ 609600 h 716280"/>
              <a:gd name="connsiteX2" fmla="*/ 0 w 1135380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716280">
                <a:moveTo>
                  <a:pt x="1135380" y="0"/>
                </a:moveTo>
                <a:cubicBezTo>
                  <a:pt x="1028065" y="245110"/>
                  <a:pt x="920750" y="490220"/>
                  <a:pt x="731520" y="609600"/>
                </a:cubicBezTo>
                <a:cubicBezTo>
                  <a:pt x="542290" y="728980"/>
                  <a:pt x="130810" y="701040"/>
                  <a:pt x="0" y="7162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3CDF1BF-49E7-45BD-9A84-1878A42AB39D}"/>
              </a:ext>
            </a:extLst>
          </p:cNvPr>
          <p:cNvSpPr/>
          <p:nvPr/>
        </p:nvSpPr>
        <p:spPr>
          <a:xfrm>
            <a:off x="2636520" y="3497535"/>
            <a:ext cx="2240280" cy="487725"/>
          </a:xfrm>
          <a:custGeom>
            <a:avLst/>
            <a:gdLst>
              <a:gd name="connsiteX0" fmla="*/ 2240280 w 2240280"/>
              <a:gd name="connsiteY0" fmla="*/ 464865 h 487725"/>
              <a:gd name="connsiteX1" fmla="*/ 1249680 w 2240280"/>
              <a:gd name="connsiteY1" fmla="*/ 45 h 487725"/>
              <a:gd name="connsiteX2" fmla="*/ 0 w 2240280"/>
              <a:gd name="connsiteY2" fmla="*/ 487725 h 48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487725">
                <a:moveTo>
                  <a:pt x="2240280" y="464865"/>
                </a:moveTo>
                <a:cubicBezTo>
                  <a:pt x="1931670" y="230550"/>
                  <a:pt x="1623060" y="-3765"/>
                  <a:pt x="1249680" y="45"/>
                </a:cubicBezTo>
                <a:cubicBezTo>
                  <a:pt x="876300" y="3855"/>
                  <a:pt x="438150" y="245790"/>
                  <a:pt x="0" y="487725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D79-5371-4568-BCDF-91B7396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transform distance from the line to </a:t>
                </a:r>
                <a:r>
                  <a:rPr lang="en-US" i="1" dirty="0"/>
                  <a:t>probability </a:t>
                </a:r>
                <a:r>
                  <a:rPr lang="en-US" dirty="0"/>
                  <a:t>of a data point having a positive class</a:t>
                </a:r>
              </a:p>
              <a:p>
                <a:r>
                  <a:rPr lang="en-US" dirty="0"/>
                  <a:t>We can use </a:t>
                </a:r>
                <a:r>
                  <a:rPr lang="en-US" i="1" dirty="0"/>
                  <a:t>sigmoid</a:t>
                </a:r>
                <a:r>
                  <a:rPr lang="en-US" dirty="0"/>
                  <a:t> function to do that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462C7-3455-4BE4-AD15-99A5F113B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s://qph.ec.quoracdn.net/main-qimg-05edc1873d0103e36064862a45566dba">
            <a:extLst>
              <a:ext uri="{FF2B5EF4-FFF2-40B4-BE49-F238E27FC236}">
                <a16:creationId xmlns:a16="http://schemas.microsoft.com/office/drawing/2014/main" id="{95ED7AD4-E4B4-4562-9720-B2A69084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2" y="4001294"/>
            <a:ext cx="608303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1ED-55B9-428D-AD14-D9E84643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strict way</a:t>
                </a:r>
              </a:p>
              <a:p>
                <a:r>
                  <a:rPr lang="en-US" dirty="0"/>
                  <a:t>Input: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(just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parameters for an object)</a:t>
                </a:r>
              </a:p>
              <a:p>
                <a:r>
                  <a:rPr lang="en-US" b="0" dirty="0"/>
                  <a:t>Output:</a:t>
                </a:r>
                <a:r>
                  <a:rPr lang="ru-RU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Sigmoid function: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final decision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we can just round the output: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1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)≥0.5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9799-1E4C-4DA9-9993-6D4FAB5D2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BB0-E5A3-4321-8377-D4386887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Closer 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E97D9-613F-4161-93CC-C4DBAEA1F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6631"/>
                <a:ext cx="10515600" cy="32403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E97D9-613F-4161-93CC-C4DBAEA1F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6631"/>
                <a:ext cx="10515600" cy="32403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E30D9A-8404-402B-B4B8-B22484311D5D}"/>
              </a:ext>
            </a:extLst>
          </p:cNvPr>
          <p:cNvCxnSpPr>
            <a:cxnSpLocks/>
          </p:cNvCxnSpPr>
          <p:nvPr/>
        </p:nvCxnSpPr>
        <p:spPr>
          <a:xfrm>
            <a:off x="3324225" y="2591018"/>
            <a:ext cx="847725" cy="48555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BA281F-90FD-4BBB-B5F8-204B0659AA1A}"/>
              </a:ext>
            </a:extLst>
          </p:cNvPr>
          <p:cNvSpPr txBox="1"/>
          <p:nvPr/>
        </p:nvSpPr>
        <p:spPr>
          <a:xfrm>
            <a:off x="2246847" y="2194805"/>
            <a:ext cx="18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7C626-3402-4A69-B2E1-5D8A59E50A4C}"/>
              </a:ext>
            </a:extLst>
          </p:cNvPr>
          <p:cNvCxnSpPr>
            <a:cxnSpLocks/>
          </p:cNvCxnSpPr>
          <p:nvPr/>
        </p:nvCxnSpPr>
        <p:spPr>
          <a:xfrm flipH="1">
            <a:off x="5143501" y="2105462"/>
            <a:ext cx="1028699" cy="971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79F2F3-9A7A-4686-BD90-AADEB2BB3B31}"/>
              </a:ext>
            </a:extLst>
          </p:cNvPr>
          <p:cNvCxnSpPr>
            <a:cxnSpLocks/>
          </p:cNvCxnSpPr>
          <p:nvPr/>
        </p:nvCxnSpPr>
        <p:spPr>
          <a:xfrm flipH="1">
            <a:off x="6260307" y="2105462"/>
            <a:ext cx="204787" cy="901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22639A-6D23-492D-A4C8-412EE4168B4F}"/>
              </a:ext>
            </a:extLst>
          </p:cNvPr>
          <p:cNvCxnSpPr>
            <a:cxnSpLocks/>
          </p:cNvCxnSpPr>
          <p:nvPr/>
        </p:nvCxnSpPr>
        <p:spPr>
          <a:xfrm>
            <a:off x="6924675" y="2156678"/>
            <a:ext cx="1095375" cy="84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9A6A2A-3CA4-48C4-BD3E-4AD0FF62342E}"/>
              </a:ext>
            </a:extLst>
          </p:cNvPr>
          <p:cNvSpPr txBox="1"/>
          <p:nvPr/>
        </p:nvSpPr>
        <p:spPr>
          <a:xfrm>
            <a:off x="4549378" y="1739017"/>
            <a:ext cx="41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 Parameters (</a:t>
            </a:r>
            <a:r>
              <a:rPr lang="en-US" i="1" dirty="0"/>
              <a:t>tumor size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, …)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98AB8A-D204-4C8D-AD06-0F941728D278}"/>
              </a:ext>
            </a:extLst>
          </p:cNvPr>
          <p:cNvCxnSpPr>
            <a:cxnSpLocks/>
          </p:cNvCxnSpPr>
          <p:nvPr/>
        </p:nvCxnSpPr>
        <p:spPr>
          <a:xfrm flipH="1" flipV="1">
            <a:off x="4829175" y="3400819"/>
            <a:ext cx="1133476" cy="138448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6962B6-5FDD-4FA9-A7BF-55E1F10BE08E}"/>
              </a:ext>
            </a:extLst>
          </p:cNvPr>
          <p:cNvCxnSpPr>
            <a:cxnSpLocks/>
          </p:cNvCxnSpPr>
          <p:nvPr/>
        </p:nvCxnSpPr>
        <p:spPr>
          <a:xfrm flipH="1" flipV="1">
            <a:off x="5962650" y="3373048"/>
            <a:ext cx="364332" cy="13132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6E8FB8-81E4-4B17-A502-189CBC81B8E4}"/>
              </a:ext>
            </a:extLst>
          </p:cNvPr>
          <p:cNvCxnSpPr>
            <a:cxnSpLocks/>
          </p:cNvCxnSpPr>
          <p:nvPr/>
        </p:nvCxnSpPr>
        <p:spPr>
          <a:xfrm flipV="1">
            <a:off x="6915150" y="3354292"/>
            <a:ext cx="792957" cy="1332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961215-E6E8-486B-9541-6DA396C2245F}"/>
              </a:ext>
            </a:extLst>
          </p:cNvPr>
          <p:cNvCxnSpPr>
            <a:cxnSpLocks/>
          </p:cNvCxnSpPr>
          <p:nvPr/>
        </p:nvCxnSpPr>
        <p:spPr>
          <a:xfrm flipV="1">
            <a:off x="7343775" y="3354292"/>
            <a:ext cx="1452653" cy="13320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5CB021-F808-4AE2-8465-BCBE9B74EFBC}"/>
              </a:ext>
            </a:extLst>
          </p:cNvPr>
          <p:cNvSpPr txBox="1"/>
          <p:nvPr/>
        </p:nvSpPr>
        <p:spPr>
          <a:xfrm>
            <a:off x="5040862" y="4785300"/>
            <a:ext cx="327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Learned parameters of the models (so called </a:t>
            </a:r>
            <a:r>
              <a:rPr lang="en-US" i="1" dirty="0"/>
              <a:t>weights</a:t>
            </a:r>
            <a:r>
              <a:rPr lang="en-US" dirty="0"/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855714-69E1-4EDD-8059-2FFE57C73AA7}"/>
              </a:ext>
            </a:extLst>
          </p:cNvPr>
          <p:cNvCxnSpPr>
            <a:cxnSpLocks/>
          </p:cNvCxnSpPr>
          <p:nvPr/>
        </p:nvCxnSpPr>
        <p:spPr>
          <a:xfrm flipH="1" flipV="1">
            <a:off x="8934450" y="3400820"/>
            <a:ext cx="552450" cy="8759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6CAA1E-F0C9-4B57-9CFC-EEA84FA7A104}"/>
              </a:ext>
            </a:extLst>
          </p:cNvPr>
          <p:cNvSpPr txBox="1"/>
          <p:nvPr/>
        </p:nvSpPr>
        <p:spPr>
          <a:xfrm>
            <a:off x="8990532" y="4323635"/>
            <a:ext cx="170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special weight is called </a:t>
            </a:r>
            <a:r>
              <a:rPr lang="en-US" i="1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20699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3" grpId="0"/>
      <p:bldP spid="51" grpId="0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A0B2-B628-4A63-BDE0-7DCF2D56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Measure Badness?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D41E4-1EA6-49D2-A8DE-D9D8DA2E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an objective function (loss function)</a:t>
                </a:r>
              </a:p>
              <a:p>
                <a:r>
                  <a:rPr lang="en-US" dirty="0"/>
                  <a:t>Cross Entropy: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(Derived from Maximum Likelihood Estimation)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D41E4-1EA6-49D2-A8DE-D9D8DA2E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110B-156F-489E-AABE-DB22DE0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Closer on the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DD19E-2386-402C-BEC7-29B646138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73178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[0;1]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DD19E-2386-402C-BEC7-29B646138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73178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1A24F6-E20A-4A69-BA18-025AE58F9E95}"/>
              </a:ext>
            </a:extLst>
          </p:cNvPr>
          <p:cNvCxnSpPr>
            <a:cxnSpLocks/>
          </p:cNvCxnSpPr>
          <p:nvPr/>
        </p:nvCxnSpPr>
        <p:spPr>
          <a:xfrm>
            <a:off x="5505450" y="3686175"/>
            <a:ext cx="3514725" cy="361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9250F-61F5-4631-BAB8-2C980EC4EDC5}"/>
              </a:ext>
            </a:extLst>
          </p:cNvPr>
          <p:cNvSpPr txBox="1"/>
          <p:nvPr/>
        </p:nvSpPr>
        <p:spPr>
          <a:xfrm>
            <a:off x="9020175" y="38598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8B2B-5C86-4E1B-B5C1-C5D7C286E1E4}"/>
              </a:ext>
            </a:extLst>
          </p:cNvPr>
          <p:cNvCxnSpPr>
            <a:cxnSpLocks/>
          </p:cNvCxnSpPr>
          <p:nvPr/>
        </p:nvCxnSpPr>
        <p:spPr>
          <a:xfrm flipH="1">
            <a:off x="4705352" y="3218895"/>
            <a:ext cx="800098" cy="40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8BD69-F308-4774-92E8-A76A18ADBD75}"/>
                  </a:ext>
                </a:extLst>
              </p:cNvPr>
              <p:cNvSpPr txBox="1"/>
              <p:nvPr/>
            </p:nvSpPr>
            <p:spPr>
              <a:xfrm>
                <a:off x="4819651" y="2849563"/>
                <a:ext cx="2527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better be 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8BD69-F308-4774-92E8-A76A18AD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1" y="2849563"/>
                <a:ext cx="2527936" cy="369332"/>
              </a:xfrm>
              <a:prstGeom prst="rect">
                <a:avLst/>
              </a:prstGeom>
              <a:blipFill>
                <a:blip r:embed="rId3"/>
                <a:stretch>
                  <a:fillRect l="-7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24E09A-9C28-4C7E-8C2F-4B5E6168E4B8}"/>
              </a:ext>
            </a:extLst>
          </p:cNvPr>
          <p:cNvCxnSpPr>
            <a:cxnSpLocks/>
          </p:cNvCxnSpPr>
          <p:nvPr/>
        </p:nvCxnSpPr>
        <p:spPr>
          <a:xfrm flipH="1" flipV="1">
            <a:off x="3181350" y="3696494"/>
            <a:ext cx="409179" cy="399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ADF866-A375-4240-9144-6BCDB2F8202C}"/>
              </a:ext>
            </a:extLst>
          </p:cNvPr>
          <p:cNvSpPr txBox="1"/>
          <p:nvPr/>
        </p:nvSpPr>
        <p:spPr>
          <a:xfrm>
            <a:off x="2838450" y="31442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FB343A-460E-46D2-A3EE-15864B608616}"/>
              </a:ext>
            </a:extLst>
          </p:cNvPr>
          <p:cNvCxnSpPr>
            <a:cxnSpLocks/>
          </p:cNvCxnSpPr>
          <p:nvPr/>
        </p:nvCxnSpPr>
        <p:spPr>
          <a:xfrm flipH="1">
            <a:off x="3095625" y="5057775"/>
            <a:ext cx="2066925" cy="557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D65868-CFB9-4F4F-AF38-072A7D4E4E3D}"/>
              </a:ext>
            </a:extLst>
          </p:cNvPr>
          <p:cNvSpPr txBox="1"/>
          <p:nvPr/>
        </p:nvSpPr>
        <p:spPr>
          <a:xfrm>
            <a:off x="2676921" y="542199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6A0B9-20A9-4D22-BC52-0393E375279B}"/>
              </a:ext>
            </a:extLst>
          </p:cNvPr>
          <p:cNvCxnSpPr>
            <a:cxnSpLocks/>
          </p:cNvCxnSpPr>
          <p:nvPr/>
        </p:nvCxnSpPr>
        <p:spPr>
          <a:xfrm flipH="1" flipV="1">
            <a:off x="8515350" y="5569765"/>
            <a:ext cx="742950" cy="316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13500F-3978-4E3F-8FF7-71A82B4349E3}"/>
                  </a:ext>
                </a:extLst>
              </p:cNvPr>
              <p:cNvSpPr txBox="1"/>
              <p:nvPr/>
            </p:nvSpPr>
            <p:spPr>
              <a:xfrm>
                <a:off x="8658226" y="5886451"/>
                <a:ext cx="252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better be close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13500F-3978-4E3F-8FF7-71A82B43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226" y="5886451"/>
                <a:ext cx="2524730" cy="369332"/>
              </a:xfrm>
              <a:prstGeom prst="rect">
                <a:avLst/>
              </a:prstGeom>
              <a:blipFill>
                <a:blip r:embed="rId4"/>
                <a:stretch>
                  <a:fillRect l="-7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87F3E1-51BE-4311-BB82-8780FAF8E7CF}"/>
              </a:ext>
            </a:extLst>
          </p:cNvPr>
          <p:cNvCxnSpPr>
            <a:cxnSpLocks/>
          </p:cNvCxnSpPr>
          <p:nvPr/>
        </p:nvCxnSpPr>
        <p:spPr>
          <a:xfrm flipH="1">
            <a:off x="5505450" y="5147707"/>
            <a:ext cx="1126282" cy="422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958A4E-39B3-483A-8787-74FADBA0A4AC}"/>
              </a:ext>
            </a:extLst>
          </p:cNvPr>
          <p:cNvSpPr txBox="1"/>
          <p:nvPr/>
        </p:nvSpPr>
        <p:spPr>
          <a:xfrm>
            <a:off x="5143698" y="54090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04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30" grpId="0"/>
      <p:bldP spid="33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6ABC-CAAC-4DDB-8D7C-2A1B7FC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24FE6-9EAF-46AE-98DD-087105BB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can compute derivative of this function with respect to model 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Computed derivatives called </a:t>
                </a:r>
                <a:r>
                  <a:rPr lang="en-US" i="1" dirty="0"/>
                  <a:t>gradient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24FE6-9EAF-46AE-98DD-087105BB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DA9-7A81-48E2-A12C-3703A6D0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01BCE-1115-487C-A523-20036F2BF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Sigmoid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Logarithm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01BCE-1115-487C-A523-20036F2BF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2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9B6-88B2-4F14-9F53-B4DE5DC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9D969-FD5D-4062-BCCB-47DA7BCE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5333999"/>
              </a:xfrm>
            </p:spPr>
            <p:txBody>
              <a:bodyPr/>
              <a:lstStyle/>
              <a:p>
                <a:r>
                  <a:rPr lang="en-US" dirty="0"/>
                  <a:t>Okay, now we have derivatives with respect to parameters depending on our training data</a:t>
                </a:r>
              </a:p>
              <a:p>
                <a:r>
                  <a:rPr lang="en-US" dirty="0"/>
                  <a:t>Let’s make an arbitrary model (i.e. initialize </a:t>
                </a:r>
                <a:r>
                  <a:rPr lang="en-US" i="1" dirty="0"/>
                  <a:t>weights </a:t>
                </a:r>
                <a:r>
                  <a:rPr lang="en-US" dirty="0"/>
                  <a:t>randomly)</a:t>
                </a:r>
              </a:p>
              <a:p>
                <a:r>
                  <a:rPr lang="en-US" dirty="0"/>
                  <a:t>Let’s compute our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Then for each weight let’s tweak it a little bit so our loss function becomes slightly better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9D969-FD5D-4062-BCCB-47DA7BCE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5333999"/>
              </a:xfrm>
              <a:blipFill>
                <a:blip r:embed="rId2"/>
                <a:stretch>
                  <a:fillRect l="-1043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D24547-9C3C-47A3-AD00-B2E4BC0C9DF5}"/>
              </a:ext>
            </a:extLst>
          </p:cNvPr>
          <p:cNvCxnSpPr>
            <a:cxnSpLocks/>
          </p:cNvCxnSpPr>
          <p:nvPr/>
        </p:nvCxnSpPr>
        <p:spPr>
          <a:xfrm flipV="1">
            <a:off x="5762625" y="5153025"/>
            <a:ext cx="190500" cy="4857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991E2E-FE70-40B3-972B-0F7FF4F8AE5A}"/>
              </a:ext>
            </a:extLst>
          </p:cNvPr>
          <p:cNvSpPr txBox="1"/>
          <p:nvPr/>
        </p:nvSpPr>
        <p:spPr>
          <a:xfrm>
            <a:off x="4471987" y="5562896"/>
            <a:ext cx="346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rate</a:t>
            </a:r>
            <a:r>
              <a:rPr lang="en-US" dirty="0"/>
              <a:t> – how strong should be an optimization step</a:t>
            </a:r>
          </a:p>
        </p:txBody>
      </p:sp>
    </p:spTree>
    <p:extLst>
      <p:ext uri="{BB962C8B-B14F-4D97-AF65-F5344CB8AC3E}">
        <p14:creationId xmlns:p14="http://schemas.microsoft.com/office/powerpoint/2010/main" val="269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D6F-7624-46B4-8968-71C576C8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6C6B-1222-41BE-8C7A-E5701D9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 introduction. Logistic regression. Neural networks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Matrix representation of neural networks. Details of NNs optimization.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Activation functions. Loss functions. Regression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optimizers. Regularization.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Convolutional Neural Networks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Practical tricks and consultation.</a:t>
            </a:r>
            <a:endParaRPr lang="ru-RU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ru-RU" b="0" dirty="0">
              <a:effectLst/>
            </a:endParaRPr>
          </a:p>
          <a:p>
            <a:pPr marL="0" indent="0">
              <a:buNone/>
            </a:pPr>
            <a:r>
              <a:rPr lang="en-US" dirty="0"/>
              <a:t>+ Daily seminars and exercises climaxing with a final homework assignment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i="1" dirty="0"/>
              <a:t>		* Subject to change depending on the 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9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1DB3-10CA-412D-92AD-5FCF63E0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C8CF-EF39-417C-8B79-F3FEF18E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gradient for this loss w.r.t. the model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model a little bit towards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i="1" dirty="0"/>
              <a:t>gradient descent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5154-1183-4569-9DA9-444FEFD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2D8F-5FB6-45E5-84AF-DAEA04DA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Картинки по запросу gradient descent">
            <a:extLst>
              <a:ext uri="{FF2B5EF4-FFF2-40B4-BE49-F238E27FC236}">
                <a16:creationId xmlns:a16="http://schemas.microsoft.com/office/drawing/2014/main" id="{680543B6-A25B-4B06-994F-8AFEA32D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1798101"/>
            <a:ext cx="7081838" cy="44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2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55B-53E9-4649-AB3F-5ECA52B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4825-F17C-44F2-A91F-E4C0A712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rate</a:t>
            </a:r>
            <a:r>
              <a:rPr lang="en-US" dirty="0"/>
              <a:t> is a parameter you need to adjust wisely</a:t>
            </a:r>
          </a:p>
        </p:txBody>
      </p:sp>
      <p:pic>
        <p:nvPicPr>
          <p:cNvPr id="18436" name="Picture 4" descr="Картинки по запросу gradient descent">
            <a:extLst>
              <a:ext uri="{FF2B5EF4-FFF2-40B4-BE49-F238E27FC236}">
                <a16:creationId xmlns:a16="http://schemas.microsoft.com/office/drawing/2014/main" id="{019C8F03-EE4D-4D8D-B65A-A08658B5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74" y="2814638"/>
            <a:ext cx="707965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EFA3-5BB2-46E9-9694-813E5DB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A2248-CF5E-4F7A-AC86-7320C66D3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output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 value is a decision boundary)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Loss function (how bad things are)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update parameters computing gradient and slightly changing the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Hoping the model will optimize itself in the best possible way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A2248-CF5E-4F7A-AC86-7320C66D3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7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65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F7280-72F4-46C6-BA34-E3D878BC438E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F7280-72F4-46C6-BA34-E3D878BC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3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0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9577BE-793F-4CFA-8DF7-5E30DAB071C4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9577BE-793F-4CFA-8DF7-5E30DAB07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65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44D4-5757-47A6-9F1E-E0156FCDB04F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44D4-5757-47A6-9F1E-E0156FCD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5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92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4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5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AD46C5-48B0-4537-AF68-D26124DAB0BD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AD46C5-48B0-4537-AF68-D26124DA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6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3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4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6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C50FFC1-EDDB-4638-A0CC-DDD1C82454F5}"/>
              </a:ext>
            </a:extLst>
          </p:cNvPr>
          <p:cNvSpPr/>
          <p:nvPr/>
        </p:nvSpPr>
        <p:spPr>
          <a:xfrm>
            <a:off x="7901796" y="3761985"/>
            <a:ext cx="1901007" cy="1866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/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Computing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and the gradient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blipFill>
                <a:blip r:embed="rId7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5716-96BD-4AFE-BF4A-D928604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1618-2E76-4AE1-85FE-294F2AAD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proficiency in Python</a:t>
            </a:r>
          </a:p>
          <a:p>
            <a:r>
              <a:rPr lang="en-US" dirty="0"/>
              <a:t>Simple math knowledge (matrices, derivatives)</a:t>
            </a:r>
          </a:p>
          <a:p>
            <a:r>
              <a:rPr lang="en-US" dirty="0"/>
              <a:t>Having a laptop</a:t>
            </a:r>
          </a:p>
          <a:p>
            <a:endParaRPr lang="en-US" dirty="0"/>
          </a:p>
          <a:p>
            <a:r>
              <a:rPr lang="en-US" dirty="0"/>
              <a:t>None of this is absolutely mandatory but will help you understand many things</a:t>
            </a:r>
          </a:p>
          <a:p>
            <a:r>
              <a:rPr lang="en-US" dirty="0"/>
              <a:t>Let’s have a quiz everybody</a:t>
            </a:r>
            <a:r>
              <a:rPr lang="en-US"/>
              <a:t>: </a:t>
            </a:r>
            <a:r>
              <a:rPr lang="en-US">
                <a:hlinkClick r:id="rId2"/>
              </a:rPr>
              <a:t>https://goo.gl/ZTXf3v</a:t>
            </a:r>
            <a:endParaRPr lang="en-US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89-415D-4CFF-9809-976F6AE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6D68-182A-413B-9D75-7685FE6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CEA06848-BF1D-4D86-AA34-6E38CC50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1FE1D6-4A91-487A-9C3E-3C64A8EEC7E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/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Logistic Regression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E04C36-4B35-48FE-B5F4-927BF9712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87" y="1261591"/>
                <a:ext cx="2546518" cy="707886"/>
              </a:xfrm>
              <a:prstGeom prst="rect">
                <a:avLst/>
              </a:prstGeom>
              <a:blipFill>
                <a:blip r:embed="rId3"/>
                <a:stretch>
                  <a:fillRect l="-2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402FE9D-2458-44C2-8747-61B4B7BE3EFE}"/>
              </a:ext>
            </a:extLst>
          </p:cNvPr>
          <p:cNvSpPr/>
          <p:nvPr/>
        </p:nvSpPr>
        <p:spPr>
          <a:xfrm>
            <a:off x="7072189" y="1595887"/>
            <a:ext cx="1702612" cy="1677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/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Output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FE4C9-E3E6-4EF5-AB54-5D5A01E7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27" y="788762"/>
                <a:ext cx="3028936" cy="707886"/>
              </a:xfrm>
              <a:prstGeom prst="rect">
                <a:avLst/>
              </a:prstGeom>
              <a:blipFill>
                <a:blip r:embed="rId4"/>
                <a:stretch>
                  <a:fillRect l="-201" t="-42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/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46C81-C584-4F10-B0AF-8E5BEC9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86" y="5028477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/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Real 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FA1C0-F269-4EE7-8DF8-DEC51F70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54" y="1160512"/>
                <a:ext cx="2067896" cy="707886"/>
              </a:xfrm>
              <a:prstGeom prst="rect">
                <a:avLst/>
              </a:prstGeom>
              <a:blipFill>
                <a:blip r:embed="rId6"/>
                <a:stretch>
                  <a:fillRect t="-4310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C50FFC1-EDDB-4638-A0CC-DDD1C82454F5}"/>
              </a:ext>
            </a:extLst>
          </p:cNvPr>
          <p:cNvSpPr/>
          <p:nvPr/>
        </p:nvSpPr>
        <p:spPr>
          <a:xfrm>
            <a:off x="7901796" y="3761985"/>
            <a:ext cx="1901007" cy="1866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/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Computing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and the gradient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9C308-380B-47BE-87FF-F2321E5D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5" y="5589416"/>
                <a:ext cx="2067896" cy="1015663"/>
              </a:xfrm>
              <a:prstGeom prst="rect">
                <a:avLst/>
              </a:prstGeom>
              <a:blipFill>
                <a:blip r:embed="rId7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6341349C-AAD3-414D-9822-CC882B1D2146}"/>
              </a:ext>
            </a:extLst>
          </p:cNvPr>
          <p:cNvSpPr/>
          <p:nvPr/>
        </p:nvSpPr>
        <p:spPr>
          <a:xfrm>
            <a:off x="5676181" y="4598149"/>
            <a:ext cx="1825360" cy="8884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772B8-954F-4B37-8153-55D92B791E6A}"/>
                  </a:ext>
                </a:extLst>
              </p:cNvPr>
              <p:cNvSpPr txBox="1"/>
              <p:nvPr/>
            </p:nvSpPr>
            <p:spPr>
              <a:xfrm>
                <a:off x="4848045" y="5506491"/>
                <a:ext cx="2853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Updating weights slightly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772B8-954F-4B37-8153-55D92B79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45" y="5506491"/>
                <a:ext cx="2853624" cy="707886"/>
              </a:xfrm>
              <a:prstGeom prst="rect">
                <a:avLst/>
              </a:prstGeom>
              <a:blipFill>
                <a:blip r:embed="rId8"/>
                <a:stretch>
                  <a:fillRect l="-1282" t="-4310" r="-641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30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Scheme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665536"/>
            <a:ext cx="428625" cy="41751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4483100" y="2769394"/>
            <a:ext cx="1986820" cy="95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83099" y="3321844"/>
            <a:ext cx="1924050" cy="480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874293"/>
            <a:ext cx="19240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</p:cNvCxnSpPr>
          <p:nvPr/>
        </p:nvCxnSpPr>
        <p:spPr>
          <a:xfrm flipV="1">
            <a:off x="4483099" y="3946525"/>
            <a:ext cx="1924049" cy="48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483099" y="4021906"/>
            <a:ext cx="1986821" cy="95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5729E5-66F3-496A-B785-EC26444AAD02}"/>
              </a:ext>
            </a:extLst>
          </p:cNvPr>
          <p:cNvSpPr txBox="1"/>
          <p:nvPr/>
        </p:nvSpPr>
        <p:spPr>
          <a:xfrm>
            <a:off x="4099513" y="4217987"/>
            <a:ext cx="45719" cy="7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/>
              <p:nvPr/>
            </p:nvSpPr>
            <p:spPr>
              <a:xfrm>
                <a:off x="3881500" y="5244584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00" y="5244584"/>
                <a:ext cx="774571" cy="646331"/>
              </a:xfrm>
              <a:prstGeom prst="rect">
                <a:avLst/>
              </a:prstGeom>
              <a:blipFill>
                <a:blip r:embed="rId2"/>
                <a:stretch>
                  <a:fillRect l="-7087" t="-4717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87429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874292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/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3A1550-C1B6-435F-B4C4-564043CB45E9}"/>
                  </a:ext>
                </a:extLst>
              </p:cNvPr>
              <p:cNvSpPr txBox="1"/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3A1550-C1B6-435F-B4C4-564043CB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8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B63CAB-C2CD-4387-8BD5-800EA0C85A0E}"/>
              </a:ext>
            </a:extLst>
          </p:cNvPr>
          <p:cNvSpPr/>
          <p:nvPr/>
        </p:nvSpPr>
        <p:spPr>
          <a:xfrm>
            <a:off x="4278702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 a 1-layer NN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66553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4483100" y="2769394"/>
            <a:ext cx="1986820" cy="95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83099" y="3321844"/>
            <a:ext cx="1924050" cy="480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874293"/>
            <a:ext cx="19240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</p:cNvCxnSpPr>
          <p:nvPr/>
        </p:nvCxnSpPr>
        <p:spPr>
          <a:xfrm flipV="1">
            <a:off x="4483099" y="3946525"/>
            <a:ext cx="1924049" cy="48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483099" y="4021906"/>
            <a:ext cx="1986821" cy="95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5729E5-66F3-496A-B785-EC26444AAD02}"/>
              </a:ext>
            </a:extLst>
          </p:cNvPr>
          <p:cNvSpPr txBox="1"/>
          <p:nvPr/>
        </p:nvSpPr>
        <p:spPr>
          <a:xfrm>
            <a:off x="4099513" y="4217987"/>
            <a:ext cx="45719" cy="7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/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D8FD54-EB93-4F48-A829-A0DDCDFB9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blipFill>
                <a:blip r:embed="rId2"/>
                <a:stretch>
                  <a:fillRect l="-7087" t="-5660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87D69-E4F9-46E9-A748-D0A7252189FB}"/>
                  </a:ext>
                </a:extLst>
              </p:cNvPr>
              <p:cNvSpPr txBox="1"/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87D69-E4F9-46E9-A748-D0A725218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619566"/>
                <a:ext cx="47442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665535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87429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874292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/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8B6B9-634E-443B-8898-49C59D9E3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18" y="4302424"/>
                <a:ext cx="15908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53CCA-B61D-4F83-AC95-1D0086180F6C}"/>
              </a:ext>
            </a:extLst>
          </p:cNvPr>
          <p:cNvSpPr/>
          <p:nvPr/>
        </p:nvSpPr>
        <p:spPr>
          <a:xfrm>
            <a:off x="7550373" y="4021906"/>
            <a:ext cx="1136427" cy="269899"/>
          </a:xfrm>
          <a:custGeom>
            <a:avLst/>
            <a:gdLst>
              <a:gd name="connsiteX0" fmla="*/ 2493034 w 2493034"/>
              <a:gd name="connsiteY0" fmla="*/ 672860 h 672860"/>
              <a:gd name="connsiteX1" fmla="*/ 1009291 w 2493034"/>
              <a:gd name="connsiteY1" fmla="*/ 526211 h 672860"/>
              <a:gd name="connsiteX2" fmla="*/ 0 w 2493034"/>
              <a:gd name="connsiteY2" fmla="*/ 0 h 6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034" h="672860">
                <a:moveTo>
                  <a:pt x="2493034" y="672860"/>
                </a:moveTo>
                <a:cubicBezTo>
                  <a:pt x="1958915" y="655607"/>
                  <a:pt x="1424797" y="638354"/>
                  <a:pt x="1009291" y="526211"/>
                </a:cubicBezTo>
                <a:cubicBezTo>
                  <a:pt x="593785" y="414068"/>
                  <a:pt x="146649" y="83389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EC690-40DC-48C7-A4F0-38612ED59CD8}"/>
              </a:ext>
            </a:extLst>
          </p:cNvPr>
          <p:cNvSpPr txBox="1"/>
          <p:nvPr/>
        </p:nvSpPr>
        <p:spPr>
          <a:xfrm>
            <a:off x="8733536" y="3806539"/>
            <a:ext cx="1966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Layer Nonlinearity</a:t>
            </a:r>
          </a:p>
          <a:p>
            <a:pPr algn="ctr"/>
            <a:r>
              <a:rPr lang="en-US" dirty="0"/>
              <a:t>or</a:t>
            </a:r>
          </a:p>
          <a:p>
            <a:r>
              <a:rPr lang="en-US" i="1" dirty="0"/>
              <a:t>Activation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0CCD7-48A4-4371-9F62-FB04263C1ACE}"/>
              </a:ext>
            </a:extLst>
          </p:cNvPr>
          <p:cNvSpPr txBox="1"/>
          <p:nvPr/>
        </p:nvSpPr>
        <p:spPr>
          <a:xfrm>
            <a:off x="7353255" y="313717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044788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4278702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4054475" y="25606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4054474" y="31130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4054474" y="36655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4054474" y="42179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4054474" y="477043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6407149" y="3012974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483100" y="2769394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483099" y="3221731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83099" y="3221731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501003" y="3221731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483099" y="3221731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7128892" y="3012973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012973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6835774" y="3221730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4EB7D-E9F6-4D40-9524-2713CC577357}"/>
              </a:ext>
            </a:extLst>
          </p:cNvPr>
          <p:cNvCxnSpPr>
            <a:stCxn id="34" idx="6"/>
          </p:cNvCxnSpPr>
          <p:nvPr/>
        </p:nvCxnSpPr>
        <p:spPr>
          <a:xfrm>
            <a:off x="7557517" y="322173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6407149" y="3774487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7128892" y="3774486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3774486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6835774" y="3983243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F5D317-4CDB-486B-8CD1-66E1CBF2849F}"/>
              </a:ext>
            </a:extLst>
          </p:cNvPr>
          <p:cNvCxnSpPr>
            <a:stCxn id="37" idx="6"/>
          </p:cNvCxnSpPr>
          <p:nvPr/>
        </p:nvCxnSpPr>
        <p:spPr>
          <a:xfrm>
            <a:off x="7557517" y="3983243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4483100" y="2769394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4483099" y="3321844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501003" y="3873558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501003" y="3983244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4483099" y="3983244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6407149" y="4530840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7128892" y="4530839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92" y="4530839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6835774" y="4739596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C2311D-0FBF-41DA-90E4-E30B8260E5A2}"/>
              </a:ext>
            </a:extLst>
          </p:cNvPr>
          <p:cNvCxnSpPr>
            <a:stCxn id="50" idx="6"/>
          </p:cNvCxnSpPr>
          <p:nvPr/>
        </p:nvCxnSpPr>
        <p:spPr>
          <a:xfrm>
            <a:off x="7557517" y="4739596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69539" y="2767506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69538" y="3319956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87442" y="3871670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87442" y="4416188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469538" y="4739597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55" y="5271236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7087" t="-5660" r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B8DE7930-35D2-48EB-8767-A97122BC2F20}"/>
              </a:ext>
            </a:extLst>
          </p:cNvPr>
          <p:cNvSpPr txBox="1"/>
          <p:nvPr/>
        </p:nvSpPr>
        <p:spPr>
          <a:xfrm>
            <a:off x="7531916" y="2178524"/>
            <a:ext cx="21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 </a:t>
            </a:r>
          </a:p>
          <a:p>
            <a:pPr algn="ctr"/>
            <a:r>
              <a:rPr lang="en-US" dirty="0"/>
              <a:t>(also called neurons)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2C342-C31C-4566-90DA-770E4EF44826}"/>
                  </a:ext>
                </a:extLst>
              </p:cNvPr>
              <p:cNvSpPr txBox="1"/>
              <p:nvPr/>
            </p:nvSpPr>
            <p:spPr>
              <a:xfrm>
                <a:off x="5200451" y="4862652"/>
                <a:ext cx="55297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2C342-C31C-4566-90DA-770E4EF4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51" y="4862652"/>
                <a:ext cx="552972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880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D6DB02-871D-4099-B71A-BB32EAAE50C9}"/>
              </a:ext>
            </a:extLst>
          </p:cNvPr>
          <p:cNvSpPr/>
          <p:nvPr/>
        </p:nvSpPr>
        <p:spPr>
          <a:xfrm>
            <a:off x="5866444" y="2002518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B2B1B6-06CE-4637-B238-7E90A30A1269}"/>
              </a:ext>
            </a:extLst>
          </p:cNvPr>
          <p:cNvSpPr/>
          <p:nvPr/>
        </p:nvSpPr>
        <p:spPr>
          <a:xfrm>
            <a:off x="7994891" y="376704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2A9F44-35CB-4C67-B3F9-A0CA8CD743E3}"/>
                  </a:ext>
                </a:extLst>
              </p:cNvPr>
              <p:cNvSpPr/>
              <p:nvPr/>
            </p:nvSpPr>
            <p:spPr>
              <a:xfrm>
                <a:off x="8716634" y="376704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2A9F44-35CB-4C67-B3F9-A0CA8CD74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634" y="3767047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80FFE7-8AD5-4C42-B01D-4ACE1E7E61F1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8423516" y="397580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7D6373-8D6D-49F1-92A4-C2E40AF27A29}"/>
              </a:ext>
            </a:extLst>
          </p:cNvPr>
          <p:cNvCxnSpPr>
            <a:stCxn id="74" idx="6"/>
          </p:cNvCxnSpPr>
          <p:nvPr/>
        </p:nvCxnSpPr>
        <p:spPr>
          <a:xfrm>
            <a:off x="9145259" y="3975804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E29E32-478A-425A-A5A0-E770980CF2B9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089125" y="3187819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4CF56E-967A-40CB-8FAD-B5C076DFC324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089125" y="3949332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813C18-A966-4E85-BAB7-90ADB0E8FFEE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089125" y="3975805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9BB31F-D067-49A2-8FAA-B6172DD111B6}"/>
              </a:ext>
            </a:extLst>
          </p:cNvPr>
          <p:cNvSpPr txBox="1"/>
          <p:nvPr/>
        </p:nvSpPr>
        <p:spPr>
          <a:xfrm>
            <a:off x="9143005" y="331202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2793058" y="2036429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Layers as Blocks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2568831" y="25267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2568830" y="30791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2568830" y="36316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2568830" y="41840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2568830" y="473652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4921505" y="297906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997456" y="2735483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997455" y="3187820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97455" y="3187820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15359" y="3187820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997455" y="3187820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5643248" y="2979062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2979062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5350130" y="3187819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4921505" y="3740576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5643248" y="374057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3740575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5350130" y="3949332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2997456" y="2735483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2997455" y="3287933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015359" y="3839647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015359" y="3949333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97455" y="3949333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4921505" y="4496929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5643248" y="4496928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48" y="4496928"/>
                <a:ext cx="428625" cy="417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5350130" y="4705685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83895" y="2733595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83894" y="3286045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001798" y="3837759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001798" y="4382277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983894" y="4705686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2006311" y="5237325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311" y="5237325"/>
                <a:ext cx="774571" cy="646331"/>
              </a:xfrm>
              <a:prstGeom prst="rect">
                <a:avLst/>
              </a:prstGeom>
              <a:blipFill>
                <a:blip r:embed="rId6"/>
                <a:stretch>
                  <a:fillRect l="-6299" t="-4717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/>
              <p:nvPr/>
            </p:nvSpPr>
            <p:spPr>
              <a:xfrm>
                <a:off x="3736673" y="4886180"/>
                <a:ext cx="64543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673" y="4886180"/>
                <a:ext cx="645433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/>
              <p:nvPr/>
            </p:nvSpPr>
            <p:spPr>
              <a:xfrm>
                <a:off x="6890505" y="4392832"/>
                <a:ext cx="57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5" y="4392832"/>
                <a:ext cx="57220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295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7F6343A-0D8C-487E-AA3B-9B4139326A35}"/>
              </a:ext>
            </a:extLst>
          </p:cNvPr>
          <p:cNvSpPr/>
          <p:nvPr/>
        </p:nvSpPr>
        <p:spPr>
          <a:xfrm>
            <a:off x="7521997" y="1992993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D6DB02-871D-4099-B71A-BB32EAAE50C9}"/>
              </a:ext>
            </a:extLst>
          </p:cNvPr>
          <p:cNvSpPr/>
          <p:nvPr/>
        </p:nvSpPr>
        <p:spPr>
          <a:xfrm>
            <a:off x="4459620" y="1992993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E29E32-478A-425A-A5A0-E770980CF2B9}"/>
              </a:ext>
            </a:extLst>
          </p:cNvPr>
          <p:cNvCxnSpPr>
            <a:cxnSpLocks/>
          </p:cNvCxnSpPr>
          <p:nvPr/>
        </p:nvCxnSpPr>
        <p:spPr>
          <a:xfrm>
            <a:off x="4682301" y="3178294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4CF56E-967A-40CB-8FAD-B5C076DFC324}"/>
              </a:ext>
            </a:extLst>
          </p:cNvPr>
          <p:cNvCxnSpPr>
            <a:cxnSpLocks/>
          </p:cNvCxnSpPr>
          <p:nvPr/>
        </p:nvCxnSpPr>
        <p:spPr>
          <a:xfrm>
            <a:off x="4682301" y="3939807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813C18-A966-4E85-BAB7-90ADB0E8FFEE}"/>
              </a:ext>
            </a:extLst>
          </p:cNvPr>
          <p:cNvCxnSpPr>
            <a:cxnSpLocks/>
          </p:cNvCxnSpPr>
          <p:nvPr/>
        </p:nvCxnSpPr>
        <p:spPr>
          <a:xfrm flipV="1">
            <a:off x="4682301" y="3966280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119E4E-030C-43A9-8660-B7ADEE3261DA}"/>
              </a:ext>
            </a:extLst>
          </p:cNvPr>
          <p:cNvSpPr/>
          <p:nvPr/>
        </p:nvSpPr>
        <p:spPr>
          <a:xfrm>
            <a:off x="1386234" y="2026904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Layer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64B5-B69A-4E4A-A85B-F52ECA9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Layers as Blocks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3D1A4-B77B-48D3-9362-11CEABB466EB}"/>
              </a:ext>
            </a:extLst>
          </p:cNvPr>
          <p:cNvSpPr/>
          <p:nvPr/>
        </p:nvSpPr>
        <p:spPr>
          <a:xfrm>
            <a:off x="1162007" y="25172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45B3B-7288-400F-8171-377A786CFA64}"/>
              </a:ext>
            </a:extLst>
          </p:cNvPr>
          <p:cNvSpPr/>
          <p:nvPr/>
        </p:nvSpPr>
        <p:spPr>
          <a:xfrm>
            <a:off x="1162006" y="30696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FACF4-AE3D-406B-843D-2B95AC7E4A00}"/>
              </a:ext>
            </a:extLst>
          </p:cNvPr>
          <p:cNvSpPr/>
          <p:nvPr/>
        </p:nvSpPr>
        <p:spPr>
          <a:xfrm>
            <a:off x="1162006" y="36221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8FCD5-7EAA-4C2E-A2C9-931B005C8D13}"/>
              </a:ext>
            </a:extLst>
          </p:cNvPr>
          <p:cNvSpPr/>
          <p:nvPr/>
        </p:nvSpPr>
        <p:spPr>
          <a:xfrm>
            <a:off x="1162006" y="41745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153C8-CB65-49DE-A33F-E8BF2D405B7D}"/>
              </a:ext>
            </a:extLst>
          </p:cNvPr>
          <p:cNvSpPr/>
          <p:nvPr/>
        </p:nvSpPr>
        <p:spPr>
          <a:xfrm>
            <a:off x="1162006" y="472700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721843-5D25-4A26-BDEF-CA203BFC6FA4}"/>
              </a:ext>
            </a:extLst>
          </p:cNvPr>
          <p:cNvSpPr/>
          <p:nvPr/>
        </p:nvSpPr>
        <p:spPr>
          <a:xfrm>
            <a:off x="3514681" y="296953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897A1-5D56-4087-93ED-359DB7353FE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590632" y="2725958"/>
            <a:ext cx="1924049" cy="45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FA3BC-D9E8-44F2-B261-90BE2B0EBF9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590631" y="3178295"/>
            <a:ext cx="1924050" cy="100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5C2A-A8DD-4DBF-A2D2-51E6FA102B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590631" y="3178295"/>
            <a:ext cx="1924050" cy="652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24327-5A68-4037-94B2-3FE47BB649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608535" y="3178295"/>
            <a:ext cx="1906146" cy="119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1E2E1-9195-4C65-AC51-ADB04F40919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590631" y="3178295"/>
            <a:ext cx="1924050" cy="175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/>
              <p:nvPr/>
            </p:nvSpPr>
            <p:spPr>
              <a:xfrm>
                <a:off x="4236424" y="296953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8AD435-617E-47A4-A012-C6972A24D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2969537"/>
                <a:ext cx="428625" cy="4175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A86AD-B767-4867-B332-C3D6B07E9D7D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43306" y="317829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9E4299-9E44-464B-BBBD-2721BA1BFE9C}"/>
              </a:ext>
            </a:extLst>
          </p:cNvPr>
          <p:cNvSpPr/>
          <p:nvPr/>
        </p:nvSpPr>
        <p:spPr>
          <a:xfrm>
            <a:off x="3514681" y="3731051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/>
              <p:nvPr/>
            </p:nvSpPr>
            <p:spPr>
              <a:xfrm>
                <a:off x="4236424" y="3731050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E30F1A-8DC8-40AD-8653-C76A626C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3731050"/>
                <a:ext cx="428625" cy="417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6431C-C225-4CDB-A070-2F0A581D3726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3943306" y="3939807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FA2E-4B16-4C84-BBEE-57B99FD71A25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1590632" y="2725958"/>
            <a:ext cx="1924049" cy="1213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555C4-37C9-4358-A369-2C1101BFA6CD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>
            <a:off x="1590631" y="3278408"/>
            <a:ext cx="1924050" cy="66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8A55B-A500-4070-A135-4EAE9AA5670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608535" y="3830122"/>
            <a:ext cx="1906146" cy="10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9497B-B164-492D-98C4-4B248A96F02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608535" y="3939808"/>
            <a:ext cx="1906146" cy="434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20543-FDF5-4ECA-8D46-BCB7CB4B20FE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1590631" y="3939808"/>
            <a:ext cx="1924050" cy="995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9F0ACB6-FA23-4780-A528-2BA21853574C}"/>
              </a:ext>
            </a:extLst>
          </p:cNvPr>
          <p:cNvSpPr/>
          <p:nvPr/>
        </p:nvSpPr>
        <p:spPr>
          <a:xfrm>
            <a:off x="3514681" y="4487404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/>
              <p:nvPr/>
            </p:nvSpPr>
            <p:spPr>
              <a:xfrm>
                <a:off x="4236424" y="4487403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F2E219A-C590-42CD-BF7C-7E195034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24" y="4487403"/>
                <a:ext cx="428625" cy="417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0E5A0-4C66-4A17-89DF-05897A559806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3943306" y="4696160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5FDEC6-1057-41CB-BC08-8F74CCD518F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77071" y="2724070"/>
            <a:ext cx="1937610" cy="197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F163BD-D70C-4838-A74B-5BC3598F68E1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77070" y="3276520"/>
            <a:ext cx="1937611" cy="1419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1102E5-C12A-49AA-9D8E-17D30501B3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94974" y="3828234"/>
            <a:ext cx="1919707" cy="86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3B0B92-4CBB-4792-9F4E-5FEC977CD12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94974" y="4372752"/>
            <a:ext cx="1919707" cy="323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27E4B1-69BF-441D-8A2C-2741AE74B92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577070" y="4696161"/>
            <a:ext cx="1937611" cy="23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/>
              <p:nvPr/>
            </p:nvSpPr>
            <p:spPr>
              <a:xfrm>
                <a:off x="599487" y="5227800"/>
                <a:ext cx="77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Inputs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83A449-EAAA-4219-871B-4D587EE1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87" y="5227800"/>
                <a:ext cx="774571" cy="646331"/>
              </a:xfrm>
              <a:prstGeom prst="rect">
                <a:avLst/>
              </a:prstGeom>
              <a:blipFill>
                <a:blip r:embed="rId5"/>
                <a:stretch>
                  <a:fillRect l="-6299" t="-5660" r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/>
              <p:nvPr/>
            </p:nvSpPr>
            <p:spPr>
              <a:xfrm>
                <a:off x="2329849" y="4876655"/>
                <a:ext cx="64543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1773E2-DC08-44D3-AB02-982A098D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9" y="4876655"/>
                <a:ext cx="645433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/>
              <p:nvPr/>
            </p:nvSpPr>
            <p:spPr>
              <a:xfrm>
                <a:off x="5483804" y="4717777"/>
                <a:ext cx="6507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40773E-F2F1-4309-A0D7-72281C870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4" y="4717777"/>
                <a:ext cx="650756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047E7DC0-B6A2-495A-ABE6-03E6C77E32A2}"/>
              </a:ext>
            </a:extLst>
          </p:cNvPr>
          <p:cNvSpPr/>
          <p:nvPr/>
        </p:nvSpPr>
        <p:spPr>
          <a:xfrm>
            <a:off x="6582799" y="2975292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65E7C7-A774-4369-9A63-9058CCCC7933}"/>
                  </a:ext>
                </a:extLst>
              </p:cNvPr>
              <p:cNvSpPr/>
              <p:nvPr/>
            </p:nvSpPr>
            <p:spPr>
              <a:xfrm>
                <a:off x="7304542" y="2975291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65E7C7-A774-4369-9A63-9058CCCC7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2975291"/>
                <a:ext cx="428625" cy="4175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9E0A0-A225-40D9-B30F-0E188C10D66C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7011424" y="3184048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6E92F29-492F-4305-B282-2DC74EF2A524}"/>
              </a:ext>
            </a:extLst>
          </p:cNvPr>
          <p:cNvSpPr/>
          <p:nvPr/>
        </p:nvSpPr>
        <p:spPr>
          <a:xfrm>
            <a:off x="6582799" y="3736805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4B3C07-BC31-43A3-A954-7908DA5EA6CB}"/>
                  </a:ext>
                </a:extLst>
              </p:cNvPr>
              <p:cNvSpPr/>
              <p:nvPr/>
            </p:nvSpPr>
            <p:spPr>
              <a:xfrm>
                <a:off x="7304542" y="373680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4B3C07-BC31-43A3-A954-7908DA5E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3736804"/>
                <a:ext cx="428625" cy="4175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FD3B95-FCC6-462F-9BC0-553AB168AE6D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7011424" y="3945561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9814CAC-7D56-4CAF-8C8F-A98C80673309}"/>
              </a:ext>
            </a:extLst>
          </p:cNvPr>
          <p:cNvSpPr/>
          <p:nvPr/>
        </p:nvSpPr>
        <p:spPr>
          <a:xfrm>
            <a:off x="6582799" y="4493158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BBA8D66-9AD0-4CA3-A32F-59D586BA09A4}"/>
                  </a:ext>
                </a:extLst>
              </p:cNvPr>
              <p:cNvSpPr/>
              <p:nvPr/>
            </p:nvSpPr>
            <p:spPr>
              <a:xfrm>
                <a:off x="7304542" y="449315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BBA8D66-9AD0-4CA3-A32F-59D586BA0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42" y="4493157"/>
                <a:ext cx="428625" cy="4175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8925A4-594E-438B-9A69-2933325FA6A0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7011424" y="4701914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8D83BC-5A7F-4852-9447-BB38822E7E6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668063" y="3181574"/>
            <a:ext cx="1914736" cy="2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3054BC-BA26-4D17-A25C-E9E9BC19655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68063" y="3184049"/>
            <a:ext cx="1914736" cy="759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5E54D4-E94D-4E68-8C8E-6CF5F99DF86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668063" y="3184049"/>
            <a:ext cx="1914736" cy="1515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B14E91-540E-4394-91A8-A4DD9F2F42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671077" y="3190651"/>
            <a:ext cx="1911722" cy="1511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09211D-2AED-4D1A-8086-3E2D56D34470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671077" y="3952164"/>
            <a:ext cx="1911722" cy="749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0FEC92-4585-4951-8B20-A38AF2A9CC6D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1077" y="4701915"/>
            <a:ext cx="1911722" cy="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9DB81EA-937F-4FE2-9028-D1C26D441A53}"/>
              </a:ext>
            </a:extLst>
          </p:cNvPr>
          <p:cNvSpPr/>
          <p:nvPr/>
        </p:nvSpPr>
        <p:spPr>
          <a:xfrm>
            <a:off x="9650444" y="375752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D81184-C366-4AC4-B0E3-8418C9B9E3A5}"/>
                  </a:ext>
                </a:extLst>
              </p:cNvPr>
              <p:cNvSpPr/>
              <p:nvPr/>
            </p:nvSpPr>
            <p:spPr>
              <a:xfrm>
                <a:off x="10372187" y="3757522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D81184-C366-4AC4-B0E3-8418C9B9E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187" y="3757522"/>
                <a:ext cx="428625" cy="4175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E1F049-B860-479A-80CC-9095FC4FE05A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10079069" y="3966279"/>
            <a:ext cx="293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FF2464-4759-4150-8439-1617FA965472}"/>
              </a:ext>
            </a:extLst>
          </p:cNvPr>
          <p:cNvCxnSpPr>
            <a:stCxn id="82" idx="6"/>
          </p:cNvCxnSpPr>
          <p:nvPr/>
        </p:nvCxnSpPr>
        <p:spPr>
          <a:xfrm>
            <a:off x="10800812" y="3966279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FB2013-3123-4256-A358-379884DC1A0A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7744678" y="3178294"/>
            <a:ext cx="1905766" cy="78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D932C3-513B-479F-ABE2-42C9642D156B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7744678" y="3939807"/>
            <a:ext cx="1905766" cy="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91C84C2-16F3-4035-90E1-69DC9490C4AF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7744678" y="3966280"/>
            <a:ext cx="1905766" cy="729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CF0E309-8566-445F-8140-0DD66C77F6AC}"/>
              </a:ext>
            </a:extLst>
          </p:cNvPr>
          <p:cNvSpPr txBox="1"/>
          <p:nvPr/>
        </p:nvSpPr>
        <p:spPr>
          <a:xfrm>
            <a:off x="10798558" y="33024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0149D4-DD24-4BAB-B26F-44D7EDBCFB8E}"/>
                  </a:ext>
                </a:extLst>
              </p:cNvPr>
              <p:cNvSpPr txBox="1"/>
              <p:nvPr/>
            </p:nvSpPr>
            <p:spPr>
              <a:xfrm>
                <a:off x="8546058" y="4383307"/>
                <a:ext cx="572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E0149D4-DD24-4BAB-B26F-44D7EDBC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58" y="4383307"/>
                <a:ext cx="5722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1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5702-D265-4DA4-8AAB-04CA270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1A35-0546-4A2B-A54A-B37DC17F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stack many layers with various size of outputs together to achieve more complex models</a:t>
            </a:r>
          </a:p>
          <a:p>
            <a:r>
              <a:rPr lang="en-US" dirty="0"/>
              <a:t>Don’t forget about </a:t>
            </a:r>
            <a:r>
              <a:rPr lang="en-US" i="1" dirty="0"/>
              <a:t>non-linearity </a:t>
            </a:r>
            <a:r>
              <a:rPr lang="en-US" dirty="0"/>
              <a:t>at the end of the layers (this is crucial)</a:t>
            </a:r>
          </a:p>
          <a:p>
            <a:r>
              <a:rPr lang="en-US" dirty="0"/>
              <a:t>The deeper network – the more complex features </a:t>
            </a:r>
            <a:r>
              <a:rPr lang="en-US" i="1" dirty="0"/>
              <a:t>layers </a:t>
            </a:r>
            <a:r>
              <a:rPr lang="en-US" dirty="0"/>
              <a:t>can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9E3-E24A-4ADD-B09E-83B7D743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7488-E19F-4478-8126-EA967189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ML is really powerful nowadays and grows rapidly</a:t>
            </a:r>
          </a:p>
          <a:p>
            <a:r>
              <a:rPr lang="en-US" dirty="0"/>
              <a:t>Splitting data into </a:t>
            </a:r>
            <a:r>
              <a:rPr lang="en-US" i="1" dirty="0"/>
              <a:t>train </a:t>
            </a:r>
            <a:r>
              <a:rPr lang="en-US" dirty="0"/>
              <a:t>and </a:t>
            </a:r>
            <a:r>
              <a:rPr lang="en-US" i="1" dirty="0"/>
              <a:t>validation </a:t>
            </a:r>
            <a:r>
              <a:rPr lang="en-US" dirty="0"/>
              <a:t>subsets to control overfitting</a:t>
            </a:r>
          </a:p>
          <a:p>
            <a:r>
              <a:rPr lang="en-US" dirty="0"/>
              <a:t>Logistic Regression learns to separate data with a line (or a plane)</a:t>
            </a:r>
          </a:p>
          <a:p>
            <a:r>
              <a:rPr lang="en-US" dirty="0"/>
              <a:t>Optimization of Logistic Regression with </a:t>
            </a:r>
            <a:r>
              <a:rPr lang="en-US" i="1" dirty="0"/>
              <a:t>gradient descent</a:t>
            </a:r>
          </a:p>
          <a:p>
            <a:r>
              <a:rPr lang="en-US" dirty="0"/>
              <a:t>Picking </a:t>
            </a:r>
            <a:r>
              <a:rPr lang="en-US" i="1" dirty="0"/>
              <a:t>learning rate </a:t>
            </a:r>
            <a:r>
              <a:rPr lang="en-US" dirty="0"/>
              <a:t>carefully</a:t>
            </a:r>
          </a:p>
          <a:p>
            <a:r>
              <a:rPr lang="en-US" dirty="0"/>
              <a:t>Logistic Regression is a 1-layer Neural Network</a:t>
            </a:r>
          </a:p>
          <a:p>
            <a:r>
              <a:rPr lang="en-US" dirty="0"/>
              <a:t>You can stack multiple layers to get deeper and more effective NNs</a:t>
            </a:r>
          </a:p>
        </p:txBody>
      </p:sp>
    </p:spTree>
    <p:extLst>
      <p:ext uri="{BB962C8B-B14F-4D97-AF65-F5344CB8AC3E}">
        <p14:creationId xmlns:p14="http://schemas.microsoft.com/office/powerpoint/2010/main" val="5331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EDCB-3429-41B4-B2B1-057F2A1F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6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first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36E5-84FE-49C1-A032-0DF61B7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0DB40-D8DC-40F2-8C67-2F739DBA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4275F-51B3-4EF3-8D5D-0CEA1D1E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Words About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785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CA6D-588A-43CB-B820-428E437B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AE7B-019E-4F87-84D2-1A75C663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sexiest job of 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  <a:p>
            <a:r>
              <a:rPr lang="en-US" dirty="0"/>
              <a:t>Creating programs from data</a:t>
            </a:r>
          </a:p>
          <a:p>
            <a:r>
              <a:rPr lang="en-US" dirty="0"/>
              <a:t>Field has a lot of algorithms (</a:t>
            </a:r>
            <a:r>
              <a:rPr lang="en-US" dirty="0" err="1"/>
              <a:t>kNN</a:t>
            </a:r>
            <a:r>
              <a:rPr lang="en-US" dirty="0"/>
              <a:t>, decision trees, SVM, etc.)</a:t>
            </a:r>
          </a:p>
          <a:p>
            <a:r>
              <a:rPr lang="en-US" dirty="0"/>
              <a:t>Neural Networks is just one of them</a:t>
            </a:r>
          </a:p>
          <a:p>
            <a:r>
              <a:rPr lang="en-US" dirty="0"/>
              <a:t>NNs are growing crazy since 2012</a:t>
            </a:r>
          </a:p>
          <a:p>
            <a:r>
              <a:rPr lang="en-US" dirty="0"/>
              <a:t>NNs are everywhere</a:t>
            </a:r>
          </a:p>
          <a:p>
            <a:r>
              <a:rPr lang="en-US" dirty="0"/>
              <a:t>Let’s see some examples…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2838-D9D6-4BC8-8696-9ED1A279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5125-1021-48BE-94FA-27B86DE2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ImageNet Challenge, 2012 </a:t>
            </a:r>
          </a:p>
        </p:txBody>
      </p:sp>
      <p:pic>
        <p:nvPicPr>
          <p:cNvPr id="1026" name="Picture 2" descr="https://lh3.googleusercontent.com/-jwEXgn6DoGA/V6EbNo80oHI/AAAAAAAAABA/LX7iMBBan9IVuMdG53fCQlOs2ltYXNxJQCLcB/s400/Krizhevsky%2Bet%2Bal%2B2012.png">
            <a:extLst>
              <a:ext uri="{FF2B5EF4-FFF2-40B4-BE49-F238E27FC236}">
                <a16:creationId xmlns:a16="http://schemas.microsoft.com/office/drawing/2014/main" id="{F797AECA-F725-456C-BBBA-17F49F38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07" y="2567150"/>
            <a:ext cx="4513384" cy="368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2D82-EF29-42AC-BE5F-BFD78A4A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4D34-6205-4CAF-ADD5-DD3A408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5677"/>
            <a:ext cx="10515600" cy="861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https://www.youtube.com/watch?v=VOC3huqHrss</a:t>
            </a:r>
            <a:endParaRPr lang="en-US" dirty="0"/>
          </a:p>
        </p:txBody>
      </p:sp>
      <p:pic>
        <p:nvPicPr>
          <p:cNvPr id="2050" name="Picture 2" descr="https://i.ytimg.com/vi/EhcpGpFHCrw/maxresdefault.jpg">
            <a:extLst>
              <a:ext uri="{FF2B5EF4-FFF2-40B4-BE49-F238E27FC236}">
                <a16:creationId xmlns:a16="http://schemas.microsoft.com/office/drawing/2014/main" id="{48AC956A-AD8F-4A64-803C-15E02806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69" y="1596754"/>
            <a:ext cx="7267262" cy="40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4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1559</Words>
  <Application>Microsoft Office PowerPoint</Application>
  <PresentationFormat>Widescreen</PresentationFormat>
  <Paragraphs>319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 Math</vt:lpstr>
      <vt:lpstr>Segoe UI</vt:lpstr>
      <vt:lpstr>Segoe UI Light</vt:lpstr>
      <vt:lpstr>Office Theme</vt:lpstr>
      <vt:lpstr>Deep Neural Networks And Where to Find Them</vt:lpstr>
      <vt:lpstr>Welcome</vt:lpstr>
      <vt:lpstr>What the Course is About</vt:lpstr>
      <vt:lpstr>Syllabus*</vt:lpstr>
      <vt:lpstr>Requirements for the Course</vt:lpstr>
      <vt:lpstr>Why Bother?</vt:lpstr>
      <vt:lpstr>Machine Learning in 2018</vt:lpstr>
      <vt:lpstr>Image classification</vt:lpstr>
      <vt:lpstr>Object Detection</vt:lpstr>
      <vt:lpstr>Image Segmentation</vt:lpstr>
      <vt:lpstr>AlphaGo</vt:lpstr>
      <vt:lpstr>Machine Translation</vt:lpstr>
      <vt:lpstr>Prisma App</vt:lpstr>
      <vt:lpstr>Demos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Neural Network as a ML Black Box</vt:lpstr>
      <vt:lpstr>A Bit About Data</vt:lpstr>
      <vt:lpstr>Overfitting</vt:lpstr>
      <vt:lpstr>What Types of Problems Can NNs Solve?</vt:lpstr>
      <vt:lpstr>Logistic Regression Algorithm</vt:lpstr>
      <vt:lpstr>Logistic Regression</vt:lpstr>
      <vt:lpstr>Linear Data Separation</vt:lpstr>
      <vt:lpstr>Linear Data Separation</vt:lpstr>
      <vt:lpstr>Linear Data Separation</vt:lpstr>
      <vt:lpstr>Linear Data Separation</vt:lpstr>
      <vt:lpstr>Linear Data Separation</vt:lpstr>
      <vt:lpstr>Logistic Regression</vt:lpstr>
      <vt:lpstr>Logistic Regression – Closer Look</vt:lpstr>
      <vt:lpstr>How Do Measure Badness?</vt:lpstr>
      <vt:lpstr>Looking Closer on the Objective</vt:lpstr>
      <vt:lpstr>How Do We Optimize This?</vt:lpstr>
      <vt:lpstr>Computing Derivatives</vt:lpstr>
      <vt:lpstr>Optimization Procedure</vt:lpstr>
      <vt:lpstr>Optimization Procedure</vt:lpstr>
      <vt:lpstr>Gradient Descent Intuition</vt:lpstr>
      <vt:lpstr>Learning Rate</vt:lpstr>
      <vt:lpstr>Logistic Regression Recap</vt:lpstr>
      <vt:lpstr>Our Scheme</vt:lpstr>
      <vt:lpstr>Our Scheme</vt:lpstr>
      <vt:lpstr>Our Scheme</vt:lpstr>
      <vt:lpstr>Our Scheme</vt:lpstr>
      <vt:lpstr>Our Scheme</vt:lpstr>
      <vt:lpstr>Our Scheme</vt:lpstr>
      <vt:lpstr>Our Scheme</vt:lpstr>
      <vt:lpstr>Logistic Regression Scheme</vt:lpstr>
      <vt:lpstr>Logistic Regression as a 1-layer NN</vt:lpstr>
      <vt:lpstr>Multi-output Layer</vt:lpstr>
      <vt:lpstr>Layers as Blocks</vt:lpstr>
      <vt:lpstr>Layers as Blocks</vt:lpstr>
      <vt:lpstr>Neural Networks</vt:lpstr>
      <vt:lpstr>Lecture Recap</vt:lpstr>
      <vt:lpstr>This is it for the first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And Where to Find Them</dc:title>
  <dc:creator>Artem Korenev</dc:creator>
  <cp:lastModifiedBy>Artem Korenev</cp:lastModifiedBy>
  <cp:revision>67</cp:revision>
  <dcterms:created xsi:type="dcterms:W3CDTF">2018-01-14T16:23:48Z</dcterms:created>
  <dcterms:modified xsi:type="dcterms:W3CDTF">2018-01-15T18:54:11Z</dcterms:modified>
</cp:coreProperties>
</file>