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59" r:id="rId6"/>
    <p:sldId id="258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6F7"/>
    <a:srgbClr val="F5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1C55-ED7B-40F1-ABF2-E3D0525D4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F82C0-B794-44CF-A064-A6BB13FE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EE89-709E-4721-9A03-328A4900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51C5-054D-41EA-931B-7F53364E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2FA0-646E-44CE-9316-4F61814B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D963-0ED6-4963-9796-8A8ECA2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8CFD0-944E-4725-9E26-43CDF652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0586-C2AF-4446-9C4D-EF24FDCA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63A5-4E5E-4FBA-8FC0-B9F9A6AD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8483-4AD0-46E6-BD90-45D23CE0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3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6C289-EB78-4C54-B162-250E887CB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A30B-1CF3-46F6-9032-F16AD52FE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F497-5AE4-4B51-8564-B60CB14E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3ED8-B9CD-4B0A-B5F2-D0C02EF4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5322-2261-4E6B-99BA-9E5186D3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2B36-8FF2-4E41-99B7-4EDAFE52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708D-1FAD-4298-9F0F-E607A1D2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DDBD-F6F8-4533-B4EE-1EFBF443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CA95-EE8F-40F5-87F9-11E84439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1386-3B2D-4BA0-B5B2-6671F6DE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E989-CE49-4385-8806-A2BD3C39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9DB1-511E-41A0-88B4-85392A21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518B-25DF-4121-94C1-9CD4B8A2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5F43-5320-46D0-9B7F-FCB4DF59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A33E-E146-4B37-978D-CFB3BDB9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5786-FDD3-4A3B-AC9C-C46745AE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0D8-DB5C-42D6-A530-73490F5C4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1761-8E4B-47BF-8E4F-C65ECF6C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4D376-27C1-4AF8-88B4-4E634029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E9A0D-3267-44E7-84E8-0DF9E4B5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8787-6AA9-47B1-B22C-B4E6460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2BF9-693F-4267-BF5D-8C7591EA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2261C-89F6-4AF6-A062-9DFCA119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196FF-6631-4C51-8CD8-A010A466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AE40A-AC97-4453-BF7E-EF199FD7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3E0C2-1E43-4AA8-A93C-DAC1668A5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75392-C4B4-4C78-8E43-40CE9AD4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EFE12-FE40-4DCA-9DA6-59BACFF1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3B4D9-7C23-4ECD-B47A-F23E5ECC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03A2-72C6-444C-B1B1-D87CC6E1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82F1F-10C7-41A8-948B-DA71F157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9971A-5ED9-4051-BB95-8545C5EF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F4385-4710-4C1F-BEF4-8F88EDC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6E820-3604-4FCF-895D-C1851258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2C129-8F72-47E0-A9A9-64E8BCAE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0B07-5BF8-416E-AEC4-2E409264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9123-2AFA-4917-884B-E601B5D0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764E-B598-4545-A37C-60E9E53C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47BB1-71F3-4E76-9601-9BF7F786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0874-C543-47BF-9800-1CFD0BF5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F559D-D751-429A-87C6-D67B5BF4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A63E-2590-4440-B309-8A4FED46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0979-2186-447E-A430-F57C4108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A842F-D66A-426A-AA90-38D14A624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DB9A8-9757-4BBE-A929-79435C3D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5177-B148-428A-BA41-809D4848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EE89-7FA6-4536-8967-1EE36B1D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F5798-0DC3-4353-9730-C6211BA3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C183C-D5F1-41F6-9D99-48B6191E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FC7B9-591B-482D-9FE8-E0F30C69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CC88-8BFB-49F5-BF81-D2FD716DF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7A92-A349-47E6-8DFB-78317666C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2427-F859-4C3E-A234-E36A68CCC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79.png"/><Relationship Id="rId2" Type="http://schemas.openxmlformats.org/officeDocument/2006/relationships/image" Target="../media/image14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7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79.png"/><Relationship Id="rId2" Type="http://schemas.openxmlformats.org/officeDocument/2006/relationships/image" Target="../media/image14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7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80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120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12" Type="http://schemas.openxmlformats.org/officeDocument/2006/relationships/image" Target="../media/image10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50.png"/><Relationship Id="rId4" Type="http://schemas.openxmlformats.org/officeDocument/2006/relationships/image" Target="../media/image410.png"/><Relationship Id="rId9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3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12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70.png"/><Relationship Id="rId5" Type="http://schemas.openxmlformats.org/officeDocument/2006/relationships/image" Target="../media/image120.png"/><Relationship Id="rId10" Type="http://schemas.openxmlformats.org/officeDocument/2006/relationships/image" Target="../media/image150.png"/><Relationship Id="rId4" Type="http://schemas.openxmlformats.org/officeDocument/2006/relationships/image" Target="../media/image41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30.png"/><Relationship Id="rId3" Type="http://schemas.openxmlformats.org/officeDocument/2006/relationships/image" Target="../media/image310.png"/><Relationship Id="rId7" Type="http://schemas.openxmlformats.org/officeDocument/2006/relationships/image" Target="../media/image200.png"/><Relationship Id="rId12" Type="http://schemas.openxmlformats.org/officeDocument/2006/relationships/image" Target="../media/image2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211.png"/><Relationship Id="rId5" Type="http://schemas.openxmlformats.org/officeDocument/2006/relationships/image" Target="../media/image120.png"/><Relationship Id="rId10" Type="http://schemas.openxmlformats.org/officeDocument/2006/relationships/image" Target="../media/image150.png"/><Relationship Id="rId4" Type="http://schemas.openxmlformats.org/officeDocument/2006/relationships/image" Target="../media/image410.png"/><Relationship Id="rId9" Type="http://schemas.openxmlformats.org/officeDocument/2006/relationships/image" Target="../media/image140.png"/><Relationship Id="rId1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260.png"/><Relationship Id="rId3" Type="http://schemas.openxmlformats.org/officeDocument/2006/relationships/image" Target="../media/image310.png"/><Relationship Id="rId7" Type="http://schemas.openxmlformats.org/officeDocument/2006/relationships/image" Target="../media/image200.png"/><Relationship Id="rId12" Type="http://schemas.openxmlformats.org/officeDocument/2006/relationships/image" Target="../media/image10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50.png"/><Relationship Id="rId4" Type="http://schemas.openxmlformats.org/officeDocument/2006/relationships/image" Target="../media/image410.png"/><Relationship Id="rId9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28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10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50.png"/><Relationship Id="rId4" Type="http://schemas.openxmlformats.org/officeDocument/2006/relationships/image" Target="../media/image410.png"/><Relationship Id="rId9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0.png"/><Relationship Id="rId7" Type="http://schemas.openxmlformats.org/officeDocument/2006/relationships/image" Target="../media/image8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Relationship Id="rId9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7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6F0E-9CE9-483D-8CB4-914513869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br>
              <a:rPr lang="en-US" dirty="0"/>
            </a:br>
            <a:r>
              <a:rPr lang="en-US" sz="4400" dirty="0"/>
              <a:t>and Where to Find Them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AAF2B-D250-4B92-BF9E-EADC1C6E1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  <a:p>
            <a:endParaRPr lang="en-US" dirty="0"/>
          </a:p>
          <a:p>
            <a:r>
              <a:rPr lang="en-US" dirty="0"/>
              <a:t>Artem Korenev, Nikita </a:t>
            </a:r>
            <a:r>
              <a:rPr lang="en-US" dirty="0" err="1"/>
              <a:t>Gryaznov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7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ru-RU" dirty="0"/>
              <a:t> </a:t>
            </a:r>
            <a:r>
              <a:rPr lang="en-US" dirty="0"/>
              <a:t>Optimization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B78A6A2-34B2-4C81-9321-BB92187331DE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3D266-718E-44B0-B556-37401341BC27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84564E-A2D9-4146-B0A3-E4FE43AB34C7}"/>
              </a:ext>
            </a:extLst>
          </p:cNvPr>
          <p:cNvSpPr/>
          <p:nvPr/>
        </p:nvSpPr>
        <p:spPr>
          <a:xfrm>
            <a:off x="8867955" y="3284412"/>
            <a:ext cx="1005840" cy="670560"/>
          </a:xfrm>
          <a:custGeom>
            <a:avLst/>
            <a:gdLst>
              <a:gd name="connsiteX0" fmla="*/ 1005840 w 1005840"/>
              <a:gd name="connsiteY0" fmla="*/ 0 h 670560"/>
              <a:gd name="connsiteX1" fmla="*/ 259080 w 1005840"/>
              <a:gd name="connsiteY1" fmla="*/ 213360 h 670560"/>
              <a:gd name="connsiteX2" fmla="*/ 0 w 1005840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670560">
                <a:moveTo>
                  <a:pt x="1005840" y="0"/>
                </a:moveTo>
                <a:cubicBezTo>
                  <a:pt x="716280" y="50800"/>
                  <a:pt x="426720" y="101600"/>
                  <a:pt x="259080" y="213360"/>
                </a:cubicBezTo>
                <a:cubicBezTo>
                  <a:pt x="91440" y="325120"/>
                  <a:pt x="45720" y="497840"/>
                  <a:pt x="0" y="67056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80FE-C8C1-4523-8DE0-77CAF7524A1E}"/>
                  </a:ext>
                </a:extLst>
              </p:cNvPr>
              <p:cNvSpPr txBox="1"/>
              <p:nvPr/>
            </p:nvSpPr>
            <p:spPr>
              <a:xfrm>
                <a:off x="9467539" y="2754533"/>
                <a:ext cx="20297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Loss Function Value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80FE-C8C1-4523-8DE0-77CAF75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539" y="2754533"/>
                <a:ext cx="2029723" cy="646331"/>
              </a:xfrm>
              <a:prstGeom prst="rect">
                <a:avLst/>
              </a:prstGeom>
              <a:blipFill>
                <a:blip r:embed="rId15"/>
                <a:stretch>
                  <a:fillRect l="-2402" t="-5660" r="-210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D59009C-BAAD-4B3C-832F-D7EBAAC9AB11}"/>
              </a:ext>
            </a:extLst>
          </p:cNvPr>
          <p:cNvSpPr/>
          <p:nvPr/>
        </p:nvSpPr>
        <p:spPr>
          <a:xfrm>
            <a:off x="4855988" y="2980366"/>
            <a:ext cx="414800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CA8BFC-2058-4110-B946-A061BBC39111}"/>
              </a:ext>
            </a:extLst>
          </p:cNvPr>
          <p:cNvSpPr/>
          <p:nvPr/>
        </p:nvSpPr>
        <p:spPr>
          <a:xfrm>
            <a:off x="3764616" y="2070340"/>
            <a:ext cx="1165524" cy="909080"/>
          </a:xfrm>
          <a:custGeom>
            <a:avLst/>
            <a:gdLst>
              <a:gd name="connsiteX0" fmla="*/ 0 w 1173480"/>
              <a:gd name="connsiteY0" fmla="*/ 0 h 1082040"/>
              <a:gd name="connsiteX1" fmla="*/ 815340 w 1173480"/>
              <a:gd name="connsiteY1" fmla="*/ 457200 h 1082040"/>
              <a:gd name="connsiteX2" fmla="*/ 1173480 w 1173480"/>
              <a:gd name="connsiteY2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480" h="1082040">
                <a:moveTo>
                  <a:pt x="0" y="0"/>
                </a:moveTo>
                <a:cubicBezTo>
                  <a:pt x="309880" y="138430"/>
                  <a:pt x="619760" y="276860"/>
                  <a:pt x="815340" y="457200"/>
                </a:cubicBezTo>
                <a:cubicBezTo>
                  <a:pt x="1010920" y="637540"/>
                  <a:pt x="1092200" y="859790"/>
                  <a:pt x="1173480" y="108204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/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gradient for </a:t>
                </a:r>
                <a:r>
                  <a:rPr lang="en-US" i="1" dirty="0"/>
                  <a:t>weights</a:t>
                </a:r>
              </a:p>
              <a:p>
                <a:pPr algn="ctr"/>
                <a:r>
                  <a:rPr lang="en-US" dirty="0"/>
                  <a:t>“Given our data, how should we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slightly so Loss function value is a little bit better?”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blipFill>
                <a:blip r:embed="rId16"/>
                <a:stretch>
                  <a:fillRect t="-2538" r="-68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B883B5-D640-4A4C-BB30-F7B5FE994903}"/>
                  </a:ext>
                </a:extLst>
              </p:cNvPr>
              <p:cNvSpPr txBox="1"/>
              <p:nvPr/>
            </p:nvSpPr>
            <p:spPr>
              <a:xfrm>
                <a:off x="633565" y="3033954"/>
                <a:ext cx="2894495" cy="158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 we update all </a:t>
                </a:r>
                <a:r>
                  <a:rPr lang="en-US" i="1" dirty="0"/>
                  <a:t>weights </a:t>
                </a:r>
              </a:p>
              <a:p>
                <a:pPr algn="ctr"/>
                <a:r>
                  <a:rPr lang="en-US" dirty="0"/>
                  <a:t>slightly towards the gradient hoping that loss function value will improve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B883B5-D640-4A4C-BB30-F7B5FE99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5" y="3033954"/>
                <a:ext cx="2894495" cy="1586781"/>
              </a:xfrm>
              <a:prstGeom prst="rect">
                <a:avLst/>
              </a:prstGeom>
              <a:blipFill>
                <a:blip r:embed="rId17"/>
                <a:stretch>
                  <a:fillRect l="-1263" t="-2308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90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ru-RU" dirty="0"/>
              <a:t> </a:t>
            </a:r>
            <a:r>
              <a:rPr lang="en-US" dirty="0"/>
              <a:t>Optimization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B78A6A2-34B2-4C81-9321-BB92187331DE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3D266-718E-44B0-B556-37401341BC27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84564E-A2D9-4146-B0A3-E4FE43AB34C7}"/>
              </a:ext>
            </a:extLst>
          </p:cNvPr>
          <p:cNvSpPr/>
          <p:nvPr/>
        </p:nvSpPr>
        <p:spPr>
          <a:xfrm>
            <a:off x="8867955" y="3284412"/>
            <a:ext cx="1005840" cy="670560"/>
          </a:xfrm>
          <a:custGeom>
            <a:avLst/>
            <a:gdLst>
              <a:gd name="connsiteX0" fmla="*/ 1005840 w 1005840"/>
              <a:gd name="connsiteY0" fmla="*/ 0 h 670560"/>
              <a:gd name="connsiteX1" fmla="*/ 259080 w 1005840"/>
              <a:gd name="connsiteY1" fmla="*/ 213360 h 670560"/>
              <a:gd name="connsiteX2" fmla="*/ 0 w 1005840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670560">
                <a:moveTo>
                  <a:pt x="1005840" y="0"/>
                </a:moveTo>
                <a:cubicBezTo>
                  <a:pt x="716280" y="50800"/>
                  <a:pt x="426720" y="101600"/>
                  <a:pt x="259080" y="213360"/>
                </a:cubicBezTo>
                <a:cubicBezTo>
                  <a:pt x="91440" y="325120"/>
                  <a:pt x="45720" y="497840"/>
                  <a:pt x="0" y="67056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80FE-C8C1-4523-8DE0-77CAF7524A1E}"/>
                  </a:ext>
                </a:extLst>
              </p:cNvPr>
              <p:cNvSpPr txBox="1"/>
              <p:nvPr/>
            </p:nvSpPr>
            <p:spPr>
              <a:xfrm>
                <a:off x="9467539" y="2754533"/>
                <a:ext cx="20297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Loss Function Value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80FE-C8C1-4523-8DE0-77CAF75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539" y="2754533"/>
                <a:ext cx="2029723" cy="646331"/>
              </a:xfrm>
              <a:prstGeom prst="rect">
                <a:avLst/>
              </a:prstGeom>
              <a:blipFill>
                <a:blip r:embed="rId15"/>
                <a:stretch>
                  <a:fillRect l="-2402" t="-5660" r="-210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D59009C-BAAD-4B3C-832F-D7EBAAC9AB11}"/>
              </a:ext>
            </a:extLst>
          </p:cNvPr>
          <p:cNvSpPr/>
          <p:nvPr/>
        </p:nvSpPr>
        <p:spPr>
          <a:xfrm>
            <a:off x="4855988" y="2980366"/>
            <a:ext cx="414800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CA8BFC-2058-4110-B946-A061BBC39111}"/>
              </a:ext>
            </a:extLst>
          </p:cNvPr>
          <p:cNvSpPr/>
          <p:nvPr/>
        </p:nvSpPr>
        <p:spPr>
          <a:xfrm>
            <a:off x="3764616" y="2070340"/>
            <a:ext cx="1165524" cy="909080"/>
          </a:xfrm>
          <a:custGeom>
            <a:avLst/>
            <a:gdLst>
              <a:gd name="connsiteX0" fmla="*/ 0 w 1173480"/>
              <a:gd name="connsiteY0" fmla="*/ 0 h 1082040"/>
              <a:gd name="connsiteX1" fmla="*/ 815340 w 1173480"/>
              <a:gd name="connsiteY1" fmla="*/ 457200 h 1082040"/>
              <a:gd name="connsiteX2" fmla="*/ 1173480 w 1173480"/>
              <a:gd name="connsiteY2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480" h="1082040">
                <a:moveTo>
                  <a:pt x="0" y="0"/>
                </a:moveTo>
                <a:cubicBezTo>
                  <a:pt x="309880" y="138430"/>
                  <a:pt x="619760" y="276860"/>
                  <a:pt x="815340" y="457200"/>
                </a:cubicBezTo>
                <a:cubicBezTo>
                  <a:pt x="1010920" y="637540"/>
                  <a:pt x="1092200" y="859790"/>
                  <a:pt x="1173480" y="108204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/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gradient for </a:t>
                </a:r>
                <a:r>
                  <a:rPr lang="en-US" i="1" dirty="0"/>
                  <a:t>weights</a:t>
                </a:r>
              </a:p>
              <a:p>
                <a:pPr algn="ctr"/>
                <a:r>
                  <a:rPr lang="en-US" dirty="0"/>
                  <a:t>“Given our data, how should we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slightly so Loss function value is a little bit better?”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blipFill>
                <a:blip r:embed="rId16"/>
                <a:stretch>
                  <a:fillRect t="-2538" r="-68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B883B5-D640-4A4C-BB30-F7B5FE994903}"/>
                  </a:ext>
                </a:extLst>
              </p:cNvPr>
              <p:cNvSpPr txBox="1"/>
              <p:nvPr/>
            </p:nvSpPr>
            <p:spPr>
              <a:xfrm>
                <a:off x="633565" y="3033954"/>
                <a:ext cx="2894495" cy="158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 we update all </a:t>
                </a:r>
                <a:r>
                  <a:rPr lang="en-US" i="1" dirty="0"/>
                  <a:t>weights </a:t>
                </a:r>
              </a:p>
              <a:p>
                <a:pPr algn="ctr"/>
                <a:r>
                  <a:rPr lang="en-US" dirty="0"/>
                  <a:t>slightly towards the gradient hoping that loss function value will improve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B883B5-D640-4A4C-BB30-F7B5FE99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5" y="3033954"/>
                <a:ext cx="2894495" cy="1586781"/>
              </a:xfrm>
              <a:prstGeom prst="rect">
                <a:avLst/>
              </a:prstGeom>
              <a:blipFill>
                <a:blip r:embed="rId17"/>
                <a:stretch>
                  <a:fillRect l="-1263" t="-2308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CEB625F-0D64-42FF-8603-052362653798}"/>
              </a:ext>
            </a:extLst>
          </p:cNvPr>
          <p:cNvSpPr txBox="1"/>
          <p:nvPr/>
        </p:nvSpPr>
        <p:spPr>
          <a:xfrm>
            <a:off x="945007" y="4768712"/>
            <a:ext cx="2281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calculating loss, computing gradients and updating the </a:t>
            </a:r>
            <a:r>
              <a:rPr lang="en-US" i="1" dirty="0"/>
              <a:t>weights</a:t>
            </a:r>
          </a:p>
          <a:p>
            <a:pPr algn="ctr"/>
            <a:r>
              <a:rPr lang="en-US" i="1" dirty="0"/>
              <a:t>(gradient descent)</a:t>
            </a:r>
          </a:p>
        </p:txBody>
      </p:sp>
    </p:spTree>
    <p:extLst>
      <p:ext uri="{BB962C8B-B14F-4D97-AF65-F5344CB8AC3E}">
        <p14:creationId xmlns:p14="http://schemas.microsoft.com/office/powerpoint/2010/main" val="11833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463981-2543-40F1-BB78-AA623296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Optimization. Chain Rule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6A7A9-58E8-4DAD-8DB4-7F4B2F6AA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1DFFF96-E992-426D-8CB9-AA98257A54F8}"/>
              </a:ext>
            </a:extLst>
          </p:cNvPr>
          <p:cNvSpPr/>
          <p:nvPr/>
        </p:nvSpPr>
        <p:spPr>
          <a:xfrm>
            <a:off x="772028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62AD192-1FD2-46EB-9F88-8384E4E9DF82}"/>
              </a:ext>
            </a:extLst>
          </p:cNvPr>
          <p:cNvSpPr/>
          <p:nvPr/>
        </p:nvSpPr>
        <p:spPr>
          <a:xfrm>
            <a:off x="466303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Complex Networks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23347-3F10-4EB0-B970-F7D6EAEF86F2}"/>
              </a:ext>
            </a:extLst>
          </p:cNvPr>
          <p:cNvSpPr/>
          <p:nvPr/>
        </p:nvSpPr>
        <p:spPr>
          <a:xfrm>
            <a:off x="1590438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79A54F-5B33-4C92-BF27-145FF69309C8}"/>
              </a:ext>
            </a:extLst>
          </p:cNvPr>
          <p:cNvGrpSpPr/>
          <p:nvPr/>
        </p:nvGrpSpPr>
        <p:grpSpPr>
          <a:xfrm>
            <a:off x="1383462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F2982A-B69F-43BE-B2D1-DBF00694E1C4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14787E-8DFE-47B2-B6D9-07BCDF1CB7B0}"/>
              </a:ext>
            </a:extLst>
          </p:cNvPr>
          <p:cNvGrpSpPr/>
          <p:nvPr/>
        </p:nvGrpSpPr>
        <p:grpSpPr>
          <a:xfrm>
            <a:off x="3718885" y="2950178"/>
            <a:ext cx="1150368" cy="1807863"/>
            <a:chOff x="6407149" y="3194893"/>
            <a:chExt cx="1150368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D7CC39-47B3-4BCB-84FD-DBEDBDD6335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019982-3FB7-471B-A3B4-02A918F6BE8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CA2B7D-D1DE-493F-A0EB-99E66B4EBBB1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DA6948-00C1-4CAF-8647-EBAED81921F2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B49BCA-5264-4E61-92B6-91C1856E0C43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899CF82-E652-406E-AB88-FB48CC16282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26153A-3337-4C90-B6BB-52125F37AE1C}"/>
              </a:ext>
            </a:extLst>
          </p:cNvPr>
          <p:cNvGrpSpPr/>
          <p:nvPr/>
        </p:nvGrpSpPr>
        <p:grpSpPr>
          <a:xfrm>
            <a:off x="1812087" y="2748963"/>
            <a:ext cx="1906798" cy="1800322"/>
            <a:chOff x="1812087" y="2748963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A00EE1-89B9-4384-B38C-C5E7087C6028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812088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9E3E1E-D434-43E5-B71B-092271FE4E5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1812087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BE5662-84B8-458F-A5E0-EC98343242A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812087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74790-FB2F-466C-8486-67FFE0D4B455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812087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9C2FBA-75D3-4394-8F2E-A7D494F9AE1A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812088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A86C26-3545-4008-A537-0BB43A22DB4B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812087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B98FC5-DF86-4676-87CC-4D3EDEDC5DD1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1812087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3E81F9-8A3B-499C-A77F-999122C6039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812087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E04FBFC-A5EC-45EB-B72C-67FECDDC4724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1812088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746998-8557-42D2-809A-316258D92F9C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812087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19F6D1-D6CF-4EF3-AB32-560350F1A439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1812087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F8469B-5A3A-4497-9933-5965EFCB8312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812087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C077DC-19BC-400A-84E6-985E3CB8DC70}"/>
              </a:ext>
            </a:extLst>
          </p:cNvPr>
          <p:cNvGrpSpPr/>
          <p:nvPr/>
        </p:nvGrpSpPr>
        <p:grpSpPr>
          <a:xfrm>
            <a:off x="1862978" y="3158936"/>
            <a:ext cx="1806589" cy="2451367"/>
            <a:chOff x="4551242" y="3158936"/>
            <a:chExt cx="1806589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027E3D-449D-4509-8262-44404D452023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3853862"/>
              <a:ext cx="1412415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DB3A40-9594-402F-AEF3-7663A5446993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158936"/>
              <a:ext cx="1412415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201C5F-791D-457F-A5DE-1E08613AE5E7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/>
              <p:nvPr/>
            </p:nvSpPr>
            <p:spPr>
              <a:xfrm>
                <a:off x="2878455" y="483036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55" y="4830362"/>
                <a:ext cx="4626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/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10A6BF5-4E06-48A1-A03C-1F3D7702EB3D}"/>
              </a:ext>
            </a:extLst>
          </p:cNvPr>
          <p:cNvGrpSpPr/>
          <p:nvPr/>
        </p:nvGrpSpPr>
        <p:grpSpPr>
          <a:xfrm>
            <a:off x="6791486" y="2949928"/>
            <a:ext cx="1150368" cy="1807863"/>
            <a:chOff x="6407149" y="3194893"/>
            <a:chExt cx="1150368" cy="180786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A960BA-445B-43DF-A002-359CD11B7CF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B8FF42-F4C9-4B3B-BE1D-1E3B7D41D120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5BF0AA2-A785-47E0-8CE8-51CC18FED61E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CC7BB1B-3616-43A8-BBA1-BBD9BFA03F5F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DE8CB55-73F5-4EA5-A3AC-DCCB48EFAE6D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F5B8BC-6BEF-47F7-9C64-419123A779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1B82A3-0A8D-41DA-8C2F-8BD56B431F26}"/>
              </a:ext>
            </a:extLst>
          </p:cNvPr>
          <p:cNvGrpSpPr/>
          <p:nvPr/>
        </p:nvGrpSpPr>
        <p:grpSpPr>
          <a:xfrm>
            <a:off x="4869253" y="3158686"/>
            <a:ext cx="1922233" cy="1390598"/>
            <a:chOff x="1804370" y="2763762"/>
            <a:chExt cx="1922233" cy="13905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63080A-D5E4-4323-B0B4-33AFD8299A7A}"/>
                </a:ext>
              </a:extLst>
            </p:cNvPr>
            <p:cNvCxnSpPr>
              <a:cxnSpLocks/>
              <a:stCxn id="17" idx="6"/>
              <a:endCxn id="58" idx="2"/>
            </p:cNvCxnSpPr>
            <p:nvPr/>
          </p:nvCxnSpPr>
          <p:spPr>
            <a:xfrm>
              <a:off x="1804370" y="2764011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32A69E3-5F7F-473D-8D6B-CC27DF6B43DF}"/>
                </a:ext>
              </a:extLst>
            </p:cNvPr>
            <p:cNvCxnSpPr>
              <a:cxnSpLocks/>
              <a:stCxn id="13" idx="6"/>
              <a:endCxn id="58" idx="2"/>
            </p:cNvCxnSpPr>
            <p:nvPr/>
          </p:nvCxnSpPr>
          <p:spPr>
            <a:xfrm flipV="1">
              <a:off x="1804370" y="345868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24F3AE2-F079-4A0D-870F-CC5E65DAB325}"/>
                </a:ext>
              </a:extLst>
            </p:cNvPr>
            <p:cNvCxnSpPr>
              <a:cxnSpLocks/>
              <a:stCxn id="21" idx="6"/>
              <a:endCxn id="58" idx="2"/>
            </p:cNvCxnSpPr>
            <p:nvPr/>
          </p:nvCxnSpPr>
          <p:spPr>
            <a:xfrm flipV="1">
              <a:off x="1804370" y="3458688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8CE0C15-B92C-4F37-8417-877C6475C000}"/>
                </a:ext>
              </a:extLst>
            </p:cNvPr>
            <p:cNvCxnSpPr>
              <a:cxnSpLocks/>
              <a:stCxn id="17" idx="6"/>
              <a:endCxn id="61" idx="2"/>
            </p:cNvCxnSpPr>
            <p:nvPr/>
          </p:nvCxnSpPr>
          <p:spPr>
            <a:xfrm flipV="1">
              <a:off x="1804370" y="2763762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E02F417-1ABC-4A29-84AB-06EE20299028}"/>
                </a:ext>
              </a:extLst>
            </p:cNvPr>
            <p:cNvCxnSpPr>
              <a:cxnSpLocks/>
              <a:stCxn id="13" idx="6"/>
              <a:endCxn id="61" idx="2"/>
            </p:cNvCxnSpPr>
            <p:nvPr/>
          </p:nvCxnSpPr>
          <p:spPr>
            <a:xfrm flipV="1">
              <a:off x="1804370" y="2763762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6F506F-CFC3-41DA-8D65-0300FB422938}"/>
                </a:ext>
              </a:extLst>
            </p:cNvPr>
            <p:cNvCxnSpPr>
              <a:cxnSpLocks/>
              <a:stCxn id="21" idx="6"/>
              <a:endCxn id="61" idx="2"/>
            </p:cNvCxnSpPr>
            <p:nvPr/>
          </p:nvCxnSpPr>
          <p:spPr>
            <a:xfrm flipV="1">
              <a:off x="1804370" y="2763762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29D2742-F3F9-491C-8BBF-30C8F2C2D42C}"/>
                </a:ext>
              </a:extLst>
            </p:cNvPr>
            <p:cNvCxnSpPr>
              <a:cxnSpLocks/>
              <a:stCxn id="17" idx="6"/>
              <a:endCxn id="64" idx="2"/>
            </p:cNvCxnSpPr>
            <p:nvPr/>
          </p:nvCxnSpPr>
          <p:spPr>
            <a:xfrm>
              <a:off x="1804370" y="2764011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1D6D132-B302-4AAE-8261-84EB4C7DF9D1}"/>
                </a:ext>
              </a:extLst>
            </p:cNvPr>
            <p:cNvCxnSpPr>
              <a:cxnSpLocks/>
              <a:stCxn id="21" idx="6"/>
              <a:endCxn id="64" idx="2"/>
            </p:cNvCxnSpPr>
            <p:nvPr/>
          </p:nvCxnSpPr>
          <p:spPr>
            <a:xfrm flipV="1">
              <a:off x="1804370" y="4154111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0384703-7D73-43E5-B823-E839C0BE9F9E}"/>
                </a:ext>
              </a:extLst>
            </p:cNvPr>
            <p:cNvCxnSpPr>
              <a:cxnSpLocks/>
              <a:stCxn id="13" idx="6"/>
              <a:endCxn id="64" idx="2"/>
            </p:cNvCxnSpPr>
            <p:nvPr/>
          </p:nvCxnSpPr>
          <p:spPr>
            <a:xfrm>
              <a:off x="1804370" y="3458937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3E01404-BC84-4747-99AB-C288247DF6F1}"/>
              </a:ext>
            </a:extLst>
          </p:cNvPr>
          <p:cNvGrpSpPr/>
          <p:nvPr/>
        </p:nvGrpSpPr>
        <p:grpSpPr>
          <a:xfrm>
            <a:off x="4994829" y="3158686"/>
            <a:ext cx="1796657" cy="2468604"/>
            <a:chOff x="4551242" y="3141699"/>
            <a:chExt cx="1796657" cy="246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8FBB993-5C2E-46A3-94A9-0C0C5A404A39}"/>
                </a:ext>
              </a:extLst>
            </p:cNvPr>
            <p:cNvCxnSpPr>
              <a:cxnSpLocks/>
              <a:stCxn id="108" idx="7"/>
              <a:endCxn id="58" idx="2"/>
            </p:cNvCxnSpPr>
            <p:nvPr/>
          </p:nvCxnSpPr>
          <p:spPr>
            <a:xfrm flipV="1">
              <a:off x="4917096" y="3836625"/>
              <a:ext cx="1430803" cy="141730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D29992C-5E8F-454B-8061-9F7C60A7EB73}"/>
                </a:ext>
              </a:extLst>
            </p:cNvPr>
            <p:cNvCxnSpPr>
              <a:cxnSpLocks/>
              <a:stCxn id="108" idx="7"/>
              <a:endCxn id="61" idx="2"/>
            </p:cNvCxnSpPr>
            <p:nvPr/>
          </p:nvCxnSpPr>
          <p:spPr>
            <a:xfrm flipV="1">
              <a:off x="4917096" y="3141699"/>
              <a:ext cx="1430803" cy="211223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80250F1-5A07-4414-84F9-FB4E111BA3FC}"/>
                </a:ext>
              </a:extLst>
            </p:cNvPr>
            <p:cNvCxnSpPr>
              <a:cxnSpLocks/>
              <a:stCxn id="108" idx="7"/>
              <a:endCxn id="64" idx="2"/>
            </p:cNvCxnSpPr>
            <p:nvPr/>
          </p:nvCxnSpPr>
          <p:spPr>
            <a:xfrm flipV="1">
              <a:off x="4917096" y="4532048"/>
              <a:ext cx="1430803" cy="72188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573750-71F6-435F-99EA-34BFA64851C5}"/>
                  </a:ext>
                </a:extLst>
              </p:cNvPr>
              <p:cNvSpPr txBox="1"/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573750-71F6-435F-99EA-34BFA648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0645F5-A17D-464F-8388-2CA82699C17E}"/>
                  </a:ext>
                </a:extLst>
              </p:cNvPr>
              <p:cNvSpPr txBox="1"/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0645F5-A17D-464F-8388-2CA82699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9A6334-8ECF-46EC-8F78-6DCD7B67422D}"/>
              </a:ext>
            </a:extLst>
          </p:cNvPr>
          <p:cNvGrpSpPr/>
          <p:nvPr/>
        </p:nvGrpSpPr>
        <p:grpSpPr>
          <a:xfrm>
            <a:off x="9848736" y="3248770"/>
            <a:ext cx="1150368" cy="1112937"/>
            <a:chOff x="6407149" y="3889819"/>
            <a:chExt cx="1150368" cy="1112937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CDD10B-83F5-4EA7-8CCB-AD17655BD2AA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8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187DF9-9AF5-4265-9AFC-11E2E24750FD}"/>
                </a:ext>
              </a:extLst>
            </p:cNvPr>
            <p:cNvCxnSpPr>
              <a:cxnSpLocks/>
              <a:stCxn id="118" idx="6"/>
              <a:endCxn id="11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1747A75-F6D5-40C3-B02A-6B0C883F013B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AB1ABD8-B3F7-4719-86AF-107747714540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289C62-7BE3-4825-9BD0-A0122517173F}"/>
              </a:ext>
            </a:extLst>
          </p:cNvPr>
          <p:cNvGrpSpPr/>
          <p:nvPr/>
        </p:nvGrpSpPr>
        <p:grpSpPr>
          <a:xfrm>
            <a:off x="7941854" y="3158685"/>
            <a:ext cx="1906882" cy="1390349"/>
            <a:chOff x="4724571" y="2611361"/>
            <a:chExt cx="1906882" cy="139034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0930AC6-448C-44A1-888A-B6F722A4F720}"/>
                </a:ext>
              </a:extLst>
            </p:cNvPr>
            <p:cNvCxnSpPr>
              <a:cxnSpLocks/>
              <a:stCxn id="59" idx="6"/>
              <a:endCxn id="118" idx="2"/>
            </p:cNvCxnSpPr>
            <p:nvPr/>
          </p:nvCxnSpPr>
          <p:spPr>
            <a:xfrm flipV="1">
              <a:off x="4724571" y="2910204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285BC4D-E15B-4ADC-B8C7-A75ADBE39210}"/>
                </a:ext>
              </a:extLst>
            </p:cNvPr>
            <p:cNvCxnSpPr>
              <a:cxnSpLocks/>
              <a:stCxn id="65" idx="6"/>
              <a:endCxn id="118" idx="2"/>
            </p:cNvCxnSpPr>
            <p:nvPr/>
          </p:nvCxnSpPr>
          <p:spPr>
            <a:xfrm flipV="1">
              <a:off x="4724571" y="2910204"/>
              <a:ext cx="1906882" cy="109150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D116AEA-A32D-435D-8260-1278824CF8B2}"/>
                </a:ext>
              </a:extLst>
            </p:cNvPr>
            <p:cNvCxnSpPr>
              <a:cxnSpLocks/>
              <a:stCxn id="62" idx="6"/>
              <a:endCxn id="118" idx="2"/>
            </p:cNvCxnSpPr>
            <p:nvPr/>
          </p:nvCxnSpPr>
          <p:spPr>
            <a:xfrm>
              <a:off x="4724571" y="2611361"/>
              <a:ext cx="1906882" cy="2988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F964B19-B57F-4171-9D1B-1F96DB278EF4}"/>
                </a:ext>
              </a:extLst>
            </p:cNvPr>
            <p:cNvCxnSpPr>
              <a:cxnSpLocks/>
              <a:stCxn id="62" idx="6"/>
              <a:endCxn id="124" idx="2"/>
            </p:cNvCxnSpPr>
            <p:nvPr/>
          </p:nvCxnSpPr>
          <p:spPr>
            <a:xfrm>
              <a:off x="4724571" y="2611361"/>
              <a:ext cx="1906882" cy="99426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F399330-E77E-46E6-B070-F9B77A28B5CB}"/>
                </a:ext>
              </a:extLst>
            </p:cNvPr>
            <p:cNvCxnSpPr>
              <a:cxnSpLocks/>
              <a:stCxn id="65" idx="6"/>
              <a:endCxn id="124" idx="2"/>
            </p:cNvCxnSpPr>
            <p:nvPr/>
          </p:nvCxnSpPr>
          <p:spPr>
            <a:xfrm flipV="1">
              <a:off x="4724571" y="3605627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832C34A-EE21-429C-B99E-741FA01845AA}"/>
                </a:ext>
              </a:extLst>
            </p:cNvPr>
            <p:cNvCxnSpPr>
              <a:cxnSpLocks/>
              <a:stCxn id="59" idx="6"/>
              <a:endCxn id="124" idx="2"/>
            </p:cNvCxnSpPr>
            <p:nvPr/>
          </p:nvCxnSpPr>
          <p:spPr>
            <a:xfrm>
              <a:off x="4724571" y="3306287"/>
              <a:ext cx="1906882" cy="29934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A6BA2C9-A8EA-4D9D-B675-F56176E10AFA}"/>
              </a:ext>
            </a:extLst>
          </p:cNvPr>
          <p:cNvGrpSpPr/>
          <p:nvPr/>
        </p:nvGrpSpPr>
        <p:grpSpPr>
          <a:xfrm>
            <a:off x="8145653" y="3457528"/>
            <a:ext cx="1703083" cy="2152775"/>
            <a:chOff x="4644816" y="3288141"/>
            <a:chExt cx="1703083" cy="2152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/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E83B321-73CE-41DB-9BEB-5BADB6458C76}"/>
                </a:ext>
              </a:extLst>
            </p:cNvPr>
            <p:cNvCxnSpPr>
              <a:cxnSpLocks/>
              <a:stCxn id="138" idx="7"/>
              <a:endCxn id="118" idx="2"/>
            </p:cNvCxnSpPr>
            <p:nvPr/>
          </p:nvCxnSpPr>
          <p:spPr>
            <a:xfrm flipV="1">
              <a:off x="5010670" y="3288141"/>
              <a:ext cx="1337229" cy="17964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FA4144F-37C1-4089-AE18-520D02A24086}"/>
                </a:ext>
              </a:extLst>
            </p:cNvPr>
            <p:cNvCxnSpPr>
              <a:cxnSpLocks/>
              <a:stCxn id="138" idx="7"/>
              <a:endCxn id="124" idx="2"/>
            </p:cNvCxnSpPr>
            <p:nvPr/>
          </p:nvCxnSpPr>
          <p:spPr>
            <a:xfrm flipV="1">
              <a:off x="5010670" y="3983564"/>
              <a:ext cx="1337229" cy="11009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3572C07-21B0-4562-A1F0-777F5E4D0B7C}"/>
                  </a:ext>
                </a:extLst>
              </p:cNvPr>
              <p:cNvSpPr txBox="1"/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3572C07-21B0-4562-A1F0-777F5E4D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FEF9DE0-A9A7-4F5E-85D0-940EA98D2AAC}"/>
                  </a:ext>
                </a:extLst>
              </p:cNvPr>
              <p:cNvSpPr txBox="1"/>
              <p:nvPr/>
            </p:nvSpPr>
            <p:spPr>
              <a:xfrm>
                <a:off x="8994515" y="493977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FEF9DE0-A9A7-4F5E-85D0-940EA98D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15" y="4939775"/>
                <a:ext cx="4626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F514E4-9706-42C8-A5B5-A15A7B312943}"/>
              </a:ext>
            </a:extLst>
          </p:cNvPr>
          <p:cNvCxnSpPr>
            <a:cxnSpLocks/>
          </p:cNvCxnSpPr>
          <p:nvPr/>
        </p:nvCxnSpPr>
        <p:spPr>
          <a:xfrm>
            <a:off x="10999104" y="3457527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D889126-922E-49F0-BB0A-531A74317ACF}"/>
              </a:ext>
            </a:extLst>
          </p:cNvPr>
          <p:cNvCxnSpPr>
            <a:cxnSpLocks/>
          </p:cNvCxnSpPr>
          <p:nvPr/>
        </p:nvCxnSpPr>
        <p:spPr>
          <a:xfrm>
            <a:off x="10999104" y="415295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DA5B39-5CB1-468A-85FC-CA80998C001F}"/>
              </a:ext>
            </a:extLst>
          </p:cNvPr>
          <p:cNvSpPr/>
          <p:nvPr/>
        </p:nvSpPr>
        <p:spPr>
          <a:xfrm>
            <a:off x="1267083" y="4488120"/>
            <a:ext cx="994696" cy="514494"/>
          </a:xfrm>
          <a:custGeom>
            <a:avLst/>
            <a:gdLst>
              <a:gd name="connsiteX0" fmla="*/ 1318260 w 1318260"/>
              <a:gd name="connsiteY0" fmla="*/ 0 h 662940"/>
              <a:gd name="connsiteX1" fmla="*/ 830580 w 1318260"/>
              <a:gd name="connsiteY1" fmla="*/ 457200 h 662940"/>
              <a:gd name="connsiteX2" fmla="*/ 0 w 1318260"/>
              <a:gd name="connsiteY2" fmla="*/ 66294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8260" h="662940">
                <a:moveTo>
                  <a:pt x="1318260" y="0"/>
                </a:moveTo>
                <a:cubicBezTo>
                  <a:pt x="1184275" y="173355"/>
                  <a:pt x="1050290" y="346710"/>
                  <a:pt x="830580" y="457200"/>
                </a:cubicBezTo>
                <a:cubicBezTo>
                  <a:pt x="610870" y="567690"/>
                  <a:pt x="305435" y="615315"/>
                  <a:pt x="0" y="66294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C5204-D262-4E7F-9FB3-1732E26353FF}"/>
              </a:ext>
            </a:extLst>
          </p:cNvPr>
          <p:cNvSpPr txBox="1"/>
          <p:nvPr/>
        </p:nvSpPr>
        <p:spPr>
          <a:xfrm>
            <a:off x="-20745" y="4454126"/>
            <a:ext cx="144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compute gradients for this weight?</a:t>
            </a:r>
          </a:p>
        </p:txBody>
      </p:sp>
    </p:spTree>
    <p:extLst>
      <p:ext uri="{BB962C8B-B14F-4D97-AF65-F5344CB8AC3E}">
        <p14:creationId xmlns:p14="http://schemas.microsoft.com/office/powerpoint/2010/main" val="358568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AD3-BAEF-4FAE-9380-F6D58395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weights?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1E2F-B7A2-4BC9-874D-1D5E3790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compute gradients for deeper layers</a:t>
            </a:r>
          </a:p>
          <a:p>
            <a:r>
              <a:rPr lang="en-US" dirty="0"/>
              <a:t>We can do it viewing our neural network as a </a:t>
            </a:r>
            <a:r>
              <a:rPr lang="en-US" i="1" dirty="0"/>
              <a:t>computational graph</a:t>
            </a:r>
            <a:r>
              <a:rPr lang="en-US" dirty="0"/>
              <a:t> and using </a:t>
            </a:r>
            <a:r>
              <a:rPr lang="en-US" i="1" dirty="0"/>
              <a:t>the chain rule</a:t>
            </a:r>
          </a:p>
          <a:p>
            <a:r>
              <a:rPr lang="en-US" dirty="0"/>
              <a:t>Computing gradients and optimizing the neural network called </a:t>
            </a:r>
            <a:r>
              <a:rPr lang="en-US" i="1" dirty="0"/>
              <a:t>backpropagation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7349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9F37-5774-4633-A746-0F41506D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202BB-6670-4429-8A44-A8FE839EB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𝑑𝑔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202BB-6670-4429-8A44-A8FE839EB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09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660" y="1663200"/>
                <a:ext cx="10515600" cy="120004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0" dirty="0"/>
                  <a:t>Assume that we did </a:t>
                </a:r>
                <a:r>
                  <a:rPr lang="en-US" dirty="0"/>
                  <a:t>forward pass and evaluated values at each node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660" y="1663200"/>
                <a:ext cx="10515600" cy="1200047"/>
              </a:xfrm>
              <a:blipFill>
                <a:blip r:embed="rId2"/>
                <a:stretch>
                  <a:fillRect l="-1043" t="-12690" b="-2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6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4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/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/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0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/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/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/>
              <p:nvPr/>
            </p:nvSpPr>
            <p:spPr>
              <a:xfrm>
                <a:off x="3934929" y="2866439"/>
                <a:ext cx="2241481" cy="85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29" y="2866439"/>
                <a:ext cx="2241481" cy="8592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/>
              <p:nvPr/>
            </p:nvSpPr>
            <p:spPr>
              <a:xfrm>
                <a:off x="3882128" y="4783613"/>
                <a:ext cx="2241481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28" y="4783613"/>
                <a:ext cx="2241481" cy="8576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70" y="399397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3993977"/>
                <a:ext cx="705473" cy="6871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3" y="4074332"/>
            <a:ext cx="1619981" cy="263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7B712A-A5D4-4CF2-97A1-8CFF1407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D4210-F9E6-47DF-A8A4-F1C08CA41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1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/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/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/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/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8996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89966"/>
                <a:ext cx="705473" cy="6871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5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5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/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/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C8DCE-C571-4494-BA04-B732EF4BA998}"/>
                  </a:ext>
                </a:extLst>
              </p:cNvPr>
              <p:cNvSpPr txBox="1"/>
              <p:nvPr/>
            </p:nvSpPr>
            <p:spPr>
              <a:xfrm>
                <a:off x="1863878" y="2395881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C8DCE-C571-4494-BA04-B732EF4B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878" y="2395881"/>
                <a:ext cx="2241481" cy="7935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786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/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/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C8DCE-C571-4494-BA04-B732EF4BA998}"/>
                  </a:ext>
                </a:extLst>
              </p:cNvPr>
              <p:cNvSpPr txBox="1"/>
              <p:nvPr/>
            </p:nvSpPr>
            <p:spPr>
              <a:xfrm>
                <a:off x="1863878" y="2395881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C8DCE-C571-4494-BA04-B732EF4B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878" y="2395881"/>
                <a:ext cx="2241481" cy="7935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20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E07C88-82DA-4C04-A99D-09BB9D8FC932}"/>
              </a:ext>
            </a:extLst>
          </p:cNvPr>
          <p:cNvSpPr/>
          <p:nvPr/>
        </p:nvSpPr>
        <p:spPr>
          <a:xfrm>
            <a:off x="8132045" y="2713734"/>
            <a:ext cx="986260" cy="364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59CBFC-54B6-4FEC-A89A-889441DED60E}"/>
              </a:ext>
            </a:extLst>
          </p:cNvPr>
          <p:cNvSpPr/>
          <p:nvPr/>
        </p:nvSpPr>
        <p:spPr>
          <a:xfrm>
            <a:off x="5611137" y="2713734"/>
            <a:ext cx="986260" cy="364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89DA44-0DC1-4E7C-A1F5-04BBC98E3291}"/>
              </a:ext>
            </a:extLst>
          </p:cNvPr>
          <p:cNvSpPr/>
          <p:nvPr/>
        </p:nvSpPr>
        <p:spPr>
          <a:xfrm>
            <a:off x="1109319" y="2713734"/>
            <a:ext cx="986260" cy="364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DBAD0F-99BA-4200-AAF0-0A79632553A7}"/>
              </a:ext>
            </a:extLst>
          </p:cNvPr>
          <p:cNvSpPr/>
          <p:nvPr/>
        </p:nvSpPr>
        <p:spPr>
          <a:xfrm>
            <a:off x="3388997" y="2713734"/>
            <a:ext cx="986260" cy="364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BA4D-D3AB-4703-9F83-8478C511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552" y="1265342"/>
            <a:ext cx="10515600" cy="120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At each step we only need to store gradient of the next layer and values of its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2B88FF-121A-4D8F-804A-5FDA64CC76D7}"/>
              </a:ext>
            </a:extLst>
          </p:cNvPr>
          <p:cNvSpPr/>
          <p:nvPr/>
        </p:nvSpPr>
        <p:spPr>
          <a:xfrm>
            <a:off x="6132352" y="2105637"/>
            <a:ext cx="2474753" cy="595618"/>
          </a:xfrm>
          <a:custGeom>
            <a:avLst/>
            <a:gdLst>
              <a:gd name="connsiteX0" fmla="*/ 2474753 w 2474753"/>
              <a:gd name="connsiteY0" fmla="*/ 595618 h 595618"/>
              <a:gd name="connsiteX1" fmla="*/ 1367406 w 2474753"/>
              <a:gd name="connsiteY1" fmla="*/ 0 h 595618"/>
              <a:gd name="connsiteX2" fmla="*/ 0 w 2474753"/>
              <a:gd name="connsiteY2" fmla="*/ 595618 h 59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753" h="595618">
                <a:moveTo>
                  <a:pt x="2474753" y="595618"/>
                </a:moveTo>
                <a:cubicBezTo>
                  <a:pt x="2127309" y="297809"/>
                  <a:pt x="1779865" y="0"/>
                  <a:pt x="1367406" y="0"/>
                </a:cubicBezTo>
                <a:cubicBezTo>
                  <a:pt x="954947" y="0"/>
                  <a:pt x="477473" y="297809"/>
                  <a:pt x="0" y="595618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513600D-E021-42C0-9926-333B065E4383}"/>
              </a:ext>
            </a:extLst>
          </p:cNvPr>
          <p:cNvSpPr/>
          <p:nvPr/>
        </p:nvSpPr>
        <p:spPr>
          <a:xfrm>
            <a:off x="3798017" y="2092737"/>
            <a:ext cx="2306250" cy="595618"/>
          </a:xfrm>
          <a:custGeom>
            <a:avLst/>
            <a:gdLst>
              <a:gd name="connsiteX0" fmla="*/ 2474753 w 2474753"/>
              <a:gd name="connsiteY0" fmla="*/ 595618 h 595618"/>
              <a:gd name="connsiteX1" fmla="*/ 1367406 w 2474753"/>
              <a:gd name="connsiteY1" fmla="*/ 0 h 595618"/>
              <a:gd name="connsiteX2" fmla="*/ 0 w 2474753"/>
              <a:gd name="connsiteY2" fmla="*/ 595618 h 59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753" h="595618">
                <a:moveTo>
                  <a:pt x="2474753" y="595618"/>
                </a:moveTo>
                <a:cubicBezTo>
                  <a:pt x="2127309" y="297809"/>
                  <a:pt x="1779865" y="0"/>
                  <a:pt x="1367406" y="0"/>
                </a:cubicBezTo>
                <a:cubicBezTo>
                  <a:pt x="954947" y="0"/>
                  <a:pt x="477473" y="297809"/>
                  <a:pt x="0" y="595618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D0BE278-73DB-4746-A02D-48A163615719}"/>
              </a:ext>
            </a:extLst>
          </p:cNvPr>
          <p:cNvSpPr/>
          <p:nvPr/>
        </p:nvSpPr>
        <p:spPr>
          <a:xfrm>
            <a:off x="1600247" y="2092737"/>
            <a:ext cx="2169685" cy="595618"/>
          </a:xfrm>
          <a:custGeom>
            <a:avLst/>
            <a:gdLst>
              <a:gd name="connsiteX0" fmla="*/ 2474753 w 2474753"/>
              <a:gd name="connsiteY0" fmla="*/ 595618 h 595618"/>
              <a:gd name="connsiteX1" fmla="*/ 1367406 w 2474753"/>
              <a:gd name="connsiteY1" fmla="*/ 0 h 595618"/>
              <a:gd name="connsiteX2" fmla="*/ 0 w 2474753"/>
              <a:gd name="connsiteY2" fmla="*/ 595618 h 59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753" h="595618">
                <a:moveTo>
                  <a:pt x="2474753" y="595618"/>
                </a:moveTo>
                <a:cubicBezTo>
                  <a:pt x="2127309" y="297809"/>
                  <a:pt x="1779865" y="0"/>
                  <a:pt x="1367406" y="0"/>
                </a:cubicBezTo>
                <a:cubicBezTo>
                  <a:pt x="954947" y="0"/>
                  <a:pt x="477473" y="297809"/>
                  <a:pt x="0" y="595618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8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838-D34C-48AA-B967-07EF87AD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7C8A0-0F1B-44A0-9821-F650CF50818D}"/>
              </a:ext>
            </a:extLst>
          </p:cNvPr>
          <p:cNvSpPr/>
          <p:nvPr/>
        </p:nvSpPr>
        <p:spPr>
          <a:xfrm>
            <a:off x="1510020" y="2078682"/>
            <a:ext cx="9303390" cy="1208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Data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8A813-DE73-4DB9-B9B7-6CB5956B848A}"/>
              </a:ext>
            </a:extLst>
          </p:cNvPr>
          <p:cNvGrpSpPr/>
          <p:nvPr/>
        </p:nvGrpSpPr>
        <p:grpSpPr>
          <a:xfrm>
            <a:off x="1510019" y="4382653"/>
            <a:ext cx="9303389" cy="1208409"/>
            <a:chOff x="1249960" y="3952609"/>
            <a:chExt cx="9513114" cy="13255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575BB8-68F1-4D37-91B3-25CA19EF5DC4}"/>
                </a:ext>
              </a:extLst>
            </p:cNvPr>
            <p:cNvSpPr/>
            <p:nvPr/>
          </p:nvSpPr>
          <p:spPr>
            <a:xfrm>
              <a:off x="1249960" y="3952613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164E46-7FE6-4F11-AB76-636AD232B83D}"/>
                </a:ext>
              </a:extLst>
            </p:cNvPr>
            <p:cNvSpPr/>
            <p:nvPr/>
          </p:nvSpPr>
          <p:spPr>
            <a:xfrm>
              <a:off x="2936147" y="3952612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7D064-CAF0-4CCA-AA8B-4EF705C2BBF6}"/>
                </a:ext>
              </a:extLst>
            </p:cNvPr>
            <p:cNvSpPr/>
            <p:nvPr/>
          </p:nvSpPr>
          <p:spPr>
            <a:xfrm>
              <a:off x="4622334" y="3952611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28EC72-4EEF-47CC-A400-92AF5A82DD22}"/>
                </a:ext>
              </a:extLst>
            </p:cNvPr>
            <p:cNvSpPr/>
            <p:nvPr/>
          </p:nvSpPr>
          <p:spPr>
            <a:xfrm>
              <a:off x="6308521" y="3952610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805186-346E-41BF-B910-E1FCA722587C}"/>
                </a:ext>
              </a:extLst>
            </p:cNvPr>
            <p:cNvSpPr/>
            <p:nvPr/>
          </p:nvSpPr>
          <p:spPr>
            <a:xfrm>
              <a:off x="7994708" y="3952609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86C3EC-313B-449D-A7A0-793FDD66C4F4}"/>
                </a:ext>
              </a:extLst>
            </p:cNvPr>
            <p:cNvSpPr/>
            <p:nvPr/>
          </p:nvSpPr>
          <p:spPr>
            <a:xfrm>
              <a:off x="9680895" y="3952609"/>
              <a:ext cx="1082179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AB5710A-351C-435F-8C8A-E0071B2BD50A}"/>
              </a:ext>
            </a:extLst>
          </p:cNvPr>
          <p:cNvSpPr/>
          <p:nvPr/>
        </p:nvSpPr>
        <p:spPr>
          <a:xfrm>
            <a:off x="5715286" y="3429000"/>
            <a:ext cx="525060" cy="60180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55282D-0F45-4584-AF7D-BC5FF975A9AB}"/>
              </a:ext>
            </a:extLst>
          </p:cNvPr>
          <p:cNvSpPr/>
          <p:nvPr/>
        </p:nvSpPr>
        <p:spPr>
          <a:xfrm>
            <a:off x="1526797" y="1415933"/>
            <a:ext cx="9180329" cy="565935"/>
          </a:xfrm>
          <a:custGeom>
            <a:avLst/>
            <a:gdLst>
              <a:gd name="connsiteX0" fmla="*/ 0 w 9387280"/>
              <a:gd name="connsiteY0" fmla="*/ 620804 h 620804"/>
              <a:gd name="connsiteX1" fmla="*/ 4228051 w 9387280"/>
              <a:gd name="connsiteY1" fmla="*/ 19 h 620804"/>
              <a:gd name="connsiteX2" fmla="*/ 9387280 w 9387280"/>
              <a:gd name="connsiteY2" fmla="*/ 604026 h 6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7280" h="620804">
                <a:moveTo>
                  <a:pt x="0" y="620804"/>
                </a:moveTo>
                <a:cubicBezTo>
                  <a:pt x="1331752" y="311809"/>
                  <a:pt x="2663504" y="2815"/>
                  <a:pt x="4228051" y="19"/>
                </a:cubicBezTo>
                <a:cubicBezTo>
                  <a:pt x="5792598" y="-2777"/>
                  <a:pt x="7589939" y="300624"/>
                  <a:pt x="9387280" y="604026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ED4C0-FFFB-42ED-AE3D-FE3B2BDB9AE9}"/>
              </a:ext>
            </a:extLst>
          </p:cNvPr>
          <p:cNvSpPr txBox="1"/>
          <p:nvPr/>
        </p:nvSpPr>
        <p:spPr>
          <a:xfrm>
            <a:off x="5445853" y="704741"/>
            <a:ext cx="10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Evaluate, </a:t>
            </a:r>
          </a:p>
          <a:p>
            <a:pPr algn="ctr"/>
            <a:r>
              <a:rPr lang="en-US" dirty="0"/>
              <a:t>Update</a:t>
            </a:r>
            <a:endParaRPr lang="ru-R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383EAF-ACA7-43AD-8A9B-319D8404E6FC}"/>
              </a:ext>
            </a:extLst>
          </p:cNvPr>
          <p:cNvGrpSpPr/>
          <p:nvPr/>
        </p:nvGrpSpPr>
        <p:grpSpPr>
          <a:xfrm>
            <a:off x="1404800" y="5666563"/>
            <a:ext cx="1770786" cy="866652"/>
            <a:chOff x="1404801" y="5939406"/>
            <a:chExt cx="1770786" cy="86665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DC87D4-AC9C-46C4-AEA8-E2E3206CFA5E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882879-4C3B-4918-BC7D-9D295B61FB79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F60D0-A0FE-4474-9532-87C64E5CBD6B}"/>
              </a:ext>
            </a:extLst>
          </p:cNvPr>
          <p:cNvGrpSpPr/>
          <p:nvPr/>
        </p:nvGrpSpPr>
        <p:grpSpPr>
          <a:xfrm>
            <a:off x="4747160" y="5747796"/>
            <a:ext cx="1770786" cy="866652"/>
            <a:chOff x="1404801" y="5939406"/>
            <a:chExt cx="1770786" cy="86665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554247-80AE-4320-8F41-4B92B6FD5573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1574AB-6B7E-48F4-B7C6-DF6E1E540C24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3EC85F-5898-4144-A732-C19712987BB9}"/>
              </a:ext>
            </a:extLst>
          </p:cNvPr>
          <p:cNvGrpSpPr/>
          <p:nvPr/>
        </p:nvGrpSpPr>
        <p:grpSpPr>
          <a:xfrm>
            <a:off x="6396174" y="5747796"/>
            <a:ext cx="1770786" cy="866652"/>
            <a:chOff x="1404801" y="5939406"/>
            <a:chExt cx="1770786" cy="86665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7B2C54-F709-4917-A0A0-75C431327100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47B0BB-7B60-4850-ADAC-7AEE0E193370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8DAEBA-8521-4B84-9C5A-064A425AD3E5}"/>
              </a:ext>
            </a:extLst>
          </p:cNvPr>
          <p:cNvGrpSpPr/>
          <p:nvPr/>
        </p:nvGrpSpPr>
        <p:grpSpPr>
          <a:xfrm>
            <a:off x="3061981" y="5718505"/>
            <a:ext cx="1770786" cy="866652"/>
            <a:chOff x="1404801" y="5939406"/>
            <a:chExt cx="1770786" cy="866652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F7EBB82-6A1C-469D-B736-AEAC0AA6DA54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25471-1356-4C70-AC1C-85297EDE724D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EB73E6-FEFA-4956-B2B0-BF2BAD4794C7}"/>
              </a:ext>
            </a:extLst>
          </p:cNvPr>
          <p:cNvGrpSpPr/>
          <p:nvPr/>
        </p:nvGrpSpPr>
        <p:grpSpPr>
          <a:xfrm>
            <a:off x="8045187" y="5739463"/>
            <a:ext cx="1770786" cy="866652"/>
            <a:chOff x="1404801" y="5939406"/>
            <a:chExt cx="1770786" cy="86665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619A24-4EB8-430D-BBBA-74536832F12D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6E86F4-5A10-438C-8FB9-5C3AAC3B5172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02A615-236C-4929-8309-81C66D3E8CDE}"/>
              </a:ext>
            </a:extLst>
          </p:cNvPr>
          <p:cNvGrpSpPr/>
          <p:nvPr/>
        </p:nvGrpSpPr>
        <p:grpSpPr>
          <a:xfrm>
            <a:off x="9755087" y="5739463"/>
            <a:ext cx="1588127" cy="866652"/>
            <a:chOff x="1404801" y="5939406"/>
            <a:chExt cx="2657259" cy="86665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183E94-3F25-4730-9696-BD1EAC33D53A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E98702-B32F-4053-A360-E5EDCF2A055A}"/>
                </a:ext>
              </a:extLst>
            </p:cNvPr>
            <p:cNvSpPr txBox="1"/>
            <p:nvPr/>
          </p:nvSpPr>
          <p:spPr>
            <a:xfrm>
              <a:off x="1404801" y="6467504"/>
              <a:ext cx="2657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F1EB4C22-AA21-4B56-A811-8B5D370B313A}"/>
              </a:ext>
            </a:extLst>
          </p:cNvPr>
          <p:cNvSpPr/>
          <p:nvPr/>
        </p:nvSpPr>
        <p:spPr>
          <a:xfrm rot="5400000">
            <a:off x="6058831" y="-468965"/>
            <a:ext cx="211184" cy="957166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89D082-4E4C-4E69-B7C3-FCD6B5106334}"/>
              </a:ext>
            </a:extLst>
          </p:cNvPr>
          <p:cNvSpPr txBox="1"/>
          <p:nvPr/>
        </p:nvSpPr>
        <p:spPr>
          <a:xfrm>
            <a:off x="4278384" y="3828657"/>
            <a:ext cx="12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Epoch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56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D707F-3773-40B8-BE42-01A02F40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Matrix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6D4E-7640-4A7D-843D-96947E87D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1875A8-4BB8-4434-ACDD-0BD1D19B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DC84B5-7A21-4305-B10C-FA0930649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</a:t>
                </a:r>
                <a:r>
                  <a:rPr lang="ru-RU" dirty="0"/>
                  <a:t> – </a:t>
                </a:r>
                <a:r>
                  <a:rPr lang="en-US" dirty="0"/>
                  <a:t>a list of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Matrix – a 2-dimensional list of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have sizes (shape)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=(2, 3)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matrix of shape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Tensor is just another name for multi-dimensional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DC84B5-7A21-4305-B10C-FA0930649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51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6945-1B4F-4E13-A70A-4EB587BC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Matrix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2BA09-F602-4B70-BDA8-9B4D99E46F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Transposition (flipping)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 7, 5)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Vector scalar multiplication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=1∗4+2∗5+3∗6=32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2BA09-F602-4B70-BDA8-9B4D99E46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443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09C9-AF64-4D12-B632-2A0C804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Matrix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74B70-8DA4-45CC-B336-286C7A181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9220"/>
                <a:ext cx="10515600" cy="52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Matrix-vector multiplication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∗1+2∗7+3∗5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1∗1+5∗7+7∗5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Matrix-matrix multiplication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∗6+1∗1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6∗2+1∗3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0∗2+1∗5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2∗2+5∗3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3∗0+7∗1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2∗3+7∗3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74B70-8DA4-45CC-B336-286C7A181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9220"/>
                <a:ext cx="10515600" cy="5295899"/>
              </a:xfrm>
              <a:blipFill>
                <a:blip r:embed="rId2"/>
                <a:stretch>
                  <a:fillRect l="-1043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958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E5AE-E8DA-4801-B577-AA6417A3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Matrix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813B5-259E-4256-8DF6-2DB81C7A3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Matrix-matrix multiplication</a:t>
                </a:r>
              </a:p>
              <a:p>
                <a:r>
                  <a:rPr lang="en-US" dirty="0"/>
                  <a:t>To multiply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last dimension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first dimension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must</a:t>
                </a:r>
                <a:r>
                  <a:rPr lang="en-US" dirty="0"/>
                  <a:t> match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6, 7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𝑠h𝑎𝑝𝑒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7, 10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6, 10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813B5-259E-4256-8DF6-2DB81C7A3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20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0D75-F6B4-4696-9E42-15C420E0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3188B2-6CFB-461D-A433-A9E61DE2A150}"/>
              </a:ext>
            </a:extLst>
          </p:cNvPr>
          <p:cNvSpPr/>
          <p:nvPr/>
        </p:nvSpPr>
        <p:spPr>
          <a:xfrm>
            <a:off x="2142526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7FD424-80CD-4360-BD57-649EC7A6D69E}"/>
              </a:ext>
            </a:extLst>
          </p:cNvPr>
          <p:cNvGrpSpPr/>
          <p:nvPr/>
        </p:nvGrpSpPr>
        <p:grpSpPr>
          <a:xfrm>
            <a:off x="1935550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2A9DFD3-7670-44F7-B05D-C85FA8764901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2A9DFD3-7670-44F7-B05D-C85FA8764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063E68-F4CE-4942-A5E8-87A66786AC68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063E68-F4CE-4942-A5E8-87A66786A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16B8F6-A362-489C-BF0F-14237462C492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16B8F6-A362-489C-BF0F-14237462C4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60201CA-646A-418F-A159-F7B6B45BFA91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60201CA-646A-418F-A159-F7B6B45BF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93528A-58E5-4D7B-90D7-6EBC7B4B4927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3D0C252-0115-436C-BBE5-494DB83B6F6F}"/>
              </a:ext>
            </a:extLst>
          </p:cNvPr>
          <p:cNvGrpSpPr/>
          <p:nvPr/>
        </p:nvGrpSpPr>
        <p:grpSpPr>
          <a:xfrm>
            <a:off x="4270973" y="3194893"/>
            <a:ext cx="1441451" cy="1807863"/>
            <a:chOff x="6407149" y="3194893"/>
            <a:chExt cx="1441451" cy="180786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4E9406-5B27-4DCA-8326-60C6209EC16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1B7F12-5652-456A-8A6F-5EDF435994BF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1B7F12-5652-456A-8A6F-5EDF435994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2A2C34-9467-44CE-8CFF-DFE5259D2B80}"/>
                </a:ext>
              </a:extLst>
            </p:cNvPr>
            <p:cNvCxnSpPr>
              <a:cxnSpLocks/>
              <a:stCxn id="10" idx="6"/>
              <a:endCxn id="1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396225-93B0-478B-A71D-35494FAFC882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93C6F05-ED74-4825-83C7-2C86C9175E71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4C5BCDD-9562-4F6F-9B63-809314580BB4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4C5BCDD-9562-4F6F-9B63-809314580B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A981DD-A950-4FD6-986C-F4020A586B22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0267DC3-0569-4FD6-AEE4-E6684B42A4A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0F60EF-FBBF-4732-B1C7-0C833489DA9C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F69314-6AC2-4B43-9A8F-FCBD281C40FF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F69314-6AC2-4B43-9A8F-FCBD281C4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3900FC-C32C-4427-9F53-6AADBF4BFCB6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972A5DD-2FAB-45F1-B5A3-95F3756EA5EA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C348443-5E89-43CE-B92E-96342833C209}"/>
              </a:ext>
            </a:extLst>
          </p:cNvPr>
          <p:cNvGrpSpPr/>
          <p:nvPr/>
        </p:nvGrpSpPr>
        <p:grpSpPr>
          <a:xfrm>
            <a:off x="2364175" y="2993678"/>
            <a:ext cx="1906798" cy="1800322"/>
            <a:chOff x="2364175" y="2993678"/>
            <a:chExt cx="1906798" cy="18003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4A5557-804B-4565-AAEB-221F704F853E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2364176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709F0E-D77B-4FB9-837F-636A87178FFF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364175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7FECF3B-7A4A-4E0F-8FE2-79416EF7E7EB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2364175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B1DA38C-BD44-4487-8050-317406F0C243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2364175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32EF559-84D7-43F1-BDCE-B9FA22547817}"/>
                </a:ext>
              </a:extLst>
            </p:cNvPr>
            <p:cNvCxnSpPr>
              <a:cxnSpLocks/>
              <a:stCxn id="5" idx="6"/>
              <a:endCxn id="30" idx="2"/>
            </p:cNvCxnSpPr>
            <p:nvPr/>
          </p:nvCxnSpPr>
          <p:spPr>
            <a:xfrm>
              <a:off x="2364176" y="299367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428619A-62BC-44EC-AAAB-F04A6D4A5E0F}"/>
                </a:ext>
              </a:extLst>
            </p:cNvPr>
            <p:cNvCxnSpPr>
              <a:cxnSpLocks/>
              <a:stCxn id="6" idx="6"/>
              <a:endCxn id="30" idx="2"/>
            </p:cNvCxnSpPr>
            <p:nvPr/>
          </p:nvCxnSpPr>
          <p:spPr>
            <a:xfrm flipV="1">
              <a:off x="2364175" y="340365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715121-B444-4C1D-A539-248123301650}"/>
                </a:ext>
              </a:extLst>
            </p:cNvPr>
            <p:cNvCxnSpPr>
              <a:cxnSpLocks/>
              <a:stCxn id="7" idx="6"/>
              <a:endCxn id="30" idx="2"/>
            </p:cNvCxnSpPr>
            <p:nvPr/>
          </p:nvCxnSpPr>
          <p:spPr>
            <a:xfrm flipV="1">
              <a:off x="2364175" y="340365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44C68B2-E30C-40F2-81CF-0FBBFE7CDC12}"/>
                </a:ext>
              </a:extLst>
            </p:cNvPr>
            <p:cNvCxnSpPr>
              <a:cxnSpLocks/>
              <a:stCxn id="8" idx="6"/>
              <a:endCxn id="30" idx="2"/>
            </p:cNvCxnSpPr>
            <p:nvPr/>
          </p:nvCxnSpPr>
          <p:spPr>
            <a:xfrm flipV="1">
              <a:off x="2364175" y="340365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0E85F76-8738-4AE3-B116-010E59F6F34A}"/>
                </a:ext>
              </a:extLst>
            </p:cNvPr>
            <p:cNvCxnSpPr>
              <a:cxnSpLocks/>
              <a:stCxn id="5" idx="6"/>
              <a:endCxn id="34" idx="2"/>
            </p:cNvCxnSpPr>
            <p:nvPr/>
          </p:nvCxnSpPr>
          <p:spPr>
            <a:xfrm>
              <a:off x="2364176" y="299367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94DC006-B7BC-4C07-BF27-53E6B0741F18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364175" y="409857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96F2A99-0ED6-4909-9CC3-08CADDC5ED2C}"/>
                </a:ext>
              </a:extLst>
            </p:cNvPr>
            <p:cNvCxnSpPr>
              <a:cxnSpLocks/>
              <a:stCxn id="6" idx="6"/>
              <a:endCxn id="34" idx="2"/>
            </p:cNvCxnSpPr>
            <p:nvPr/>
          </p:nvCxnSpPr>
          <p:spPr>
            <a:xfrm>
              <a:off x="2364175" y="354612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5924812-37EB-4A6A-8BB8-EC679C933292}"/>
                </a:ext>
              </a:extLst>
            </p:cNvPr>
            <p:cNvCxnSpPr>
              <a:cxnSpLocks/>
              <a:stCxn id="8" idx="6"/>
              <a:endCxn id="34" idx="2"/>
            </p:cNvCxnSpPr>
            <p:nvPr/>
          </p:nvCxnSpPr>
          <p:spPr>
            <a:xfrm>
              <a:off x="2364175" y="465102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CCE571A-74D7-4672-9D96-F27702998E48}"/>
              </a:ext>
            </a:extLst>
          </p:cNvPr>
          <p:cNvGrpSpPr/>
          <p:nvPr/>
        </p:nvGrpSpPr>
        <p:grpSpPr>
          <a:xfrm>
            <a:off x="2415066" y="3403651"/>
            <a:ext cx="1847281" cy="2206652"/>
            <a:chOff x="4551242" y="3403651"/>
            <a:chExt cx="1847281" cy="2206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B7D112C-BE71-449F-B5DF-A3DE8E2E60C3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B7D112C-BE71-449F-B5DF-A3DE8E2E6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6E5689D-7BCF-462B-9448-833DB7578F86}"/>
                </a:ext>
              </a:extLst>
            </p:cNvPr>
            <p:cNvCxnSpPr>
              <a:cxnSpLocks/>
              <a:stCxn id="9" idx="7"/>
              <a:endCxn id="10" idx="2"/>
            </p:cNvCxnSpPr>
            <p:nvPr/>
          </p:nvCxnSpPr>
          <p:spPr>
            <a:xfrm flipV="1">
              <a:off x="4917096" y="4098577"/>
              <a:ext cx="1481427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2BA11C-C801-411E-B4FC-B1358119B612}"/>
                </a:ext>
              </a:extLst>
            </p:cNvPr>
            <p:cNvCxnSpPr>
              <a:cxnSpLocks/>
              <a:stCxn id="9" idx="7"/>
              <a:endCxn id="30" idx="2"/>
            </p:cNvCxnSpPr>
            <p:nvPr/>
          </p:nvCxnSpPr>
          <p:spPr>
            <a:xfrm flipV="1">
              <a:off x="4917096" y="3403651"/>
              <a:ext cx="1481427" cy="18502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27A51FB-FBB2-418D-A0E4-9D5986BA3DF6}"/>
                </a:ext>
              </a:extLst>
            </p:cNvPr>
            <p:cNvCxnSpPr>
              <a:cxnSpLocks/>
              <a:stCxn id="9" idx="7"/>
              <a:endCxn id="34" idx="2"/>
            </p:cNvCxnSpPr>
            <p:nvPr/>
          </p:nvCxnSpPr>
          <p:spPr>
            <a:xfrm flipV="1">
              <a:off x="4917096" y="4794000"/>
              <a:ext cx="1481427" cy="45993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6C2A8B-7D56-4D61-9F78-26C71DF954A4}"/>
                  </a:ext>
                </a:extLst>
              </p:cNvPr>
              <p:cNvSpPr txBox="1"/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6C2A8B-7D56-4D61-9F78-26C71DF95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A8506EB-15C8-4E72-A3A8-93965BD3E0CF}"/>
                  </a:ext>
                </a:extLst>
              </p:cNvPr>
              <p:cNvSpPr txBox="1"/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A8506EB-15C8-4E72-A3A8-93965BD3E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374AE50-F695-4628-9AFF-00F7D11A43F8}"/>
                  </a:ext>
                </a:extLst>
              </p:cNvPr>
              <p:cNvSpPr/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374AE50-F695-4628-9AFF-00F7D11A4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blipFill>
                <a:blip r:embed="rId12"/>
                <a:stretch>
                  <a:fillRect b="-1866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7A996AA0-6E88-4A6B-BC09-3A5C9C1FA1C1}"/>
              </a:ext>
            </a:extLst>
          </p:cNvPr>
          <p:cNvSpPr/>
          <p:nvPr/>
        </p:nvSpPr>
        <p:spPr>
          <a:xfrm>
            <a:off x="6455978" y="2840633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BBE4032-2FBE-4AD8-9B88-DDC06BD8A175}"/>
                  </a:ext>
                </a:extLst>
              </p:cNvPr>
              <p:cNvSpPr/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BBE4032-2FBE-4AD8-9B88-DDC06BD8A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81FBE0A7-7DDA-4206-B810-43A44FE52E1A}"/>
              </a:ext>
            </a:extLst>
          </p:cNvPr>
          <p:cNvSpPr txBox="1"/>
          <p:nvPr/>
        </p:nvSpPr>
        <p:spPr>
          <a:xfrm>
            <a:off x="6961283" y="2128922"/>
            <a:ext cx="123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0047A2-37EE-43D4-B397-62ED5F6B1075}"/>
                  </a:ext>
                </a:extLst>
              </p:cNvPr>
              <p:cNvSpPr txBox="1"/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Neuron Output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0047A2-37EE-43D4-B397-62ED5F6B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blipFill>
                <a:blip r:embed="rId14"/>
                <a:stretch>
                  <a:fillRect l="-2036" t="-5660" r="-11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>
            <a:extLst>
              <a:ext uri="{FF2B5EF4-FFF2-40B4-BE49-F238E27FC236}">
                <a16:creationId xmlns:a16="http://schemas.microsoft.com/office/drawing/2014/main" id="{5CE6419E-1766-4C9C-B8CE-0656B5557CE2}"/>
              </a:ext>
            </a:extLst>
          </p:cNvPr>
          <p:cNvSpPr txBox="1"/>
          <p:nvPr/>
        </p:nvSpPr>
        <p:spPr>
          <a:xfrm>
            <a:off x="6961283" y="3468985"/>
            <a:ext cx="200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  <a:p>
            <a:r>
              <a:rPr lang="en-US" dirty="0"/>
              <a:t>(Non-linearity)</a:t>
            </a:r>
          </a:p>
          <a:p>
            <a:r>
              <a:rPr lang="en-US" dirty="0"/>
              <a:t>(Neuron activation)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4ABB9EA-4F7A-4DCD-885B-2E8F949F2562}"/>
              </a:ext>
            </a:extLst>
          </p:cNvPr>
          <p:cNvCxnSpPr>
            <a:cxnSpLocks/>
          </p:cNvCxnSpPr>
          <p:nvPr/>
        </p:nvCxnSpPr>
        <p:spPr>
          <a:xfrm>
            <a:off x="6470474" y="4878781"/>
            <a:ext cx="42862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D57374-8A08-4B3E-AEC2-4C837044F104}"/>
              </a:ext>
            </a:extLst>
          </p:cNvPr>
          <p:cNvSpPr txBox="1"/>
          <p:nvPr/>
        </p:nvSpPr>
        <p:spPr>
          <a:xfrm>
            <a:off x="6961283" y="4555616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weight</a:t>
            </a:r>
          </a:p>
          <a:p>
            <a:r>
              <a:rPr lang="en-US" dirty="0"/>
              <a:t>(trainable parameter)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CF032BC-243A-4E47-8955-9C318C69877E}"/>
              </a:ext>
            </a:extLst>
          </p:cNvPr>
          <p:cNvCxnSpPr>
            <a:cxnSpLocks/>
          </p:cNvCxnSpPr>
          <p:nvPr/>
        </p:nvCxnSpPr>
        <p:spPr>
          <a:xfrm>
            <a:off x="6470474" y="5577098"/>
            <a:ext cx="428626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DA43053-B299-4B3D-8BAF-230E4541BC72}"/>
              </a:ext>
            </a:extLst>
          </p:cNvPr>
          <p:cNvSpPr txBox="1"/>
          <p:nvPr/>
        </p:nvSpPr>
        <p:spPr>
          <a:xfrm>
            <a:off x="6961283" y="5253933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bias</a:t>
            </a:r>
          </a:p>
          <a:p>
            <a:r>
              <a:rPr lang="en-US" dirty="0"/>
              <a:t>(trainable parameter)</a:t>
            </a:r>
          </a:p>
        </p:txBody>
      </p:sp>
    </p:spTree>
    <p:extLst>
      <p:ext uri="{BB962C8B-B14F-4D97-AF65-F5344CB8AC3E}">
        <p14:creationId xmlns:p14="http://schemas.microsoft.com/office/powerpoint/2010/main" val="130780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F40B-75A9-459B-B5E8-796799EE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as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8E570-DAA5-47C6-B8DD-51586EF15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NN has input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(tumor size, age, …)</a:t>
                </a:r>
              </a:p>
              <a:p>
                <a:r>
                  <a:rPr lang="en-US" dirty="0"/>
                  <a:t>We pass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(batch size) data points at once</a:t>
                </a:r>
              </a:p>
              <a:p>
                <a:r>
                  <a:rPr lang="en-US" dirty="0"/>
                  <a:t>We can represent our input batch as a matrix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think of Dense layer matrix representation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8E570-DAA5-47C6-B8DD-51586EF15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309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6F6-D0A8-48D6-A74F-55FB85B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174EF-7CE4-4409-8194-D729744F66D6}"/>
              </a:ext>
            </a:extLst>
          </p:cNvPr>
          <p:cNvSpPr/>
          <p:nvPr/>
        </p:nvSpPr>
        <p:spPr>
          <a:xfrm>
            <a:off x="4138966" y="198652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5C746-9798-456F-B51C-EA7A0B7BCD2D}"/>
              </a:ext>
            </a:extLst>
          </p:cNvPr>
          <p:cNvGrpSpPr/>
          <p:nvPr/>
        </p:nvGrpSpPr>
        <p:grpSpPr>
          <a:xfrm>
            <a:off x="3931990" y="270110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4D535-B0F0-4A94-AAC6-5F62583C710A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8A2B-7826-4FC8-BB57-984034320513}"/>
              </a:ext>
            </a:extLst>
          </p:cNvPr>
          <p:cNvGrpSpPr/>
          <p:nvPr/>
        </p:nvGrpSpPr>
        <p:grpSpPr>
          <a:xfrm>
            <a:off x="6267413" y="311107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E9F69-341E-4449-8890-7A41E0E0EBA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BFEAAE-1996-4EB4-B088-985F6074479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FD7095-F895-4A09-B8DA-5129DE7EFDD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333AF-7C32-433D-9CB3-7483B14E3AA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F693EA-747C-40AE-B9AD-E976D442A2F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6B53F-88CF-4335-92A5-18B30084550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C12CD9-B066-4445-9C67-61D03A622486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45668-6A73-451B-BBEF-6DBA5BAB5AF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82A76-D974-4383-8DF7-CD44C2457EC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7B7F8-4D57-48D7-9A3B-94E1D914E00F}"/>
              </a:ext>
            </a:extLst>
          </p:cNvPr>
          <p:cNvGrpSpPr/>
          <p:nvPr/>
        </p:nvGrpSpPr>
        <p:grpSpPr>
          <a:xfrm>
            <a:off x="4360615" y="2909858"/>
            <a:ext cx="1906798" cy="1800322"/>
            <a:chOff x="4360615" y="290985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58AA00-5CBC-4421-B89B-50FDE8EB1439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60616" y="290985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902A32-0ACD-4112-A6BC-3748B303D2F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60615" y="346230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1CF225-8F53-4321-8FDC-A9C30694CBC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60615" y="401475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DEA772-3793-4B59-8D88-62315987FAAA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60615" y="401475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9C2B98-AB6F-4448-826E-07A60DA440B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4360616" y="290985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BB99781-98E6-41DF-95B0-8B1F62E731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4360615" y="331983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42A68F-972E-4E1B-871B-40CCE67D3D0B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4360615" y="331983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D7A89F-3B48-4682-9911-BA246E5A14BD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4360615" y="331983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42BCC7-A068-46B4-B6F0-2C7510F1D6EF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4360616" y="290985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03E296-C63E-47CC-83AB-A9B15AE64C2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4360615" y="401475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723364-9124-4FC6-AD10-3EFBAB9C1CBB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4360615" y="346230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DB8B7E-E839-4132-9C38-0A361F1E483A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4360615" y="456720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4BE62F-485B-4B23-A3AC-7F6291FBF123}"/>
              </a:ext>
            </a:extLst>
          </p:cNvPr>
          <p:cNvGrpSpPr/>
          <p:nvPr/>
        </p:nvGrpSpPr>
        <p:grpSpPr>
          <a:xfrm>
            <a:off x="4411506" y="3319831"/>
            <a:ext cx="1848287" cy="2290472"/>
            <a:chOff x="4551242" y="3319831"/>
            <a:chExt cx="1848287" cy="229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6C46F1-400E-4DFC-A6E8-92089C868D09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14757"/>
              <a:ext cx="1482433" cy="123917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28A2E0-F4B1-4CF6-A887-FF316B07F651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319831"/>
              <a:ext cx="1482433" cy="19341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931D24-DE7B-4900-A529-A56837B45A45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10180"/>
              <a:ext cx="1482433" cy="543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/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/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0F03A46-E150-4379-A621-61A414790C10}"/>
              </a:ext>
            </a:extLst>
          </p:cNvPr>
          <p:cNvSpPr/>
          <p:nvPr/>
        </p:nvSpPr>
        <p:spPr>
          <a:xfrm>
            <a:off x="2552700" y="3657600"/>
            <a:ext cx="1074420" cy="700851"/>
          </a:xfrm>
          <a:custGeom>
            <a:avLst/>
            <a:gdLst>
              <a:gd name="connsiteX0" fmla="*/ 0 w 1798320"/>
              <a:gd name="connsiteY0" fmla="*/ 1310640 h 1310640"/>
              <a:gd name="connsiteX1" fmla="*/ 662940 w 1798320"/>
              <a:gd name="connsiteY1" fmla="*/ 434340 h 1310640"/>
              <a:gd name="connsiteX2" fmla="*/ 1798320 w 1798320"/>
              <a:gd name="connsiteY2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320" h="1310640">
                <a:moveTo>
                  <a:pt x="0" y="1310640"/>
                </a:moveTo>
                <a:cubicBezTo>
                  <a:pt x="181610" y="981710"/>
                  <a:pt x="363220" y="652780"/>
                  <a:pt x="662940" y="434340"/>
                </a:cubicBezTo>
                <a:cubicBezTo>
                  <a:pt x="962660" y="215900"/>
                  <a:pt x="1380490" y="107950"/>
                  <a:pt x="179832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60273D-1B38-4A4A-BC33-6EC5D2D5130B}"/>
              </a:ext>
            </a:extLst>
          </p:cNvPr>
          <p:cNvSpPr/>
          <p:nvPr/>
        </p:nvSpPr>
        <p:spPr>
          <a:xfrm>
            <a:off x="7957419" y="3797786"/>
            <a:ext cx="1501140" cy="637054"/>
          </a:xfrm>
          <a:custGeom>
            <a:avLst/>
            <a:gdLst>
              <a:gd name="connsiteX0" fmla="*/ 2545080 w 2545080"/>
              <a:gd name="connsiteY0" fmla="*/ 713443 h 713443"/>
              <a:gd name="connsiteX1" fmla="*/ 1181100 w 2545080"/>
              <a:gd name="connsiteY1" fmla="*/ 50503 h 713443"/>
              <a:gd name="connsiteX2" fmla="*/ 0 w 2545080"/>
              <a:gd name="connsiteY2" fmla="*/ 96223 h 71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713443">
                <a:moveTo>
                  <a:pt x="2545080" y="713443"/>
                </a:moveTo>
                <a:cubicBezTo>
                  <a:pt x="2075180" y="433408"/>
                  <a:pt x="1605280" y="153373"/>
                  <a:pt x="1181100" y="50503"/>
                </a:cubicBezTo>
                <a:cubicBezTo>
                  <a:pt x="756920" y="-52367"/>
                  <a:pt x="378460" y="21928"/>
                  <a:pt x="0" y="9622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F047D1-76CA-4AFE-8426-F862B0528059}"/>
              </a:ext>
            </a:extLst>
          </p:cNvPr>
          <p:cNvSpPr txBox="1"/>
          <p:nvPr/>
        </p:nvSpPr>
        <p:spPr>
          <a:xfrm>
            <a:off x="2103418" y="44348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37CDE8-0A23-48F2-8CD7-92CE24EEEEBF}"/>
              </a:ext>
            </a:extLst>
          </p:cNvPr>
          <p:cNvSpPr txBox="1"/>
          <p:nvPr/>
        </p:nvSpPr>
        <p:spPr>
          <a:xfrm>
            <a:off x="9073315" y="44348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outputs</a:t>
            </a:r>
          </a:p>
        </p:txBody>
      </p:sp>
    </p:spTree>
    <p:extLst>
      <p:ext uri="{BB962C8B-B14F-4D97-AF65-F5344CB8AC3E}">
        <p14:creationId xmlns:p14="http://schemas.microsoft.com/office/powerpoint/2010/main" val="3044700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6F6-D0A8-48D6-A74F-55FB85B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174EF-7CE4-4409-8194-D729744F66D6}"/>
              </a:ext>
            </a:extLst>
          </p:cNvPr>
          <p:cNvSpPr/>
          <p:nvPr/>
        </p:nvSpPr>
        <p:spPr>
          <a:xfrm>
            <a:off x="4138966" y="198652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5C746-9798-456F-B51C-EA7A0B7BCD2D}"/>
              </a:ext>
            </a:extLst>
          </p:cNvPr>
          <p:cNvGrpSpPr/>
          <p:nvPr/>
        </p:nvGrpSpPr>
        <p:grpSpPr>
          <a:xfrm>
            <a:off x="3931990" y="270110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4D535-B0F0-4A94-AAC6-5F62583C710A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8A2B-7826-4FC8-BB57-984034320513}"/>
              </a:ext>
            </a:extLst>
          </p:cNvPr>
          <p:cNvGrpSpPr/>
          <p:nvPr/>
        </p:nvGrpSpPr>
        <p:grpSpPr>
          <a:xfrm>
            <a:off x="6267413" y="311107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E9F69-341E-4449-8890-7A41E0E0EBA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BFEAAE-1996-4EB4-B088-985F6074479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FD7095-F895-4A09-B8DA-5129DE7EFDD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333AF-7C32-433D-9CB3-7483B14E3AA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F693EA-747C-40AE-B9AD-E976D442A2F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6B53F-88CF-4335-92A5-18B30084550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C12CD9-B066-4445-9C67-61D03A622486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45668-6A73-451B-BBEF-6DBA5BAB5AF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82A76-D974-4383-8DF7-CD44C2457EC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7B7F8-4D57-48D7-9A3B-94E1D914E00F}"/>
              </a:ext>
            </a:extLst>
          </p:cNvPr>
          <p:cNvGrpSpPr/>
          <p:nvPr/>
        </p:nvGrpSpPr>
        <p:grpSpPr>
          <a:xfrm>
            <a:off x="4360615" y="2909858"/>
            <a:ext cx="1906798" cy="1800322"/>
            <a:chOff x="4360615" y="290985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58AA00-5CBC-4421-B89B-50FDE8EB1439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60616" y="290985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902A32-0ACD-4112-A6BC-3748B303D2F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60615" y="346230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1CF225-8F53-4321-8FDC-A9C30694CBC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60615" y="401475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DEA772-3793-4B59-8D88-62315987FAAA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60615" y="401475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9C2B98-AB6F-4448-826E-07A60DA440B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4360616" y="290985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BB99781-98E6-41DF-95B0-8B1F62E731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4360615" y="331983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42A68F-972E-4E1B-871B-40CCE67D3D0B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4360615" y="331983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D7A89F-3B48-4682-9911-BA246E5A14BD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4360615" y="331983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42BCC7-A068-46B4-B6F0-2C7510F1D6EF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4360616" y="290985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03E296-C63E-47CC-83AB-A9B15AE64C2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4360615" y="401475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723364-9124-4FC6-AD10-3EFBAB9C1CBB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4360615" y="346230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DB8B7E-E839-4132-9C38-0A361F1E483A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4360615" y="456720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4BE62F-485B-4B23-A3AC-7F6291FBF123}"/>
              </a:ext>
            </a:extLst>
          </p:cNvPr>
          <p:cNvGrpSpPr/>
          <p:nvPr/>
        </p:nvGrpSpPr>
        <p:grpSpPr>
          <a:xfrm>
            <a:off x="4411506" y="3319831"/>
            <a:ext cx="1848287" cy="2290472"/>
            <a:chOff x="4551242" y="3319831"/>
            <a:chExt cx="1848287" cy="229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6C46F1-400E-4DFC-A6E8-92089C868D09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14757"/>
              <a:ext cx="1482433" cy="123917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28A2E0-F4B1-4CF6-A887-FF316B07F651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319831"/>
              <a:ext cx="1482433" cy="19341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931D24-DE7B-4900-A529-A56837B45A45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10180"/>
              <a:ext cx="1482433" cy="543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/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/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0F03A46-E150-4379-A621-61A414790C10}"/>
              </a:ext>
            </a:extLst>
          </p:cNvPr>
          <p:cNvSpPr/>
          <p:nvPr/>
        </p:nvSpPr>
        <p:spPr>
          <a:xfrm>
            <a:off x="2552700" y="3657600"/>
            <a:ext cx="1074420" cy="700851"/>
          </a:xfrm>
          <a:custGeom>
            <a:avLst/>
            <a:gdLst>
              <a:gd name="connsiteX0" fmla="*/ 0 w 1798320"/>
              <a:gd name="connsiteY0" fmla="*/ 1310640 h 1310640"/>
              <a:gd name="connsiteX1" fmla="*/ 662940 w 1798320"/>
              <a:gd name="connsiteY1" fmla="*/ 434340 h 1310640"/>
              <a:gd name="connsiteX2" fmla="*/ 1798320 w 1798320"/>
              <a:gd name="connsiteY2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320" h="1310640">
                <a:moveTo>
                  <a:pt x="0" y="1310640"/>
                </a:moveTo>
                <a:cubicBezTo>
                  <a:pt x="181610" y="981710"/>
                  <a:pt x="363220" y="652780"/>
                  <a:pt x="662940" y="434340"/>
                </a:cubicBezTo>
                <a:cubicBezTo>
                  <a:pt x="962660" y="215900"/>
                  <a:pt x="1380490" y="107950"/>
                  <a:pt x="179832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60273D-1B38-4A4A-BC33-6EC5D2D5130B}"/>
              </a:ext>
            </a:extLst>
          </p:cNvPr>
          <p:cNvSpPr/>
          <p:nvPr/>
        </p:nvSpPr>
        <p:spPr>
          <a:xfrm>
            <a:off x="7957419" y="3797786"/>
            <a:ext cx="1501140" cy="637054"/>
          </a:xfrm>
          <a:custGeom>
            <a:avLst/>
            <a:gdLst>
              <a:gd name="connsiteX0" fmla="*/ 2545080 w 2545080"/>
              <a:gd name="connsiteY0" fmla="*/ 713443 h 713443"/>
              <a:gd name="connsiteX1" fmla="*/ 1181100 w 2545080"/>
              <a:gd name="connsiteY1" fmla="*/ 50503 h 713443"/>
              <a:gd name="connsiteX2" fmla="*/ 0 w 2545080"/>
              <a:gd name="connsiteY2" fmla="*/ 96223 h 71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713443">
                <a:moveTo>
                  <a:pt x="2545080" y="713443"/>
                </a:moveTo>
                <a:cubicBezTo>
                  <a:pt x="2075180" y="433408"/>
                  <a:pt x="1605280" y="153373"/>
                  <a:pt x="1181100" y="50503"/>
                </a:cubicBezTo>
                <a:cubicBezTo>
                  <a:pt x="756920" y="-52367"/>
                  <a:pt x="378460" y="21928"/>
                  <a:pt x="0" y="9622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F047D1-76CA-4AFE-8426-F862B0528059}"/>
              </a:ext>
            </a:extLst>
          </p:cNvPr>
          <p:cNvSpPr txBox="1"/>
          <p:nvPr/>
        </p:nvSpPr>
        <p:spPr>
          <a:xfrm>
            <a:off x="2103418" y="44348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37CDE8-0A23-48F2-8CD7-92CE24EEEEBF}"/>
              </a:ext>
            </a:extLst>
          </p:cNvPr>
          <p:cNvSpPr txBox="1"/>
          <p:nvPr/>
        </p:nvSpPr>
        <p:spPr>
          <a:xfrm>
            <a:off x="9073315" y="44348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/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That makes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4∗3=12</m:t>
                    </m:r>
                  </m:oMath>
                </a14:m>
                <a:r>
                  <a:rPr lang="en-US" dirty="0"/>
                  <a:t> weights </a:t>
                </a:r>
              </a:p>
              <a:p>
                <a:pPr algn="ctr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biases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blipFill>
                <a:blip r:embed="rId1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20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6F6-D0A8-48D6-A74F-55FB85B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174EF-7CE4-4409-8194-D729744F66D6}"/>
              </a:ext>
            </a:extLst>
          </p:cNvPr>
          <p:cNvSpPr/>
          <p:nvPr/>
        </p:nvSpPr>
        <p:spPr>
          <a:xfrm>
            <a:off x="4138966" y="198652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5C746-9798-456F-B51C-EA7A0B7BCD2D}"/>
              </a:ext>
            </a:extLst>
          </p:cNvPr>
          <p:cNvGrpSpPr/>
          <p:nvPr/>
        </p:nvGrpSpPr>
        <p:grpSpPr>
          <a:xfrm>
            <a:off x="3931990" y="270110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4D535-B0F0-4A94-AAC6-5F62583C710A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8A2B-7826-4FC8-BB57-984034320513}"/>
              </a:ext>
            </a:extLst>
          </p:cNvPr>
          <p:cNvGrpSpPr/>
          <p:nvPr/>
        </p:nvGrpSpPr>
        <p:grpSpPr>
          <a:xfrm>
            <a:off x="6267413" y="311107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E9F69-341E-4449-8890-7A41E0E0EBA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BFEAAE-1996-4EB4-B088-985F6074479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FD7095-F895-4A09-B8DA-5129DE7EFDD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333AF-7C32-433D-9CB3-7483B14E3AA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F693EA-747C-40AE-B9AD-E976D442A2F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6B53F-88CF-4335-92A5-18B30084550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C12CD9-B066-4445-9C67-61D03A622486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45668-6A73-451B-BBEF-6DBA5BAB5AF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82A76-D974-4383-8DF7-CD44C2457EC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7B7F8-4D57-48D7-9A3B-94E1D914E00F}"/>
              </a:ext>
            </a:extLst>
          </p:cNvPr>
          <p:cNvGrpSpPr/>
          <p:nvPr/>
        </p:nvGrpSpPr>
        <p:grpSpPr>
          <a:xfrm>
            <a:off x="4360615" y="2909858"/>
            <a:ext cx="1906798" cy="1800322"/>
            <a:chOff x="4360615" y="290985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58AA00-5CBC-4421-B89B-50FDE8EB1439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60616" y="290985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902A32-0ACD-4112-A6BC-3748B303D2F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60615" y="346230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1CF225-8F53-4321-8FDC-A9C30694CBC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60615" y="401475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DEA772-3793-4B59-8D88-62315987FAAA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60615" y="401475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9C2B98-AB6F-4448-826E-07A60DA440B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4360616" y="290985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BB99781-98E6-41DF-95B0-8B1F62E731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4360615" y="331983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42A68F-972E-4E1B-871B-40CCE67D3D0B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4360615" y="331983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D7A89F-3B48-4682-9911-BA246E5A14BD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4360615" y="331983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42BCC7-A068-46B4-B6F0-2C7510F1D6EF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4360616" y="290985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03E296-C63E-47CC-83AB-A9B15AE64C2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4360615" y="401475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723364-9124-4FC6-AD10-3EFBAB9C1CBB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4360615" y="346230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DB8B7E-E839-4132-9C38-0A361F1E483A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4360615" y="456720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4BE62F-485B-4B23-A3AC-7F6291FBF123}"/>
              </a:ext>
            </a:extLst>
          </p:cNvPr>
          <p:cNvGrpSpPr/>
          <p:nvPr/>
        </p:nvGrpSpPr>
        <p:grpSpPr>
          <a:xfrm>
            <a:off x="4411506" y="3319831"/>
            <a:ext cx="1848287" cy="2290472"/>
            <a:chOff x="4551242" y="3319831"/>
            <a:chExt cx="1848287" cy="229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6C46F1-400E-4DFC-A6E8-92089C868D09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14757"/>
              <a:ext cx="1482433" cy="123917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28A2E0-F4B1-4CF6-A887-FF316B07F651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319831"/>
              <a:ext cx="1482433" cy="19341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931D24-DE7B-4900-A529-A56837B45A45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10180"/>
              <a:ext cx="1482433" cy="543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/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/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0F03A46-E150-4379-A621-61A414790C10}"/>
              </a:ext>
            </a:extLst>
          </p:cNvPr>
          <p:cNvSpPr/>
          <p:nvPr/>
        </p:nvSpPr>
        <p:spPr>
          <a:xfrm>
            <a:off x="2552700" y="3657600"/>
            <a:ext cx="1074420" cy="700851"/>
          </a:xfrm>
          <a:custGeom>
            <a:avLst/>
            <a:gdLst>
              <a:gd name="connsiteX0" fmla="*/ 0 w 1798320"/>
              <a:gd name="connsiteY0" fmla="*/ 1310640 h 1310640"/>
              <a:gd name="connsiteX1" fmla="*/ 662940 w 1798320"/>
              <a:gd name="connsiteY1" fmla="*/ 434340 h 1310640"/>
              <a:gd name="connsiteX2" fmla="*/ 1798320 w 1798320"/>
              <a:gd name="connsiteY2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320" h="1310640">
                <a:moveTo>
                  <a:pt x="0" y="1310640"/>
                </a:moveTo>
                <a:cubicBezTo>
                  <a:pt x="181610" y="981710"/>
                  <a:pt x="363220" y="652780"/>
                  <a:pt x="662940" y="434340"/>
                </a:cubicBezTo>
                <a:cubicBezTo>
                  <a:pt x="962660" y="215900"/>
                  <a:pt x="1380490" y="107950"/>
                  <a:pt x="179832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60273D-1B38-4A4A-BC33-6EC5D2D5130B}"/>
              </a:ext>
            </a:extLst>
          </p:cNvPr>
          <p:cNvSpPr/>
          <p:nvPr/>
        </p:nvSpPr>
        <p:spPr>
          <a:xfrm>
            <a:off x="7957419" y="3797786"/>
            <a:ext cx="1501140" cy="637054"/>
          </a:xfrm>
          <a:custGeom>
            <a:avLst/>
            <a:gdLst>
              <a:gd name="connsiteX0" fmla="*/ 2545080 w 2545080"/>
              <a:gd name="connsiteY0" fmla="*/ 713443 h 713443"/>
              <a:gd name="connsiteX1" fmla="*/ 1181100 w 2545080"/>
              <a:gd name="connsiteY1" fmla="*/ 50503 h 713443"/>
              <a:gd name="connsiteX2" fmla="*/ 0 w 2545080"/>
              <a:gd name="connsiteY2" fmla="*/ 96223 h 71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713443">
                <a:moveTo>
                  <a:pt x="2545080" y="713443"/>
                </a:moveTo>
                <a:cubicBezTo>
                  <a:pt x="2075180" y="433408"/>
                  <a:pt x="1605280" y="153373"/>
                  <a:pt x="1181100" y="50503"/>
                </a:cubicBezTo>
                <a:cubicBezTo>
                  <a:pt x="756920" y="-52367"/>
                  <a:pt x="378460" y="21928"/>
                  <a:pt x="0" y="9622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F047D1-76CA-4AFE-8426-F862B0528059}"/>
              </a:ext>
            </a:extLst>
          </p:cNvPr>
          <p:cNvSpPr txBox="1"/>
          <p:nvPr/>
        </p:nvSpPr>
        <p:spPr>
          <a:xfrm>
            <a:off x="2103418" y="44348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37CDE8-0A23-48F2-8CD7-92CE24EEEEBF}"/>
              </a:ext>
            </a:extLst>
          </p:cNvPr>
          <p:cNvSpPr txBox="1"/>
          <p:nvPr/>
        </p:nvSpPr>
        <p:spPr>
          <a:xfrm>
            <a:off x="9073315" y="44348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/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That makes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4∗3=12</m:t>
                    </m:r>
                  </m:oMath>
                </a14:m>
                <a:r>
                  <a:rPr lang="en-US" dirty="0"/>
                  <a:t> weights </a:t>
                </a:r>
              </a:p>
              <a:p>
                <a:pPr algn="ctr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biases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blipFill>
                <a:blip r:embed="rId1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2EB96A-DFEF-4F82-AC09-4AB69BCAF2D3}"/>
              </a:ext>
            </a:extLst>
          </p:cNvPr>
          <p:cNvSpPr/>
          <p:nvPr/>
        </p:nvSpPr>
        <p:spPr>
          <a:xfrm>
            <a:off x="5670154" y="2217391"/>
            <a:ext cx="2979420" cy="891540"/>
          </a:xfrm>
          <a:custGeom>
            <a:avLst/>
            <a:gdLst>
              <a:gd name="connsiteX0" fmla="*/ 2979420 w 2979420"/>
              <a:gd name="connsiteY0" fmla="*/ 0 h 891540"/>
              <a:gd name="connsiteX1" fmla="*/ 1104900 w 2979420"/>
              <a:gd name="connsiteY1" fmla="*/ 205740 h 891540"/>
              <a:gd name="connsiteX2" fmla="*/ 0 w 2979420"/>
              <a:gd name="connsiteY2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9420" h="891540">
                <a:moveTo>
                  <a:pt x="2979420" y="0"/>
                </a:moveTo>
                <a:cubicBezTo>
                  <a:pt x="2290445" y="28575"/>
                  <a:pt x="1601470" y="57150"/>
                  <a:pt x="1104900" y="205740"/>
                </a:cubicBezTo>
                <a:cubicBezTo>
                  <a:pt x="608330" y="354330"/>
                  <a:pt x="304165" y="622935"/>
                  <a:pt x="0" y="8915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0E7B15-38CE-4241-89CD-60C103B684AA}"/>
                  </a:ext>
                </a:extLst>
              </p:cNvPr>
              <p:cNvSpPr txBox="1"/>
              <p:nvPr/>
            </p:nvSpPr>
            <p:spPr>
              <a:xfrm>
                <a:off x="8961120" y="2072640"/>
                <a:ext cx="2948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 can represent </a:t>
                </a:r>
                <a:r>
                  <a:rPr lang="en-US" i="1" dirty="0"/>
                  <a:t>weights</a:t>
                </a:r>
                <a:r>
                  <a:rPr lang="en-US" dirty="0"/>
                  <a:t> as a matrix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0E7B15-38CE-4241-89CD-60C103B6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20" y="2072640"/>
                <a:ext cx="2948940" cy="646331"/>
              </a:xfrm>
              <a:prstGeom prst="rect">
                <a:avLst/>
              </a:prstGeom>
              <a:blipFill>
                <a:blip r:embed="rId13"/>
                <a:stretch>
                  <a:fillRect t="-4717" r="-18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03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6F6-D0A8-48D6-A74F-55FB85B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174EF-7CE4-4409-8194-D729744F66D6}"/>
              </a:ext>
            </a:extLst>
          </p:cNvPr>
          <p:cNvSpPr/>
          <p:nvPr/>
        </p:nvSpPr>
        <p:spPr>
          <a:xfrm>
            <a:off x="4138966" y="198652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5C746-9798-456F-B51C-EA7A0B7BCD2D}"/>
              </a:ext>
            </a:extLst>
          </p:cNvPr>
          <p:cNvGrpSpPr/>
          <p:nvPr/>
        </p:nvGrpSpPr>
        <p:grpSpPr>
          <a:xfrm>
            <a:off x="3931990" y="270110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4D535-B0F0-4A94-AAC6-5F62583C710A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8A2B-7826-4FC8-BB57-984034320513}"/>
              </a:ext>
            </a:extLst>
          </p:cNvPr>
          <p:cNvGrpSpPr/>
          <p:nvPr/>
        </p:nvGrpSpPr>
        <p:grpSpPr>
          <a:xfrm>
            <a:off x="6267413" y="311107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E9F69-341E-4449-8890-7A41E0E0EBA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BFEAAE-1996-4EB4-B088-985F6074479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FD7095-F895-4A09-B8DA-5129DE7EFDD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333AF-7C32-433D-9CB3-7483B14E3AA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F693EA-747C-40AE-B9AD-E976D442A2F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6B53F-88CF-4335-92A5-18B30084550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C12CD9-B066-4445-9C67-61D03A622486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45668-6A73-451B-BBEF-6DBA5BAB5AF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82A76-D974-4383-8DF7-CD44C2457EC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7B7F8-4D57-48D7-9A3B-94E1D914E00F}"/>
              </a:ext>
            </a:extLst>
          </p:cNvPr>
          <p:cNvGrpSpPr/>
          <p:nvPr/>
        </p:nvGrpSpPr>
        <p:grpSpPr>
          <a:xfrm>
            <a:off x="4360615" y="2909858"/>
            <a:ext cx="1906798" cy="1800322"/>
            <a:chOff x="4360615" y="290985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58AA00-5CBC-4421-B89B-50FDE8EB1439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60616" y="290985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902A32-0ACD-4112-A6BC-3748B303D2F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60615" y="346230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1CF225-8F53-4321-8FDC-A9C30694CBC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60615" y="401475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DEA772-3793-4B59-8D88-62315987FAAA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60615" y="401475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9C2B98-AB6F-4448-826E-07A60DA440B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4360616" y="290985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BB99781-98E6-41DF-95B0-8B1F62E731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4360615" y="331983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42A68F-972E-4E1B-871B-40CCE67D3D0B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4360615" y="331983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D7A89F-3B48-4682-9911-BA246E5A14BD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4360615" y="331983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42BCC7-A068-46B4-B6F0-2C7510F1D6EF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4360616" y="290985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03E296-C63E-47CC-83AB-A9B15AE64C2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4360615" y="401475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723364-9124-4FC6-AD10-3EFBAB9C1CBB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4360615" y="346230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DB8B7E-E839-4132-9C38-0A361F1E483A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4360615" y="456720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4BE62F-485B-4B23-A3AC-7F6291FBF123}"/>
              </a:ext>
            </a:extLst>
          </p:cNvPr>
          <p:cNvGrpSpPr/>
          <p:nvPr/>
        </p:nvGrpSpPr>
        <p:grpSpPr>
          <a:xfrm>
            <a:off x="4411506" y="3319831"/>
            <a:ext cx="1848287" cy="2290472"/>
            <a:chOff x="4551242" y="3319831"/>
            <a:chExt cx="1848287" cy="229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6C46F1-400E-4DFC-A6E8-92089C868D09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14757"/>
              <a:ext cx="1482433" cy="123917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28A2E0-F4B1-4CF6-A887-FF316B07F651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319831"/>
              <a:ext cx="1482433" cy="19341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931D24-DE7B-4900-A529-A56837B45A45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10180"/>
              <a:ext cx="1482433" cy="543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/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/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0F03A46-E150-4379-A621-61A414790C10}"/>
              </a:ext>
            </a:extLst>
          </p:cNvPr>
          <p:cNvSpPr/>
          <p:nvPr/>
        </p:nvSpPr>
        <p:spPr>
          <a:xfrm>
            <a:off x="2552700" y="3657600"/>
            <a:ext cx="1074420" cy="700851"/>
          </a:xfrm>
          <a:custGeom>
            <a:avLst/>
            <a:gdLst>
              <a:gd name="connsiteX0" fmla="*/ 0 w 1798320"/>
              <a:gd name="connsiteY0" fmla="*/ 1310640 h 1310640"/>
              <a:gd name="connsiteX1" fmla="*/ 662940 w 1798320"/>
              <a:gd name="connsiteY1" fmla="*/ 434340 h 1310640"/>
              <a:gd name="connsiteX2" fmla="*/ 1798320 w 1798320"/>
              <a:gd name="connsiteY2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320" h="1310640">
                <a:moveTo>
                  <a:pt x="0" y="1310640"/>
                </a:moveTo>
                <a:cubicBezTo>
                  <a:pt x="181610" y="981710"/>
                  <a:pt x="363220" y="652780"/>
                  <a:pt x="662940" y="434340"/>
                </a:cubicBezTo>
                <a:cubicBezTo>
                  <a:pt x="962660" y="215900"/>
                  <a:pt x="1380490" y="107950"/>
                  <a:pt x="179832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60273D-1B38-4A4A-BC33-6EC5D2D5130B}"/>
              </a:ext>
            </a:extLst>
          </p:cNvPr>
          <p:cNvSpPr/>
          <p:nvPr/>
        </p:nvSpPr>
        <p:spPr>
          <a:xfrm>
            <a:off x="7957419" y="3797786"/>
            <a:ext cx="1501140" cy="637054"/>
          </a:xfrm>
          <a:custGeom>
            <a:avLst/>
            <a:gdLst>
              <a:gd name="connsiteX0" fmla="*/ 2545080 w 2545080"/>
              <a:gd name="connsiteY0" fmla="*/ 713443 h 713443"/>
              <a:gd name="connsiteX1" fmla="*/ 1181100 w 2545080"/>
              <a:gd name="connsiteY1" fmla="*/ 50503 h 713443"/>
              <a:gd name="connsiteX2" fmla="*/ 0 w 2545080"/>
              <a:gd name="connsiteY2" fmla="*/ 96223 h 71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713443">
                <a:moveTo>
                  <a:pt x="2545080" y="713443"/>
                </a:moveTo>
                <a:cubicBezTo>
                  <a:pt x="2075180" y="433408"/>
                  <a:pt x="1605280" y="153373"/>
                  <a:pt x="1181100" y="50503"/>
                </a:cubicBezTo>
                <a:cubicBezTo>
                  <a:pt x="756920" y="-52367"/>
                  <a:pt x="378460" y="21928"/>
                  <a:pt x="0" y="9622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F047D1-76CA-4AFE-8426-F862B0528059}"/>
              </a:ext>
            </a:extLst>
          </p:cNvPr>
          <p:cNvSpPr txBox="1"/>
          <p:nvPr/>
        </p:nvSpPr>
        <p:spPr>
          <a:xfrm>
            <a:off x="2103418" y="44348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37CDE8-0A23-48F2-8CD7-92CE24EEEEBF}"/>
              </a:ext>
            </a:extLst>
          </p:cNvPr>
          <p:cNvSpPr txBox="1"/>
          <p:nvPr/>
        </p:nvSpPr>
        <p:spPr>
          <a:xfrm>
            <a:off x="9073315" y="44348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/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That makes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4∗3=12</m:t>
                    </m:r>
                  </m:oMath>
                </a14:m>
                <a:r>
                  <a:rPr lang="en-US" dirty="0"/>
                  <a:t> weights </a:t>
                </a:r>
              </a:p>
              <a:p>
                <a:pPr algn="ctr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biases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blipFill>
                <a:blip r:embed="rId1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2EB96A-DFEF-4F82-AC09-4AB69BCAF2D3}"/>
              </a:ext>
            </a:extLst>
          </p:cNvPr>
          <p:cNvSpPr/>
          <p:nvPr/>
        </p:nvSpPr>
        <p:spPr>
          <a:xfrm>
            <a:off x="5670154" y="2217391"/>
            <a:ext cx="2979420" cy="891540"/>
          </a:xfrm>
          <a:custGeom>
            <a:avLst/>
            <a:gdLst>
              <a:gd name="connsiteX0" fmla="*/ 2979420 w 2979420"/>
              <a:gd name="connsiteY0" fmla="*/ 0 h 891540"/>
              <a:gd name="connsiteX1" fmla="*/ 1104900 w 2979420"/>
              <a:gd name="connsiteY1" fmla="*/ 205740 h 891540"/>
              <a:gd name="connsiteX2" fmla="*/ 0 w 2979420"/>
              <a:gd name="connsiteY2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9420" h="891540">
                <a:moveTo>
                  <a:pt x="2979420" y="0"/>
                </a:moveTo>
                <a:cubicBezTo>
                  <a:pt x="2290445" y="28575"/>
                  <a:pt x="1601470" y="57150"/>
                  <a:pt x="1104900" y="205740"/>
                </a:cubicBezTo>
                <a:cubicBezTo>
                  <a:pt x="608330" y="354330"/>
                  <a:pt x="304165" y="622935"/>
                  <a:pt x="0" y="8915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0E7B15-38CE-4241-89CD-60C103B684AA}"/>
                  </a:ext>
                </a:extLst>
              </p:cNvPr>
              <p:cNvSpPr txBox="1"/>
              <p:nvPr/>
            </p:nvSpPr>
            <p:spPr>
              <a:xfrm>
                <a:off x="8961120" y="2072640"/>
                <a:ext cx="2948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 can represent </a:t>
                </a:r>
                <a:r>
                  <a:rPr lang="en-US" i="1" dirty="0"/>
                  <a:t>weights</a:t>
                </a:r>
                <a:r>
                  <a:rPr lang="en-US" dirty="0"/>
                  <a:t> as a matrix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0E7B15-38CE-4241-89CD-60C103B6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20" y="2072640"/>
                <a:ext cx="2948940" cy="646331"/>
              </a:xfrm>
              <a:prstGeom prst="rect">
                <a:avLst/>
              </a:prstGeom>
              <a:blipFill>
                <a:blip r:embed="rId13"/>
                <a:stretch>
                  <a:fillRect t="-4717" r="-18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F487C2-3BD9-4CE0-A1C0-18EEA8BC11A5}"/>
              </a:ext>
            </a:extLst>
          </p:cNvPr>
          <p:cNvSpPr/>
          <p:nvPr/>
        </p:nvSpPr>
        <p:spPr>
          <a:xfrm>
            <a:off x="5838044" y="5036820"/>
            <a:ext cx="1690516" cy="1173480"/>
          </a:xfrm>
          <a:custGeom>
            <a:avLst/>
            <a:gdLst>
              <a:gd name="connsiteX0" fmla="*/ 1690516 w 1690516"/>
              <a:gd name="connsiteY0" fmla="*/ 1173480 h 1173480"/>
              <a:gd name="connsiteX1" fmla="*/ 257956 w 1690516"/>
              <a:gd name="connsiteY1" fmla="*/ 754380 h 1173480"/>
              <a:gd name="connsiteX2" fmla="*/ 6496 w 1690516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516" h="1173480">
                <a:moveTo>
                  <a:pt x="1690516" y="1173480"/>
                </a:moveTo>
                <a:cubicBezTo>
                  <a:pt x="1114571" y="1061720"/>
                  <a:pt x="538626" y="949960"/>
                  <a:pt x="257956" y="754380"/>
                </a:cubicBezTo>
                <a:cubicBezTo>
                  <a:pt x="-22714" y="558800"/>
                  <a:pt x="-8109" y="279400"/>
                  <a:pt x="6496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BB54CD-EB92-4A13-B635-E22208642DD0}"/>
              </a:ext>
            </a:extLst>
          </p:cNvPr>
          <p:cNvSpPr txBox="1"/>
          <p:nvPr/>
        </p:nvSpPr>
        <p:spPr>
          <a:xfrm>
            <a:off x="6506494" y="6210300"/>
            <a:ext cx="258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can represent </a:t>
            </a:r>
            <a:r>
              <a:rPr lang="en-US" i="1" dirty="0"/>
              <a:t>biases </a:t>
            </a:r>
          </a:p>
          <a:p>
            <a:pPr algn="ctr"/>
            <a:r>
              <a:rPr lang="en-US" dirty="0"/>
              <a:t>as a vector of shape (3, 1)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1657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481E-0F6A-4F86-8AA8-60380BB2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06DC1-4772-40E8-B875-CB64CB81E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Number of inputs: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Batch Size: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Input batch: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input size: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output size: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weights: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bias: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output: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06DC1-4772-40E8-B875-CB64CB81E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31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B0CD-3264-437C-9162-E8C05368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7BA41-DB89-4E4A-8617-236D6C930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5064"/>
                <a:ext cx="10515600" cy="47794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output from the layer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Most of activation functions apply function to the every entry in the matrix individually</a:t>
                </a:r>
              </a:p>
              <a:p>
                <a:r>
                  <a:rPr lang="en-US" dirty="0"/>
                  <a:t>For instance, sigmoid: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An exception – </a:t>
                </a:r>
                <a:r>
                  <a:rPr lang="en-US" i="1" dirty="0" err="1"/>
                  <a:t>softmax</a:t>
                </a:r>
                <a:r>
                  <a:rPr lang="en-US" dirty="0"/>
                  <a:t>. But is still quite straightforward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7BA41-DB89-4E4A-8617-236D6C930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5064"/>
                <a:ext cx="10515600" cy="4779484"/>
              </a:xfrm>
              <a:blipFill>
                <a:blip r:embed="rId2"/>
                <a:stretch>
                  <a:fillRect l="-1043" t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514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6A7C-94D7-456C-BAF3-0DA53373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These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CA2A-B281-4243-9557-F1EE07C5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faster</a:t>
            </a:r>
          </a:p>
          <a:p>
            <a:r>
              <a:rPr lang="en-US" dirty="0"/>
              <a:t>People wrote a lot of code for efficient matrix operations</a:t>
            </a:r>
          </a:p>
          <a:p>
            <a:r>
              <a:rPr lang="en-US" dirty="0"/>
              <a:t>Graphical Processing Units can process this even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2921257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6A7C-94D7-456C-BAF3-0DA53373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CCA2A-B281-4243-9557-F1EE07C51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represent our batch as a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represent our dense layer </a:t>
                </a:r>
                <a:r>
                  <a:rPr lang="en-US" i="1" dirty="0"/>
                  <a:t>weights </a:t>
                </a:r>
                <a:r>
                  <a:rPr lang="en-US" dirty="0"/>
                  <a:t>with a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of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𝐼𝑛𝑝𝑢𝑡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𝑂𝑢𝑡𝑝𝑢𝑡𝑠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can represent our dense layer bias with a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compute dense layer output via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we apply non-linearity just like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CCA2A-B281-4243-9557-F1EE07C51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10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139F-4870-4F5F-B772-CEA5B322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0E1D-4DD5-4F2A-8985-2542B048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1-layer Neural Network</a:t>
            </a:r>
          </a:p>
          <a:p>
            <a:r>
              <a:rPr lang="en-US" dirty="0"/>
              <a:t>We optimize it with gradient descent</a:t>
            </a:r>
          </a:p>
          <a:p>
            <a:r>
              <a:rPr lang="en-US" dirty="0"/>
              <a:t>To compute gradients for deeper models we use </a:t>
            </a:r>
            <a:r>
              <a:rPr lang="en-US" i="1" dirty="0"/>
              <a:t>backpropagation</a:t>
            </a:r>
          </a:p>
          <a:p>
            <a:r>
              <a:rPr lang="en-US" dirty="0"/>
              <a:t>We also train models in a mini-batch setting</a:t>
            </a:r>
          </a:p>
          <a:p>
            <a:r>
              <a:rPr lang="en-US" dirty="0"/>
              <a:t>We can represent our neural networks via matrix multiplications</a:t>
            </a:r>
          </a:p>
        </p:txBody>
      </p:sp>
    </p:spTree>
    <p:extLst>
      <p:ext uri="{BB962C8B-B14F-4D97-AF65-F5344CB8AC3E}">
        <p14:creationId xmlns:p14="http://schemas.microsoft.com/office/powerpoint/2010/main" val="157981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Logistic Regression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34CFF18-8868-4F2F-9CE3-96B638E69169}"/>
              </a:ext>
            </a:extLst>
          </p:cNvPr>
          <p:cNvSpPr/>
          <p:nvPr/>
        </p:nvSpPr>
        <p:spPr>
          <a:xfrm>
            <a:off x="2001328" y="2355011"/>
            <a:ext cx="1794295" cy="767751"/>
          </a:xfrm>
          <a:custGeom>
            <a:avLst/>
            <a:gdLst>
              <a:gd name="connsiteX0" fmla="*/ 1794295 w 1794295"/>
              <a:gd name="connsiteY0" fmla="*/ 595223 h 666047"/>
              <a:gd name="connsiteX1" fmla="*/ 577970 w 1794295"/>
              <a:gd name="connsiteY1" fmla="*/ 612476 h 666047"/>
              <a:gd name="connsiteX2" fmla="*/ 0 w 1794295"/>
              <a:gd name="connsiteY2" fmla="*/ 0 h 66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295" h="666047">
                <a:moveTo>
                  <a:pt x="1794295" y="595223"/>
                </a:moveTo>
                <a:cubicBezTo>
                  <a:pt x="1335657" y="653451"/>
                  <a:pt x="877019" y="711680"/>
                  <a:pt x="577970" y="612476"/>
                </a:cubicBezTo>
                <a:cubicBezTo>
                  <a:pt x="278921" y="513272"/>
                  <a:pt x="139460" y="25663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6C118F-E791-42C4-A928-DA11D7AB3C02}"/>
              </a:ext>
            </a:extLst>
          </p:cNvPr>
          <p:cNvSpPr/>
          <p:nvPr/>
        </p:nvSpPr>
        <p:spPr>
          <a:xfrm>
            <a:off x="1975449" y="3364302"/>
            <a:ext cx="1785668" cy="210661"/>
          </a:xfrm>
          <a:custGeom>
            <a:avLst/>
            <a:gdLst>
              <a:gd name="connsiteX0" fmla="*/ 1785668 w 1785668"/>
              <a:gd name="connsiteY0" fmla="*/ 172528 h 210661"/>
              <a:gd name="connsiteX1" fmla="*/ 715993 w 1785668"/>
              <a:gd name="connsiteY1" fmla="*/ 198407 h 210661"/>
              <a:gd name="connsiteX2" fmla="*/ 0 w 1785668"/>
              <a:gd name="connsiteY2" fmla="*/ 0 h 21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668" h="210661">
                <a:moveTo>
                  <a:pt x="1785668" y="172528"/>
                </a:moveTo>
                <a:cubicBezTo>
                  <a:pt x="1399636" y="199845"/>
                  <a:pt x="1013604" y="227162"/>
                  <a:pt x="715993" y="198407"/>
                </a:cubicBezTo>
                <a:cubicBezTo>
                  <a:pt x="418382" y="169652"/>
                  <a:pt x="209191" y="8482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FC1167-50E6-4F64-9D97-8843948AC1E9}"/>
              </a:ext>
            </a:extLst>
          </p:cNvPr>
          <p:cNvSpPr txBox="1"/>
          <p:nvPr/>
        </p:nvSpPr>
        <p:spPr>
          <a:xfrm>
            <a:off x="1399368" y="2011767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Tumor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3D145-088E-4309-91E5-C8C8498A41C5}"/>
              </a:ext>
            </a:extLst>
          </p:cNvPr>
          <p:cNvSpPr txBox="1"/>
          <p:nvPr/>
        </p:nvSpPr>
        <p:spPr>
          <a:xfrm>
            <a:off x="1514784" y="3045422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10F50AA-B33B-46B9-83A0-FAE5B3D93E21}"/>
              </a:ext>
            </a:extLst>
          </p:cNvPr>
          <p:cNvSpPr/>
          <p:nvPr/>
        </p:nvSpPr>
        <p:spPr>
          <a:xfrm>
            <a:off x="7565366" y="3364302"/>
            <a:ext cx="1285336" cy="577970"/>
          </a:xfrm>
          <a:custGeom>
            <a:avLst/>
            <a:gdLst>
              <a:gd name="connsiteX0" fmla="*/ 1285336 w 1285336"/>
              <a:gd name="connsiteY0" fmla="*/ 0 h 577970"/>
              <a:gd name="connsiteX1" fmla="*/ 353683 w 1285336"/>
              <a:gd name="connsiteY1" fmla="*/ 120770 h 577970"/>
              <a:gd name="connsiteX2" fmla="*/ 0 w 1285336"/>
              <a:gd name="connsiteY2" fmla="*/ 577970 h 57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336" h="577970">
                <a:moveTo>
                  <a:pt x="1285336" y="0"/>
                </a:moveTo>
                <a:cubicBezTo>
                  <a:pt x="926621" y="12221"/>
                  <a:pt x="567906" y="24442"/>
                  <a:pt x="353683" y="120770"/>
                </a:cubicBezTo>
                <a:cubicBezTo>
                  <a:pt x="139460" y="217098"/>
                  <a:pt x="69730" y="397534"/>
                  <a:pt x="0" y="57797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CD8D9CA-BAD2-4A1D-BDB5-EDB235124B29}"/>
                  </a:ext>
                </a:extLst>
              </p:cNvPr>
              <p:cNvSpPr txBox="1"/>
              <p:nvPr/>
            </p:nvSpPr>
            <p:spPr>
              <a:xfrm>
                <a:off x="8712280" y="2980366"/>
                <a:ext cx="26856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Outputs values from 0 to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dirty="0"/>
                  <a:t> – class 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dirty="0"/>
                  <a:t> – class 1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CD8D9CA-BAD2-4A1D-BDB5-EDB235124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80" y="2980366"/>
                <a:ext cx="2685607" cy="923330"/>
              </a:xfrm>
              <a:prstGeom prst="rect">
                <a:avLst/>
              </a:prstGeom>
              <a:blipFill>
                <a:blip r:embed="rId15"/>
                <a:stretch>
                  <a:fillRect l="-1361" t="-3974" r="-136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64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092-C3DA-451A-8F1E-7193C650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54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It For the Second Lecture</a:t>
            </a:r>
          </a:p>
        </p:txBody>
      </p:sp>
    </p:spTree>
    <p:extLst>
      <p:ext uri="{BB962C8B-B14F-4D97-AF65-F5344CB8AC3E}">
        <p14:creationId xmlns:p14="http://schemas.microsoft.com/office/powerpoint/2010/main" val="412208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E488E3C-FCE9-4E67-A18A-9D3829E79787}"/>
              </a:ext>
            </a:extLst>
          </p:cNvPr>
          <p:cNvSpPr/>
          <p:nvPr/>
        </p:nvSpPr>
        <p:spPr>
          <a:xfrm>
            <a:off x="4112910" y="2096219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F8E131-DD9E-4FE0-9E3F-32927E551124}"/>
              </a:ext>
            </a:extLst>
          </p:cNvPr>
          <p:cNvGrpSpPr/>
          <p:nvPr/>
        </p:nvGrpSpPr>
        <p:grpSpPr>
          <a:xfrm>
            <a:off x="3905934" y="2810800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9F50B8F-CE9A-4E41-92BC-ECB607AA035D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9F50B8F-CE9A-4E41-92BC-ECB607AA03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C4FDB3D-D021-4FBB-9B6F-5D97F5CF6961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C4FDB3D-D021-4FBB-9B6F-5D97F5CF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4F3996C-D1DC-4AD7-8B18-466E276D0E6F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4F3996C-D1DC-4AD7-8B18-466E276D0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BD55227D-51E0-4D7B-978B-616F352020CE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BD55227D-51E0-4D7B-978B-616F352020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77A3E7-2537-431B-B76C-8DA7D2585792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4870C16-F28E-44C6-B1DD-B6919DE2FFE6}"/>
              </a:ext>
            </a:extLst>
          </p:cNvPr>
          <p:cNvGrpSpPr/>
          <p:nvPr/>
        </p:nvGrpSpPr>
        <p:grpSpPr>
          <a:xfrm>
            <a:off x="4334559" y="3019557"/>
            <a:ext cx="1906798" cy="1800322"/>
            <a:chOff x="4334559" y="3019557"/>
            <a:chExt cx="1906798" cy="180032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FA4FEE5-63B4-4FD3-8003-A7B00DCB8157}"/>
                </a:ext>
              </a:extLst>
            </p:cNvPr>
            <p:cNvCxnSpPr>
              <a:cxnSpLocks/>
              <a:stCxn id="64" idx="6"/>
              <a:endCxn id="70" idx="2"/>
            </p:cNvCxnSpPr>
            <p:nvPr/>
          </p:nvCxnSpPr>
          <p:spPr>
            <a:xfrm>
              <a:off x="4334560" y="3019557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F1B8C21-EDC0-4908-A01A-A12F76607972}"/>
                </a:ext>
              </a:extLst>
            </p:cNvPr>
            <p:cNvCxnSpPr>
              <a:cxnSpLocks/>
              <a:stCxn id="65" idx="6"/>
              <a:endCxn id="70" idx="2"/>
            </p:cNvCxnSpPr>
            <p:nvPr/>
          </p:nvCxnSpPr>
          <p:spPr>
            <a:xfrm>
              <a:off x="4334559" y="3572007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9911F62-FA3A-44A9-A29C-64E3E6EC9D6F}"/>
                </a:ext>
              </a:extLst>
            </p:cNvPr>
            <p:cNvCxnSpPr>
              <a:cxnSpLocks/>
              <a:stCxn id="66" idx="6"/>
              <a:endCxn id="70" idx="2"/>
            </p:cNvCxnSpPr>
            <p:nvPr/>
          </p:nvCxnSpPr>
          <p:spPr>
            <a:xfrm flipV="1">
              <a:off x="4334559" y="4124456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0FBA5F4-3C9C-417A-8A66-21E9BB235F9D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 flipV="1">
              <a:off x="4334559" y="4124456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3CA9895-E329-47F8-BE4C-D3510F94FCB7}"/>
                </a:ext>
              </a:extLst>
            </p:cNvPr>
            <p:cNvCxnSpPr>
              <a:cxnSpLocks/>
              <a:stCxn id="64" idx="6"/>
              <a:endCxn id="74" idx="2"/>
            </p:cNvCxnSpPr>
            <p:nvPr/>
          </p:nvCxnSpPr>
          <p:spPr>
            <a:xfrm>
              <a:off x="4334560" y="3019557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01DC486-E71E-4187-8309-7A3FF6371A49}"/>
                </a:ext>
              </a:extLst>
            </p:cNvPr>
            <p:cNvCxnSpPr>
              <a:cxnSpLocks/>
              <a:stCxn id="65" idx="6"/>
              <a:endCxn id="74" idx="2"/>
            </p:cNvCxnSpPr>
            <p:nvPr/>
          </p:nvCxnSpPr>
          <p:spPr>
            <a:xfrm flipV="1">
              <a:off x="4334559" y="3429530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C7BCE71-B72A-471D-9F86-64A14250F04B}"/>
                </a:ext>
              </a:extLst>
            </p:cNvPr>
            <p:cNvCxnSpPr>
              <a:cxnSpLocks/>
              <a:stCxn id="66" idx="6"/>
              <a:endCxn id="74" idx="2"/>
            </p:cNvCxnSpPr>
            <p:nvPr/>
          </p:nvCxnSpPr>
          <p:spPr>
            <a:xfrm flipV="1">
              <a:off x="4334559" y="3429530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9D04F5F-CB35-4374-823C-17A9E25E08CF}"/>
                </a:ext>
              </a:extLst>
            </p:cNvPr>
            <p:cNvCxnSpPr>
              <a:cxnSpLocks/>
              <a:stCxn id="67" idx="6"/>
              <a:endCxn id="74" idx="2"/>
            </p:cNvCxnSpPr>
            <p:nvPr/>
          </p:nvCxnSpPr>
          <p:spPr>
            <a:xfrm flipV="1">
              <a:off x="4334559" y="3429530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E3564F7-A9CB-4D44-A88F-B5DE3B888582}"/>
                </a:ext>
              </a:extLst>
            </p:cNvPr>
            <p:cNvCxnSpPr>
              <a:cxnSpLocks/>
              <a:stCxn id="64" idx="6"/>
              <a:endCxn id="78" idx="2"/>
            </p:cNvCxnSpPr>
            <p:nvPr/>
          </p:nvCxnSpPr>
          <p:spPr>
            <a:xfrm>
              <a:off x="4334560" y="3019557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23BF931-A85C-4001-82EE-93E5BA68AC79}"/>
                </a:ext>
              </a:extLst>
            </p:cNvPr>
            <p:cNvCxnSpPr>
              <a:cxnSpLocks/>
              <a:stCxn id="66" idx="6"/>
              <a:endCxn id="78" idx="2"/>
            </p:cNvCxnSpPr>
            <p:nvPr/>
          </p:nvCxnSpPr>
          <p:spPr>
            <a:xfrm>
              <a:off x="4334559" y="4124457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1283D8F-4C42-4B8C-9D7A-D243379ADA67}"/>
                </a:ext>
              </a:extLst>
            </p:cNvPr>
            <p:cNvCxnSpPr>
              <a:cxnSpLocks/>
              <a:stCxn id="65" idx="6"/>
              <a:endCxn id="78" idx="2"/>
            </p:cNvCxnSpPr>
            <p:nvPr/>
          </p:nvCxnSpPr>
          <p:spPr>
            <a:xfrm>
              <a:off x="4334559" y="3572007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842DA34-16DD-4748-97C7-BEB9BAF014AC}"/>
                </a:ext>
              </a:extLst>
            </p:cNvPr>
            <p:cNvCxnSpPr>
              <a:cxnSpLocks/>
              <a:stCxn id="67" idx="6"/>
              <a:endCxn id="78" idx="2"/>
            </p:cNvCxnSpPr>
            <p:nvPr/>
          </p:nvCxnSpPr>
          <p:spPr>
            <a:xfrm>
              <a:off x="4334559" y="4676907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DAAE5B5-9607-41D0-9A8E-3F2504463FFD}"/>
              </a:ext>
            </a:extLst>
          </p:cNvPr>
          <p:cNvGrpSpPr/>
          <p:nvPr/>
        </p:nvGrpSpPr>
        <p:grpSpPr>
          <a:xfrm>
            <a:off x="4385450" y="3429529"/>
            <a:ext cx="1855907" cy="2180774"/>
            <a:chOff x="4551242" y="3429529"/>
            <a:chExt cx="1855907" cy="2180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12C8622-F5CF-4BB3-BA2E-5762BBB206E3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4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12C8622-F5CF-4BB3-BA2E-5762BBB20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4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B99A43F-7ACA-4B63-9E9D-12920EB718DB}"/>
                </a:ext>
              </a:extLst>
            </p:cNvPr>
            <p:cNvCxnSpPr>
              <a:cxnSpLocks/>
              <a:stCxn id="96" idx="7"/>
            </p:cNvCxnSpPr>
            <p:nvPr/>
          </p:nvCxnSpPr>
          <p:spPr>
            <a:xfrm flipV="1">
              <a:off x="4917095" y="4124455"/>
              <a:ext cx="1490054" cy="112947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EF08706-7F34-461A-8707-0D44CACD0774}"/>
                </a:ext>
              </a:extLst>
            </p:cNvPr>
            <p:cNvCxnSpPr>
              <a:cxnSpLocks/>
              <a:stCxn id="96" idx="7"/>
            </p:cNvCxnSpPr>
            <p:nvPr/>
          </p:nvCxnSpPr>
          <p:spPr>
            <a:xfrm flipV="1">
              <a:off x="4917095" y="3429529"/>
              <a:ext cx="1490054" cy="182440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1A17CB3-F092-41A9-9D72-4C7676115FCD}"/>
                </a:ext>
              </a:extLst>
            </p:cNvPr>
            <p:cNvCxnSpPr>
              <a:cxnSpLocks/>
              <a:stCxn id="96" idx="7"/>
              <a:endCxn id="78" idx="2"/>
            </p:cNvCxnSpPr>
            <p:nvPr/>
          </p:nvCxnSpPr>
          <p:spPr>
            <a:xfrm flipV="1">
              <a:off x="4917095" y="4819879"/>
              <a:ext cx="1490054" cy="43405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31B3E5-C280-4C44-8B95-89B7ADFBACFA}"/>
                  </a:ext>
                </a:extLst>
              </p:cNvPr>
              <p:cNvSpPr txBox="1"/>
              <p:nvPr/>
            </p:nvSpPr>
            <p:spPr>
              <a:xfrm>
                <a:off x="5358163" y="5034003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31B3E5-C280-4C44-8B95-89B7ADFBA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63" y="5034003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DF55B70-72CA-41C8-986A-E07D567A6F20}"/>
                  </a:ext>
                </a:extLst>
              </p:cNvPr>
              <p:cNvSpPr txBox="1"/>
              <p:nvPr/>
            </p:nvSpPr>
            <p:spPr>
              <a:xfrm>
                <a:off x="5118543" y="2834890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DF55B70-72CA-41C8-986A-E07D567A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543" y="2834890"/>
                <a:ext cx="466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Logistic Regression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34CFF18-8868-4F2F-9CE3-96B638E69169}"/>
              </a:ext>
            </a:extLst>
          </p:cNvPr>
          <p:cNvSpPr/>
          <p:nvPr/>
        </p:nvSpPr>
        <p:spPr>
          <a:xfrm>
            <a:off x="2001328" y="2355011"/>
            <a:ext cx="1794295" cy="767751"/>
          </a:xfrm>
          <a:custGeom>
            <a:avLst/>
            <a:gdLst>
              <a:gd name="connsiteX0" fmla="*/ 1794295 w 1794295"/>
              <a:gd name="connsiteY0" fmla="*/ 595223 h 666047"/>
              <a:gd name="connsiteX1" fmla="*/ 577970 w 1794295"/>
              <a:gd name="connsiteY1" fmla="*/ 612476 h 666047"/>
              <a:gd name="connsiteX2" fmla="*/ 0 w 1794295"/>
              <a:gd name="connsiteY2" fmla="*/ 0 h 66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295" h="666047">
                <a:moveTo>
                  <a:pt x="1794295" y="595223"/>
                </a:moveTo>
                <a:cubicBezTo>
                  <a:pt x="1335657" y="653451"/>
                  <a:pt x="877019" y="711680"/>
                  <a:pt x="577970" y="612476"/>
                </a:cubicBezTo>
                <a:cubicBezTo>
                  <a:pt x="278921" y="513272"/>
                  <a:pt x="139460" y="25663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6C118F-E791-42C4-A928-DA11D7AB3C02}"/>
              </a:ext>
            </a:extLst>
          </p:cNvPr>
          <p:cNvSpPr/>
          <p:nvPr/>
        </p:nvSpPr>
        <p:spPr>
          <a:xfrm>
            <a:off x="1975449" y="3364302"/>
            <a:ext cx="1785668" cy="210661"/>
          </a:xfrm>
          <a:custGeom>
            <a:avLst/>
            <a:gdLst>
              <a:gd name="connsiteX0" fmla="*/ 1785668 w 1785668"/>
              <a:gd name="connsiteY0" fmla="*/ 172528 h 210661"/>
              <a:gd name="connsiteX1" fmla="*/ 715993 w 1785668"/>
              <a:gd name="connsiteY1" fmla="*/ 198407 h 210661"/>
              <a:gd name="connsiteX2" fmla="*/ 0 w 1785668"/>
              <a:gd name="connsiteY2" fmla="*/ 0 h 21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668" h="210661">
                <a:moveTo>
                  <a:pt x="1785668" y="172528"/>
                </a:moveTo>
                <a:cubicBezTo>
                  <a:pt x="1399636" y="199845"/>
                  <a:pt x="1013604" y="227162"/>
                  <a:pt x="715993" y="198407"/>
                </a:cubicBezTo>
                <a:cubicBezTo>
                  <a:pt x="418382" y="169652"/>
                  <a:pt x="209191" y="8482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FC1167-50E6-4F64-9D97-8843948AC1E9}"/>
              </a:ext>
            </a:extLst>
          </p:cNvPr>
          <p:cNvSpPr txBox="1"/>
          <p:nvPr/>
        </p:nvSpPr>
        <p:spPr>
          <a:xfrm>
            <a:off x="1399368" y="2011767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Tumor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3D145-088E-4309-91E5-C8C8498A41C5}"/>
              </a:ext>
            </a:extLst>
          </p:cNvPr>
          <p:cNvSpPr txBox="1"/>
          <p:nvPr/>
        </p:nvSpPr>
        <p:spPr>
          <a:xfrm>
            <a:off x="1514784" y="3045422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273139" y="5141343"/>
            <a:ext cx="1499925" cy="741872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797263" y="5055525"/>
                <a:ext cx="1936941" cy="964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Softmax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263" y="5055525"/>
                <a:ext cx="1936941" cy="964944"/>
              </a:xfrm>
              <a:prstGeom prst="rect">
                <a:avLst/>
              </a:prstGeom>
              <a:blipFill>
                <a:blip r:embed="rId9"/>
                <a:stretch>
                  <a:fillRect l="-314" t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530196" y="2195090"/>
            <a:ext cx="1145630" cy="885571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384273" y="1408647"/>
                <a:ext cx="3742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73" y="1408647"/>
                <a:ext cx="3742819" cy="646331"/>
              </a:xfrm>
              <a:prstGeom prst="rect">
                <a:avLst/>
              </a:prstGeom>
              <a:blipFill>
                <a:blip r:embed="rId10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10F50AA-B33B-46B9-83A0-FAE5B3D93E21}"/>
              </a:ext>
            </a:extLst>
          </p:cNvPr>
          <p:cNvSpPr/>
          <p:nvPr/>
        </p:nvSpPr>
        <p:spPr>
          <a:xfrm>
            <a:off x="7565366" y="3364302"/>
            <a:ext cx="1285336" cy="577970"/>
          </a:xfrm>
          <a:custGeom>
            <a:avLst/>
            <a:gdLst>
              <a:gd name="connsiteX0" fmla="*/ 1285336 w 1285336"/>
              <a:gd name="connsiteY0" fmla="*/ 0 h 577970"/>
              <a:gd name="connsiteX1" fmla="*/ 353683 w 1285336"/>
              <a:gd name="connsiteY1" fmla="*/ 120770 h 577970"/>
              <a:gd name="connsiteX2" fmla="*/ 0 w 1285336"/>
              <a:gd name="connsiteY2" fmla="*/ 577970 h 57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336" h="577970">
                <a:moveTo>
                  <a:pt x="1285336" y="0"/>
                </a:moveTo>
                <a:cubicBezTo>
                  <a:pt x="926621" y="12221"/>
                  <a:pt x="567906" y="24442"/>
                  <a:pt x="353683" y="120770"/>
                </a:cubicBezTo>
                <a:cubicBezTo>
                  <a:pt x="139460" y="217098"/>
                  <a:pt x="69730" y="397534"/>
                  <a:pt x="0" y="57797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D8D9CA-BAD2-4A1D-BDB5-EDB235124B29}"/>
              </a:ext>
            </a:extLst>
          </p:cNvPr>
          <p:cNvSpPr txBox="1"/>
          <p:nvPr/>
        </p:nvSpPr>
        <p:spPr>
          <a:xfrm>
            <a:off x="8773064" y="2853663"/>
            <a:ext cx="306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 values from 0 to 1</a:t>
            </a:r>
          </a:p>
          <a:p>
            <a:pPr algn="ctr"/>
            <a:r>
              <a:rPr lang="en-US" dirty="0"/>
              <a:t>Decision made by </a:t>
            </a:r>
          </a:p>
          <a:p>
            <a:pPr algn="ctr"/>
            <a:r>
              <a:rPr lang="en-US" dirty="0"/>
              <a:t>the biggest value in the output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9DB50BE-8D36-4F11-A0D6-10CAB9CB8014}"/>
              </a:ext>
            </a:extLst>
          </p:cNvPr>
          <p:cNvSpPr/>
          <p:nvPr/>
        </p:nvSpPr>
        <p:spPr>
          <a:xfrm>
            <a:off x="6963100" y="3358571"/>
            <a:ext cx="419162" cy="1527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C0B78C4-9577-4EE6-9526-D425DE4384BB}"/>
              </a:ext>
            </a:extLst>
          </p:cNvPr>
          <p:cNvGrpSpPr/>
          <p:nvPr/>
        </p:nvGrpSpPr>
        <p:grpSpPr>
          <a:xfrm>
            <a:off x="6241357" y="3220772"/>
            <a:ext cx="1441451" cy="1807863"/>
            <a:chOff x="6407149" y="3194893"/>
            <a:chExt cx="1441451" cy="180786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9E910AF-C291-4193-8E59-2F5DE026F269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09E0932-29FB-4456-ABEF-74AC3263EF4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09E0932-29FB-4456-ABEF-74AC3263E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1"/>
                  <a:stretch>
                    <a:fillRect l="-1299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9B53EF5-3EE2-47A5-9978-3D8F13AE9D0B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E9266D1-197D-4D2B-AD98-B7D1DC20D41B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9730B7A-FE57-4535-B5B2-57B096FB3F3C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15E9E98-91BE-414E-B123-595007C0BE72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15E9E98-91BE-414E-B123-595007C0B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F729E5-7974-4F25-BEFA-4D5CBB492DDB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E482F0-BBFE-4A7F-A9C1-D5B6E3783538}"/>
                </a:ext>
              </a:extLst>
            </p:cNvPr>
            <p:cNvCxnSpPr>
              <a:cxnSpLocks/>
              <a:stCxn id="75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10553EF-210F-4F17-8FC0-F823E302D5ED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23C0238-5006-4A4E-B07F-71C522A6514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23C0238-5006-4A4E-B07F-71C522A651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E6FFC98-A252-4639-97E7-10B185F00B9A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FA6F200-67B1-4406-B9BF-95908F18E7E6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57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62AD192-1FD2-46EB-9F88-8384E4E9DF82}"/>
              </a:ext>
            </a:extLst>
          </p:cNvPr>
          <p:cNvSpPr/>
          <p:nvPr/>
        </p:nvSpPr>
        <p:spPr>
          <a:xfrm>
            <a:off x="5680953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Layer NN with one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23347-3F10-4EB0-B970-F7D6EAEF86F2}"/>
              </a:ext>
            </a:extLst>
          </p:cNvPr>
          <p:cNvSpPr/>
          <p:nvPr/>
        </p:nvSpPr>
        <p:spPr>
          <a:xfrm>
            <a:off x="2608352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79A54F-5B33-4C92-BF27-145FF69309C8}"/>
              </a:ext>
            </a:extLst>
          </p:cNvPr>
          <p:cNvGrpSpPr/>
          <p:nvPr/>
        </p:nvGrpSpPr>
        <p:grpSpPr>
          <a:xfrm>
            <a:off x="2401376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F2982A-B69F-43BE-B2D1-DBF00694E1C4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14787E-8DFE-47B2-B6D9-07BCDF1CB7B0}"/>
              </a:ext>
            </a:extLst>
          </p:cNvPr>
          <p:cNvGrpSpPr/>
          <p:nvPr/>
        </p:nvGrpSpPr>
        <p:grpSpPr>
          <a:xfrm>
            <a:off x="4736799" y="2950178"/>
            <a:ext cx="1150368" cy="1807863"/>
            <a:chOff x="6407149" y="3194893"/>
            <a:chExt cx="1150368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D7CC39-47B3-4BCB-84FD-DBEDBDD6335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019982-3FB7-471B-A3B4-02A918F6BE8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CA2B7D-D1DE-493F-A0EB-99E66B4EBBB1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DA6948-00C1-4CAF-8647-EBAED81921F2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B49BCA-5264-4E61-92B6-91C1856E0C43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899CF82-E652-406E-AB88-FB48CC16282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26153A-3337-4C90-B6BB-52125F37AE1C}"/>
              </a:ext>
            </a:extLst>
          </p:cNvPr>
          <p:cNvGrpSpPr/>
          <p:nvPr/>
        </p:nvGrpSpPr>
        <p:grpSpPr>
          <a:xfrm>
            <a:off x="2830001" y="2748963"/>
            <a:ext cx="1906798" cy="1800322"/>
            <a:chOff x="2830001" y="2748963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A00EE1-89B9-4384-B38C-C5E7087C6028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830002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9E3E1E-D434-43E5-B71B-092271FE4E5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830001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BE5662-84B8-458F-A5E0-EC98343242A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830001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74790-FB2F-466C-8486-67FFE0D4B455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830001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9C2FBA-75D3-4394-8F2E-A7D494F9AE1A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2830002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A86C26-3545-4008-A537-0BB43A22DB4B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2830001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B98FC5-DF86-4676-87CC-4D3EDEDC5DD1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2830001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3E81F9-8A3B-499C-A77F-999122C6039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2830001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E04FBFC-A5EC-45EB-B72C-67FECDDC4724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830002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746998-8557-42D2-809A-316258D92F9C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830001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19F6D1-D6CF-4EF3-AB32-560350F1A439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830001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F8469B-5A3A-4497-9933-5965EFCB8312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2830001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C077DC-19BC-400A-84E6-985E3CB8DC70}"/>
              </a:ext>
            </a:extLst>
          </p:cNvPr>
          <p:cNvGrpSpPr/>
          <p:nvPr/>
        </p:nvGrpSpPr>
        <p:grpSpPr>
          <a:xfrm>
            <a:off x="2880892" y="3158936"/>
            <a:ext cx="1855907" cy="2451367"/>
            <a:chOff x="4551242" y="3158936"/>
            <a:chExt cx="1855907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027E3D-449D-4509-8262-44404D452023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3853862"/>
              <a:ext cx="1490053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DB3A40-9594-402F-AEF3-7663A5446993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158936"/>
              <a:ext cx="1490053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201C5F-791D-457F-A5DE-1E08613AE5E7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/>
              <p:nvPr/>
            </p:nvSpPr>
            <p:spPr>
              <a:xfrm>
                <a:off x="3896369" y="483036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369" y="4830362"/>
                <a:ext cx="4626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/>
              <p:nvPr/>
            </p:nvSpPr>
            <p:spPr>
              <a:xfrm>
                <a:off x="3613985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985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3C2B281-C3CE-4637-8425-6E71C9571AE8}"/>
              </a:ext>
            </a:extLst>
          </p:cNvPr>
          <p:cNvGrpSpPr/>
          <p:nvPr/>
        </p:nvGrpSpPr>
        <p:grpSpPr>
          <a:xfrm>
            <a:off x="7809400" y="3645104"/>
            <a:ext cx="1441451" cy="417514"/>
            <a:chOff x="6407149" y="3889819"/>
            <a:chExt cx="1441451" cy="41751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36C823-103C-41DA-A7CB-16B51E3160A4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DD2BC235-26A2-45FE-8DF8-81FBA9760177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DD2BC235-26A2-45FE-8DF8-81FBA97601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2DE984B-F19F-46E1-B873-54490B509F83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A997D9-BE08-48E4-B1BA-8C6E695ADE1C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F4A29C9-A3AB-45FB-BE48-5D05DDFF93A5}"/>
              </a:ext>
            </a:extLst>
          </p:cNvPr>
          <p:cNvGrpSpPr/>
          <p:nvPr/>
        </p:nvGrpSpPr>
        <p:grpSpPr>
          <a:xfrm>
            <a:off x="5887167" y="3158935"/>
            <a:ext cx="1922233" cy="1390349"/>
            <a:chOff x="5887167" y="3158935"/>
            <a:chExt cx="1922233" cy="1390349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3D5FF74-635E-494E-8B54-015E45D6893F}"/>
                </a:ext>
              </a:extLst>
            </p:cNvPr>
            <p:cNvCxnSpPr>
              <a:cxnSpLocks/>
              <a:stCxn id="17" idx="6"/>
              <a:endCxn id="94" idx="2"/>
            </p:cNvCxnSpPr>
            <p:nvPr/>
          </p:nvCxnSpPr>
          <p:spPr>
            <a:xfrm>
              <a:off x="5887167" y="3158935"/>
              <a:ext cx="1922233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0C94DC0-7AD2-4B68-9A53-371239F2A143}"/>
                </a:ext>
              </a:extLst>
            </p:cNvPr>
            <p:cNvCxnSpPr>
              <a:cxnSpLocks/>
              <a:stCxn id="13" idx="6"/>
              <a:endCxn id="94" idx="2"/>
            </p:cNvCxnSpPr>
            <p:nvPr/>
          </p:nvCxnSpPr>
          <p:spPr>
            <a:xfrm>
              <a:off x="5887167" y="3853861"/>
              <a:ext cx="1922233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C52A127-2818-4DFD-9776-3547A186D97D}"/>
                </a:ext>
              </a:extLst>
            </p:cNvPr>
            <p:cNvCxnSpPr>
              <a:cxnSpLocks/>
              <a:stCxn id="21" idx="6"/>
              <a:endCxn id="94" idx="2"/>
            </p:cNvCxnSpPr>
            <p:nvPr/>
          </p:nvCxnSpPr>
          <p:spPr>
            <a:xfrm flipV="1">
              <a:off x="5887167" y="3853862"/>
              <a:ext cx="1922233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45E0DF-49E0-4A0E-8E0A-FF74EE20F8C2}"/>
              </a:ext>
            </a:extLst>
          </p:cNvPr>
          <p:cNvGrpSpPr/>
          <p:nvPr/>
        </p:nvGrpSpPr>
        <p:grpSpPr>
          <a:xfrm>
            <a:off x="5953493" y="3853862"/>
            <a:ext cx="1855907" cy="1756441"/>
            <a:chOff x="4551242" y="3853862"/>
            <a:chExt cx="1855907" cy="1756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861BD6B-AB3C-449E-AE94-19B950E8FA6A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861BD6B-AB3C-449E-AE94-19B950E8FA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63D93D1-8732-4ADF-9E8A-DF244858D079}"/>
                </a:ext>
              </a:extLst>
            </p:cNvPr>
            <p:cNvCxnSpPr>
              <a:cxnSpLocks/>
              <a:stCxn id="104" idx="7"/>
              <a:endCxn id="94" idx="2"/>
            </p:cNvCxnSpPr>
            <p:nvPr/>
          </p:nvCxnSpPr>
          <p:spPr>
            <a:xfrm flipV="1">
              <a:off x="4917096" y="3853862"/>
              <a:ext cx="1490053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893D26-EBCD-4453-A550-1C144B03CE3C}"/>
                  </a:ext>
                </a:extLst>
              </p:cNvPr>
              <p:cNvSpPr txBox="1"/>
              <p:nvPr/>
            </p:nvSpPr>
            <p:spPr>
              <a:xfrm>
                <a:off x="6960234" y="4527207"/>
                <a:ext cx="553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893D26-EBCD-4453-A550-1C144B03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34" y="4527207"/>
                <a:ext cx="553165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73953CA-C9FE-4C50-BAE2-5FC59EDA0AD7}"/>
                  </a:ext>
                </a:extLst>
              </p:cNvPr>
              <p:cNvSpPr txBox="1"/>
              <p:nvPr/>
            </p:nvSpPr>
            <p:spPr>
              <a:xfrm>
                <a:off x="6336130" y="2978110"/>
                <a:ext cx="60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73953CA-C9FE-4C50-BAE2-5FC59EDA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30" y="2978110"/>
                <a:ext cx="60490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17E24E-3D3D-4973-8D09-C890250C5FA5}"/>
                  </a:ext>
                </a:extLst>
              </p:cNvPr>
              <p:cNvSpPr txBox="1"/>
              <p:nvPr/>
            </p:nvSpPr>
            <p:spPr>
              <a:xfrm>
                <a:off x="6156896" y="3934804"/>
                <a:ext cx="60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17E24E-3D3D-4973-8D09-C890250C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896" y="3934804"/>
                <a:ext cx="60490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53DFDC3-5997-4C00-98DB-668DAC0537E5}"/>
                  </a:ext>
                </a:extLst>
              </p:cNvPr>
              <p:cNvSpPr txBox="1"/>
              <p:nvPr/>
            </p:nvSpPr>
            <p:spPr>
              <a:xfrm>
                <a:off x="6106595" y="3457553"/>
                <a:ext cx="60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53DFDC3-5997-4C00-98DB-668DAC053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95" y="3457553"/>
                <a:ext cx="60490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04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1DFFF96-E992-426D-8CB9-AA98257A54F8}"/>
              </a:ext>
            </a:extLst>
          </p:cNvPr>
          <p:cNvSpPr/>
          <p:nvPr/>
        </p:nvSpPr>
        <p:spPr>
          <a:xfrm>
            <a:off x="772028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62AD192-1FD2-46EB-9F88-8384E4E9DF82}"/>
              </a:ext>
            </a:extLst>
          </p:cNvPr>
          <p:cNvSpPr/>
          <p:nvPr/>
        </p:nvSpPr>
        <p:spPr>
          <a:xfrm>
            <a:off x="466303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Layer NN with two outputs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23347-3F10-4EB0-B970-F7D6EAEF86F2}"/>
              </a:ext>
            </a:extLst>
          </p:cNvPr>
          <p:cNvSpPr/>
          <p:nvPr/>
        </p:nvSpPr>
        <p:spPr>
          <a:xfrm>
            <a:off x="1590438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79A54F-5B33-4C92-BF27-145FF69309C8}"/>
              </a:ext>
            </a:extLst>
          </p:cNvPr>
          <p:cNvGrpSpPr/>
          <p:nvPr/>
        </p:nvGrpSpPr>
        <p:grpSpPr>
          <a:xfrm>
            <a:off x="1383462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F2982A-B69F-43BE-B2D1-DBF00694E1C4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14787E-8DFE-47B2-B6D9-07BCDF1CB7B0}"/>
              </a:ext>
            </a:extLst>
          </p:cNvPr>
          <p:cNvGrpSpPr/>
          <p:nvPr/>
        </p:nvGrpSpPr>
        <p:grpSpPr>
          <a:xfrm>
            <a:off x="3718885" y="2950178"/>
            <a:ext cx="1150368" cy="1807863"/>
            <a:chOff x="6407149" y="3194893"/>
            <a:chExt cx="1150368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D7CC39-47B3-4BCB-84FD-DBEDBDD6335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019982-3FB7-471B-A3B4-02A918F6BE8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CA2B7D-D1DE-493F-A0EB-99E66B4EBBB1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DA6948-00C1-4CAF-8647-EBAED81921F2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B49BCA-5264-4E61-92B6-91C1856E0C43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899CF82-E652-406E-AB88-FB48CC16282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26153A-3337-4C90-B6BB-52125F37AE1C}"/>
              </a:ext>
            </a:extLst>
          </p:cNvPr>
          <p:cNvGrpSpPr/>
          <p:nvPr/>
        </p:nvGrpSpPr>
        <p:grpSpPr>
          <a:xfrm>
            <a:off x="1812087" y="2748963"/>
            <a:ext cx="1906798" cy="1800322"/>
            <a:chOff x="1812087" y="2748963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A00EE1-89B9-4384-B38C-C5E7087C6028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812088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9E3E1E-D434-43E5-B71B-092271FE4E5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1812087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BE5662-84B8-458F-A5E0-EC98343242A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812087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74790-FB2F-466C-8486-67FFE0D4B455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812087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9C2FBA-75D3-4394-8F2E-A7D494F9AE1A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812088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A86C26-3545-4008-A537-0BB43A22DB4B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812087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B98FC5-DF86-4676-87CC-4D3EDEDC5DD1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1812087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3E81F9-8A3B-499C-A77F-999122C6039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812087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E04FBFC-A5EC-45EB-B72C-67FECDDC4724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1812088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746998-8557-42D2-809A-316258D92F9C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812087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19F6D1-D6CF-4EF3-AB32-560350F1A439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1812087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F8469B-5A3A-4497-9933-5965EFCB8312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812087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C077DC-19BC-400A-84E6-985E3CB8DC70}"/>
              </a:ext>
            </a:extLst>
          </p:cNvPr>
          <p:cNvGrpSpPr/>
          <p:nvPr/>
        </p:nvGrpSpPr>
        <p:grpSpPr>
          <a:xfrm>
            <a:off x="1862978" y="3158936"/>
            <a:ext cx="1806589" cy="2451367"/>
            <a:chOff x="4551242" y="3158936"/>
            <a:chExt cx="1806589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027E3D-449D-4509-8262-44404D452023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3853862"/>
              <a:ext cx="1412415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DB3A40-9594-402F-AEF3-7663A5446993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158936"/>
              <a:ext cx="1412415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201C5F-791D-457F-A5DE-1E08613AE5E7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/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/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10A6BF5-4E06-48A1-A03C-1F3D7702EB3D}"/>
              </a:ext>
            </a:extLst>
          </p:cNvPr>
          <p:cNvGrpSpPr/>
          <p:nvPr/>
        </p:nvGrpSpPr>
        <p:grpSpPr>
          <a:xfrm>
            <a:off x="6791486" y="2949928"/>
            <a:ext cx="1150368" cy="1807863"/>
            <a:chOff x="6407149" y="3194893"/>
            <a:chExt cx="1150368" cy="180786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A960BA-445B-43DF-A002-359CD11B7CF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B8FF42-F4C9-4B3B-BE1D-1E3B7D41D120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5BF0AA2-A785-47E0-8CE8-51CC18FED61E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CC7BB1B-3616-43A8-BBA1-BBD9BFA03F5F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DE8CB55-73F5-4EA5-A3AC-DCCB48EFAE6D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F5B8BC-6BEF-47F7-9C64-419123A779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1B82A3-0A8D-41DA-8C2F-8BD56B431F26}"/>
              </a:ext>
            </a:extLst>
          </p:cNvPr>
          <p:cNvGrpSpPr/>
          <p:nvPr/>
        </p:nvGrpSpPr>
        <p:grpSpPr>
          <a:xfrm>
            <a:off x="4869253" y="3158686"/>
            <a:ext cx="1922233" cy="1390598"/>
            <a:chOff x="1804370" y="2763762"/>
            <a:chExt cx="1922233" cy="13905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63080A-D5E4-4323-B0B4-33AFD8299A7A}"/>
                </a:ext>
              </a:extLst>
            </p:cNvPr>
            <p:cNvCxnSpPr>
              <a:cxnSpLocks/>
              <a:stCxn id="17" idx="6"/>
              <a:endCxn id="58" idx="2"/>
            </p:cNvCxnSpPr>
            <p:nvPr/>
          </p:nvCxnSpPr>
          <p:spPr>
            <a:xfrm>
              <a:off x="1804370" y="2764011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32A69E3-5F7F-473D-8D6B-CC27DF6B43DF}"/>
                </a:ext>
              </a:extLst>
            </p:cNvPr>
            <p:cNvCxnSpPr>
              <a:cxnSpLocks/>
              <a:stCxn id="13" idx="6"/>
              <a:endCxn id="58" idx="2"/>
            </p:cNvCxnSpPr>
            <p:nvPr/>
          </p:nvCxnSpPr>
          <p:spPr>
            <a:xfrm flipV="1">
              <a:off x="1804370" y="345868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24F3AE2-F079-4A0D-870F-CC5E65DAB325}"/>
                </a:ext>
              </a:extLst>
            </p:cNvPr>
            <p:cNvCxnSpPr>
              <a:cxnSpLocks/>
              <a:stCxn id="21" idx="6"/>
              <a:endCxn id="58" idx="2"/>
            </p:cNvCxnSpPr>
            <p:nvPr/>
          </p:nvCxnSpPr>
          <p:spPr>
            <a:xfrm flipV="1">
              <a:off x="1804370" y="3458688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8CE0C15-B92C-4F37-8417-877C6475C000}"/>
                </a:ext>
              </a:extLst>
            </p:cNvPr>
            <p:cNvCxnSpPr>
              <a:cxnSpLocks/>
              <a:stCxn id="17" idx="6"/>
              <a:endCxn id="61" idx="2"/>
            </p:cNvCxnSpPr>
            <p:nvPr/>
          </p:nvCxnSpPr>
          <p:spPr>
            <a:xfrm flipV="1">
              <a:off x="1804370" y="2763762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E02F417-1ABC-4A29-84AB-06EE20299028}"/>
                </a:ext>
              </a:extLst>
            </p:cNvPr>
            <p:cNvCxnSpPr>
              <a:cxnSpLocks/>
              <a:stCxn id="13" idx="6"/>
              <a:endCxn id="61" idx="2"/>
            </p:cNvCxnSpPr>
            <p:nvPr/>
          </p:nvCxnSpPr>
          <p:spPr>
            <a:xfrm flipV="1">
              <a:off x="1804370" y="2763762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6F506F-CFC3-41DA-8D65-0300FB422938}"/>
                </a:ext>
              </a:extLst>
            </p:cNvPr>
            <p:cNvCxnSpPr>
              <a:cxnSpLocks/>
              <a:stCxn id="21" idx="6"/>
              <a:endCxn id="61" idx="2"/>
            </p:cNvCxnSpPr>
            <p:nvPr/>
          </p:nvCxnSpPr>
          <p:spPr>
            <a:xfrm flipV="1">
              <a:off x="1804370" y="2763762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29D2742-F3F9-491C-8BBF-30C8F2C2D42C}"/>
                </a:ext>
              </a:extLst>
            </p:cNvPr>
            <p:cNvCxnSpPr>
              <a:cxnSpLocks/>
              <a:stCxn id="17" idx="6"/>
              <a:endCxn id="64" idx="2"/>
            </p:cNvCxnSpPr>
            <p:nvPr/>
          </p:nvCxnSpPr>
          <p:spPr>
            <a:xfrm>
              <a:off x="1804370" y="2764011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1D6D132-B302-4AAE-8261-84EB4C7DF9D1}"/>
                </a:ext>
              </a:extLst>
            </p:cNvPr>
            <p:cNvCxnSpPr>
              <a:cxnSpLocks/>
              <a:stCxn id="21" idx="6"/>
              <a:endCxn id="64" idx="2"/>
            </p:cNvCxnSpPr>
            <p:nvPr/>
          </p:nvCxnSpPr>
          <p:spPr>
            <a:xfrm flipV="1">
              <a:off x="1804370" y="4154111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0384703-7D73-43E5-B823-E839C0BE9F9E}"/>
                </a:ext>
              </a:extLst>
            </p:cNvPr>
            <p:cNvCxnSpPr>
              <a:cxnSpLocks/>
              <a:stCxn id="13" idx="6"/>
              <a:endCxn id="64" idx="2"/>
            </p:cNvCxnSpPr>
            <p:nvPr/>
          </p:nvCxnSpPr>
          <p:spPr>
            <a:xfrm>
              <a:off x="1804370" y="3458937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3E01404-BC84-4747-99AB-C288247DF6F1}"/>
              </a:ext>
            </a:extLst>
          </p:cNvPr>
          <p:cNvGrpSpPr/>
          <p:nvPr/>
        </p:nvGrpSpPr>
        <p:grpSpPr>
          <a:xfrm>
            <a:off x="4994829" y="3158686"/>
            <a:ext cx="1796657" cy="2468604"/>
            <a:chOff x="4551242" y="3141699"/>
            <a:chExt cx="1796657" cy="246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8FBB993-5C2E-46A3-94A9-0C0C5A404A39}"/>
                </a:ext>
              </a:extLst>
            </p:cNvPr>
            <p:cNvCxnSpPr>
              <a:cxnSpLocks/>
              <a:stCxn id="108" idx="7"/>
              <a:endCxn id="58" idx="2"/>
            </p:cNvCxnSpPr>
            <p:nvPr/>
          </p:nvCxnSpPr>
          <p:spPr>
            <a:xfrm flipV="1">
              <a:off x="4917096" y="3836625"/>
              <a:ext cx="1430803" cy="141730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D29992C-5E8F-454B-8061-9F7C60A7EB73}"/>
                </a:ext>
              </a:extLst>
            </p:cNvPr>
            <p:cNvCxnSpPr>
              <a:cxnSpLocks/>
              <a:stCxn id="108" idx="7"/>
              <a:endCxn id="61" idx="2"/>
            </p:cNvCxnSpPr>
            <p:nvPr/>
          </p:nvCxnSpPr>
          <p:spPr>
            <a:xfrm flipV="1">
              <a:off x="4917096" y="3141699"/>
              <a:ext cx="1430803" cy="211223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80250F1-5A07-4414-84F9-FB4E111BA3FC}"/>
                </a:ext>
              </a:extLst>
            </p:cNvPr>
            <p:cNvCxnSpPr>
              <a:cxnSpLocks/>
              <a:stCxn id="108" idx="7"/>
              <a:endCxn id="64" idx="2"/>
            </p:cNvCxnSpPr>
            <p:nvPr/>
          </p:nvCxnSpPr>
          <p:spPr>
            <a:xfrm flipV="1">
              <a:off x="4917096" y="4532048"/>
              <a:ext cx="1430803" cy="72188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573750-71F6-435F-99EA-34BFA64851C5}"/>
                  </a:ext>
                </a:extLst>
              </p:cNvPr>
              <p:cNvSpPr txBox="1"/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573750-71F6-435F-99EA-34BFA648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0645F5-A17D-464F-8388-2CA82699C17E}"/>
                  </a:ext>
                </a:extLst>
              </p:cNvPr>
              <p:cNvSpPr txBox="1"/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0645F5-A17D-464F-8388-2CA82699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9A6334-8ECF-46EC-8F78-6DCD7B67422D}"/>
              </a:ext>
            </a:extLst>
          </p:cNvPr>
          <p:cNvGrpSpPr/>
          <p:nvPr/>
        </p:nvGrpSpPr>
        <p:grpSpPr>
          <a:xfrm>
            <a:off x="9848736" y="3248770"/>
            <a:ext cx="1150368" cy="1112937"/>
            <a:chOff x="6407149" y="3889819"/>
            <a:chExt cx="1150368" cy="1112937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CDD10B-83F5-4EA7-8CCB-AD17655BD2AA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8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187DF9-9AF5-4265-9AFC-11E2E24750FD}"/>
                </a:ext>
              </a:extLst>
            </p:cNvPr>
            <p:cNvCxnSpPr>
              <a:cxnSpLocks/>
              <a:stCxn id="118" idx="6"/>
              <a:endCxn id="11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1747A75-F6D5-40C3-B02A-6B0C883F013B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AB1ABD8-B3F7-4719-86AF-107747714540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289C62-7BE3-4825-9BD0-A0122517173F}"/>
              </a:ext>
            </a:extLst>
          </p:cNvPr>
          <p:cNvGrpSpPr/>
          <p:nvPr/>
        </p:nvGrpSpPr>
        <p:grpSpPr>
          <a:xfrm>
            <a:off x="7941854" y="3158685"/>
            <a:ext cx="1906882" cy="1390349"/>
            <a:chOff x="4724571" y="2611361"/>
            <a:chExt cx="1906882" cy="139034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0930AC6-448C-44A1-888A-B6F722A4F720}"/>
                </a:ext>
              </a:extLst>
            </p:cNvPr>
            <p:cNvCxnSpPr>
              <a:cxnSpLocks/>
              <a:stCxn id="59" idx="6"/>
              <a:endCxn id="118" idx="2"/>
            </p:cNvCxnSpPr>
            <p:nvPr/>
          </p:nvCxnSpPr>
          <p:spPr>
            <a:xfrm flipV="1">
              <a:off x="4724571" y="2910204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285BC4D-E15B-4ADC-B8C7-A75ADBE39210}"/>
                </a:ext>
              </a:extLst>
            </p:cNvPr>
            <p:cNvCxnSpPr>
              <a:cxnSpLocks/>
              <a:stCxn id="65" idx="6"/>
              <a:endCxn id="118" idx="2"/>
            </p:cNvCxnSpPr>
            <p:nvPr/>
          </p:nvCxnSpPr>
          <p:spPr>
            <a:xfrm flipV="1">
              <a:off x="4724571" y="2910204"/>
              <a:ext cx="1906882" cy="109150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D116AEA-A32D-435D-8260-1278824CF8B2}"/>
                </a:ext>
              </a:extLst>
            </p:cNvPr>
            <p:cNvCxnSpPr>
              <a:cxnSpLocks/>
              <a:stCxn id="62" idx="6"/>
              <a:endCxn id="118" idx="2"/>
            </p:cNvCxnSpPr>
            <p:nvPr/>
          </p:nvCxnSpPr>
          <p:spPr>
            <a:xfrm>
              <a:off x="4724571" y="2611361"/>
              <a:ext cx="1906882" cy="2988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F964B19-B57F-4171-9D1B-1F96DB278EF4}"/>
                </a:ext>
              </a:extLst>
            </p:cNvPr>
            <p:cNvCxnSpPr>
              <a:cxnSpLocks/>
              <a:stCxn id="62" idx="6"/>
              <a:endCxn id="124" idx="2"/>
            </p:cNvCxnSpPr>
            <p:nvPr/>
          </p:nvCxnSpPr>
          <p:spPr>
            <a:xfrm>
              <a:off x="4724571" y="2611361"/>
              <a:ext cx="1906882" cy="99426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F399330-E77E-46E6-B070-F9B77A28B5CB}"/>
                </a:ext>
              </a:extLst>
            </p:cNvPr>
            <p:cNvCxnSpPr>
              <a:cxnSpLocks/>
              <a:stCxn id="65" idx="6"/>
              <a:endCxn id="124" idx="2"/>
            </p:cNvCxnSpPr>
            <p:nvPr/>
          </p:nvCxnSpPr>
          <p:spPr>
            <a:xfrm flipV="1">
              <a:off x="4724571" y="3605627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832C34A-EE21-429C-B99E-741FA01845AA}"/>
                </a:ext>
              </a:extLst>
            </p:cNvPr>
            <p:cNvCxnSpPr>
              <a:cxnSpLocks/>
              <a:stCxn id="59" idx="6"/>
              <a:endCxn id="124" idx="2"/>
            </p:cNvCxnSpPr>
            <p:nvPr/>
          </p:nvCxnSpPr>
          <p:spPr>
            <a:xfrm>
              <a:off x="4724571" y="3306287"/>
              <a:ext cx="1906882" cy="29934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A6BA2C9-A8EA-4D9D-B675-F56176E10AFA}"/>
              </a:ext>
            </a:extLst>
          </p:cNvPr>
          <p:cNvGrpSpPr/>
          <p:nvPr/>
        </p:nvGrpSpPr>
        <p:grpSpPr>
          <a:xfrm>
            <a:off x="8145653" y="3457528"/>
            <a:ext cx="1703083" cy="2152775"/>
            <a:chOff x="4644816" y="3288141"/>
            <a:chExt cx="1703083" cy="2152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/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E83B321-73CE-41DB-9BEB-5BADB6458C76}"/>
                </a:ext>
              </a:extLst>
            </p:cNvPr>
            <p:cNvCxnSpPr>
              <a:cxnSpLocks/>
              <a:stCxn id="138" idx="7"/>
              <a:endCxn id="118" idx="2"/>
            </p:cNvCxnSpPr>
            <p:nvPr/>
          </p:nvCxnSpPr>
          <p:spPr>
            <a:xfrm flipV="1">
              <a:off x="5010670" y="3288141"/>
              <a:ext cx="1337229" cy="17964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FA4144F-37C1-4089-AE18-520D02A24086}"/>
                </a:ext>
              </a:extLst>
            </p:cNvPr>
            <p:cNvCxnSpPr>
              <a:cxnSpLocks/>
              <a:stCxn id="138" idx="7"/>
              <a:endCxn id="124" idx="2"/>
            </p:cNvCxnSpPr>
            <p:nvPr/>
          </p:nvCxnSpPr>
          <p:spPr>
            <a:xfrm flipV="1">
              <a:off x="5010670" y="3983564"/>
              <a:ext cx="1337229" cy="11009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3572C07-21B0-4562-A1F0-777F5E4D0B7C}"/>
                  </a:ext>
                </a:extLst>
              </p:cNvPr>
              <p:cNvSpPr txBox="1"/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3572C07-21B0-4562-A1F0-777F5E4D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FEF9DE0-A9A7-4F5E-85D0-940EA98D2AAC}"/>
                  </a:ext>
                </a:extLst>
              </p:cNvPr>
              <p:cNvSpPr txBox="1"/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FEF9DE0-A9A7-4F5E-85D0-940EA98D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F514E4-9706-42C8-A5B5-A15A7B312943}"/>
              </a:ext>
            </a:extLst>
          </p:cNvPr>
          <p:cNvCxnSpPr>
            <a:cxnSpLocks/>
          </p:cNvCxnSpPr>
          <p:nvPr/>
        </p:nvCxnSpPr>
        <p:spPr>
          <a:xfrm>
            <a:off x="10999104" y="3457527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D889126-922E-49F0-BB0A-531A74317ACF}"/>
              </a:ext>
            </a:extLst>
          </p:cNvPr>
          <p:cNvCxnSpPr>
            <a:cxnSpLocks/>
          </p:cNvCxnSpPr>
          <p:nvPr/>
        </p:nvCxnSpPr>
        <p:spPr>
          <a:xfrm>
            <a:off x="10999104" y="415295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8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ru-RU" dirty="0"/>
              <a:t> </a:t>
            </a:r>
            <a:r>
              <a:rPr lang="en-US" dirty="0"/>
              <a:t>Optimization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B78A6A2-34B2-4C81-9321-BB92187331DE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3D266-718E-44B0-B556-37401341BC27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84564E-A2D9-4146-B0A3-E4FE43AB34C7}"/>
              </a:ext>
            </a:extLst>
          </p:cNvPr>
          <p:cNvSpPr/>
          <p:nvPr/>
        </p:nvSpPr>
        <p:spPr>
          <a:xfrm>
            <a:off x="8867955" y="3284412"/>
            <a:ext cx="1005840" cy="670560"/>
          </a:xfrm>
          <a:custGeom>
            <a:avLst/>
            <a:gdLst>
              <a:gd name="connsiteX0" fmla="*/ 1005840 w 1005840"/>
              <a:gd name="connsiteY0" fmla="*/ 0 h 670560"/>
              <a:gd name="connsiteX1" fmla="*/ 259080 w 1005840"/>
              <a:gd name="connsiteY1" fmla="*/ 213360 h 670560"/>
              <a:gd name="connsiteX2" fmla="*/ 0 w 1005840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670560">
                <a:moveTo>
                  <a:pt x="1005840" y="0"/>
                </a:moveTo>
                <a:cubicBezTo>
                  <a:pt x="716280" y="50800"/>
                  <a:pt x="426720" y="101600"/>
                  <a:pt x="259080" y="213360"/>
                </a:cubicBezTo>
                <a:cubicBezTo>
                  <a:pt x="91440" y="325120"/>
                  <a:pt x="45720" y="497840"/>
                  <a:pt x="0" y="67056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080FE-C8C1-4523-8DE0-77CAF7524A1E}"/>
              </a:ext>
            </a:extLst>
          </p:cNvPr>
          <p:cNvSpPr txBox="1"/>
          <p:nvPr/>
        </p:nvSpPr>
        <p:spPr>
          <a:xfrm>
            <a:off x="9284659" y="284928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 Value</a:t>
            </a:r>
          </a:p>
        </p:txBody>
      </p:sp>
    </p:spTree>
    <p:extLst>
      <p:ext uri="{BB962C8B-B14F-4D97-AF65-F5344CB8AC3E}">
        <p14:creationId xmlns:p14="http://schemas.microsoft.com/office/powerpoint/2010/main" val="132273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ru-RU" dirty="0"/>
              <a:t> </a:t>
            </a:r>
            <a:r>
              <a:rPr lang="en-US" dirty="0"/>
              <a:t>Optimization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B78A6A2-34B2-4C81-9321-BB92187331DE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3D266-718E-44B0-B556-37401341BC27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84564E-A2D9-4146-B0A3-E4FE43AB34C7}"/>
              </a:ext>
            </a:extLst>
          </p:cNvPr>
          <p:cNvSpPr/>
          <p:nvPr/>
        </p:nvSpPr>
        <p:spPr>
          <a:xfrm>
            <a:off x="8867955" y="3284412"/>
            <a:ext cx="1005840" cy="670560"/>
          </a:xfrm>
          <a:custGeom>
            <a:avLst/>
            <a:gdLst>
              <a:gd name="connsiteX0" fmla="*/ 1005840 w 1005840"/>
              <a:gd name="connsiteY0" fmla="*/ 0 h 670560"/>
              <a:gd name="connsiteX1" fmla="*/ 259080 w 1005840"/>
              <a:gd name="connsiteY1" fmla="*/ 213360 h 670560"/>
              <a:gd name="connsiteX2" fmla="*/ 0 w 1005840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670560">
                <a:moveTo>
                  <a:pt x="1005840" y="0"/>
                </a:moveTo>
                <a:cubicBezTo>
                  <a:pt x="716280" y="50800"/>
                  <a:pt x="426720" y="101600"/>
                  <a:pt x="259080" y="213360"/>
                </a:cubicBezTo>
                <a:cubicBezTo>
                  <a:pt x="91440" y="325120"/>
                  <a:pt x="45720" y="497840"/>
                  <a:pt x="0" y="67056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080FE-C8C1-4523-8DE0-77CAF7524A1E}"/>
              </a:ext>
            </a:extLst>
          </p:cNvPr>
          <p:cNvSpPr txBox="1"/>
          <p:nvPr/>
        </p:nvSpPr>
        <p:spPr>
          <a:xfrm>
            <a:off x="9284659" y="284928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 Value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59009C-BAAD-4B3C-832F-D7EBAAC9AB11}"/>
              </a:ext>
            </a:extLst>
          </p:cNvPr>
          <p:cNvSpPr/>
          <p:nvPr/>
        </p:nvSpPr>
        <p:spPr>
          <a:xfrm>
            <a:off x="4855988" y="2980366"/>
            <a:ext cx="414800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CA8BFC-2058-4110-B946-A061BBC39111}"/>
              </a:ext>
            </a:extLst>
          </p:cNvPr>
          <p:cNvSpPr/>
          <p:nvPr/>
        </p:nvSpPr>
        <p:spPr>
          <a:xfrm>
            <a:off x="3764616" y="2070340"/>
            <a:ext cx="1165524" cy="909080"/>
          </a:xfrm>
          <a:custGeom>
            <a:avLst/>
            <a:gdLst>
              <a:gd name="connsiteX0" fmla="*/ 0 w 1173480"/>
              <a:gd name="connsiteY0" fmla="*/ 0 h 1082040"/>
              <a:gd name="connsiteX1" fmla="*/ 815340 w 1173480"/>
              <a:gd name="connsiteY1" fmla="*/ 457200 h 1082040"/>
              <a:gd name="connsiteX2" fmla="*/ 1173480 w 1173480"/>
              <a:gd name="connsiteY2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480" h="1082040">
                <a:moveTo>
                  <a:pt x="0" y="0"/>
                </a:moveTo>
                <a:cubicBezTo>
                  <a:pt x="309880" y="138430"/>
                  <a:pt x="619760" y="276860"/>
                  <a:pt x="815340" y="457200"/>
                </a:cubicBezTo>
                <a:cubicBezTo>
                  <a:pt x="1010920" y="637540"/>
                  <a:pt x="1092200" y="859790"/>
                  <a:pt x="1173480" y="108204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/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gradient for </a:t>
                </a:r>
                <a:r>
                  <a:rPr lang="en-US" i="1" dirty="0"/>
                  <a:t>weights</a:t>
                </a:r>
              </a:p>
              <a:p>
                <a:pPr algn="ctr"/>
                <a:r>
                  <a:rPr lang="en-US" dirty="0"/>
                  <a:t>“Given our data, how should we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slightly so Loss function value is a little bit better?”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blipFill>
                <a:blip r:embed="rId15"/>
                <a:stretch>
                  <a:fillRect t="-2538" r="-68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9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1662</Words>
  <Application>Microsoft Office PowerPoint</Application>
  <PresentationFormat>Widescreen</PresentationFormat>
  <Paragraphs>511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Deep Neural Networks and Where to Find Them</vt:lpstr>
      <vt:lpstr>Recap</vt:lpstr>
      <vt:lpstr>Recap</vt:lpstr>
      <vt:lpstr>Binary Logistic Regression</vt:lpstr>
      <vt:lpstr>Multiclass Logistic Regression</vt:lpstr>
      <vt:lpstr>2 Layer NN with one output</vt:lpstr>
      <vt:lpstr>3 Layer NN with two outputs</vt:lpstr>
      <vt:lpstr>Logistic Regression Optimization</vt:lpstr>
      <vt:lpstr>Logistic Regression Optimization</vt:lpstr>
      <vt:lpstr>Logistic Regression Optimization</vt:lpstr>
      <vt:lpstr>Logistic Regression Optimization</vt:lpstr>
      <vt:lpstr>NN Optimization. Chain Rule</vt:lpstr>
      <vt:lpstr>Optimizing Complex Networks</vt:lpstr>
      <vt:lpstr>How to update weights?</vt:lpstr>
      <vt:lpstr>Chain rule</vt:lpstr>
      <vt:lpstr>Chain rule</vt:lpstr>
      <vt:lpstr>Chain rule</vt:lpstr>
      <vt:lpstr>Chain rule</vt:lpstr>
      <vt:lpstr>Chain rule</vt:lpstr>
      <vt:lpstr>Chain rule</vt:lpstr>
      <vt:lpstr>Chain rule</vt:lpstr>
      <vt:lpstr>Chain rule</vt:lpstr>
      <vt:lpstr>Backpropagation</vt:lpstr>
      <vt:lpstr>Mini-batch</vt:lpstr>
      <vt:lpstr>NN Matrix Representation</vt:lpstr>
      <vt:lpstr>Linear Algebra Recap</vt:lpstr>
      <vt:lpstr>Vector and Matrix Operations</vt:lpstr>
      <vt:lpstr>Vector and Matrix Operations</vt:lpstr>
      <vt:lpstr>Vector and Matrix Operations</vt:lpstr>
      <vt:lpstr>Input as a Matrix</vt:lpstr>
      <vt:lpstr>Dense Layer via Matrices</vt:lpstr>
      <vt:lpstr>Dense Layer via Matrices</vt:lpstr>
      <vt:lpstr>Dense Layer via Matrices</vt:lpstr>
      <vt:lpstr>Dense Layer via Matrices</vt:lpstr>
      <vt:lpstr>Dense Layer via Matrices</vt:lpstr>
      <vt:lpstr>Applying Activation Functions</vt:lpstr>
      <vt:lpstr>Why Do We Care About These Matrices</vt:lpstr>
      <vt:lpstr>Matrices Recap</vt:lpstr>
      <vt:lpstr>Lecture Recap</vt:lpstr>
      <vt:lpstr>This is It For the Second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Korenev</dc:creator>
  <cp:lastModifiedBy>Artem Korenev</cp:lastModifiedBy>
  <cp:revision>32</cp:revision>
  <dcterms:created xsi:type="dcterms:W3CDTF">2018-01-15T21:26:57Z</dcterms:created>
  <dcterms:modified xsi:type="dcterms:W3CDTF">2018-01-16T16:34:02Z</dcterms:modified>
</cp:coreProperties>
</file>