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0" r:id="rId5"/>
    <p:sldId id="273" r:id="rId6"/>
    <p:sldId id="274" r:id="rId7"/>
    <p:sldId id="271" r:id="rId8"/>
    <p:sldId id="272" r:id="rId9"/>
    <p:sldId id="275" r:id="rId10"/>
    <p:sldId id="259" r:id="rId11"/>
    <p:sldId id="263" r:id="rId12"/>
    <p:sldId id="300" r:id="rId13"/>
    <p:sldId id="301" r:id="rId14"/>
    <p:sldId id="302" r:id="rId15"/>
    <p:sldId id="303" r:id="rId16"/>
    <p:sldId id="304" r:id="rId17"/>
    <p:sldId id="305" r:id="rId18"/>
    <p:sldId id="260" r:id="rId19"/>
    <p:sldId id="293" r:id="rId20"/>
    <p:sldId id="264" r:id="rId21"/>
    <p:sldId id="276" r:id="rId22"/>
    <p:sldId id="277" r:id="rId23"/>
    <p:sldId id="278" r:id="rId24"/>
    <p:sldId id="279" r:id="rId25"/>
    <p:sldId id="288" r:id="rId26"/>
    <p:sldId id="289" r:id="rId27"/>
    <p:sldId id="290" r:id="rId28"/>
    <p:sldId id="294" r:id="rId29"/>
    <p:sldId id="280" r:id="rId30"/>
    <p:sldId id="311" r:id="rId31"/>
    <p:sldId id="306" r:id="rId32"/>
    <p:sldId id="307" r:id="rId33"/>
    <p:sldId id="308" r:id="rId34"/>
    <p:sldId id="309" r:id="rId35"/>
    <p:sldId id="310" r:id="rId36"/>
    <p:sldId id="261" r:id="rId37"/>
    <p:sldId id="266" r:id="rId38"/>
    <p:sldId id="285" r:id="rId39"/>
    <p:sldId id="296" r:id="rId40"/>
    <p:sldId id="297" r:id="rId41"/>
    <p:sldId id="287" r:id="rId42"/>
    <p:sldId id="295" r:id="rId43"/>
    <p:sldId id="298" r:id="rId44"/>
    <p:sldId id="299" r:id="rId45"/>
    <p:sldId id="282" r:id="rId46"/>
    <p:sldId id="283" r:id="rId47"/>
    <p:sldId id="26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FC70-439C-43B5-9EBD-8C4D2B465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E50AE-9DEB-40CE-BBAE-A81673185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350E4-D408-44EB-B813-36237E90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BF29-6F9B-45E7-A410-5D4D9F573324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489AA-176A-4D79-B102-5950DDFE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EB712-7237-4E55-8E9D-F1199CD1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F4C8-86D4-4258-8282-509C0621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3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39C2-0E94-4B3C-97E1-F8CC6CDC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F47C6-99F6-4549-8EB1-FFCA0635E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81011-C3C7-4AC3-8724-8102CA72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BF29-6F9B-45E7-A410-5D4D9F573324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F8363-1585-45C4-AAAA-5A85155B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44FDB-4660-4F6B-8F1C-DF796E59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F4C8-86D4-4258-8282-509C0621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1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53B548-D098-472A-8D9D-B8EEC0CFF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4F916-7515-4B1E-8BE7-09694314C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E4C39-CF72-4CB6-9B91-93D4AC18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BF29-6F9B-45E7-A410-5D4D9F573324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1D39B-42B3-4BAE-A3F3-0D648EB0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63957-EB95-45A7-9461-F84FB4EC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F4C8-86D4-4258-8282-509C0621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0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AFB5-4242-49D9-ACB8-49341987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99827-E5AC-4957-8CA2-B20798C1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6AADE-7905-432A-8A6F-0F7387E0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BF29-6F9B-45E7-A410-5D4D9F573324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6B666-F59B-46E2-BE71-D4D1FE6F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6E888-06BE-473A-95F5-DDF6E4CD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F4C8-86D4-4258-8282-509C0621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6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5945-D659-48AF-B772-9B8EA1AA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3D57D-CDFC-4141-BDC4-537ED0960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8EBC7-BB98-4A22-A848-C26E33BD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BF29-6F9B-45E7-A410-5D4D9F573324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29233-6F1C-4C86-AB21-6D630CAE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156A4-20A7-480F-9A3D-FC782F5C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F4C8-86D4-4258-8282-509C0621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9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2E805-B18B-40E2-9957-AA7DABFF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D99D0-EB64-4C90-94CC-3FCAFA65A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91D4C-211A-4A30-8827-27A95B0E7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E7BAB-8C96-44CE-9D97-D39C5CF6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BF29-6F9B-45E7-A410-5D4D9F573324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9EEB0-0CC5-427F-9047-ACC46B5C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05F41-EB90-4B5A-9B15-398905CE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F4C8-86D4-4258-8282-509C0621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7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7996-2499-4F1F-A29A-DB636936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D657F-5EF8-4958-A9E8-EBDE6BD55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C2E4A-8341-41DD-A126-290F7A9BB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B1922-E0CC-4908-A3A0-3B480BE6D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C31F3-F5D9-428E-B968-A74733215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745BFD-022B-4064-9A10-AA5C1A9A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BF29-6F9B-45E7-A410-5D4D9F573324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C30D6-7866-4193-B3F5-F011C20F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15BDC-15FC-47FA-8C07-22024E9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F4C8-86D4-4258-8282-509C0621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9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196B-FFF8-4F85-94D9-B295302D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0B81A-75B1-4BE7-98EC-F66967BD8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BF29-6F9B-45E7-A410-5D4D9F573324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8329B-4D06-45C0-A481-39788D8D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C4BB8-F861-4E8C-BBCD-8BD04EFA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F4C8-86D4-4258-8282-509C0621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6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8FBBF-82D1-4ABC-B403-EF445447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BF29-6F9B-45E7-A410-5D4D9F573324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806FA-50EC-4BF7-882A-25EAD43E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8EC0F-2270-45B9-A459-033F25DE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F4C8-86D4-4258-8282-509C0621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2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E8463-E161-41C0-BCFF-F8D452580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8E06A-C6FB-4C09-91F8-2EC1897CE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3E61F-45B2-4E6A-B447-5E93E126D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D04C5-F2B0-4006-BE15-4BB51C4C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BF29-6F9B-45E7-A410-5D4D9F573324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3AE0F-2B6E-4346-952F-B376C09E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02013-825C-4163-B54A-DF52A87F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F4C8-86D4-4258-8282-509C0621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2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9FA9-8643-49AE-BD6E-C08A981B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EB207-13C8-432E-8B22-0E3612CD4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D469D-29D6-4B6A-AD1B-B84911E1F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D643B-9A28-4C4D-B996-F460035A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BF29-6F9B-45E7-A410-5D4D9F573324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3E12B-E12C-4659-93B8-614395A3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335F3-50FC-427B-9158-BEDE5C94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F4C8-86D4-4258-8282-509C0621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3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BD740F-E0F3-4080-A308-6E36E7CB4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2A9A2-2163-4C2D-93F8-6C50B5B8B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F7D8B-B503-4A5E-A040-20FC82152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3BF29-6F9B-45E7-A410-5D4D9F573324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50EEC-9FCA-410B-825A-86DFFF56C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248A9-9B87-43C7-871C-7D991345C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CF4C8-86D4-4258-8282-509C0621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2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57.png"/><Relationship Id="rId21" Type="http://schemas.openxmlformats.org/officeDocument/2006/relationships/image" Target="../media/image18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17.png"/><Relationship Id="rId2" Type="http://schemas.openxmlformats.org/officeDocument/2006/relationships/image" Target="../media/image56.png"/><Relationship Id="rId16" Type="http://schemas.openxmlformats.org/officeDocument/2006/relationships/image" Target="../media/image16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14.png"/><Relationship Id="rId19" Type="http://schemas.openxmlformats.org/officeDocument/2006/relationships/image" Target="../media/image7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1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50.png"/><Relationship Id="rId7" Type="http://schemas.openxmlformats.org/officeDocument/2006/relationships/image" Target="../media/image191.png"/><Relationship Id="rId12" Type="http://schemas.openxmlformats.org/officeDocument/2006/relationships/image" Target="../media/image52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1.png"/><Relationship Id="rId5" Type="http://schemas.openxmlformats.org/officeDocument/2006/relationships/image" Target="../media/image170.png"/><Relationship Id="rId10" Type="http://schemas.openxmlformats.org/officeDocument/2006/relationships/image" Target="../media/image50.png"/><Relationship Id="rId4" Type="http://schemas.openxmlformats.org/officeDocument/2006/relationships/image" Target="../media/image161.png"/><Relationship Id="rId9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65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64.png"/><Relationship Id="rId2" Type="http://schemas.openxmlformats.org/officeDocument/2006/relationships/image" Target="../media/image56.png"/><Relationship Id="rId16" Type="http://schemas.openxmlformats.org/officeDocument/2006/relationships/image" Target="../media/image55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54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53.png"/><Relationship Id="rId19" Type="http://schemas.openxmlformats.org/officeDocument/2006/relationships/image" Target="../media/image70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57.png"/><Relationship Id="rId21" Type="http://schemas.openxmlformats.org/officeDocument/2006/relationships/image" Target="../media/image18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17.png"/><Relationship Id="rId2" Type="http://schemas.openxmlformats.org/officeDocument/2006/relationships/image" Target="../media/image56.png"/><Relationship Id="rId16" Type="http://schemas.openxmlformats.org/officeDocument/2006/relationships/image" Target="../media/image16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14.png"/><Relationship Id="rId19" Type="http://schemas.openxmlformats.org/officeDocument/2006/relationships/image" Target="../media/image7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583D-6EC1-476E-AB9B-4297203EE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Neural Networks</a:t>
            </a:r>
            <a:br>
              <a:rPr lang="en-US" dirty="0"/>
            </a:br>
            <a:r>
              <a:rPr lang="en-US" sz="4800" dirty="0"/>
              <a:t>And Where to Find Them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63339-B328-4BFD-A7C6-99BD995CD4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3</a:t>
            </a:r>
          </a:p>
          <a:p>
            <a:r>
              <a:rPr lang="en-US" dirty="0"/>
              <a:t>Artem Korenev, Nikita </a:t>
            </a:r>
            <a:r>
              <a:rPr lang="en-US" dirty="0" err="1"/>
              <a:t>Gryaznov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14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0EEE-C35F-452C-BF1F-743BD8C2C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6367A-1EBA-4F43-A491-25B63034F1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42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0EEE-C35F-452C-BF1F-743BD8C2C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D499B-8FC8-49DD-BC28-E44419E42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non-linearity function between layers of Neural Networks</a:t>
            </a:r>
          </a:p>
          <a:p>
            <a:r>
              <a:rPr lang="en-US" dirty="0"/>
              <a:t>The main reason why NNs are so powerful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Popular Activation Functions:</a:t>
            </a:r>
          </a:p>
          <a:p>
            <a:r>
              <a:rPr lang="en-US" dirty="0"/>
              <a:t>Sigmoid</a:t>
            </a:r>
          </a:p>
          <a:p>
            <a:r>
              <a:rPr lang="en-US" dirty="0"/>
              <a:t>Tanh</a:t>
            </a:r>
          </a:p>
          <a:p>
            <a:r>
              <a:rPr lang="en-US" dirty="0" err="1"/>
              <a:t>ReLU</a:t>
            </a:r>
            <a:r>
              <a:rPr lang="en-US" dirty="0"/>
              <a:t> (and many variations)</a:t>
            </a:r>
          </a:p>
        </p:txBody>
      </p:sp>
    </p:spTree>
    <p:extLst>
      <p:ext uri="{BB962C8B-B14F-4D97-AF65-F5344CB8AC3E}">
        <p14:creationId xmlns:p14="http://schemas.microsoft.com/office/powerpoint/2010/main" val="1569839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4E6C-6A04-4993-9837-7F9E5759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</a:t>
            </a:r>
            <a:endParaRPr lang="ru-RU" dirty="0"/>
          </a:p>
        </p:txBody>
      </p:sp>
      <p:sp>
        <p:nvSpPr>
          <p:cNvPr id="11" name="AutoShape 6" descr="data:image/png;base64,iVBORw0KGgoAAAANSUhEUgAAAlYAAAGfCAYAAACdqpz+AAAABHNCSVQICAgIfAhkiAAAAAlwSFlz%0AAAALEgAACxIB0t1+/AAAIABJREFUeJzt3XmYVPWd7/HPt6o3mu6Gbnph33dEFAFxBTeCxiXOmKhZ%0A1bjlaia5s0STuZM48eZOJslkbnInEx+ixphEmcSYDBiiEdGgCSiLgNBNyyLYDU1vLE2v1VX1u39U%0ACU3b0AVU96nl/Xqeeuosv676nj7Vpz59lt8x55wAAABw9nxeFwAAAJAqCFYAAABxQrACAACIE4IV%0AAABAnBCsAAAA4oRgBQAAECcEKwAAgDghWAEAAMQJwQoAACBOMrx64+LiYjd27Fiv3h4AACBmGzZs%0AaHDOlfTWzrNgNXbsWK1fv96rtwcAAIiZme2NpR2HAgEAAOKEYAUAABAnBCsAAIA48ewcq550dnaq%0Aurpa7e3tXpeSFHJycjRy5EhlZmZ6XQoAAFCCBavq6mrl5+dr7NixMjOvy0lozjk1Njaqurpa48aN%0A87ocAACgBDsU2N7eriFDhhCqYmBmGjJkCHv3AABIIAkVrCQRqk4DvysAABJLwgUrAACAZEWw6sG3%0AvvUtzZgxQ+eee67OO+88vfnmm7r77rtVXl7ep+973XXX6fDhwx+a/sgjj+h73/ten743AAA4ewl1%0A8noiWLNmjV544QVt3LhR2dnZamhoUCAQ0OOPP97n771ixYo+fw8AANB32GPVTU1NjYqLi5WdnS1J%0AKi4u1vDhw7Vw4cJjt+B54oknNHnyZM2bN0/33HOPHnzwQUnSHXfcoS984QuaP3++xo8fr9dee013%0A3XWXpk2bpjvuuOPYezz77LOaOXOmzjnnHD300EPHpo8dO1YNDQ2SInvNJk+erEsvvVSVlZX9tPQA%0AAOBsJOweq39evk3l+5vi+prThxfoGzfMOGWbRYsW6Zvf/KYmT56sq6++WrfeeqsWLFhwbP7+/fv1%0A6KOPauPGjcrPz9eVV16pWbNmHZt/6NAhrVmzRsuWLdONN96oP//5z3r88cc1d+5cbdq0SaWlpXro%0AoYe0YcMGFRYWatGiRfrd736nj33sY8deY8OGDVq6dKk2bdqkYDCo2bNn64ILLojr7wIAAMRfr3us%0AzOxJM6szs60nmW9m9kMz22lmW8xsdvzL7D95eXnasGGDlixZopKSEt1666166qmnjs1/6623tGDB%0AAhUVFSkzM1Mf//jHT/j5G264QWammTNnqqysTDNnzpTP59OMGTO0Z88erVu3TgsXLlRJSYkyMjL0%0AqU99SqtXrz7hNV5//XXdfPPNys3NVUFBgW688cb+WHQAAHCWYtlj9ZSk/5D09EnmXytpUvRxoaQf%0AR5/PSm97lvqS3+/XwoULtXDhQs2cOVM/+9nPYv7ZDw4h+ny+Y8MfjAeDQXpJBwAghfUarJxzq81s%0A7Cma3CTpaeeck7TWzAab2TDnXE2cauxXlZWV8vl8mjRpkiRp06ZNGjNmjLZujeywmzt3rr785S/r%0A0KFDys/P129+8xvNnDkz5tefN2+e/uZv/kYNDQ0qLCzUs88+qy9+8YsntLn88st1xx136Ktf/aqC%0AwaCWL1+u++67L34LCQBIKc45OSeFnVPYSU6R8Q+mOUWfnaQu09yx58iwIrMj49HXOD7t+LiibSLz%0AXLfxE+v68LRjQz1M69Kuh59x6qGhpMEDsjR0UE6P8/pbPM6xGiGpqst4dXRaUgar5uZmffGLX9Th%0Aw4eVkZGhiRMnasmSJbrlllskSSNGjNDXvvY1zZs3T0VFRZo6daoGDRoU8+sPGzZM3/72t3XFFVfI%0AOaePfvSjuummm05oM3v2bN16662aNWuWSktLNXfu3LguIwCgZ52hsFo7QmoJBNXeGVJbZyjyHAir%0ArTOkjmBIHZ1htUefO4JhBYJhdYbCCoQiw4FQWJ3BsIJhp0AorGAorM6QUzDsFAyFjz2HwpFpoa4P%0A5xQMOTkXGQ6FIyEoFHaR0BSOBKeQi7QJuy6BKY19ev5o/e+Pxb6Toy+Zi2FtRPdYveCcO6eHeS9I%0A+rZz7o3o+CuSHnLOre+h7b2S7pWk0aNHX7B3794T5ldUVGjatGmnvxT9rLm5WXl5eQoGg7r55pt1%0A11136eabb/aklmT5nQFAfwiFnQ61BtTYHNCh1oAOt3bqSFtAh1o7dbi1U03tnTraHtTR6HNze1DN%0AHUG1BIJq7QgpEAqf0fv6TMrK8CnL71NWhk+Z/sgjw2/K9EWf/T5l+EwZflOGzye/z5Ths8iz3+Sz%0AyLDfZ/JHh31dh83kM8kXHTaT/NFpZsenfTAeGTaZdGyeugybjrezaLsP2pi6tjk+TV1+LjItOs+6%0APev4nUF6uklI958/abseXqene46MKsrVOSNi38lxJsxsg3NuTm/t4rHHap+kUV3GR0anfYhzbomk%0AJZI0Z86cpM3XjzzyiFauXKn29nYtWrTohCv6AADx55zTwZaAqg+1qeZIu2qb2nWgqV21R9pVe7Rd%0ADUcDamzp0MGWgMIn+XbJ9JsGDchUfk6m8nMylJ+ToeK8XOVlZyov26/c7AwNzPIrNytDuVl+Dcjy%0Aa0Dm8efsDL9yMn3KzvArO9On7IxIiMrO8Mvv4xZjiIhHsFom6UEzW6rISetHkvX8qljRCzoAxJ9z%0ATvVHO7Szvlm76lu0u75ZVQdbVXWwTVWHWtUaCJ3QPsNnKivIUWlBtsYW5+qCsYUqHpilIXnZKhqY%0ApSEDszQoN1ODc7NUmJupAZl+7rGKPtdrsDKzZyUtlFRsZtWSviEpU5Kcc49JWiHpOkk7JbVKuvNs%0ACnLO8cGPUSyHcQEgEbUGgqqoOary/Ue0bX+TKg4c1e66Zh3tCB5rk5vl1+iiXI0qytXFE4doVGGu%0ARhYO0PDBA1RWkKMhA7PkY08REkwsVwXe3st8J+mBeBSTk5OjxsZGDRkyhHDVC+ecGhsblZOTGFdB%0AAMDJhMNOuxuatW7PIa3fc0ibqg5pd0PLsROuB+dmatrQAt08e4QmlORFHqUDNbQgh+8CJJ2E6nl9%0A5MiRqq6uVn19vdelJIWcnByNHDnS6zIA4ATOOe2sa9af3q3Xml2N2vD+IR1u7ZQkFQ3M0uzRg3X9%0AucM1Y3iBZowYpOGDCFBIHQkVrDIzMzVu3DivywAAnKbmjqDe2NGgP71br9Xv1mvf4TZJ0vjigVo0%0AvUxzxhZpzphCjSseSIhCSkuoYAUASB6tgaBWba/T8s379WplvQLBsPKyM3TJxCF68MqJunxyiUYM%0AHuB1mUC/IlgBAGIWCju9Vlmn323ar5XltWrrDKkkP1ufnDdai88ZqgvGFCrT3+ttaIGURbACAPSq%0A/miHfrW+Ss+8+b72HW5TYW6mbp49QjecO1zzxhXRjxMQRbACAJzU+j0H9fSavfrD1hp1hpwumThE%0A/+uj03T19DL2TAE9IFgBAD5k7e5G/WDlDq3Z3aj8nAx9Zv5YfWr+aE0oyfO6NCChEawAAMes3d2o%0A/7vyXa3dfVAl+dn6+vXTddu8UcrN4usCiAV/KQAAle9v0qMvlGvN7sZjgeqTF45WTqbf69KApEKw%0AAoA0dqStU//+8rt6es0eDc7NIlABZ4lgBQBpKBx2ev7tffr2Hyp0sCWgT88fo7+7ZooG5WZ6XRqQ%0A1AhWAJBmdtc36yvPbdH6vYc0e/RgPXXnPJ0zYpDXZQEpgWAFAGnCOadfr6/WN5ZtU3amT9+55Vzd%0AMnukfPRBBcQNwQoA0sCRtk597bfv6PdbanTR+CH691vP09BBOV6XBaQcghUApLh1ew7qy0s3qbap%0AXV9ZPEX3XT6BntKBPkKwAoAU5ZzTE2+8p/+zokKjinL13Bcu1nmjBntdFpDSCFYAkIKCobAeWb5N%0Av1j7vq49Z6i++/FZystmkw/0Nf7KACDFNHcE9eAzG/VaZb3uXzBBX/nIFE5QB/oJwQoAUkjNkTbd%0A+dN12lHXrH/5q5m6fd5or0sC0grBCgBSRPn+Jt351Ftq7QjpqTvn6rJJJV6XBKQdghUApIDtB5r0%0AqcfXKifTr+e+cLGmDM33uiQgLRGsACDJ7ag9qk/95E1lZ/i19N75GjNkoNclAWnL53UBAIAzt7Ou%0AWbf/5E35faZnCVWA5whWAJCk3mto0Sd/slaS9Mw98zWumFAFeI1gBQBJ6P3GVn3yJ2sVDDs9c8+F%0Amlia53VJAESwAoCkc6S1U3f89C21dYb0i89fqMllnKgOJAqCFQAkkWAorAee2aiqQ636yWfnaPrw%0AAq9LAtAFVwUCQBJ59IVyvbGzQd+55VzNHVvkdTkAumGPFQAkiV+s3aufrdmrey4bp0/MGeV1OQB6%0AQLACgCTwl10NemTZNl0xpUQPXzvN63IAnATBCgAS3J6GFn3hFxs1rnigfnj7+fJzQ2UgYRGsACCB%0AtXeGdP8vNshMevxzc5Sfk+l1SQBOgZPXASCBfefFSm0/cFQ/vXMuvaoDSYA9VgCQoFa/W68n//ye%0A7rh4rK6YUup1OQBiQLACgAR0sCWgv/v1Zk0uy9PD1071uhwAMeJQIAAkGOecHvrNFh1p7dTP7pyn%0AnEy/1yUBiBF7rAAgwSxdV6WXy2v1lcVT6FkdSDIEKwBIILvrm/XN5eW6dGKx7rpknNflADhNBCsA%0ASBChsNP//NVmZWf69G+fmCUf/VUBSYdzrAAgQTzz5l5trjqsH9x2nsoKcrwuB8AZYI8VACSA+qMd%0A+s5Llbpk4hDdOGu41+UAOEMEKwBIAP+yokIdnWE9etM5MuMQIJCsCFYA4LE1uxr1/Nv7dN+C8Rpf%0Akud1OQDOAsEKADwUCIb1T/+9VaOKBuiBKyZ6XQ6As8TJ6wDgoSfeeE8765r1xOfm0BEokALYYwUA%0AHqk+1KofvrJDi6aX6appZV6XAyAOCFYA4JFvLi+XJH39hukeVwIgXghWAOCBtbsb9cfyWj145USN%0ALMz1uhwAcUKwAoB+5pzTd17crrKCbH3+Um5bA6QSghUA9LOVFXXa+P5hfemqyZywDqQYghUA9KNQ%0A2Ol7L1VqXPFAfXzOSK/LARBnBCsA6Ef/vWmfKmuP6u8WTVamn00wkGr4qwaAfhIIhvX9l9/VOSMK%0AdN05w7wuB0AfIFgBQD959q33VX2oTf/wkany+bgfIJCKCFYA0A9aOoL6f6t2aP74Il0+qdjrcgD0%0AEYIVAPSDJ994Tw3NAX1l8VSZsbcKSFUEKwDoY4dbA1qyereumV6m2aMLvS4HQB8iWAFAH/v5mr06%0A2hHU314z2etSAPQxghUA9KG2QEhP/WWPrphSomnDCrwuB0AfI1gBQB/69YYqNbYEdP+CCV6XAqAf%0AxBSszGyxmVWa2U4ze7iH+YPMbLmZbTazbWZ2Z/xLBYDkEgyFtWT1bp0/erDmjSvyuhwA/aDXYGVm%0Afkk/knStpOmSbjez6d2aPSCp3Dk3S9JCSf9mZllxrhUAksrv36lR9aE23b9gAlcCAmkilj1W8yTt%0AdM7tds4FJC2VdFO3Nk5SvkW2HHmSDkoKxrVSAEgizjk99qfdmlAyUNdMK/O6HAD9JJZgNUJSVZfx%0A6ui0rv5D0jRJ+yW9I+lLzrlwXCoEgCS0ekeDKmqadN+CCfSyDqSReJ28/hFJmyQNl3SepP8wsw9d%0A/mJm95rZejNbX19fH6e3BoDE8+PXdmpoQY4+dl73/0MBpLJYgtU+SaO6jI+MTuvqTknPu4idkt6T%0ANLX7Cznnljjn5jjn5pSUlJxpzQCQ0DZVHdba3Qd192XjlJXBxddAOonlL36dpElmNi56QvptkpZ1%0Aa/O+pKskyczKJE2RtDuehQJAsnjstV0qyMnQbfNGe10KgH6W0VsD51zQzB6U9JIkv6QnnXPbzOz+%0A6PzHJD0q6Skze0eSSXrIOdfQh3UDQEJ6r6FFL5Uf0AMLJyovu9dNLIAUE9NfvXNuhaQV3aY91mV4%0Av6RF8S0NAJLPz9fsVYbP9NmLx3hdCgAPcPAfAOKkNRDUrzdU6dpzhqk0P8frcgB4gGAFAHGybNN+%0AHW0P6jMXsbcKSFcEKwCIA+ecnl6zV1OH5mvOmEKvywHgEYIVAMTB21WHVV7TpM9cNIbb1wBpjGAF%0AAHHw8zV7lZedQYegQJojWAHAWWps7tDvt9Tor2eP0EC6WADSGsEKAM7Sr9ZXKxAK69PzOWkdSHcE%0AKwA4C6Gw0y/f3KuLxg/RpLJ8r8sB4DGCFQCchdcq61R9qI0uFgBIIlgBwFn5+dq9Ks3P1jXTy7wu%0ABUACIFgBwBna29iiP71br9vnjVamn80pAIIVAJyxX62vkkm6fd5or0sBkCAIVgBwBkJhp+c37tOC%0AySUaOoj7AgKIIFgBwBn4y64G1Rxp1y0XjPK6FAAJhGAFAGfguQ3VGjQgU1dNK/W6FAAJhGAFAKep%0Aqb1TL249oBtmDVNOpt/rcgAkEIIVAJym32+pUUcwzGFAAB9CsAKA0/TchmpNLM3TrJGDvC4FQIIh%0AWAHAaXivoUUb9h7SLReMlJl5XQ6ABEOwAoDT8JsN1fKZdPP5I7wuBUACIlgBQIxCYaffbKzW5ZNL%0AVFZA31UAPoxgBQAxWrOrMdp31UivSwGQoAhWABCj5zZUqSAnQ1dP44bLAHpGsAKAGDS1d+rFbQd0%0A43nD6bsKwEkRrAAgBiu21Ki9M6y/ns1hQAAnR7ACgBgs27xf44oH6rxRg70uBUACI1gBQC/qmtq1%0AZnejbpg1nL6rAJwSwQoAevH7d2rknHTDucO8LgVAgiNYAUAvlm/er6lD8zWpLN/rUgAkOIIVAJxC%0A1cFWbXz/sG6YNdzrUgAkAYIVAJzC79+pkSTdcC7BCkDvCFYAcArLN+/XrFGDNXpIrtelAEgCBCsA%0AOIld9c3atr+Jk9YBxIxgBQAn8cLmGplJ13MYEECMCFYA0APnnJZt3qe5Y4s0dFCO1+UASBIEKwDo%0AwfYDR7WrvkU3cjUggNNAsAKAHizfvF9+n+nac4Z6XQqAJEKwAoBunHNavmW/LplYrCF52V6XAyCJ%0AEKwAoJvN1UdUdbCNqwEBnDaCFQB0s3zzfmX5fVo0g8OAAE4PwQoAunDO6cWtB3TZpGINGpDpdTkA%0AkgzBCgC62LqvSfsOt2kxJ60DOAMEKwDo4sVtNfL7TFdPK/O6FABJiGAFAF28uPWA5o8vUuHALK9L%0AAZCECFYAELWjNtIp6GJOWgdwhghWABD14tYDksTVgADOGMEKAKJe3HZAF4wpVFkB9wYEcGYIVgAg%0Aqepgq7btb+IwIICzQrACAB0/DPgRghWAs0CwAgBFDgNOH1ag0UNyvS4FQBIjWAFIe3VN7dqw9xCd%0AggI4awQrAGnvpfJaSSJYAThrBCsAae/FrTUaXzJQk0rzvC4FQJIjWAFIa4daAlq7+6AWzxgqM/O6%0AHABJjmAFIK2trKhVKOw4DAggLghWANLaS9sOaPigHM0cMcjrUgCkAIIVgLTVGgjq9R0NWsRhQABx%0AQrACkLbe2NGgjmBY10wv87oUACmCYAUgba2sqFV+TobmjSvyuhQAKYJgBSAthcJOr1TUaeGUUmX6%0A2RQCiI+YtiZmttjMKs1sp5k9fJI2C81sk5ltM7M/xbdMAIivTVWH1NgS0NXTSr0uBUAKyeitgZn5%0AJf1I0jWSqiWtM7NlzrnyLm0GS/pPSYudc++bGVsqAAnt5fI6ZfhMC6ewuQIQP7HssZonaadzbrdz%0ALiBpqaSburX5pKTnnXPvS5Jzri6+ZQJAfK2sqNWF44s0aECm16UASCGxBKsRkqq6jFdHp3U1WVKh%0Amb1mZhvM7LPxKhAA4u29hhbtrGvW1dO4GhBAfPV6KPA0XucCSVdJGiBpjZmtdc6927WRmd0r6V5J%0AGj16dJzeGgBOz8roTZcJVgDiLZY9VvskjeoyPjI6ratqSS8551qccw2SVkua1f2FnHNLnHNznHNz%0ASkpKzrRmADgrL1fUaurQfI0qyvW6FAApJpZgtU7SJDMbZ2ZZkm6TtKxbm/+WdKmZZZhZrqQLJVXE%0At1QAOHuHWgJav+cgnYIC6BO9Hgp0zgXN7EFJL0nyS3rSObfNzO6Pzn/MOVdhZi9K2iIpLOlx59zW%0AviwcAM7Eq5V1CjsOAwLoGzGdY+WcWyFpRbdpj3Ub/66k78avNACIv5UVtSrNz+amywD6BN0NA0gb%0AHcGQ/lRZr6umlcnn46bLAOKPYAUgbazZ1aiWQEiLOL8KQB8hWAFIGysrajUg06+LJgzxuhQAKYpg%0ABSAtOBe56fJlk4qVk+n3uhwAKYpgBSAtlNc0qeZIu67mMCCAPkSwApAWVlVEbmF6BTddBtCHCFYA%0A0sKqyjrNGjVYJfnZXpcCIIURrACkvIbmDm2qOqyrprK3CkDfIlgBSHmvVdbLOelKghWAPkawApDy%0AVm2vVVlBtmYML/C6FAApjmAFIKUFgmGtfrdBV04tlRm9rQPoWwQrAClt3Z6Dau4I6sqpdLMAoO8R%0ArACktFcq6pSV4dMlE+ltHUDfI1gBSFnOOb2yvVYXTxii3KwMr8sBkAYIVgBS1u6GFu1tbKWbBQD9%0AhmAFIGUd622dYAWgnxCsAKSsV7bXaurQfI0szPW6FABpgmAFICUdaevU+j2H6BQUQL8iWAFISa/v%0AqFcw7HTVNIIVgP5DsAKQklZV1KkwN1PnjSr0uhQAaYRgBSDlhMJOr1bW6YoppfL76G0dQP8hWAFI%0AOZuqDulQaydXAwLodwQrACln1fY6+X2myyeXeF0KgDRDsAKQclZtr9cFYwo1aECm16UASDMEKwAp%0ApeZImypqmuhmAYAnCFYAUsqr2+slidvYAPAEwQpASlm1vU4jCwdoYmme16UASEMEKwApo70zpD/v%0AbNCVU0tlRjcLAPofwQpAyli7u1FtnSG6WQDgGYIVgJTx6vY65WT6dNH4IV6XAiBNEawApATnnFZV%0A1umSCcXKyfR7XQ6ANEWwApASdtU3q+pgG4cBAXiKYAUgJazaXidJ9F8FwFMEKwApYdX2Ok0dmq/h%0Agwd4XQqANEawApD0jrR1at2eQ+ytAuA5ghWApPf6jnqFwo5gBcBzBCsASW/V9joNzs3U+aMLvS4F%0AQJojWAFIauGw058q67Vgcon8PnpbB+AtghWApLa5+rAaWwIcBgSQEAhWAJLaqu118vtMCyaXeF0K%0AABCsACS3VyrqdMGYQg3OzfK6FAAgWAFIXjVH2lRe06SrOAwIIEEQrAAkrQ96W79qGsEKQGIgWAFI%0AWq9ur9OoogGaUJLndSkAIIlgBSBJtXeG9MbOBl01tUxmdLMAIDEQrAAkpTW7GtXeGaabBQAJhWAF%0AICm9sr1WuVl+XTi+yOtSAOAYghWApOOc06qKOl02qVjZGX6vywGAYwhWAJLO9gNHtf9Iu66aWuZ1%0AKQBwAoIVgKTzQTcLC6fS2zqAxEKwApB0Xqmo1ayRg1San+N1KQBwAoIVgKRysCWgt6sO60oOAwJI%0AQAQrAEnltco6OUdv6wASE8EKQFJ5ZXudSvOzNWN4gdelAMCHEKwAJI3OUFirK+t15dRSelsHkJAI%0AVgCSxrr3DupoR5De1gEkLIIVgKTxckWtsjN8unRSsdelAECPCFYAkoJzTisranXpxGLlZmV4XQ4A%0A9IhgBSApvFvbrKqDbbp6Ot0sAEhcBCsASWFlRa0k6SrOrwKQwAhWAJLCH8trdd6owSotoLd1AIkr%0ApmBlZovNrNLMdprZw6doN9fMgmZ2S/xKBJDu6pratbnqsK7hMCCABNdrsDIzv6QfSbpW0nRJt5vZ%0A9JO0+1dJf4x3kQDS2yvRmy5fPY1gBSCxxbLHap6knc653c65gKSlkm7qod0XJf1GUl0c6wMArSyv%0A1aiiAZpclud1KQBwSrEEqxGSqrqMV0enHWNmIyTdLOnHp3ohM7vXzNab2fr6+vrTrRVAGmoNBPXG%0AzgZdM20ova0DSHjxOnn9/0p6yDkXPlUj59wS59wc59yckpKSOL01gFT2+o4GdQTDuno6VwMCSHyx%0A9LK3T9KoLuMjo9O6miNpafS/yWJJ15lZ0Dn3u7hUCSBtrSyvVUFOhuaOLfK6FADoVSzBap2kSWY2%0ATpFAdZukT3Zt4Jwb98GwmT0l6QVCFYCzFQo7rdpepyumlirTT+8wABJfr8HKORc0swclvSTJL+lJ%0A59w2M7s/Ov+xPq4RQJraVHVIjS0BrgYEkDRiuuGWc26FpBXdpvUYqJxzd5x9WQAQ6RQ0029aMIVz%0AMgEkB/atA0hYK8trNX/8EBXkZHpdCgDEhGAFICHtrm/WrvoWDgMCSCoEKwAJ6eXy6E2Xp9HNAoDk%0AQbACkJBe3HZAM0cM0sjCXK9LAYCYEawAJJyaI216+/3DWnzOUK9LAYDTQrACkHD+uC1yGJBgBSDZ%0AEKwAJJwXtx7QpNI8TSjhpssAkgvBCkBCOdgS0JvvNbK3CkBSIlgBSCgvlx9Q2HEYEEByIlgBSCgv%0Abj2gUUUDNH1YgdelAMBpI1gBSBhN7Z36885GLZ4xVGbmdTkAcNoIVgASxqvb6xQIhTkMCCBpEawA%0AJIwXtx5QaX62zh9V6HUpAHBGCFYAEkJbIKTXKuv1kRlD5fNxGBBAciJYAUgIq3fUq60zxGFAAEmN%0AYAUgIby09YAG52Zq3rgir0sBgDNGsALguUAwrJcranXNtDJl+tksAUhebMEAeG7N7kYdbQ9yGBBA%0A0iNYAfDcii01ysvO0CUTi70uBQDOCsEKgKcCwbD+sLVGi6aXKSfT73U5AHBWCFYAPPX6jno1tQd1%0Aw6zhXpcCAGeNYAXAU8s379fg3EwOAwJICQQrAJ5pC4T0cnmtrj1nqLIy2BwBSH5syQB45tXKOrUE%0AQrrhXA4DAkgNBCsAnlm+eb+K87J14fghXpcCAHFBsALgiaPtnVq1vU7XnztMfu4NCCBFEKwAeGJl%0ARa06gmHdMGuY16UAQNwQrAB4YvnmGo0YPEDnjyr0uhQAiBuCFYB+d7g1oNXv1uv6WcPk4zAggBRC%0AsALQ717cekDBsONqQAAph2AFoN8t37Jf44sHasbwAq9LAYC4IlgB6Fd1R9u1Zlejrp81XGYcBgSQ%0AWghWAPrPZt13AAAUVElEQVTVH945oLCTbjiXqwEBpB6CFYB+9fzb+zR1aL4mleV7XQoAxB3BCkC/%0A2VF7VJurDuuWC0Z6XQoA9AmCFYB+89zGamX4TB87f4TXpQBAnyBYAegXwVBYv924TwunlKo4L9vr%0AcgCgTxCsAPSL13c2qO5oB4cBAaQ0ghWAfvHchmoV5mbqyqmlXpcCAH2GYAWgzx1p7dTL22p103kj%0AlJXBZgdA6mILB6DPLduyX4FQmMOAAFIewQpAn3tuQ7WmDs3nFjYAUh7BCkCf6tp3FbewAZDqCFYA%0A+hR9VwFIJwQrAH2GvqsApBuCFYA+Q99VANINwQpAn3luPX1XAUgvBCsAfaLuaLte2nZAfzV7JH1X%0AAUgbbO0A9In/eqtKwbDTp+eP8boUAOg3BCsAcRcMhfXMW+/rsknFGlc80OtyAKDfEKwAxN3KijrV%0AHGnXZ9hbBSDNEKwAxN0v1u7V8EE5nLQOIO0QrADE1a76Zr2xs0GfvHC0MvxsYgCkF7Z6AOLql2vf%0AV6bfdOvc0V6XAgD9jmAFIG5aA0H9ekOVrj1nmEry6WkdQPohWAGIm2Wb9utoe1CfuYiT1gGkJ4IV%0AgLhwzunpNXs1dWi+5owp9LocAPAEwQpAXLxddVjlNU369PwxMjOvywEATxCsAMTFz9fsVV52hj52%0A/givSwEAzxCsAJy1miNtemHLfv317BHKy87wuhwA8ExMwcrMFptZpZntNLOHe5j/KTPbYmbvmNlf%0AzGxW/EsFkKiefOM9hZ1092XjvS4FADzVa7AyM7+kH0m6VtJ0Sbeb2fRuzd6TtMA5N1PSo5KWxLtQ%0AAInpSGunnnnzfV1/7jCNKsr1uhwA8FQse6zmSdrpnNvtnAtIWirppq4NnHN/cc4dio6ulTQyvmUC%0ASFQ/X7tHLYGQ7rt8gtelAIDnYglWIyRVdRmvjk47mc9L+kNPM8zsXjNbb2br6+vrY68SQEJq7wzp%0Ap3/eowWTSzR9eIHX5QCA5+J68rqZXaFIsHqop/nOuSXOuTnOuTklJSXxfGsAHvj1hmo1tgT0hYXs%0ArQIASYrl8p19kkZ1GR8ZnXYCMztX0uOSrnXONcanPACJKhgKa8nqXTpv1GBdOK7I63IAICHEssdq%0AnaRJZjbOzLIk3SZpWdcGZjZa0vOSPuOcezf+ZQJINCu2HlDVwTbdv2ACHYICQFSve6ycc0Eze1DS%0AS5L8kp50zm0zs/uj8x+T9HVJQyT9Z3QDG3TOzem7sgF4yTmnx17bpfElA7VoepnX5QBAwoipJz/n%0A3ApJK7pNe6zL8N2S7o5vaQAS1eodDSqvadJ3/vpc+XzsrQKAD9DzOoDT9thru1RWkK2bzh/udSkA%0AkFAIVgBOy5pdjVqzu1H3XDZe2Rl+r8sBgIRCsAIQM+ecvvPSdg0tyNGn54/xuhwASDgEKwAxe7m8%0AVm+/f1hfvnqScjLZWwUA3RGsAMQkFHb67kuVGl88ULdcwF2rAKAnBCsAMfnd2/u0o65Zf/+RKcrw%0As+kAgJ6wdQTQq45gSN9/+V3NHDFI154z1OtyACBhEawA9OrZN9/XvsNt+sriKfSyDgCnQLACcErN%0AHUH9v1U7dfGEIbp0YrHX5QBAQiNYATilJ994T40tAX1l8VT2VgFALwhWAE6qoblDP1m9Wx+ZUabz%0ARg32uhwASHgEKwAn9X9WVKg9GNJXFk/1uhQASAoEKwA9Wru7Uc9v3Kf7Lp+gCSV5XpcDAEmBYAXg%0AQzpDYf3T77ZqZOEAPXDFRK/LAYCkkeF1AQASzxNvvKcddc164nNzNCCLW9cAQKzYYwXgBPsOt+kH%0AK3fomullumpamdflAEBSIVgBOME3l2+TJH3jhukeVwIAyYdgBeCYVdtr9dK2Wv3NVZM0sjDX63IA%0AIOkQrABIktoCIX1j2TZNLM3T5y8d53U5AJCUOHkdgCTpX/5QoaqDbXr2nvnKyuB/LgA4E2w9AejV%0A7XV6es1eff7ScbpowhCvywGApEWwAtJcQ3OH/uG5zZo6NF//8JEpXpcDAEmNQ4FAGnPO6aHntqip%0APahf3j1fOZn0WQUAZ4M9VkAa+8Wb7+uV7XX66rVTNWVovtflAEDSI1gBaWpnXbO+9ftyXT65RHdc%0APNbrcgAgJRCsgDQUCIb1paVvKzcrQ9+75VyZmdclAUBK4BwrIM045/TPy7dp2/4mLfnMBSotyPG6%0AJABIGeyxAtLM02v26pdvvq8vLJygRTOGel0OAKQUghWQRl7fUa9vvlCua6aX6R8W0bUCAMQbwQpI%0AE7vrm/XALzdqUmme/v3W8+TzcV4VAMQbwQpIA0daO3X3z9Yr0+/T45+bo7xsTq8EgL7A1hVIccFQ%0AWA88s1FVh1r1zD3zNbIw1+uSACBlEayAFBYOOz38/Dt6Y2eDvnvLuZo7tsjrkgAgpXEoEEhR4bDT%0A1377jp7bUK0vXz1JH58zyuuSACDlEayAFOSc09eXbdXSdVV68IqJ+tJVk7wuCQDSAsEKSDGRDkDL%0A9Yu17+u+BeP1d4sm07M6APQTghWQQpxz+tbvK/TUX/bo85eO08OLpxKqAKAfcfI6kCJCYaf//fty%0A/fTPe3THxWP1vz46jVAFAP2MYAWkgNZAUF9aukkvl9fqzkvG6uvXTydUAYAHCFZAkqtratfnf7Ze%0A2/Yf0TdumK47LxnndUkAkLYIVkASqzxwVHc9tU4HWwJa8pk5unp6mdclAUBaI1gBSeq1yjp98Zm3%0ANSDLr1/ff5HOGTHI65IAIO0RrIAkEwiG9b0/VmrJ6t2aOjRfT94xV8MHD/C6LACACFZAUtlV36wv%0ALX1bW/c16dPzR+sfr5uuAVl+r8sCAEQRrIAk4JzTr9ZX6ZFl5crO9GnJZy7QohlDvS4LANANwQpI%0AcPsPt+mfl2/TS9tqdfGEIfr+J87T0EE5XpcFAOgBwQpIUIFgWE+88Z5++MoOhZ3Tw9dO1b2XjZfP%0AR/9UAJCoCFZAAnp9R72+sWybdte3aNH0Mv3T9dM1qijX67IAAL0gWAEJ5N3ao/r+H9/Vi9sOaMyQ%0AXP30jrm6Ymqp12UBAGJEsAISwLu1R/WDV3ZoxTs1ys3062+vmax7Lx+vnEyu+AOAZEKwAjxUeeCo%0AfrjqeKD6Hwsn6O5Lx6twYJbXpQEAzgDBCuhnwVBYKytq9fO1e/XnnY0amOXXAwsn6vOXjiNQAUCS%0AI1gB/aS2qV1L36rSM2/tVW1Th0YMHqC/XzRZn7pwDIEKAFIEwQroQ0daO/XStgNavmW//rKrUaGw%0A04LJJfrWx8boiqml8tN1AgCkFIIVEGeHWwN6tbJOL2yu0eod9eoMOY0uytV9l4/XJ+aM0tjigV6X%0ACADoIwQr4CyFwk7v7DuiP1XW60/v1mlT1WGFnTR8UI7uuHisbpg1XDNHDJIZe6cAINURrIDT1BkK%0Aa9v+Jq3fc1Dr9xzSm+816lBrp8ykc0cO1oNXTtKCySU6f9RgekkHgDRDsAJOIRR2eq+hReU1Tdq2%0A/4g2Vx3WpqrDau8MS5JGF+XqyqllunxysS6bVKIiTkIHgLRGsAIkhcNO+w63aVd9s3bVt2hXfbO2%0A1zRp+4Gjag2EJEmZftPUoQW6fd5ozR1bpDljClVawM2QAQDHEayQFpxzOtTaqQNH2rXvcJuqDraq%0A6lCrqg62qfpQq/Y0thzbCyVJg3MzNbk0X5+YM0ozhhdoxvBBmliap6wMn4dLAQBIdDEFKzNbLOkH%0AkvySHnfOfbvbfIvOv05Sq6Q7nHMb41wrcIJgKKwjbZ063Napw60BNTYH1NgSUGNzhxqaA2po7lBt%0AU7sONLWrtqlDgWD4hJ/PzfJrVGGuRhUN0CUTizWxNE8TSvI0sTSPQ3oAgDPSa7AyM7+kH0m6RlK1%0ApHVmtsw5V96l2bWSJkUfF0r6cfQZkBQ5V6kjGFJHZ1gdwbDaO0Nqiz7aA5Hn1kBIrYGgWjqiz4GQ%0AmtuDau4I6mh7p5ragzraHhk+0tqpox3Bk75ffk6GivOyVZqfrdmjCzW0IEdlBTkaOihHIwYP0MjC%0AASoamMWVegCAuIplj9U8STudc7slycyWSrpJUtdgdZOkp51zTtJaMxtsZsOcczVxrzhGLR1Bbak+%0A8qHpTu7DjXuZ5FzX6a6HaZFDTSf8nDve/oO2x567tY8MRtp9MO5OGD/+nk5O4fDx6cemucj8sHNy%0ALjIedh9Mdwo7p1D4+PxQWAodG3YKOadwODo9HFYoOj0Yij6HnYLhsIKhD4adgqGwOkNhdYaOzwsE%0AwwqEwseeO4ORIBUM9/BL7kWGz5SXk6H8nAzlZ2cqPydDIwYPUEFOvgblZmrwgCwNzs3U4NxMDRqQ%0AqeK8bA3Jy1LRwCxlZ3DzYgBA/4slWI2QVNVlvFof3hvVU5sRkjwLVnsaW3T7T9Z69fZJw2eSz0w+%0An8lvJr8v8sjwHR/2mSnTb8rw+5ThM2X4TX6fT5k+U6bfp5zMyHOGz5SV4Ys8/MefszN9ys7wKzvD%0AF3lkRoZzs/zKyfRrQKZfA6LDA7MzNDDLr9ysDM5nAgAknX49ed3M7pV0rySNHj26T99rzJCBevae%0A+Sepo4dpPbazLsMfbnvi69ix8ePz7dj48Xn24dezyHSzbsPH2nUdN/m6tfeZHX+OtokEoi7tLRKc%0AfL5okOoyHQAAxEcswWqfpFFdxkdGp51uGznnlkhaIklz5sw5/WNDpyEvO0MXTRjSl28BAABwgliO%0AtayTNMnMxplZlqTbJC3r1maZpM9axHxJR7w8vwoAAMALve6xcs4FzexBSS8p0t3Ck865bWZ2f3T+%0AY5JWKNLVwk5Fulu4s+9KBgAASEwxnWPlnFuhSHjqOu2xLsNO0gPxLQ0AACC5cNkVAABAnBCsAAAA%0A4oRgBQAAECcEKwAAgDghWAEAAMQJwQoAACBOCFYAAABxQrACAACIE4IVAABAnBCsAAAA4oRgBQAA%0AECcEKwAAgDixyP2TPXhjs3pJe/vhrYolNfTD+yQilj19pfPyp/OyS+m9/Cx7+uqP5R/jnCvprZFn%0Awaq/mNl659wcr+vwAsuenssupffyp/OyS+m9/Cx7ei67lFjLz6FAAACAOCFYAQAAxEk6BKslXhfg%0AIZY9faXz8qfzskvpvfwse/pKmOVP+XOsAAAA+ks67LECAADoF0kfrMzs42a2zczCZjan27yvmtlO%0AM6s0s4+c5OeLzOxlM9sRfS7sn8rjz8z+y8w2RR97zGzTSdrtMbN3ou3W93edfcHMHjGzfV2W/7qT%0AtFsc/TzsNLOH+7vOvmJm3zWz7Wa2xcx+a2aDT9IuZdZ9b+vSIn4Ynb/FzGZ7UWe8mdkoM3vVzMqj%0A274v9dBmoZkd6fL38HUvau0rvX2OU3jdT+myTjeZWZOZfblbm5Ra92b2pJnVmdnWLtNi+t72bHvv%0AnEvqh6RpkqZIek3SnC7Tp0vaLClb0jhJuyT5e/j570h6ODr8sKR/9XqZ4vR7+TdJXz/JvD2Sir2u%0AMc7L+4ikv++ljT/6ORgvKSv6+Zjude1xWv5FkjKiw/96ss9xqqz7WNalpOsk/UGSSZov6U2v647T%0Asg+TNDs6nC/p3R6WfaGkF7yutQ9/B6f8HKfquu+2jH5JBxTpWyll172kyyXNlrS1y7Rev7e93N4n%0A/R4r51yFc66yh1k3SVrqnOtwzr0naaekeSdp97Po8M8kfaxvKu0/ZmaSPiHpWa9rSTDzJO10zu12%0AzgUkLVVk/Sc959wfnXPB6OhaSSO9rKcfxLIub5L0tItYK2mwmQ3r70LjzTlX45zbGB0+KqlC0ghv%0Aq0o4Kbnuu7lK0i7nXH90tO0Z59xqSQe7TY7le9uz7X3SB6tTGCGpqst4tXre+JQ552qiwwcklfV1%0AYf3gMkm1zrkdJ5nvJK00sw1mdm8/1tXXvhjd7f/kSXYNx/qZSHZ3KfLfek9SZd3Hsi5Tfn2b2VhJ%0A50t6s4fZF0f/Hv5gZjP6tbC+19vnOOXXvaTbdPJ/nlN53UuxfW979hnI6I83OVtmtlLS0B5m/aNz%0A7r/j9T7OOWdmCX2ZZIy/i9t16r1Vlzrn9plZqaSXzWx79L+ChHaqZZf0Y0mPKrLBfVSRQ6F39V91%0AfS+WdW9m/ygpKOmXJ3mZpFz3+DAzy5P0G0lfds41dZu9UdJo51xz9HzD30ma1N819qG0/hybWZak%0AGyV9tYfZqb7uT5CI39tJEaycc1efwY/tkzSqy/jI6LTuas1smHOuJrqruO5Mauwvvf0uzCxD0l9J%0AuuAUr7Ev+lxnZr9VZJdpwm+UYv0cmNlPJL3Qw6xYPxMJKYZ1f4ek6yVd5aInGfTwGkm57nsQy7pM%0A6vV9KmaWqUio+qVz7vnu87sGLefcCjP7TzMrds6lxL3kYvgcp+y6j7pW0kbnXG33Gam+7qNi+d72%0A7DOQyocCl0m6zcyyzWycIon9rZO0+1x0+HOS4rYHzCNXS9runKvuaaaZDTSz/A+GFTnpeWtPbZNJ%0At/MnblbPy7RO0iQzGxf9j+82RdZ/0jOzxZK+IulG51zrSdqk0rqPZV0uk/TZ6BVi8yUd6XL4IGlF%0Az6F8QlKFc+77J2kzNNpOZjZPkW19Y/9V2Xdi/Byn5Lrv4qRHJVJ53XcRy/e2d9v7/jhDvi8finyJ%0AVkvqkFQr6aUu8/5RkasCKiVd22X644peQShpiKRXJO2QtFJSkdfLdJa/j6ck3d9t2nBJK6LD4xW5%0AOmKzpG2KHEbyvO44LPfPJb0jaYsifzzDui97dPw6Ra6i2pUqyx5drp2KnE+wKfp4LNXXfU/rUtL9%0AH3z+Fbki7EfR+e+oy1XDyfyQdKkih7y3dFnf13Vb9gej63izIhczXOx13XFc/h4/x+mw7qPLNlCR%0AoDSoy7SUXfeKBMgaSZ3R7/rPn+x7O1G29/S8DgAAECepfCgQAACgXxGsAAAA4oRgBQAAECcEKwAA%0AgDghWAEAAMQJwQoAACBOCFYAAABxQrACAACIk/8Pe8IVRsH4N44AAAAASUVORK5CYII=">
            <a:extLst>
              <a:ext uri="{FF2B5EF4-FFF2-40B4-BE49-F238E27FC236}">
                <a16:creationId xmlns:a16="http://schemas.microsoft.com/office/drawing/2014/main" id="{2D0CCA69-492C-4D49-A636-0D2C118322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4AAFF1-AD4F-47A9-B4D0-8B8FF46AD628}"/>
                  </a:ext>
                </a:extLst>
              </p:cNvPr>
              <p:cNvSpPr txBox="1"/>
              <p:nvPr/>
            </p:nvSpPr>
            <p:spPr>
              <a:xfrm>
                <a:off x="7390701" y="946653"/>
                <a:ext cx="4253817" cy="5648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00B05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Maps real values to [0,1] range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Historically popular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>
                    <a:solidFill>
                      <a:srgbClr val="FF0000"/>
                    </a:solidFill>
                  </a:rPr>
                  <a:t>Cons: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Saturated neurons kill gradient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Sigmoid outputs are not zero-centered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err="1"/>
                  <a:t>exp</a:t>
                </a:r>
                <a:r>
                  <a:rPr lang="en-US" sz="2800" dirty="0"/>
                  <a:t>() is computationally expensive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4AAFF1-AD4F-47A9-B4D0-8B8FF46AD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701" y="946653"/>
                <a:ext cx="4253817" cy="5648726"/>
              </a:xfrm>
              <a:prstGeom prst="rect">
                <a:avLst/>
              </a:prstGeom>
              <a:blipFill>
                <a:blip r:embed="rId2"/>
                <a:stretch>
                  <a:fillRect l="-2865" b="-20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74C4E051-CB5C-4C92-8D4E-FCE8BD0FC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1" y="1544073"/>
            <a:ext cx="6623898" cy="457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64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EC52-4DDB-4F3F-BA6F-1E153374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 (saturated neurons)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C6DE42-AF9B-4984-8B9A-D9CEF7658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7715"/>
            <a:ext cx="6569081" cy="453785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B34ACE-8648-425D-97DE-F0896F764001}"/>
                  </a:ext>
                </a:extLst>
              </p:cNvPr>
              <p:cNvSpPr txBox="1"/>
              <p:nvPr/>
            </p:nvSpPr>
            <p:spPr>
              <a:xfrm>
                <a:off x="7703563" y="1277204"/>
                <a:ext cx="3572069" cy="5018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x is small or large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2400" dirty="0"/>
                  <a:t> is almost zero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Hence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is almost zero too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And all subsequent gradients are zero too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So backpropagation gets killed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B34ACE-8648-425D-97DE-F0896F764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563" y="1277204"/>
                <a:ext cx="3572069" cy="5018874"/>
              </a:xfrm>
              <a:prstGeom prst="rect">
                <a:avLst/>
              </a:prstGeom>
              <a:blipFill>
                <a:blip r:embed="rId3"/>
                <a:stretch>
                  <a:fillRect l="-2730" t="-972" r="-1195" b="-18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338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4E6C-6A04-4993-9837-7F9E5759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 (non-zero centered)</a:t>
            </a:r>
            <a:endParaRPr lang="ru-RU" dirty="0"/>
          </a:p>
        </p:txBody>
      </p:sp>
      <p:sp>
        <p:nvSpPr>
          <p:cNvPr id="11" name="AutoShape 6" descr="data:image/png;base64,iVBORw0KGgoAAAANSUhEUgAAAlYAAAGfCAYAAACdqpz+AAAABHNCSVQICAgIfAhkiAAAAAlwSFlz%0AAAALEgAACxIB0t1+/AAAIABJREFUeJzt3XmYVPWd7/HPt6o3mu6Gbnph33dEFAFxBTeCxiXOmKhZ%0A1bjlaia5s0STuZM48eZOJslkbnInEx+ixphEmcSYDBiiEdGgCSiLgNBNyyLYDU1vLE2v1VX1u39U%0ACU3b0AVU96nl/Xqeeuosv676nj7Vpz59lt8x55wAAABw9nxeFwAAAJAqCFYAAABxQrACAACIE4IV%0AAABAnBCsAAAA4oRgBQAAECcEKwAAgDghWAEAAMQJwQoAACBOMrx64+LiYjd27Fiv3h4AACBmGzZs%0AaHDOlfTWzrNgNXbsWK1fv96rtwcAAIiZme2NpR2HAgEAAOKEYAUAABAnBCsAAIA48ewcq550dnaq%0Aurpa7e3tXpeSFHJycjRy5EhlZmZ6XQoAAFCCBavq6mrl5+dr7NixMjOvy0lozjk1Njaqurpa48aN%0A87ocAACgBDsU2N7eriFDhhCqYmBmGjJkCHv3AABIIAkVrCQRqk4DvysAABJLwgUrAACAZEWw6sG3%0AvvUtzZgxQ+eee67OO+88vfnmm7r77rtVXl7ep+973XXX6fDhwx+a/sgjj+h73/ten743AAA4ewl1%0A8noiWLNmjV544QVt3LhR2dnZamhoUCAQ0OOPP97n771ixYo+fw8AANB32GPVTU1NjYqLi5WdnS1J%0AKi4u1vDhw7Vw4cJjt+B54oknNHnyZM2bN0/33HOPHnzwQUnSHXfcoS984QuaP3++xo8fr9dee013%0A3XWXpk2bpjvuuOPYezz77LOaOXOmzjnnHD300EPHpo8dO1YNDQ2SInvNJk+erEsvvVSVlZX9tPQA%0AAOBsJOweq39evk3l+5vi+prThxfoGzfMOGWbRYsW6Zvf/KYmT56sq6++WrfeeqsWLFhwbP7+/fv1%0A6KOPauPGjcrPz9eVV16pWbNmHZt/6NAhrVmzRsuWLdONN96oP//5z3r88cc1d+5cbdq0SaWlpXro%0AoYe0YcMGFRYWatGiRfrd736nj33sY8deY8OGDVq6dKk2bdqkYDCo2bNn64ILLojr7wIAAMRfr3us%0AzOxJM6szs60nmW9m9kMz22lmW8xsdvzL7D95eXnasGGDlixZopKSEt1666166qmnjs1/6623tGDB%0AAhUVFSkzM1Mf//jHT/j5G264QWammTNnqqysTDNnzpTP59OMGTO0Z88erVu3TgsXLlRJSYkyMjL0%0AqU99SqtXrz7hNV5//XXdfPPNys3NVUFBgW688cb+WHQAAHCWYtlj9ZSk/5D09EnmXytpUvRxoaQf%0AR5/PSm97lvqS3+/XwoULtXDhQs2cOVM/+9nPYv7ZDw4h+ny+Y8MfjAeDQXpJBwAghfUarJxzq81s%0A7Cma3CTpaeeck7TWzAab2TDnXE2cauxXlZWV8vl8mjRpkiRp06ZNGjNmjLZujeywmzt3rr785S/r%0A0KFDys/P129+8xvNnDkz5tefN2+e/uZv/kYNDQ0qLCzUs88+qy9+8YsntLn88st1xx136Ktf/aqC%0AwaCWL1+u++67L34LCQBIKc45OSeFnVPYSU6R8Q+mOUWfnaQu09yx58iwIrMj49HXOD7t+LiibSLz%0AXLfxE+v68LRjQz1M69Kuh59x6qGhpMEDsjR0UE6P8/pbPM6xGiGpqst4dXRaUgar5uZmffGLX9Th%0Aw4eVkZGhiRMnasmSJbrlllskSSNGjNDXvvY1zZs3T0VFRZo6daoGDRoU8+sPGzZM3/72t3XFFVfI%0AOaePfvSjuummm05oM3v2bN16662aNWuWSktLNXfu3LguIwCgZ52hsFo7QmoJBNXeGVJbZyjyHAir%0ArTOkjmBIHZ1htUefO4JhBYJhdYbCCoQiw4FQWJ3BsIJhp0AorGAorM6QUzDsFAyFjz2HwpFpoa4P%0A5xQMOTkXGQ6FIyEoFHaR0BSOBKeQi7QJuy6BKY19ev5o/e+Pxb6Toy+Zi2FtRPdYveCcO6eHeS9I%0A+rZz7o3o+CuSHnLOre+h7b2S7pWk0aNHX7B3794T5ldUVGjatGmnvxT9rLm5WXl5eQoGg7r55pt1%0A11136eabb/aklmT5nQFAfwiFnQ61BtTYHNCh1oAOt3bqSFtAh1o7dbi1U03tnTraHtTR6HNze1DN%0AHUG1BIJq7QgpEAqf0fv6TMrK8CnL71NWhk+Z/sgjw2/K9EWf/T5l+EwZflOGzye/z5Ths8iz3+Sz%0AyLDfZ/JHh31dh83kM8kXHTaT/NFpZsenfTAeGTaZdGyeugybjrezaLsP2pi6tjk+TV1+LjItOs+6%0APev4nUF6uklI958/abseXqene46MKsrVOSNi38lxJsxsg3NuTm/t4rHHap+kUV3GR0anfYhzbomk%0AJZI0Z86cpM3XjzzyiFauXKn29nYtWrTohCv6AADx55zTwZaAqg+1qeZIu2qb2nWgqV21R9pVe7Rd%0ADUcDamzp0MGWgMIn+XbJ9JsGDchUfk6m8nMylJ+ToeK8XOVlZyov26/c7AwNzPIrNytDuVl+Dcjy%0Aa0Dm8efsDL9yMn3KzvArO9On7IxIiMrO8Mvv4xZjiIhHsFom6UEzW6rISetHkvX8qljRCzoAxJ9z%0ATvVHO7Szvlm76lu0u75ZVQdbVXWwTVWHWtUaCJ3QPsNnKivIUWlBtsYW5+qCsYUqHpilIXnZKhqY%0ApSEDszQoN1ODc7NUmJupAZl+7rGKPtdrsDKzZyUtlFRsZtWSviEpU5Kcc49JWiHpOkk7JbVKuvNs%0ACnLO8cGPUSyHcQEgEbUGgqqoOary/Ue0bX+TKg4c1e66Zh3tCB5rk5vl1+iiXI0qytXFE4doVGGu%0ARhYO0PDBA1RWkKMhA7PkY08REkwsVwXe3st8J+mBeBSTk5OjxsZGDRkyhHDVC+ecGhsblZOTGFdB%0AAMDJhMNOuxuatW7PIa3fc0ibqg5pd0PLsROuB+dmatrQAt08e4QmlORFHqUDNbQgh+8CJJ2E6nl9%0A5MiRqq6uVn19vdelJIWcnByNHDnS6zIA4ATOOe2sa9af3q3Xml2N2vD+IR1u7ZQkFQ3M0uzRg3X9%0AucM1Y3iBZowYpOGDCFBIHQkVrDIzMzVu3DivywAAnKbmjqDe2NGgP71br9Xv1mvf4TZJ0vjigVo0%0AvUxzxhZpzphCjSseSIhCSkuoYAUASB6tgaBWba/T8s379WplvQLBsPKyM3TJxCF68MqJunxyiUYM%0AHuB1mUC/IlgBAGIWCju9Vlmn323ar5XltWrrDKkkP1ufnDdai88ZqgvGFCrT3+ttaIGURbACAPSq%0A/miHfrW+Ss+8+b72HW5TYW6mbp49QjecO1zzxhXRjxMQRbACAJzU+j0H9fSavfrD1hp1hpwumThE%0A/+uj03T19DL2TAE9IFgBAD5k7e5G/WDlDq3Z3aj8nAx9Zv5YfWr+aE0oyfO6NCChEawAAMes3d2o%0A/7vyXa3dfVAl+dn6+vXTddu8UcrN4usCiAV/KQAAle9v0qMvlGvN7sZjgeqTF45WTqbf69KApEKw%0AAoA0dqStU//+8rt6es0eDc7NIlABZ4lgBQBpKBx2ev7tffr2Hyp0sCWgT88fo7+7ZooG5WZ6XRqQ%0A1AhWAJBmdtc36yvPbdH6vYc0e/RgPXXnPJ0zYpDXZQEpgWAFAGnCOadfr6/WN5ZtU3amT9+55Vzd%0AMnukfPRBBcQNwQoA0sCRtk597bfv6PdbanTR+CH691vP09BBOV6XBaQcghUApLh1ew7qy0s3qbap%0AXV9ZPEX3XT6BntKBPkKwAoAU5ZzTE2+8p/+zokKjinL13Bcu1nmjBntdFpDSCFYAkIKCobAeWb5N%0Av1j7vq49Z6i++/FZystmkw/0Nf7KACDFNHcE9eAzG/VaZb3uXzBBX/nIFE5QB/oJwQoAUkjNkTbd%0A+dN12lHXrH/5q5m6fd5or0sC0grBCgBSRPn+Jt351Ftq7QjpqTvn6rJJJV6XBKQdghUApIDtB5r0%0AqcfXKifTr+e+cLGmDM33uiQgLRGsACDJ7ag9qk/95E1lZ/i19N75GjNkoNclAWnL53UBAIAzt7Ou%0AWbf/5E35faZnCVWA5whWAJCk3mto0Sd/slaS9Mw98zWumFAFeI1gBQBJ6P3GVn3yJ2sVDDs9c8+F%0Amlia53VJAESwAoCkc6S1U3f89C21dYb0i89fqMllnKgOJAqCFQAkkWAorAee2aiqQ636yWfnaPrw%0AAq9LAtAFVwUCQBJ59IVyvbGzQd+55VzNHVvkdTkAumGPFQAkiV+s3aufrdmrey4bp0/MGeV1OQB6%0AQLACgCTwl10NemTZNl0xpUQPXzvN63IAnATBCgAS3J6GFn3hFxs1rnigfnj7+fJzQ2UgYRGsACCB%0AtXeGdP8vNshMevxzc5Sfk+l1SQBOgZPXASCBfefFSm0/cFQ/vXMuvaoDSYA9VgCQoFa/W68n//ye%0A7rh4rK6YUup1OQBiQLACgAR0sCWgv/v1Zk0uy9PD1071uhwAMeJQIAAkGOecHvrNFh1p7dTP7pyn%0AnEy/1yUBiBF7rAAgwSxdV6WXy2v1lcVT6FkdSDIEKwBIILvrm/XN5eW6dGKx7rpknNflADhNBCsA%0ASBChsNP//NVmZWf69G+fmCUf/VUBSYdzrAAgQTzz5l5trjqsH9x2nsoKcrwuB8AZYI8VACSA+qMd%0A+s5Llbpk4hDdOGu41+UAOEMEKwBIAP+yokIdnWE9etM5MuMQIJCsCFYA4LE1uxr1/Nv7dN+C8Rpf%0Akud1OQDOAsEKADwUCIb1T/+9VaOKBuiBKyZ6XQ6As8TJ6wDgoSfeeE8765r1xOfm0BEokALYYwUA%0AHqk+1KofvrJDi6aX6appZV6XAyAOCFYA4JFvLi+XJH39hukeVwIgXghWAOCBtbsb9cfyWj145USN%0ALMz1uhwAcUKwAoB+5pzTd17crrKCbH3+Um5bA6QSghUA9LOVFXXa+P5hfemqyZywDqQYghUA9KNQ%0A2Ol7L1VqXPFAfXzOSK/LARBnBCsA6Ef/vWmfKmuP6u8WTVamn00wkGr4qwaAfhIIhvX9l9/VOSMK%0AdN05w7wuB0AfIFgBQD959q33VX2oTf/wkany+bgfIJCKCFYA0A9aOoL6f6t2aP74Il0+qdjrcgD0%0AEYIVAPSDJ994Tw3NAX1l8VSZsbcKSFUEKwDoY4dbA1qyereumV6m2aMLvS4HQB8iWAFAH/v5mr06%0A2hHU314z2etSAPQxghUA9KG2QEhP/WWPrphSomnDCrwuB0AfI1gBQB/69YYqNbYEdP+CCV6XAqAf%0AxBSszGyxmVWa2U4ze7iH+YPMbLmZbTazbWZ2Z/xLBYDkEgyFtWT1bp0/erDmjSvyuhwA/aDXYGVm%0Afkk/knStpOmSbjez6d2aPSCp3Dk3S9JCSf9mZllxrhUAksrv36lR9aE23b9gAlcCAmkilj1W8yTt%0AdM7tds4FJC2VdFO3Nk5SvkW2HHmSDkoKxrVSAEgizjk99qfdmlAyUNdMK/O6HAD9JJZgNUJSVZfx%0A6ui0rv5D0jRJ+yW9I+lLzrlwXCoEgCS0ekeDKmqadN+CCfSyDqSReJ28/hFJmyQNl3SepP8wsw9d%0A/mJm95rZejNbX19fH6e3BoDE8+PXdmpoQY4+dl73/0MBpLJYgtU+SaO6jI+MTuvqTknPu4idkt6T%0ANLX7Cznnljjn5jjn5pSUlJxpzQCQ0DZVHdba3Qd192XjlJXBxddAOonlL36dpElmNi56QvptkpZ1%0Aa/O+pKskyczKJE2RtDuehQJAsnjstV0qyMnQbfNGe10KgH6W0VsD51zQzB6U9JIkv6QnnXPbzOz+%0A6PzHJD0q6Skze0eSSXrIOdfQh3UDQEJ6r6FFL5Uf0AMLJyovu9dNLIAUE9NfvXNuhaQV3aY91mV4%0Av6RF8S0NAJLPz9fsVYbP9NmLx3hdCgAPcPAfAOKkNRDUrzdU6dpzhqk0P8frcgB4gGAFAHGybNN+%0AHW0P6jMXsbcKSFcEKwCIA+ecnl6zV1OH5mvOmEKvywHgEYIVAMTB21WHVV7TpM9cNIbb1wBpjGAF%0AAHHw8zV7lZedQYegQJojWAHAWWps7tDvt9Tor2eP0EC6WADSGsEKAM7Sr9ZXKxAK69PzOWkdSHcE%0AKwA4C6Gw0y/f3KuLxg/RpLJ8r8sB4DGCFQCchdcq61R9qI0uFgBIIlgBwFn5+dq9Ks3P1jXTy7wu%0ABUACIFgBwBna29iiP71br9vnjVamn80pAIIVAJyxX62vkkm6fd5or0sBkCAIVgBwBkJhp+c37tOC%0AySUaOoj7AgKIIFgBwBn4y64G1Rxp1y0XjPK6FAAJhGAFAGfguQ3VGjQgU1dNK/W6FAAJhGAFAKep%0Aqb1TL249oBtmDVNOpt/rcgAkEIIVAJym32+pUUcwzGFAAB9CsAKA0/TchmpNLM3TrJGDvC4FQIIh%0AWAHAaXivoUUb9h7SLReMlJl5XQ6ABEOwAoDT8JsN1fKZdPP5I7wuBUACIlgBQIxCYaffbKzW5ZNL%0AVFZA31UAPoxgBQAxWrOrMdp31UivSwGQoAhWABCj5zZUqSAnQ1dP44bLAHpGsAKAGDS1d+rFbQd0%0A43nD6bsKwEkRrAAgBiu21Ki9M6y/ns1hQAAnR7ACgBgs27xf44oH6rxRg70uBUACI1gBQC/qmtq1%0AZnejbpg1nL6rAJwSwQoAevH7d2rknHTDucO8LgVAgiNYAUAvlm/er6lD8zWpLN/rUgAkOIIVAJxC%0A1cFWbXz/sG6YNdzrUgAkAYIVAJzC79+pkSTdcC7BCkDvCFYAcArLN+/XrFGDNXpIrtelAEgCBCsA%0AOIld9c3atr+Jk9YBxIxgBQAn8cLmGplJ13MYEECMCFYA0APnnJZt3qe5Y4s0dFCO1+UASBIEKwDo%0AwfYDR7WrvkU3cjUggNNAsAKAHizfvF9+n+nac4Z6XQqAJEKwAoBunHNavmW/LplYrCF52V6XAyCJ%0AEKwAoJvN1UdUdbCNqwEBnDaCFQB0s3zzfmX5fVo0g8OAAE4PwQoAunDO6cWtB3TZpGINGpDpdTkA%0AkgzBCgC62LqvSfsOt2kxJ60DOAMEKwDo4sVtNfL7TFdPK/O6FABJiGAFAF28uPWA5o8vUuHALK9L%0AAZCECFYAELWjNtIp6GJOWgdwhghWABD14tYDksTVgADOGMEKAKJe3HZAF4wpVFkB9wYEcGYIVgAg%0Aqepgq7btb+IwIICzQrACAB0/DPgRghWAs0CwAgBFDgNOH1ag0UNyvS4FQBIjWAFIe3VN7dqw9xCd%0AggI4awQrAGnvpfJaSSJYAThrBCsAae/FrTUaXzJQk0rzvC4FQJIjWAFIa4daAlq7+6AWzxgqM/O6%0AHABJjmAFIK2trKhVKOw4DAggLghWANLaS9sOaPigHM0cMcjrUgCkAIIVgLTVGgjq9R0NWsRhQABx%0AQrACkLbe2NGgjmBY10wv87oUACmCYAUgba2sqFV+TobmjSvyuhQAKYJgBSAthcJOr1TUaeGUUmX6%0A2RQCiI+YtiZmttjMKs1sp5k9fJI2C81sk5ltM7M/xbdMAIivTVWH1NgS0NXTSr0uBUAKyeitgZn5%0AJf1I0jWSqiWtM7NlzrnyLm0GS/pPSYudc++bGVsqAAnt5fI6ZfhMC6ewuQIQP7HssZonaadzbrdz%0ALiBpqaSburX5pKTnnXPvS5Jzri6+ZQJAfK2sqNWF44s0aECm16UASCGxBKsRkqq6jFdHp3U1WVKh%0Amb1mZhvM7LPxKhAA4u29hhbtrGvW1dO4GhBAfPV6KPA0XucCSVdJGiBpjZmtdc6927WRmd0r6V5J%0AGj16dJzeGgBOz8roTZcJVgDiLZY9VvskjeoyPjI6ratqSS8551qccw2SVkua1f2FnHNLnHNznHNz%0ASkpKzrRmADgrL1fUaurQfI0qyvW6FAApJpZgtU7SJDMbZ2ZZkm6TtKxbm/+WdKmZZZhZrqQLJVXE%0At1QAOHuHWgJav+cgnYIC6BO9Hgp0zgXN7EFJL0nyS3rSObfNzO6Pzn/MOVdhZi9K2iIpLOlx59zW%0AviwcAM7Eq5V1CjsOAwLoGzGdY+WcWyFpRbdpj3Ub/66k78avNACIv5UVtSrNz+amywD6BN0NA0gb%0AHcGQ/lRZr6umlcnn46bLAOKPYAUgbazZ1aiWQEiLOL8KQB8hWAFIGysrajUg06+LJgzxuhQAKYpg%0ABSAtOBe56fJlk4qVk+n3uhwAKYpgBSAtlNc0qeZIu67mMCCAPkSwApAWVlVEbmF6BTddBtCHCFYA%0A0sKqyjrNGjVYJfnZXpcCIIURrACkvIbmDm2qOqyrprK3CkDfIlgBSHmvVdbLOelKghWAPkawApDy%0AVm2vVVlBtmYML/C6FAApjmAFIKUFgmGtfrdBV04tlRm9rQPoWwQrAClt3Z6Dau4I6sqpdLMAoO8R%0ArACktFcq6pSV4dMlE+ltHUDfI1gBSFnOOb2yvVYXTxii3KwMr8sBkAYIVgBS1u6GFu1tbKWbBQD9%0AhmAFIGUd622dYAWgnxCsAKSsV7bXaurQfI0szPW6FABpgmAFICUdaevU+j2H6BQUQL8iWAFISa/v%0AqFcw7HTVNIIVgP5DsAKQklZV1KkwN1PnjSr0uhQAaYRgBSDlhMJOr1bW6YoppfL76G0dQP8hWAFI%0AOZuqDulQaydXAwLodwQrACln1fY6+X2myyeXeF0KgDRDsAKQclZtr9cFYwo1aECm16UASDMEKwAp%0ApeZImypqmuhmAYAnCFYAUsqr2+slidvYAPAEwQpASlm1vU4jCwdoYmme16UASEMEKwApo70zpD/v%0AbNCVU0tlRjcLAPofwQpAyli7u1FtnSG6WQDgGYIVgJTx6vY65WT6dNH4IV6XAiBNEawApATnnFZV%0A1umSCcXKyfR7XQ6ANEWwApASdtU3q+pgG4cBAXiKYAUgJazaXidJ9F8FwFMEKwApYdX2Ok0dmq/h%0Agwd4XQqANEawApD0jrR1at2eQ+ytAuA5ghWApPf6jnqFwo5gBcBzBCsASW/V9joNzs3U+aMLvS4F%0AQJojWAFIauGw058q67Vgcon8PnpbB+AtghWApLa5+rAaWwIcBgSQEAhWAJLaqu118vtMCyaXeF0K%0AABCsACS3VyrqdMGYQg3OzfK6FAAgWAFIXjVH2lRe06SrOAwIIEEQrAAkrQ96W79qGsEKQGIgWAFI%0AWq9ur9OoogGaUJLndSkAIIlgBSBJtXeG9MbOBl01tUxmdLMAIDEQrAAkpTW7GtXeGaabBQAJhWAF%0AICm9sr1WuVl+XTi+yOtSAOAYghWApOOc06qKOl02qVjZGX6vywGAYwhWAJLO9gNHtf9Iu66aWuZ1%0AKQBwAoIVgKTzQTcLC6fS2zqAxEKwApB0Xqmo1ayRg1San+N1KQBwAoIVgKRysCWgt6sO60oOAwJI%0AQAQrAEnltco6OUdv6wASE8EKQFJ5ZXudSvOzNWN4gdelAMCHEKwAJI3OUFirK+t15dRSelsHkJAI%0AVgCSxrr3DupoR5De1gEkLIIVgKTxckWtsjN8unRSsdelAECPCFYAkoJzTisranXpxGLlZmV4XQ4A%0A9IhgBSApvFvbrKqDbbp6Ot0sAEhcBCsASWFlRa0k6SrOrwKQwAhWAJLCH8trdd6owSotoLd1AIkr%0ApmBlZovNrNLMdprZw6doN9fMgmZ2S/xKBJDu6pratbnqsK7hMCCABNdrsDIzv6QfSbpW0nRJt5vZ%0A9JO0+1dJf4x3kQDS2yvRmy5fPY1gBSCxxbLHap6knc653c65gKSlkm7qod0XJf1GUl0c6wMArSyv%0A1aiiAZpclud1KQBwSrEEqxGSqrqMV0enHWNmIyTdLOnHp3ohM7vXzNab2fr6+vrTrRVAGmoNBPXG%0AzgZdM20ova0DSHjxOnn9/0p6yDkXPlUj59wS59wc59yckpKSOL01gFT2+o4GdQTDuno6VwMCSHyx%0A9LK3T9KoLuMjo9O6miNpafS/yWJJ15lZ0Dn3u7hUCSBtrSyvVUFOhuaOLfK6FADoVSzBap2kSWY2%0ATpFAdZukT3Zt4Jwb98GwmT0l6QVCFYCzFQo7rdpepyumlirTT+8wABJfr8HKORc0swclvSTJL+lJ%0A59w2M7s/Ov+xPq4RQJraVHVIjS0BrgYEkDRiuuGWc26FpBXdpvUYqJxzd5x9WQAQ6RQ0029aMIVz%0AMgEkB/atA0hYK8trNX/8EBXkZHpdCgDEhGAFICHtrm/WrvoWDgMCSCoEKwAJ6eXy6E2Xp9HNAoDk%0AQbACkJBe3HZAM0cM0sjCXK9LAYCYEawAJJyaI216+/3DWnzOUK9LAYDTQrACkHD+uC1yGJBgBSDZ%0AEKwAJJwXtx7QpNI8TSjhpssAkgvBCkBCOdgS0JvvNbK3CkBSIlgBSCgvlx9Q2HEYEEByIlgBSCgv%0Abj2gUUUDNH1YgdelAMBpI1gBSBhN7Z36885GLZ4xVGbmdTkAcNoIVgASxqvb6xQIhTkMCCBpEawA%0AJIwXtx5QaX62zh9V6HUpAHBGCFYAEkJbIKTXKuv1kRlD5fNxGBBAciJYAUgIq3fUq60zxGFAAEmN%0AYAUgIby09YAG52Zq3rgir0sBgDNGsALguUAwrJcranXNtDJl+tksAUhebMEAeG7N7kYdbQ9yGBBA%0A0iNYAfDcii01ysvO0CUTi70uBQDOCsEKgKcCwbD+sLVGi6aXKSfT73U5AHBWCFYAPPX6jno1tQd1%0Aw6zhXpcCAGeNYAXAU8s379fg3EwOAwJICQQrAJ5pC4T0cnmtrj1nqLIy2BwBSH5syQB45tXKOrUE%0AQrrhXA4DAkgNBCsAnlm+eb+K87J14fghXpcCAHFBsALgiaPtnVq1vU7XnztMfu4NCCBFEKwAeGJl%0ARa06gmHdMGuY16UAQNwQrAB4YvnmGo0YPEDnjyr0uhQAiBuCFYB+d7g1oNXv1uv6WcPk4zAggBRC%0AsALQ717cekDBsONqQAAph2AFoN8t37Jf44sHasbwAq9LAYC4IlgB6Fd1R9u1Zlejrp81XGYcBgSQ%0AWghWAPrPZt13AAAUVElEQVTVH945oLCTbjiXqwEBpB6CFYB+9fzb+zR1aL4mleV7XQoAxB3BCkC/%0A2VF7VJurDuuWC0Z6XQoA9AmCFYB+89zGamX4TB87f4TXpQBAnyBYAegXwVBYv924TwunlKo4L9vr%0AcgCgTxCsAPSL13c2qO5oB4cBAaQ0ghWAfvHchmoV5mbqyqmlXpcCAH2GYAWgzx1p7dTL22p103kj%0AlJXBZgdA6mILB6DPLduyX4FQmMOAAFIewQpAn3tuQ7WmDs3nFjYAUh7BCkCf6tp3FbewAZDqCFYA%0A+hR9VwFIJwQrAH2GvqsApBuCFYA+Q99VANINwQpAn3luPX1XAUgvBCsAfaLuaLte2nZAfzV7JH1X%0AAUgbbO0A9In/eqtKwbDTp+eP8boUAOg3BCsAcRcMhfXMW+/rsknFGlc80OtyAKDfEKwAxN3KijrV%0AHGnXZ9hbBSDNEKwAxN0v1u7V8EE5nLQOIO0QrADE1a76Zr2xs0GfvHC0MvxsYgCkF7Z6AOLql2vf%0AV6bfdOvc0V6XAgD9jmAFIG5aA0H9ekOVrj1nmEry6WkdQPohWAGIm2Wb9utoe1CfuYiT1gGkJ4IV%0AgLhwzunpNXs1dWi+5owp9LocAPAEwQpAXLxddVjlNU369PwxMjOvywEATxCsAMTFz9fsVV52hj52%0A/givSwEAzxCsAJy1miNtemHLfv317BHKy87wuhwA8ExMwcrMFptZpZntNLOHe5j/KTPbYmbvmNlf%0AzGxW/EsFkKiefOM9hZ1092XjvS4FADzVa7AyM7+kH0m6VtJ0Sbeb2fRuzd6TtMA5N1PSo5KWxLtQ%0AAInpSGunnnnzfV1/7jCNKsr1uhwA8FQse6zmSdrpnNvtnAtIWirppq4NnHN/cc4dio6ulTQyvmUC%0ASFQ/X7tHLYGQ7rt8gtelAIDnYglWIyRVdRmvjk47mc9L+kNPM8zsXjNbb2br6+vrY68SQEJq7wzp%0Ap3/eowWTSzR9eIHX5QCA5+J68rqZXaFIsHqop/nOuSXOuTnOuTklJSXxfGsAHvj1hmo1tgT0hYXs%0ArQIASYrl8p19kkZ1GR8ZnXYCMztX0uOSrnXONcanPACJKhgKa8nqXTpv1GBdOK7I63IAICHEssdq%0AnaRJZjbOzLIk3SZpWdcGZjZa0vOSPuOcezf+ZQJINCu2HlDVwTbdv2ACHYICQFSve6ycc0Eze1DS%0AS5L8kp50zm0zs/uj8x+T9HVJQyT9Z3QDG3TOzem7sgF4yTmnx17bpfElA7VoepnX5QBAwoipJz/n%0A3ApJK7pNe6zL8N2S7o5vaQAS1eodDSqvadJ3/vpc+XzsrQKAD9DzOoDT9thru1RWkK2bzh/udSkA%0AkFAIVgBOy5pdjVqzu1H3XDZe2Rl+r8sBgIRCsAIQM+ecvvPSdg0tyNGn54/xuhwASDgEKwAxe7m8%0AVm+/f1hfvnqScjLZWwUA3RGsAMQkFHb67kuVGl88ULdcwF2rAKAnBCsAMfnd2/u0o65Zf/+RKcrw%0As+kAgJ6wdQTQq45gSN9/+V3NHDFI154z1OtyACBhEawA9OrZN9/XvsNt+sriKfSyDgCnQLACcErN%0AHUH9v1U7dfGEIbp0YrHX5QBAQiNYATilJ994T40tAX1l8VT2VgFALwhWAE6qoblDP1m9Wx+ZUabz%0ARg32uhwASHgEKwAn9X9WVKg9GNJXFk/1uhQASAoEKwA9Wru7Uc9v3Kf7Lp+gCSV5XpcDAEmBYAXg%0AQzpDYf3T77ZqZOEAPXDFRK/LAYCkkeF1AQASzxNvvKcddc164nNzNCCLW9cAQKzYYwXgBPsOt+kH%0AK3fomullumpamdflAEBSIVgBOME3l2+TJH3jhukeVwIAyYdgBeCYVdtr9dK2Wv3NVZM0sjDX63IA%0AIOkQrABIktoCIX1j2TZNLM3T5y8d53U5AJCUOHkdgCTpX/5QoaqDbXr2nvnKyuB/LgA4E2w9AejV%0A7XV6es1eff7ScbpowhCvywGApEWwAtJcQ3OH/uG5zZo6NF//8JEpXpcDAEmNQ4FAGnPO6aHntqip%0APahf3j1fOZn0WQUAZ4M9VkAa+8Wb7+uV7XX66rVTNWVovtflAEDSI1gBaWpnXbO+9ftyXT65RHdc%0APNbrcgAgJRCsgDQUCIb1paVvKzcrQ9+75VyZmdclAUBK4BwrIM045/TPy7dp2/4mLfnMBSotyPG6%0AJABIGeyxAtLM02v26pdvvq8vLJygRTOGel0OAKQUghWQRl7fUa9vvlCua6aX6R8W0bUCAMQbwQpI%0AE7vrm/XALzdqUmme/v3W8+TzcV4VAMQbwQpIA0daO3X3z9Yr0+/T45+bo7xsTq8EgL7A1hVIccFQ%0AWA88s1FVh1r1zD3zNbIw1+uSACBlEayAFBYOOz38/Dt6Y2eDvnvLuZo7tsjrkgAgpXEoEEhR4bDT%0A1377jp7bUK0vXz1JH58zyuuSACDlEayAFOSc09eXbdXSdVV68IqJ+tJVk7wuCQDSAsEKSDGRDkDL%0A9Yu17+u+BeP1d4sm07M6APQTghWQQpxz+tbvK/TUX/bo85eO08OLpxKqAKAfcfI6kCJCYaf//fty%0A/fTPe3THxWP1vz46jVAFAP2MYAWkgNZAUF9aukkvl9fqzkvG6uvXTydUAYAHCFZAkqtratfnf7Ze%0A2/Yf0TdumK47LxnndUkAkLYIVkASqzxwVHc9tU4HWwJa8pk5unp6mdclAUBaI1gBSeq1yjp98Zm3%0ANSDLr1/ff5HOGTHI65IAIO0RrIAkEwiG9b0/VmrJ6t2aOjRfT94xV8MHD/C6LACACFZAUtlV36wv%0ALX1bW/c16dPzR+sfr5uuAVl+r8sCAEQRrIAk4JzTr9ZX6ZFl5crO9GnJZy7QohlDvS4LANANwQpI%0AcPsPt+mfl2/TS9tqdfGEIfr+J87T0EE5XpcFAOgBwQpIUIFgWE+88Z5++MoOhZ3Tw9dO1b2XjZfP%0AR/9UAJCoCFZAAnp9R72+sWybdte3aNH0Mv3T9dM1qijX67IAAL0gWAEJ5N3ao/r+H9/Vi9sOaMyQ%0AXP30jrm6Ymqp12UBAGJEsAISwLu1R/WDV3ZoxTs1ys3062+vmax7Lx+vnEyu+AOAZEKwAjxUeeCo%0AfrjqeKD6Hwsn6O5Lx6twYJbXpQEAzgDBCuhnwVBYKytq9fO1e/XnnY0amOXXAwsn6vOXjiNQAUCS%0AI1gB/aS2qV1L36rSM2/tVW1Th0YMHqC/XzRZn7pwDIEKAFIEwQroQ0daO/XStgNavmW//rKrUaGw%0A04LJJfrWx8boiqml8tN1AgCkFIIVEGeHWwN6tbJOL2yu0eod9eoMOY0uytV9l4/XJ+aM0tjigV6X%0ACADoIwQr4CyFwk7v7DuiP1XW60/v1mlT1WGFnTR8UI7uuHisbpg1XDNHDJIZe6cAINURrIDT1BkK%0Aa9v+Jq3fc1Dr9xzSm+816lBrp8ykc0cO1oNXTtKCySU6f9RgekkHgDRDsAJOIRR2eq+hReU1Tdq2%0A/4g2Vx3WpqrDau8MS5JGF+XqyqllunxysS6bVKIiTkIHgLRGsAIkhcNO+w63aVd9s3bVt2hXfbO2%0A1zRp+4Gjag2EJEmZftPUoQW6fd5ozR1bpDljClVawM2QAQDHEayQFpxzOtTaqQNH2rXvcJuqDraq%0A6lCrqg62qfpQq/Y0thzbCyVJg3MzNbk0X5+YM0ozhhdoxvBBmliap6wMn4dLAQBIdDEFKzNbLOkH%0AkvySHnfOfbvbfIvOv05Sq6Q7nHMb41wrcIJgKKwjbZ063Napw60BNTYH1NgSUGNzhxqaA2po7lBt%0AU7sONLWrtqlDgWD4hJ/PzfJrVGGuRhUN0CUTizWxNE8TSvI0sTSPQ3oAgDPSa7AyM7+kH0m6RlK1%0ApHVmtsw5V96l2bWSJkUfF0r6cfQZkBQ5V6kjGFJHZ1gdwbDaO0Nqiz7aA5Hn1kBIrYGgWjqiz4GQ%0AmtuDau4I6mh7p5ragzraHhk+0tqpox3Bk75ffk6GivOyVZqfrdmjCzW0IEdlBTkaOihHIwYP0MjC%0AASoamMWVegCAuIplj9U8STudc7slycyWSrpJUtdgdZOkp51zTtJaMxtsZsOcczVxrzhGLR1Bbak+%0A8qHpTu7DjXuZ5FzX6a6HaZFDTSf8nDve/oO2x567tY8MRtp9MO5OGD/+nk5O4fDx6cemucj8sHNy%0ALjIedh9Mdwo7p1D4+PxQWAodG3YKOadwODo9HFYoOj0Yij6HnYLhsIKhD4adgqGwOkNhdYaOzwsE%0AwwqEwseeO4ORIBUM9/BL7kWGz5SXk6H8nAzlZ2cqPydDIwYPUEFOvgblZmrwgCwNzs3U4NxMDRqQ%0AqeK8bA3Jy1LRwCxlZ3DzYgBA/4slWI2QVNVlvFof3hvVU5sRkjwLVnsaW3T7T9Z69fZJw2eSz0w+%0An8lvJr8v8sjwHR/2mSnTb8rw+5ThM2X4TX6fT5k+U6bfp5zMyHOGz5SV4Ys8/MefszN9ys7wKzvD%0AF3lkRoZzs/zKyfRrQKZfA6LDA7MzNDDLr9ysDM5nAgAknX49ed3M7pV0rySNHj26T99rzJCBevae%0A+Sepo4dpPbazLsMfbnvi69ix8ePz7dj48Xn24dezyHSzbsPH2nUdN/m6tfeZHX+OtokEoi7tLRKc%0AfL5okOoyHQAAxEcswWqfpFFdxkdGp51uGznnlkhaIklz5sw5/WNDpyEvO0MXTRjSl28BAABwgliO%0AtayTNMnMxplZlqTbJC3r1maZpM9axHxJR7w8vwoAAMALve6xcs4FzexBSS8p0t3Ck865bWZ2f3T+%0AY5JWKNLVwk5Fulu4s+9KBgAASEwxnWPlnFuhSHjqOu2xLsNO0gPxLQ0AACC5cNkVAABAnBCsAAAA%0A4oRgBQAAECcEKwAAgDghWAEAAMQJwQoAACBOCFYAAABxQrACAACIE4IVAABAnBCsAAAA4oRgBQAA%0AECcEKwAAgDixyP2TPXhjs3pJe/vhrYolNfTD+yQilj19pfPyp/OyS+m9/Cx7+uqP5R/jnCvprZFn%0Awaq/mNl659wcr+vwAsuenssupffyp/OyS+m9/Cx7ei67lFjLz6FAAACAOCFYAQAAxEk6BKslXhfg%0AIZY9faXz8qfzskvpvfwse/pKmOVP+XOsAAAA+ks67LECAADoF0kfrMzs42a2zczCZjan27yvmtlO%0AM6s0s4+c5OeLzOxlM9sRfS7sn8rjz8z+y8w2RR97zGzTSdrtMbN3ou3W93edfcHMHjGzfV2W/7qT%0AtFsc/TzsNLOH+7vOvmJm3zWz7Wa2xcx+a2aDT9IuZdZ9b+vSIn4Ynb/FzGZ7UWe8mdkoM3vVzMqj%0A274v9dBmoZkd6fL38HUvau0rvX2OU3jdT+myTjeZWZOZfblbm5Ra92b2pJnVmdnWLtNi+t72bHvv%0AnEvqh6RpkqZIek3SnC7Tp0vaLClb0jhJuyT5e/j570h6ODr8sKR/9XqZ4vR7+TdJXz/JvD2Sir2u%0AMc7L+4ikv++ljT/6ORgvKSv6+Zjude1xWv5FkjKiw/96ss9xqqz7WNalpOsk/UGSSZov6U2v647T%0Asg+TNDs6nC/p3R6WfaGkF7yutQ9/B6f8HKfquu+2jH5JBxTpWyll172kyyXNlrS1y7Rev7e93N4n%0A/R4r51yFc66yh1k3SVrqnOtwzr0naaekeSdp97Po8M8kfaxvKu0/ZmaSPiHpWa9rSTDzJO10zu12%0AzgUkLVVk/Sc959wfnXPB6OhaSSO9rKcfxLIub5L0tItYK2mwmQ3r70LjzTlX45zbGB0+KqlC0ghv%0Aq0o4Kbnuu7lK0i7nXH90tO0Z59xqSQe7TY7le9uz7X3SB6tTGCGpqst4tXre+JQ552qiwwcklfV1%0AYf3gMkm1zrkdJ5nvJK00sw1mdm8/1tXXvhjd7f/kSXYNx/qZSHZ3KfLfek9SZd3Hsi5Tfn2b2VhJ%0A50t6s4fZF0f/Hv5gZjP6tbC+19vnOOXXvaTbdPJ/nlN53UuxfW979hnI6I83OVtmtlLS0B5m/aNz%0A7r/j9T7OOWdmCX2ZZIy/i9t16r1Vlzrn9plZqaSXzWx79L+ChHaqZZf0Y0mPKrLBfVSRQ6F39V91%0AfS+WdW9m/ygpKOmXJ3mZpFz3+DAzy5P0G0lfds41dZu9UdJo51xz9HzD30ma1N819qG0/hybWZak%0AGyV9tYfZqb7uT5CI39tJEaycc1efwY/tkzSqy/jI6LTuas1smHOuJrqruO5Mauwvvf0uzCxD0l9J%0AuuAUr7Ev+lxnZr9VZJdpwm+UYv0cmNlPJL3Qw6xYPxMJKYZ1f4ek6yVd5aInGfTwGkm57nsQy7pM%0A6vV9KmaWqUio+qVz7vnu87sGLefcCjP7TzMrds6lxL3kYvgcp+y6j7pW0kbnXG33Gam+7qNi+d72%0A7DOQyocCl0m6zcyyzWycIon9rZO0+1x0+HOS4rYHzCNXS9runKvuaaaZDTSz/A+GFTnpeWtPbZNJ%0At/MnblbPy7RO0iQzGxf9j+82RdZ/0jOzxZK+IulG51zrSdqk0rqPZV0uk/TZ6BVi8yUd6XL4IGlF%0Az6F8QlKFc+77J2kzNNpOZjZPkW19Y/9V2Xdi/Byn5Lrv4qRHJVJ53XcRy/e2d9v7/jhDvi8finyJ%0AVkvqkFQr6aUu8/5RkasCKiVd22X644peQShpiKRXJO2QtFJSkdfLdJa/j6ck3d9t2nBJK6LD4xW5%0AOmKzpG2KHEbyvO44LPfPJb0jaYsifzzDui97dPw6Ra6i2pUqyx5drp2KnE+wKfp4LNXXfU/rUtL9%0AH3z+Fbki7EfR+e+oy1XDyfyQdKkih7y3dFnf13Vb9gej63izIhczXOx13XFc/h4/x+mw7qPLNlCR%0AoDSoy7SUXfeKBMgaSZ3R7/rPn+x7O1G29/S8DgAAECepfCgQAACgXxGsAAAA4oRgBQAAECcEKwAA%0AgDghWAEAAMQJwQoAACBOCFYAAABxQrACAACIk/8Pe8IVRsH4N44AAAAASUVORK5CYII=">
            <a:extLst>
              <a:ext uri="{FF2B5EF4-FFF2-40B4-BE49-F238E27FC236}">
                <a16:creationId xmlns:a16="http://schemas.microsoft.com/office/drawing/2014/main" id="{2D0CCA69-492C-4D49-A636-0D2C118322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4AAFF1-AD4F-47A9-B4D0-8B8FF46AD628}"/>
                  </a:ext>
                </a:extLst>
              </p:cNvPr>
              <p:cNvSpPr txBox="1"/>
              <p:nvPr/>
            </p:nvSpPr>
            <p:spPr>
              <a:xfrm>
                <a:off x="6870917" y="1349222"/>
                <a:ext cx="3834882" cy="5279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(…)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r>
                  <a:rPr lang="en-US" sz="2800" dirty="0"/>
                  <a:t>then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800" b="0" dirty="0"/>
              </a:p>
              <a:p>
                <a:endParaRPr lang="en-US" sz="2800" b="0" dirty="0"/>
              </a:p>
              <a:p>
                <a:r>
                  <a:rPr lang="en-US" sz="2800" dirty="0">
                    <a:latin typeface="Cambria Math" panose="02040503050406030204" pitchFamily="18" charset="0"/>
                  </a:rPr>
                  <a:t>Consider next layer</a:t>
                </a:r>
                <a:endParaRPr lang="en-US" sz="2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Then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is always positive or negative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4AAFF1-AD4F-47A9-B4D0-8B8FF46AD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917" y="1349222"/>
                <a:ext cx="3834882" cy="5279522"/>
              </a:xfrm>
              <a:prstGeom prst="rect">
                <a:avLst/>
              </a:prstGeom>
              <a:blipFill>
                <a:blip r:embed="rId2"/>
                <a:stretch>
                  <a:fillRect l="-3180" b="-23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586A7BA-6F83-4F11-A3EA-C30940E1E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2323"/>
            <a:ext cx="4482883" cy="47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3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B205-4D05-45C8-B25A-7D40AA35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Tanh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590CA6-F2A7-49D5-821B-FF27FE6EC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" y="1476615"/>
            <a:ext cx="6402714" cy="426171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5B8B02-7C1F-4054-8D5E-6329920BA94B}"/>
                  </a:ext>
                </a:extLst>
              </p:cNvPr>
              <p:cNvSpPr txBox="1"/>
              <p:nvPr/>
            </p:nvSpPr>
            <p:spPr>
              <a:xfrm>
                <a:off x="7528420" y="1091031"/>
                <a:ext cx="4308445" cy="5668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00B05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Maps real values to [-1,1] range</a:t>
                </a:r>
                <a:endParaRPr lang="en-US" sz="2800" dirty="0">
                  <a:solidFill>
                    <a:srgbClr val="00B050"/>
                  </a:solidFill>
                </a:endParaRPr>
              </a:p>
              <a:p>
                <a:endParaRPr lang="en-US" sz="2800" dirty="0">
                  <a:solidFill>
                    <a:srgbClr val="00B050"/>
                  </a:solidFill>
                </a:endParaRPr>
              </a:p>
              <a:p>
                <a:r>
                  <a:rPr lang="en-US" sz="2800" dirty="0">
                    <a:solidFill>
                      <a:srgbClr val="00B050"/>
                    </a:solidFill>
                  </a:rPr>
                  <a:t>Pros: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Zero-centered</a:t>
                </a:r>
              </a:p>
              <a:p>
                <a:r>
                  <a:rPr lang="en-US" sz="2800" dirty="0">
                    <a:solidFill>
                      <a:srgbClr val="FF0000"/>
                    </a:solidFill>
                  </a:rPr>
                  <a:t>Cons: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Saturated neurons kill gradient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err="1"/>
                  <a:t>exp</a:t>
                </a:r>
                <a:r>
                  <a:rPr lang="en-US" sz="2800" dirty="0"/>
                  <a:t>() is computationally expensive</a:t>
                </a:r>
              </a:p>
              <a:p>
                <a:endParaRPr lang="ru-RU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5B8B02-7C1F-4054-8D5E-6329920BA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420" y="1091031"/>
                <a:ext cx="4308445" cy="5668796"/>
              </a:xfrm>
              <a:prstGeom prst="rect">
                <a:avLst/>
              </a:prstGeom>
              <a:blipFill>
                <a:blip r:embed="rId3"/>
                <a:stretch>
                  <a:fillRect l="-2970" r="-5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994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3C92-1539-4A6F-A1B5-A91B6A79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ReLU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36480C-B0E9-4427-92C8-73C54EE694EC}"/>
                  </a:ext>
                </a:extLst>
              </p:cNvPr>
              <p:cNvSpPr txBox="1"/>
              <p:nvPr/>
            </p:nvSpPr>
            <p:spPr>
              <a:xfrm>
                <a:off x="8021776" y="1098016"/>
                <a:ext cx="3332024" cy="674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⁡(0,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00B050"/>
                    </a:solidFill>
                  </a:rPr>
                  <a:t>Pros: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Does not saturate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Computationally efficient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Converges about 6x times faster than sigmoid/tanh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Cons: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Not zero centered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Dies: gradient is 0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400" dirty="0"/>
                  <a:t>, so weights can become </a:t>
                </a:r>
                <a:r>
                  <a:rPr lang="en-US" sz="2400" dirty="0" err="1"/>
                  <a:t>unapdatable</a:t>
                </a:r>
                <a:r>
                  <a:rPr lang="en-US" sz="24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36480C-B0E9-4427-92C8-73C54EE69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776" y="1098016"/>
                <a:ext cx="3332024" cy="6740307"/>
              </a:xfrm>
              <a:prstGeom prst="rect">
                <a:avLst/>
              </a:prstGeom>
              <a:blipFill>
                <a:blip r:embed="rId2"/>
                <a:stretch>
                  <a:fillRect l="-29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785E605-F083-4014-9C2C-AE1E9A283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94" y="1690688"/>
            <a:ext cx="6247278" cy="4351338"/>
          </a:xfrm>
        </p:spPr>
      </p:pic>
    </p:spTree>
    <p:extLst>
      <p:ext uri="{BB962C8B-B14F-4D97-AF65-F5344CB8AC3E}">
        <p14:creationId xmlns:p14="http://schemas.microsoft.com/office/powerpoint/2010/main" val="3728256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16A29-BD74-44CB-AE12-512B5C803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Leaky </a:t>
            </a:r>
            <a:r>
              <a:rPr lang="en-US" dirty="0" err="1"/>
              <a:t>ReLU</a:t>
            </a:r>
            <a:endParaRPr lang="ru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6C5BE4-D2A0-403F-8CDB-7D13792A5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690688"/>
            <a:ext cx="624727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185EA4-5454-4E75-9E64-2A2B37521F6F}"/>
                  </a:ext>
                </a:extLst>
              </p:cNvPr>
              <p:cNvSpPr txBox="1"/>
              <p:nvPr/>
            </p:nvSpPr>
            <p:spPr>
              <a:xfrm>
                <a:off x="8040436" y="1527224"/>
                <a:ext cx="3548183" cy="6124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⁡(0.01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>
                    <a:solidFill>
                      <a:srgbClr val="00B050"/>
                    </a:solidFill>
                  </a:rPr>
                  <a:t>Pros: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Does not saturate Computationally efficient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Converges about 6x times faster than sigmoid/tanh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Doesn’t die</a:t>
                </a:r>
              </a:p>
              <a:p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endParaRPr lang="ru-RU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185EA4-5454-4E75-9E64-2A2B37521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436" y="1527224"/>
                <a:ext cx="3548183" cy="6124754"/>
              </a:xfrm>
              <a:prstGeom prst="rect">
                <a:avLst/>
              </a:prstGeom>
              <a:blipFill>
                <a:blip r:embed="rId3"/>
                <a:stretch>
                  <a:fillRect l="-36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143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F8D4-52CB-4010-8BCA-0F926385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B1140-B1AB-464A-99C1-1AF8A3A6B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91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EFB7-D5B4-4C34-B972-F24C7E00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NN Outputs and Labels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B32264-91D6-4842-A20B-89FE66D03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Binary classification label is presented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Multiclass classification label is presented as a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0, …, 0, 1, 0, …, 0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says that the object belongs to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Sometimes an object can belong to multiple classes and also belong to classes softly,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NN output in binary classification is presented as a </a:t>
                </a:r>
                <a:r>
                  <a:rPr lang="en-US" i="1" dirty="0"/>
                  <a:t>value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NN output in multiple classification is presented as a </a:t>
                </a:r>
                <a:r>
                  <a:rPr lang="en-US" i="1" dirty="0"/>
                  <a:t>vector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B32264-91D6-4842-A20B-89FE66D03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89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1EC9E0-D6F5-43C7-84A3-6BD38C16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6FAA9-C459-475E-AA26-798A1A0F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1FBFC7-0A5F-417D-AD4B-9C7F702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B4FB1DA-39D9-44FD-82D8-4EB08FD3E0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It should describe your objective</a:t>
                </a:r>
              </a:p>
              <a:p>
                <a:r>
                  <a:rPr lang="en-US" dirty="0"/>
                  <a:t>In order to use Backpropagation they must be </a:t>
                </a:r>
                <a:r>
                  <a:rPr lang="en-US" i="1" dirty="0"/>
                  <a:t>differentiable</a:t>
                </a:r>
              </a:p>
              <a:p>
                <a:r>
                  <a:rPr lang="en-US" dirty="0"/>
                  <a:t>Though Loss function must be differentiable there are a couple of exceptions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⁡(0, 1 −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Gradient is undefined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but to handle this we can just say that it equals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i="1" dirty="0"/>
              </a:p>
              <a:p>
                <a:endParaRPr lang="en-US" i="1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B4FB1DA-39D9-44FD-82D8-4EB08FD3E0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834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A078-C9C5-4723-9339-64776910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losses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C2928-81A8-4408-9F34-18457EF4C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Squared Error (or MSE) (or L2 loss)</a:t>
            </a:r>
          </a:p>
          <a:p>
            <a:r>
              <a:rPr lang="en-US" dirty="0"/>
              <a:t>Mean Absolute Error (or MAE) (or L1 loss)</a:t>
            </a:r>
          </a:p>
          <a:p>
            <a:r>
              <a:rPr lang="en-US" dirty="0"/>
              <a:t>Huber Loss</a:t>
            </a:r>
          </a:p>
          <a:p>
            <a:r>
              <a:rPr lang="en-US" dirty="0"/>
              <a:t>Hinge Loss</a:t>
            </a:r>
          </a:p>
          <a:p>
            <a:r>
              <a:rPr lang="en-US" dirty="0"/>
              <a:t>Cross Entropy</a:t>
            </a:r>
          </a:p>
        </p:txBody>
      </p:sp>
    </p:spTree>
    <p:extLst>
      <p:ext uri="{BB962C8B-B14F-4D97-AF65-F5344CB8AC3E}">
        <p14:creationId xmlns:p14="http://schemas.microsoft.com/office/powerpoint/2010/main" val="1552279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68BB-60B8-4318-AED9-D6425300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 Error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5BA17D-94BF-4389-8E32-F2F17F0565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Often used for regression tasks</a:t>
                </a:r>
              </a:p>
              <a:p>
                <a:r>
                  <a:rPr lang="en-US" dirty="0"/>
                  <a:t>Rarely used for classification tasks</a:t>
                </a:r>
              </a:p>
              <a:p>
                <a:r>
                  <a:rPr lang="en-US" dirty="0"/>
                  <a:t>Not really robust to outliers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5BA17D-94BF-4389-8E32-F2F17F0565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55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68BB-60B8-4318-AED9-D6425300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Absolute Error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5BA17D-94BF-4389-8E32-F2F17F0565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Often used for regression tasks</a:t>
                </a:r>
              </a:p>
              <a:p>
                <a:r>
                  <a:rPr lang="en-US" dirty="0"/>
                  <a:t>Rarely used for classification tasks</a:t>
                </a:r>
              </a:p>
              <a:p>
                <a:r>
                  <a:rPr lang="en-US" dirty="0"/>
                  <a:t>More robust to outliers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5BA17D-94BF-4389-8E32-F2F17F0565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291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EF18-47DB-4A1A-B6F0-C6FC14EF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Huber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6ADA04-D23D-4F47-86FF-C6EA17A6E1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A combination of Mean Squared Error and Mean Absolute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6ADA04-D23D-4F47-86FF-C6EA17A6E1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https://upload.wikimedia.org/wikipedia/commons/thumb/c/cc/Huber_loss.svg/720px-Huber_loss.svg.png">
            <a:extLst>
              <a:ext uri="{FF2B5EF4-FFF2-40B4-BE49-F238E27FC236}">
                <a16:creationId xmlns:a16="http://schemas.microsoft.com/office/drawing/2014/main" id="{029E4E6A-60B6-4B97-A598-31280AAC0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9" t="7273" r="6688" b="4508"/>
          <a:stretch/>
        </p:blipFill>
        <p:spPr bwMode="auto">
          <a:xfrm>
            <a:off x="4340524" y="4001294"/>
            <a:ext cx="3510951" cy="272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27A6715-B32A-4E1D-B938-3E555BD71184}"/>
              </a:ext>
            </a:extLst>
          </p:cNvPr>
          <p:cNvSpPr/>
          <p:nvPr/>
        </p:nvSpPr>
        <p:spPr>
          <a:xfrm rot="1063333">
            <a:off x="7560052" y="4579245"/>
            <a:ext cx="1932317" cy="449527"/>
          </a:xfrm>
          <a:custGeom>
            <a:avLst/>
            <a:gdLst>
              <a:gd name="connsiteX0" fmla="*/ 1932317 w 1932317"/>
              <a:gd name="connsiteY0" fmla="*/ 0 h 449527"/>
              <a:gd name="connsiteX1" fmla="*/ 923026 w 1932317"/>
              <a:gd name="connsiteY1" fmla="*/ 422694 h 449527"/>
              <a:gd name="connsiteX2" fmla="*/ 0 w 1932317"/>
              <a:gd name="connsiteY2" fmla="*/ 370936 h 449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2317" h="449527">
                <a:moveTo>
                  <a:pt x="1932317" y="0"/>
                </a:moveTo>
                <a:cubicBezTo>
                  <a:pt x="1588698" y="180435"/>
                  <a:pt x="1245079" y="360871"/>
                  <a:pt x="923026" y="422694"/>
                </a:cubicBezTo>
                <a:cubicBezTo>
                  <a:pt x="600973" y="484517"/>
                  <a:pt x="300486" y="427726"/>
                  <a:pt x="0" y="370936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0F3C14-E4E2-4A82-B3C1-09DBC452CCD9}"/>
              </a:ext>
            </a:extLst>
          </p:cNvPr>
          <p:cNvSpPr/>
          <p:nvPr/>
        </p:nvSpPr>
        <p:spPr>
          <a:xfrm>
            <a:off x="7384211" y="5891842"/>
            <a:ext cx="2130725" cy="294858"/>
          </a:xfrm>
          <a:custGeom>
            <a:avLst/>
            <a:gdLst>
              <a:gd name="connsiteX0" fmla="*/ 2130725 w 2130725"/>
              <a:gd name="connsiteY0" fmla="*/ 94890 h 294858"/>
              <a:gd name="connsiteX1" fmla="*/ 992038 w 2130725"/>
              <a:gd name="connsiteY1" fmla="*/ 293298 h 294858"/>
              <a:gd name="connsiteX2" fmla="*/ 0 w 2130725"/>
              <a:gd name="connsiteY2" fmla="*/ 0 h 294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0725" h="294858">
                <a:moveTo>
                  <a:pt x="2130725" y="94890"/>
                </a:moveTo>
                <a:cubicBezTo>
                  <a:pt x="1738942" y="202001"/>
                  <a:pt x="1347159" y="309113"/>
                  <a:pt x="992038" y="293298"/>
                </a:cubicBezTo>
                <a:cubicBezTo>
                  <a:pt x="636917" y="277483"/>
                  <a:pt x="318458" y="138741"/>
                  <a:pt x="0" y="0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AD083B-E9C4-4A88-BB3C-6950B44D7E96}"/>
              </a:ext>
            </a:extLst>
          </p:cNvPr>
          <p:cNvSpPr txBox="1"/>
          <p:nvPr/>
        </p:nvSpPr>
        <p:spPr>
          <a:xfrm>
            <a:off x="9609826" y="4619342"/>
            <a:ext cx="208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Squared Error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017B1E-1EFD-4CF7-B24E-9596A34B0955}"/>
              </a:ext>
            </a:extLst>
          </p:cNvPr>
          <p:cNvSpPr txBox="1"/>
          <p:nvPr/>
        </p:nvSpPr>
        <p:spPr>
          <a:xfrm>
            <a:off x="9514936" y="5721685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Huber Loss</a:t>
            </a:r>
          </a:p>
        </p:txBody>
      </p:sp>
    </p:spTree>
    <p:extLst>
      <p:ext uri="{BB962C8B-B14F-4D97-AF65-F5344CB8AC3E}">
        <p14:creationId xmlns:p14="http://schemas.microsoft.com/office/powerpoint/2010/main" val="358874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5AE0-4A3B-48B9-8F24-308422EF1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Hinge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C4611E-41D3-46DC-8569-5A9324085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⁡(0,1−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Sometimes used for classification problems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values expected to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{−1, 1}</m:t>
                    </m:r>
                  </m:oMath>
                </a14:m>
                <a:r>
                  <a:rPr lang="en-US" dirty="0"/>
                  <a:t> (instead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{0, 1}</m:t>
                    </m:r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expected to be unbounded (i.e. to return values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 +∞)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Doesn’t penalize “correct” examples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C4611E-41D3-46DC-8569-5A9324085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Картинки по запросу hinge loss">
            <a:extLst>
              <a:ext uri="{FF2B5EF4-FFF2-40B4-BE49-F238E27FC236}">
                <a16:creationId xmlns:a16="http://schemas.microsoft.com/office/drawing/2014/main" id="{97664809-0536-430C-A650-D3556E1714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47"/>
          <a:stretch/>
        </p:blipFill>
        <p:spPr bwMode="auto">
          <a:xfrm>
            <a:off x="6856204" y="3896084"/>
            <a:ext cx="3624892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4D74DC-2F11-424C-85C1-2DC1EC3974D4}"/>
                  </a:ext>
                </a:extLst>
              </p:cNvPr>
              <p:cNvSpPr txBox="1"/>
              <p:nvPr/>
            </p:nvSpPr>
            <p:spPr>
              <a:xfrm>
                <a:off x="10161917" y="6393777"/>
                <a:ext cx="823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4D74DC-2F11-424C-85C1-2DC1EC397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1917" y="6393777"/>
                <a:ext cx="82355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873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AB6FB-2FBB-4114-A6FD-7DC182230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of Hinge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E7B0FE-BBCD-4B98-B12F-099737917E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71990"/>
              </a:xfrm>
            </p:spPr>
            <p:txBody>
              <a:bodyPr/>
              <a:lstStyle/>
              <a:p>
                <a:r>
                  <a:rPr lang="en-US" dirty="0"/>
                  <a:t>Squared Hinge Loss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𝑦𝑓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Multiclass Variation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⁡(0, 1+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𝑎𝑟𝑔𝑚𝑎𝑥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Sometimes used for classification problems</a:t>
                </a:r>
              </a:p>
              <a:p>
                <a:r>
                  <a:rPr lang="en-US" dirty="0"/>
                  <a:t>Claimed to be useful in case of a lot of classes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E7B0FE-BBCD-4B98-B12F-099737917E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71990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898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8168-3278-4B84-8F07-AA7BC905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6AFE1A-484A-4047-9A3E-7B9739630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6826" y="1825624"/>
                <a:ext cx="10515600" cy="490297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Binary Cross Entropy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Categorical Cross Entropy (Multiclass)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In case of only one class per point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primal loss choice for classification problems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6AFE1A-484A-4047-9A3E-7B9739630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826" y="1825624"/>
                <a:ext cx="10515600" cy="4902979"/>
              </a:xfrm>
              <a:blipFill>
                <a:blip r:embed="rId2"/>
                <a:stretch>
                  <a:fillRect l="-1043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055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CC67-17AB-4031-8E9C-7970D1D40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35D61-4FC5-480E-86F1-C0D1AAB2E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classification problem Cross Entropy Loss most of the times is a safe choice</a:t>
            </a:r>
          </a:p>
          <a:p>
            <a:r>
              <a:rPr lang="en-US" dirty="0"/>
              <a:t>For regression problems consider Mean Squared Error or Mean Absolute Error depending on specifics of your data/problem</a:t>
            </a:r>
          </a:p>
          <a:p>
            <a:r>
              <a:rPr lang="en-US" dirty="0"/>
              <a:t>Research thoroughly about the best choice thoroughly</a:t>
            </a:r>
          </a:p>
        </p:txBody>
      </p:sp>
    </p:spTree>
    <p:extLst>
      <p:ext uri="{BB962C8B-B14F-4D97-AF65-F5344CB8AC3E}">
        <p14:creationId xmlns:p14="http://schemas.microsoft.com/office/powerpoint/2010/main" val="4155180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35A8C4-1753-45E8-89C2-5E48DF7D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B55BF-C10D-4494-90C1-D3411478AB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1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E334-1524-4317-8D34-94026D37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Dense Layer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E12898-D4F9-4141-9377-FEB1A50EB792}"/>
              </a:ext>
            </a:extLst>
          </p:cNvPr>
          <p:cNvSpPr/>
          <p:nvPr/>
        </p:nvSpPr>
        <p:spPr>
          <a:xfrm>
            <a:off x="2142526" y="2070340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476505-0D65-4A8C-8428-B3C61BB7FC95}"/>
              </a:ext>
            </a:extLst>
          </p:cNvPr>
          <p:cNvGrpSpPr/>
          <p:nvPr/>
        </p:nvGrpSpPr>
        <p:grpSpPr>
          <a:xfrm>
            <a:off x="1935550" y="2784921"/>
            <a:ext cx="428626" cy="2418557"/>
            <a:chOff x="4071726" y="2784921"/>
            <a:chExt cx="428626" cy="2418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48330047-23AB-4498-9187-A92434B51EA7}"/>
                    </a:ext>
                  </a:extLst>
                </p:cNvPr>
                <p:cNvSpPr/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B2A9DFD3-7670-44F7-B05D-C85FA87649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68BF0F1D-D74F-4FAE-816D-719F7F809D39}"/>
                    </a:ext>
                  </a:extLst>
                </p:cNvPr>
                <p:cNvSpPr/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8063E68-F4CE-4942-A5E8-87A66786AC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8F68635-241F-487D-9536-51E15DED1F15}"/>
                    </a:ext>
                  </a:extLst>
                </p:cNvPr>
                <p:cNvSpPr/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516B8F6-A362-489C-BF0F-14237462C4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9A2DA01-7703-48A1-B830-CF1347A13D08}"/>
                    </a:ext>
                  </a:extLst>
                </p:cNvPr>
                <p:cNvSpPr/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60201CA-646A-418F-A159-F7B6B45BFA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EEAF2B-8AFC-4CE2-A9E1-41C63CE831FD}"/>
                </a:ext>
              </a:extLst>
            </p:cNvPr>
            <p:cNvSpPr txBox="1"/>
            <p:nvPr/>
          </p:nvSpPr>
          <p:spPr>
            <a:xfrm>
              <a:off x="4116765" y="4442271"/>
              <a:ext cx="45719" cy="7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117973-649F-42C3-A4F2-6F5C5A500776}"/>
              </a:ext>
            </a:extLst>
          </p:cNvPr>
          <p:cNvGrpSpPr/>
          <p:nvPr/>
        </p:nvGrpSpPr>
        <p:grpSpPr>
          <a:xfrm>
            <a:off x="4270973" y="3194893"/>
            <a:ext cx="1441451" cy="1807863"/>
            <a:chOff x="6407149" y="3194893"/>
            <a:chExt cx="1441451" cy="180786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2C2D331-55A3-400D-BDD7-2BFEF7DEE60E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08DD7FC-1ED1-43F0-A483-6F1BF3A60AF7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051B7F12-5652-456A-8A6F-5EDF435994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6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1775F39-214A-47D3-8833-015C00D6478E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D51874-67DE-4257-B278-D44B70A4E2AD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7557517" y="4098576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7AD96D-1C05-43DF-87C0-726E0A8B1BB9}"/>
                </a:ext>
              </a:extLst>
            </p:cNvPr>
            <p:cNvSpPr/>
            <p:nvPr/>
          </p:nvSpPr>
          <p:spPr>
            <a:xfrm>
              <a:off x="6407149" y="3194894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333A3198-85B9-4794-A1A3-ED06D2952463}"/>
                    </a:ext>
                  </a:extLst>
                </p:cNvPr>
                <p:cNvSpPr/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4C5BCDD-9562-4F6F-9B63-809314580B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blipFill>
                  <a:blip r:embed="rId7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52818BD-C7D2-4559-871F-B40F1AD7FB00}"/>
                </a:ext>
              </a:extLst>
            </p:cNvPr>
            <p:cNvCxnSpPr>
              <a:cxnSpLocks/>
              <a:stCxn id="16" idx="6"/>
              <a:endCxn id="17" idx="2"/>
            </p:cNvCxnSpPr>
            <p:nvPr/>
          </p:nvCxnSpPr>
          <p:spPr>
            <a:xfrm flipV="1">
              <a:off x="6835774" y="3403650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92E9376-2FFC-4383-9591-9341B46EDA69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7557517" y="3403650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D69BAC0-F312-4520-86B7-941A421DAEC1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ABD54500-A0FB-41C1-B04C-9C24D1EC7431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4EF69314-6AC2-4B43-9A8F-FCBD281C40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8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8747E7D-F345-4B71-BA01-9D2966398282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9FC023A-6592-4C79-AAE9-D9568464A274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>
              <a:off x="7557517" y="4793999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2BABE19-5B8F-4827-B822-22E36824C172}"/>
              </a:ext>
            </a:extLst>
          </p:cNvPr>
          <p:cNvGrpSpPr/>
          <p:nvPr/>
        </p:nvGrpSpPr>
        <p:grpSpPr>
          <a:xfrm>
            <a:off x="2364175" y="2993678"/>
            <a:ext cx="1906798" cy="1800322"/>
            <a:chOff x="2364175" y="2993678"/>
            <a:chExt cx="1906798" cy="180032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5509DA8-A120-41DC-BA27-7BFF76E3E301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2364176" y="2993678"/>
              <a:ext cx="1906797" cy="110489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71D5534-007E-4D19-A14F-DBA520B6ECF4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2364175" y="3546128"/>
              <a:ext cx="1906798" cy="5524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6C5C1EA-9FEC-4372-93C0-57FF31D2253C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2364175" y="4098577"/>
              <a:ext cx="1906798" cy="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F33D99C-C449-4822-867C-3BA675FB17AD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2364175" y="4098577"/>
              <a:ext cx="1906798" cy="55245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C6768C0-3E7E-4D13-87DD-0E19BEB8A427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2364176" y="2993678"/>
              <a:ext cx="1906797" cy="40997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15E503D-9FDC-47E5-B781-69E726AF5280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 flipV="1">
              <a:off x="2364175" y="3403651"/>
              <a:ext cx="1906798" cy="1424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6169848-DDEE-4A23-B48A-C8F8A367BDB3}"/>
                </a:ext>
              </a:extLst>
            </p:cNvPr>
            <p:cNvCxnSpPr>
              <a:cxnSpLocks/>
              <a:stCxn id="8" idx="6"/>
              <a:endCxn id="16" idx="2"/>
            </p:cNvCxnSpPr>
            <p:nvPr/>
          </p:nvCxnSpPr>
          <p:spPr>
            <a:xfrm flipV="1">
              <a:off x="2364175" y="3403651"/>
              <a:ext cx="1906798" cy="69492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AFCF198-AC1A-4FE8-8131-B2D191C4CAF4}"/>
                </a:ext>
              </a:extLst>
            </p:cNvPr>
            <p:cNvCxnSpPr>
              <a:cxnSpLocks/>
              <a:stCxn id="9" idx="6"/>
              <a:endCxn id="16" idx="2"/>
            </p:cNvCxnSpPr>
            <p:nvPr/>
          </p:nvCxnSpPr>
          <p:spPr>
            <a:xfrm flipV="1">
              <a:off x="2364175" y="3403651"/>
              <a:ext cx="1906798" cy="12473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125EA7F-6BD7-4198-AF3F-9D11A894FF4A}"/>
                </a:ext>
              </a:extLst>
            </p:cNvPr>
            <p:cNvCxnSpPr>
              <a:cxnSpLocks/>
              <a:stCxn id="6" idx="6"/>
              <a:endCxn id="20" idx="2"/>
            </p:cNvCxnSpPr>
            <p:nvPr/>
          </p:nvCxnSpPr>
          <p:spPr>
            <a:xfrm>
              <a:off x="2364176" y="2993678"/>
              <a:ext cx="1906797" cy="18003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D25740E-95F6-4BBA-94E9-0917F1A3831C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364175" y="4098578"/>
              <a:ext cx="1906798" cy="6954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A9414C8-BE12-459E-907E-CFA6E3E0A9B2}"/>
                </a:ext>
              </a:extLst>
            </p:cNvPr>
            <p:cNvCxnSpPr>
              <a:cxnSpLocks/>
              <a:stCxn id="7" idx="6"/>
              <a:endCxn id="20" idx="2"/>
            </p:cNvCxnSpPr>
            <p:nvPr/>
          </p:nvCxnSpPr>
          <p:spPr>
            <a:xfrm>
              <a:off x="2364175" y="3546128"/>
              <a:ext cx="1906798" cy="12478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26485BA-8B47-4202-AF20-6E76BA7BBE00}"/>
                </a:ext>
              </a:extLst>
            </p:cNvPr>
            <p:cNvCxnSpPr>
              <a:cxnSpLocks/>
              <a:stCxn id="9" idx="6"/>
              <a:endCxn id="20" idx="2"/>
            </p:cNvCxnSpPr>
            <p:nvPr/>
          </p:nvCxnSpPr>
          <p:spPr>
            <a:xfrm>
              <a:off x="2364175" y="4651028"/>
              <a:ext cx="1906798" cy="1429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7A0554F-F74C-48BD-99B2-53FB176699AB}"/>
              </a:ext>
            </a:extLst>
          </p:cNvPr>
          <p:cNvGrpSpPr/>
          <p:nvPr/>
        </p:nvGrpSpPr>
        <p:grpSpPr>
          <a:xfrm>
            <a:off x="2415066" y="3403651"/>
            <a:ext cx="1847281" cy="2206652"/>
            <a:chOff x="4551242" y="3403651"/>
            <a:chExt cx="1847281" cy="2206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C5D9950A-A026-486F-8F6A-3A29C6F6A2BD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B7D112C-BE71-449F-B5DF-A3DE8E2E60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9857048-59EB-4627-99E2-FFA61386151A}"/>
                </a:ext>
              </a:extLst>
            </p:cNvPr>
            <p:cNvCxnSpPr>
              <a:cxnSpLocks/>
              <a:stCxn id="38" idx="7"/>
              <a:endCxn id="12" idx="2"/>
            </p:cNvCxnSpPr>
            <p:nvPr/>
          </p:nvCxnSpPr>
          <p:spPr>
            <a:xfrm flipV="1">
              <a:off x="4917096" y="4098577"/>
              <a:ext cx="1481427" cy="1155356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213BA82-5436-4014-81F6-978FBE655EBF}"/>
                </a:ext>
              </a:extLst>
            </p:cNvPr>
            <p:cNvCxnSpPr>
              <a:cxnSpLocks/>
              <a:stCxn id="38" idx="7"/>
              <a:endCxn id="16" idx="2"/>
            </p:cNvCxnSpPr>
            <p:nvPr/>
          </p:nvCxnSpPr>
          <p:spPr>
            <a:xfrm flipV="1">
              <a:off x="4917096" y="3403651"/>
              <a:ext cx="1481427" cy="1850282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8992E2A-4895-45AF-BA9D-8E04D63121C1}"/>
                </a:ext>
              </a:extLst>
            </p:cNvPr>
            <p:cNvCxnSpPr>
              <a:cxnSpLocks/>
              <a:stCxn id="38" idx="7"/>
              <a:endCxn id="20" idx="2"/>
            </p:cNvCxnSpPr>
            <p:nvPr/>
          </p:nvCxnSpPr>
          <p:spPr>
            <a:xfrm flipV="1">
              <a:off x="4917096" y="4794000"/>
              <a:ext cx="1481427" cy="459933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17A6104-6B03-4F97-843B-AFD718178FF0}"/>
                  </a:ext>
                </a:extLst>
              </p:cNvPr>
              <p:cNvSpPr txBox="1"/>
              <p:nvPr/>
            </p:nvSpPr>
            <p:spPr>
              <a:xfrm>
                <a:off x="3387779" y="500812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17A6104-6B03-4F97-843B-AFD718178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779" y="5008124"/>
                <a:ext cx="3676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AB66C18-75E6-41D8-BC85-017FFBE1A93D}"/>
                  </a:ext>
                </a:extLst>
              </p:cNvPr>
              <p:cNvSpPr txBox="1"/>
              <p:nvPr/>
            </p:nvSpPr>
            <p:spPr>
              <a:xfrm>
                <a:off x="3148159" y="2809011"/>
                <a:ext cx="466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AB66C18-75E6-41D8-BC85-017FFBE1A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159" y="2809011"/>
                <a:ext cx="46621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D82D4AB-5435-4CDB-A489-30EFB85FE367}"/>
                  </a:ext>
                </a:extLst>
              </p:cNvPr>
              <p:cNvSpPr/>
              <p:nvPr/>
            </p:nvSpPr>
            <p:spPr>
              <a:xfrm>
                <a:off x="6470475" y="3671865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D82D4AB-5435-4CDB-A489-30EFB85FE3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475" y="3671865"/>
                <a:ext cx="428625" cy="417513"/>
              </a:xfrm>
              <a:prstGeom prst="ellipse">
                <a:avLst/>
              </a:prstGeom>
              <a:blipFill>
                <a:blip r:embed="rId12"/>
                <a:stretch>
                  <a:fillRect b="-18667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F3549035-20F4-4D3D-A95F-444F3FD78184}"/>
              </a:ext>
            </a:extLst>
          </p:cNvPr>
          <p:cNvSpPr/>
          <p:nvPr/>
        </p:nvSpPr>
        <p:spPr>
          <a:xfrm>
            <a:off x="6455978" y="2840633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DC1415C-BA8C-4F41-9A7E-FBC6BF14E81F}"/>
                  </a:ext>
                </a:extLst>
              </p:cNvPr>
              <p:cNvSpPr/>
              <p:nvPr/>
            </p:nvSpPr>
            <p:spPr>
              <a:xfrm>
                <a:off x="6470474" y="2127994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DC1415C-BA8C-4F41-9A7E-FBC6BF14E8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474" y="2127994"/>
                <a:ext cx="428625" cy="41751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B05F8A8F-0D37-4010-9ED0-858FFC0A2364}"/>
              </a:ext>
            </a:extLst>
          </p:cNvPr>
          <p:cNvSpPr txBox="1"/>
          <p:nvPr/>
        </p:nvSpPr>
        <p:spPr>
          <a:xfrm>
            <a:off x="6961283" y="2128922"/>
            <a:ext cx="1233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7319060-D772-4F24-A304-0AE65F3C3A9D}"/>
                  </a:ext>
                </a:extLst>
              </p:cNvPr>
              <p:cNvSpPr txBox="1"/>
              <p:nvPr/>
            </p:nvSpPr>
            <p:spPr>
              <a:xfrm>
                <a:off x="6961283" y="2724501"/>
                <a:ext cx="26925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Neuron Output</a:t>
                </a:r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7319060-D772-4F24-A304-0AE65F3C3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283" y="2724501"/>
                <a:ext cx="2692532" cy="646331"/>
              </a:xfrm>
              <a:prstGeom prst="rect">
                <a:avLst/>
              </a:prstGeom>
              <a:blipFill>
                <a:blip r:embed="rId14"/>
                <a:stretch>
                  <a:fillRect l="-2036" t="-5660" r="-113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AFCE9C66-02C9-4F41-A8BE-E60A3A5E5DA0}"/>
              </a:ext>
            </a:extLst>
          </p:cNvPr>
          <p:cNvSpPr txBox="1"/>
          <p:nvPr/>
        </p:nvSpPr>
        <p:spPr>
          <a:xfrm>
            <a:off x="6961283" y="3468985"/>
            <a:ext cx="2006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Activation function</a:t>
            </a:r>
          </a:p>
          <a:p>
            <a:r>
              <a:rPr lang="en-US" dirty="0"/>
              <a:t>(Non-linearity)</a:t>
            </a:r>
          </a:p>
          <a:p>
            <a:r>
              <a:rPr lang="en-US" dirty="0"/>
              <a:t>(Neuron activation)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28C072-2F47-4DBE-A79A-2C6C10BF3C61}"/>
              </a:ext>
            </a:extLst>
          </p:cNvPr>
          <p:cNvCxnSpPr>
            <a:cxnSpLocks/>
          </p:cNvCxnSpPr>
          <p:nvPr/>
        </p:nvCxnSpPr>
        <p:spPr>
          <a:xfrm>
            <a:off x="6470474" y="4878781"/>
            <a:ext cx="428626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0E36997-89B8-469D-9D05-F87463274C42}"/>
              </a:ext>
            </a:extLst>
          </p:cNvPr>
          <p:cNvSpPr txBox="1"/>
          <p:nvPr/>
        </p:nvSpPr>
        <p:spPr>
          <a:xfrm>
            <a:off x="6961283" y="4555616"/>
            <a:ext cx="2289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weight</a:t>
            </a:r>
          </a:p>
          <a:p>
            <a:r>
              <a:rPr lang="en-US" dirty="0"/>
              <a:t>(trainable parameter)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92EE967-4B7C-4CDB-8A59-145288412349}"/>
              </a:ext>
            </a:extLst>
          </p:cNvPr>
          <p:cNvCxnSpPr>
            <a:cxnSpLocks/>
          </p:cNvCxnSpPr>
          <p:nvPr/>
        </p:nvCxnSpPr>
        <p:spPr>
          <a:xfrm>
            <a:off x="6470474" y="5577098"/>
            <a:ext cx="428626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7BA1370-5B42-464C-8271-C070DEF2B184}"/>
              </a:ext>
            </a:extLst>
          </p:cNvPr>
          <p:cNvSpPr txBox="1"/>
          <p:nvPr/>
        </p:nvSpPr>
        <p:spPr>
          <a:xfrm>
            <a:off x="6961283" y="5253933"/>
            <a:ext cx="2289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bias</a:t>
            </a:r>
          </a:p>
          <a:p>
            <a:r>
              <a:rPr lang="en-US" dirty="0"/>
              <a:t>(trainable parameter)</a:t>
            </a:r>
          </a:p>
        </p:txBody>
      </p:sp>
    </p:spTree>
    <p:extLst>
      <p:ext uri="{BB962C8B-B14F-4D97-AF65-F5344CB8AC3E}">
        <p14:creationId xmlns:p14="http://schemas.microsoft.com/office/powerpoint/2010/main" val="3956389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2798E0-0184-49CE-937E-B283378C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DDA1AA-4C41-4E2A-B970-FA24AE41D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numerical way to show how good your model is (besides Loss function)</a:t>
            </a:r>
          </a:p>
          <a:p>
            <a:r>
              <a:rPr lang="en-US" dirty="0"/>
              <a:t>Most of the times is not optimizable directly</a:t>
            </a:r>
          </a:p>
          <a:p>
            <a:r>
              <a:rPr lang="en-US" dirty="0"/>
              <a:t>Show some extra properties of your model that are not obvious from Loss function value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34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7755-ADD9-4341-B4AE-CFF4DB25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93609-856B-438E-BCB9-BEF1F76E56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Easy: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𝑠𝑎𝑚𝑝𝑙𝑒𝑠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Can be used for any classification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93609-856B-438E-BCB9-BEF1F76E56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307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2156F-89C6-425D-B348-F1AE09A1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in binary classification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9059CF-CA77-45CA-8B87-90282181B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781" y="1690688"/>
            <a:ext cx="5694226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446E97-4575-4EA4-9FC8-FDC8D74BB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37" y="1690688"/>
            <a:ext cx="4700795" cy="4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32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2156F-89C6-425D-B348-F1AE09A1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Precision, Recall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446E97-4575-4EA4-9FC8-FDC8D74BB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37" y="1690688"/>
            <a:ext cx="4700795" cy="40777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045E6FD-0479-49FB-AA6E-ECCF42D48D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26341" y="2823609"/>
                <a:ext cx="6663818" cy="234370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045E6FD-0479-49FB-AA6E-ECCF42D48D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6341" y="2823609"/>
                <a:ext cx="6663818" cy="234370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721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8DB9-A979-46B8-9E36-AE596B63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Recall AUC (Area Under the Curve)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4D67A8-47EF-4181-8FF2-8FD350A8E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48" y="1690688"/>
            <a:ext cx="711863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670925-4EC6-407A-9020-42CAB3B9EF17}"/>
              </a:ext>
            </a:extLst>
          </p:cNvPr>
          <p:cNvSpPr txBox="1"/>
          <p:nvPr/>
        </p:nvSpPr>
        <p:spPr>
          <a:xfrm>
            <a:off x="7891521" y="1569390"/>
            <a:ext cx="40401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Changing threshold (default is 0.5) for decision making we </a:t>
            </a:r>
            <a:r>
              <a:rPr lang="en-US" sz="2800" dirty="0" err="1"/>
              <a:t>chanage</a:t>
            </a:r>
            <a:r>
              <a:rPr lang="en-US" sz="2800" dirty="0"/>
              <a:t> precision and recall</a:t>
            </a:r>
          </a:p>
          <a:p>
            <a:endParaRPr lang="en-US" sz="2800" dirty="0"/>
          </a:p>
          <a:p>
            <a:r>
              <a:rPr lang="en-US" sz="2800" dirty="0"/>
              <a:t>PR AUC shows how our model is sensitive to changes to the threshold in terms of precision and recall</a:t>
            </a:r>
          </a:p>
        </p:txBody>
      </p:sp>
    </p:spTree>
    <p:extLst>
      <p:ext uri="{BB962C8B-B14F-4D97-AF65-F5344CB8AC3E}">
        <p14:creationId xmlns:p14="http://schemas.microsoft.com/office/powerpoint/2010/main" val="3498471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DA5F-62B9-4A77-BC46-4107AA14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AUC</a:t>
            </a:r>
            <a:endParaRPr lang="ru-RU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9884BC-A5A9-4B87-AA19-3EEB4656E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53265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741E6D-EAC5-44D7-93C1-972BC33F54C2}"/>
                  </a:ext>
                </a:extLst>
              </p:cNvPr>
              <p:cNvSpPr txBox="1"/>
              <p:nvPr/>
            </p:nvSpPr>
            <p:spPr>
              <a:xfrm>
                <a:off x="6960637" y="1819469"/>
                <a:ext cx="4393163" cy="4335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The idea is the same as in PR AUC – computing area under the curve obtained by changing threshold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  <a:p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741E6D-EAC5-44D7-93C1-972BC33F5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637" y="1819469"/>
                <a:ext cx="4393163" cy="4335289"/>
              </a:xfrm>
              <a:prstGeom prst="rect">
                <a:avLst/>
              </a:prstGeom>
              <a:blipFill>
                <a:blip r:embed="rId3"/>
                <a:stretch>
                  <a:fillRect l="-2913" t="-1264" r="-30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239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DACF-75FF-4EC4-8F8A-3BD40CF0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1D54C-BA0F-4901-884F-2654D18A5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803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E4987A-D4AC-4D39-B49A-78E54A5F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C3FC6D-E152-4340-9C25-3AA2C0C83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a real value given data</a:t>
            </a:r>
          </a:p>
          <a:p>
            <a:r>
              <a:rPr lang="en-US" dirty="0"/>
              <a:t>Distinction from classification – not a finite set of possible results</a:t>
            </a:r>
          </a:p>
          <a:p>
            <a:r>
              <a:rPr lang="en-US" dirty="0"/>
              <a:t>NN output can be unbounded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 1:		predict tumor size</a:t>
            </a:r>
          </a:p>
          <a:p>
            <a:r>
              <a:rPr lang="en-US" dirty="0"/>
              <a:t>Example 2:		predict age of a human</a:t>
            </a:r>
          </a:p>
          <a:p>
            <a:r>
              <a:rPr lang="en-US" dirty="0"/>
              <a:t>Example 3:		predict number of cats on the photo</a:t>
            </a:r>
          </a:p>
          <a:p>
            <a:r>
              <a:rPr lang="en-US" dirty="0"/>
              <a:t>Example 4:		predict price of the house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38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E9B1-D2E0-41DB-B788-4D7AA964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Least Squares Linear Regression</a:t>
            </a:r>
          </a:p>
        </p:txBody>
      </p:sp>
      <p:pic>
        <p:nvPicPr>
          <p:cNvPr id="3076" name="Picture 4" descr="Картинки по запросу linear regression">
            <a:extLst>
              <a:ext uri="{FF2B5EF4-FFF2-40B4-BE49-F238E27FC236}">
                <a16:creationId xmlns:a16="http://schemas.microsoft.com/office/drawing/2014/main" id="{F92CBD2B-472F-4378-910D-287D621BB1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4" t="-2817" r="-6956" b="2817"/>
          <a:stretch/>
        </p:blipFill>
        <p:spPr bwMode="auto">
          <a:xfrm>
            <a:off x="2884816" y="1690688"/>
            <a:ext cx="6422367" cy="430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6828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2675B3-FB70-48BC-BD64-24F8DFCA4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333" y="1697786"/>
            <a:ext cx="6419850" cy="4295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1E9B1-D2E0-41DB-B788-4D7AA964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Least Squares Linear Regression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F3B37C4-87CD-48E8-A288-111D8A980D5B}"/>
              </a:ext>
            </a:extLst>
          </p:cNvPr>
          <p:cNvSpPr/>
          <p:nvPr/>
        </p:nvSpPr>
        <p:spPr>
          <a:xfrm>
            <a:off x="8005313" y="2760453"/>
            <a:ext cx="1009291" cy="1431985"/>
          </a:xfrm>
          <a:custGeom>
            <a:avLst/>
            <a:gdLst>
              <a:gd name="connsiteX0" fmla="*/ 1009291 w 1009291"/>
              <a:gd name="connsiteY0" fmla="*/ 1431985 h 1431985"/>
              <a:gd name="connsiteX1" fmla="*/ 595223 w 1009291"/>
              <a:gd name="connsiteY1" fmla="*/ 543464 h 1431985"/>
              <a:gd name="connsiteX2" fmla="*/ 0 w 1009291"/>
              <a:gd name="connsiteY2" fmla="*/ 0 h 143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291" h="1431985">
                <a:moveTo>
                  <a:pt x="1009291" y="1431985"/>
                </a:moveTo>
                <a:cubicBezTo>
                  <a:pt x="886364" y="1107056"/>
                  <a:pt x="763438" y="782128"/>
                  <a:pt x="595223" y="543464"/>
                </a:cubicBezTo>
                <a:cubicBezTo>
                  <a:pt x="427008" y="304800"/>
                  <a:pt x="213504" y="152400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A0E33B8-A694-4408-AF0C-2132599C7D59}"/>
              </a:ext>
            </a:extLst>
          </p:cNvPr>
          <p:cNvSpPr/>
          <p:nvPr/>
        </p:nvSpPr>
        <p:spPr>
          <a:xfrm>
            <a:off x="6297283" y="3200400"/>
            <a:ext cx="2622430" cy="1224951"/>
          </a:xfrm>
          <a:custGeom>
            <a:avLst/>
            <a:gdLst>
              <a:gd name="connsiteX0" fmla="*/ 2622430 w 2622430"/>
              <a:gd name="connsiteY0" fmla="*/ 1224951 h 1224951"/>
              <a:gd name="connsiteX1" fmla="*/ 1354347 w 2622430"/>
              <a:gd name="connsiteY1" fmla="*/ 345057 h 1224951"/>
              <a:gd name="connsiteX2" fmla="*/ 0 w 2622430"/>
              <a:gd name="connsiteY2" fmla="*/ 0 h 122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30" h="1224951">
                <a:moveTo>
                  <a:pt x="2622430" y="1224951"/>
                </a:moveTo>
                <a:cubicBezTo>
                  <a:pt x="2206924" y="887083"/>
                  <a:pt x="1791419" y="549216"/>
                  <a:pt x="1354347" y="345057"/>
                </a:cubicBezTo>
                <a:cubicBezTo>
                  <a:pt x="917275" y="140898"/>
                  <a:pt x="458637" y="70449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6806851-332E-438D-B913-824019C8E83C}"/>
              </a:ext>
            </a:extLst>
          </p:cNvPr>
          <p:cNvSpPr/>
          <p:nvPr/>
        </p:nvSpPr>
        <p:spPr>
          <a:xfrm>
            <a:off x="5313872" y="4606506"/>
            <a:ext cx="3614468" cy="750853"/>
          </a:xfrm>
          <a:custGeom>
            <a:avLst/>
            <a:gdLst>
              <a:gd name="connsiteX0" fmla="*/ 3614468 w 3614468"/>
              <a:gd name="connsiteY0" fmla="*/ 77637 h 750853"/>
              <a:gd name="connsiteX1" fmla="*/ 2061713 w 3614468"/>
              <a:gd name="connsiteY1" fmla="*/ 750498 h 750853"/>
              <a:gd name="connsiteX2" fmla="*/ 0 w 3614468"/>
              <a:gd name="connsiteY2" fmla="*/ 0 h 75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4468" h="750853">
                <a:moveTo>
                  <a:pt x="3614468" y="77637"/>
                </a:moveTo>
                <a:cubicBezTo>
                  <a:pt x="3139296" y="420537"/>
                  <a:pt x="2664124" y="763438"/>
                  <a:pt x="2061713" y="750498"/>
                </a:cubicBezTo>
                <a:cubicBezTo>
                  <a:pt x="1459302" y="737559"/>
                  <a:pt x="729651" y="368779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A36E72-44F6-41BB-9122-3478338D010B}"/>
              </a:ext>
            </a:extLst>
          </p:cNvPr>
          <p:cNvSpPr/>
          <p:nvPr/>
        </p:nvSpPr>
        <p:spPr>
          <a:xfrm>
            <a:off x="6443932" y="4278702"/>
            <a:ext cx="2467155" cy="392536"/>
          </a:xfrm>
          <a:custGeom>
            <a:avLst/>
            <a:gdLst>
              <a:gd name="connsiteX0" fmla="*/ 2467155 w 2467155"/>
              <a:gd name="connsiteY0" fmla="*/ 267419 h 392536"/>
              <a:gd name="connsiteX1" fmla="*/ 1147313 w 2467155"/>
              <a:gd name="connsiteY1" fmla="*/ 379562 h 392536"/>
              <a:gd name="connsiteX2" fmla="*/ 0 w 2467155"/>
              <a:gd name="connsiteY2" fmla="*/ 0 h 392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155" h="392536">
                <a:moveTo>
                  <a:pt x="2467155" y="267419"/>
                </a:moveTo>
                <a:cubicBezTo>
                  <a:pt x="2012830" y="345775"/>
                  <a:pt x="1558505" y="424132"/>
                  <a:pt x="1147313" y="379562"/>
                </a:cubicBezTo>
                <a:cubicBezTo>
                  <a:pt x="736120" y="334992"/>
                  <a:pt x="368060" y="167496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DA5399-C6E7-4DE2-B38B-DC98C9256843}"/>
              </a:ext>
            </a:extLst>
          </p:cNvPr>
          <p:cNvSpPr txBox="1"/>
          <p:nvPr/>
        </p:nvSpPr>
        <p:spPr>
          <a:xfrm>
            <a:off x="8919713" y="410625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want to minimize squares of these distances</a:t>
            </a:r>
          </a:p>
        </p:txBody>
      </p:sp>
    </p:spTree>
    <p:extLst>
      <p:ext uri="{BB962C8B-B14F-4D97-AF65-F5344CB8AC3E}">
        <p14:creationId xmlns:p14="http://schemas.microsoft.com/office/powerpoint/2010/main" val="266275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560B-3CAE-4D62-BDED-2467E21A0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Multi Layer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E4EF3-111B-4418-9CE7-56F5D11FD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EC3D48-E07A-488F-8114-702D9A8F00AB}"/>
              </a:ext>
            </a:extLst>
          </p:cNvPr>
          <p:cNvSpPr/>
          <p:nvPr/>
        </p:nvSpPr>
        <p:spPr>
          <a:xfrm>
            <a:off x="7720289" y="1825625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F10DB9-5060-4DD7-B49B-F2A7AC08E554}"/>
              </a:ext>
            </a:extLst>
          </p:cNvPr>
          <p:cNvSpPr/>
          <p:nvPr/>
        </p:nvSpPr>
        <p:spPr>
          <a:xfrm>
            <a:off x="4663039" y="1825625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DE364E-A3DE-4837-BF48-D902C70693E7}"/>
              </a:ext>
            </a:extLst>
          </p:cNvPr>
          <p:cNvSpPr/>
          <p:nvPr/>
        </p:nvSpPr>
        <p:spPr>
          <a:xfrm>
            <a:off x="1590438" y="1825625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7B8AC7B-EE73-4F0A-A5D6-F2BF2CA27E36}"/>
              </a:ext>
            </a:extLst>
          </p:cNvPr>
          <p:cNvGrpSpPr/>
          <p:nvPr/>
        </p:nvGrpSpPr>
        <p:grpSpPr>
          <a:xfrm>
            <a:off x="1383462" y="2540206"/>
            <a:ext cx="428626" cy="2418557"/>
            <a:chOff x="4071726" y="2784921"/>
            <a:chExt cx="428626" cy="2418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86A3815-15EA-406B-88C7-EC83B6D52E42}"/>
                    </a:ext>
                  </a:extLst>
                </p:cNvPr>
                <p:cNvSpPr/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C794697-A15C-4AB9-9911-622295B146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111F679-7C9A-45E5-85A8-C2B03D8BA3C8}"/>
                    </a:ext>
                  </a:extLst>
                </p:cNvPr>
                <p:cNvSpPr/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3154B00-5D9E-4640-8447-0A17809D28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4599CB01-BE33-4311-ACB2-C4B7025A0B76}"/>
                    </a:ext>
                  </a:extLst>
                </p:cNvPr>
                <p:cNvSpPr/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9DBF6DD-3620-4321-9509-593ABACDE6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2BC04380-C97B-4975-9855-D3EBAE62141A}"/>
                    </a:ext>
                  </a:extLst>
                </p:cNvPr>
                <p:cNvSpPr/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1DC817A-812E-4AF4-9294-ABA8F9CDDC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B9BAD2-048F-41BE-9E5D-2CBADF8DD698}"/>
                </a:ext>
              </a:extLst>
            </p:cNvPr>
            <p:cNvSpPr txBox="1"/>
            <p:nvPr/>
          </p:nvSpPr>
          <p:spPr>
            <a:xfrm>
              <a:off x="4116765" y="4442271"/>
              <a:ext cx="45719" cy="7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B876A4-62AD-4EA9-9CD8-2542498986E9}"/>
              </a:ext>
            </a:extLst>
          </p:cNvPr>
          <p:cNvGrpSpPr/>
          <p:nvPr/>
        </p:nvGrpSpPr>
        <p:grpSpPr>
          <a:xfrm>
            <a:off x="3718885" y="2950178"/>
            <a:ext cx="1150368" cy="1807863"/>
            <a:chOff x="6407149" y="3194893"/>
            <a:chExt cx="1150368" cy="180786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A85D819-C877-4218-946E-4BB0771FDFCD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2DE563C0-AD9E-42C4-B6D4-9C0A07936D90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06DDDF3-7DA6-4C1A-AF11-F152C32D08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6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3C3125-620B-4763-9FA0-31BC1B3777D7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CE9BCE6-1854-42BA-B28A-72E5B16C3FC9}"/>
                </a:ext>
              </a:extLst>
            </p:cNvPr>
            <p:cNvSpPr/>
            <p:nvPr/>
          </p:nvSpPr>
          <p:spPr>
            <a:xfrm>
              <a:off x="6407149" y="3194894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F4C17158-FF85-46B6-AC8D-33FB0866EA20}"/>
                    </a:ext>
                  </a:extLst>
                </p:cNvPr>
                <p:cNvSpPr/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DC1FF2C-2704-4856-AC0A-CE05BD7AD4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blipFill>
                  <a:blip r:embed="rId7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00E8663-9D53-47A3-BA89-E6C4CD61ACE3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 flipV="1">
              <a:off x="6835774" y="3403650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C255DCC-45D2-4E6B-A6DA-C2877415F7A0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55D5BE4-E534-4580-9167-1387BD00F569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9039B640-D75F-4AE8-9415-53A240D73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8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52716B1-3088-4E5C-917A-572F01F07B4A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DC186A2-05B4-44CA-9E02-613CD70D33BB}"/>
              </a:ext>
            </a:extLst>
          </p:cNvPr>
          <p:cNvGrpSpPr/>
          <p:nvPr/>
        </p:nvGrpSpPr>
        <p:grpSpPr>
          <a:xfrm>
            <a:off x="1812087" y="2748963"/>
            <a:ext cx="1906798" cy="1800322"/>
            <a:chOff x="1812087" y="2748963"/>
            <a:chExt cx="1906798" cy="180032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3619BC7-07CF-4F4A-BD74-3767D5F9CB3A}"/>
                </a:ext>
              </a:extLst>
            </p:cNvPr>
            <p:cNvCxnSpPr>
              <a:cxnSpLocks/>
              <a:stCxn id="8" idx="6"/>
              <a:endCxn id="14" idx="2"/>
            </p:cNvCxnSpPr>
            <p:nvPr/>
          </p:nvCxnSpPr>
          <p:spPr>
            <a:xfrm>
              <a:off x="1812088" y="2748963"/>
              <a:ext cx="1906797" cy="110489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96EAC06-6280-4BA2-8495-92BC0CF51E47}"/>
                </a:ext>
              </a:extLst>
            </p:cNvPr>
            <p:cNvCxnSpPr>
              <a:cxnSpLocks/>
              <a:stCxn id="9" idx="6"/>
              <a:endCxn id="14" idx="2"/>
            </p:cNvCxnSpPr>
            <p:nvPr/>
          </p:nvCxnSpPr>
          <p:spPr>
            <a:xfrm>
              <a:off x="1812087" y="3301413"/>
              <a:ext cx="1906798" cy="5524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632468C-F6B0-486A-AC22-EEA01F202D7D}"/>
                </a:ext>
              </a:extLst>
            </p:cNvPr>
            <p:cNvCxnSpPr>
              <a:cxnSpLocks/>
              <a:stCxn id="10" idx="6"/>
              <a:endCxn id="14" idx="2"/>
            </p:cNvCxnSpPr>
            <p:nvPr/>
          </p:nvCxnSpPr>
          <p:spPr>
            <a:xfrm flipV="1">
              <a:off x="1812087" y="3853862"/>
              <a:ext cx="1906798" cy="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16855C3-6C94-41EA-85C9-DBB285DF70C7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 flipV="1">
              <a:off x="1812087" y="3853862"/>
              <a:ext cx="1906798" cy="55245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D275935-AFA8-47E9-97EA-C86B2F85F2C7}"/>
                </a:ext>
              </a:extLst>
            </p:cNvPr>
            <p:cNvCxnSpPr>
              <a:cxnSpLocks/>
              <a:stCxn id="8" idx="6"/>
              <a:endCxn id="17" idx="2"/>
            </p:cNvCxnSpPr>
            <p:nvPr/>
          </p:nvCxnSpPr>
          <p:spPr>
            <a:xfrm>
              <a:off x="1812088" y="2748963"/>
              <a:ext cx="1906797" cy="40997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0A059C8-CD60-4A93-8A9B-983ECCACE773}"/>
                </a:ext>
              </a:extLst>
            </p:cNvPr>
            <p:cNvCxnSpPr>
              <a:cxnSpLocks/>
              <a:stCxn id="9" idx="6"/>
              <a:endCxn id="17" idx="2"/>
            </p:cNvCxnSpPr>
            <p:nvPr/>
          </p:nvCxnSpPr>
          <p:spPr>
            <a:xfrm flipV="1">
              <a:off x="1812087" y="3158936"/>
              <a:ext cx="1906798" cy="1424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0B0A507-4653-4A3B-81E2-2C5B89D9A50A}"/>
                </a:ext>
              </a:extLst>
            </p:cNvPr>
            <p:cNvCxnSpPr>
              <a:cxnSpLocks/>
              <a:stCxn id="10" idx="6"/>
              <a:endCxn id="17" idx="2"/>
            </p:cNvCxnSpPr>
            <p:nvPr/>
          </p:nvCxnSpPr>
          <p:spPr>
            <a:xfrm flipV="1">
              <a:off x="1812087" y="3158936"/>
              <a:ext cx="1906798" cy="69492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BF5E5DD-86C2-4C48-8413-7805D66779F4}"/>
                </a:ext>
              </a:extLst>
            </p:cNvPr>
            <p:cNvCxnSpPr>
              <a:cxnSpLocks/>
              <a:stCxn id="11" idx="6"/>
              <a:endCxn id="17" idx="2"/>
            </p:cNvCxnSpPr>
            <p:nvPr/>
          </p:nvCxnSpPr>
          <p:spPr>
            <a:xfrm flipV="1">
              <a:off x="1812087" y="3158936"/>
              <a:ext cx="1906798" cy="12473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4A91860-C97F-4227-A7A4-BFC5896F0133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1812088" y="2748963"/>
              <a:ext cx="1906797" cy="18003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1B223D4-2ED8-477F-B08E-D06B93B89BD2}"/>
                </a:ext>
              </a:extLst>
            </p:cNvPr>
            <p:cNvCxnSpPr>
              <a:cxnSpLocks/>
              <a:stCxn id="10" idx="6"/>
              <a:endCxn id="20" idx="2"/>
            </p:cNvCxnSpPr>
            <p:nvPr/>
          </p:nvCxnSpPr>
          <p:spPr>
            <a:xfrm>
              <a:off x="1812087" y="3853863"/>
              <a:ext cx="1906798" cy="6954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61A8778-F0C3-46FD-8B7D-CD940F5F648D}"/>
                </a:ext>
              </a:extLst>
            </p:cNvPr>
            <p:cNvCxnSpPr>
              <a:cxnSpLocks/>
              <a:stCxn id="9" idx="6"/>
              <a:endCxn id="20" idx="2"/>
            </p:cNvCxnSpPr>
            <p:nvPr/>
          </p:nvCxnSpPr>
          <p:spPr>
            <a:xfrm>
              <a:off x="1812087" y="3301413"/>
              <a:ext cx="1906798" cy="12478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B461C6A-4122-4341-A259-19BB464F0672}"/>
                </a:ext>
              </a:extLst>
            </p:cNvPr>
            <p:cNvCxnSpPr>
              <a:cxnSpLocks/>
              <a:stCxn id="11" idx="6"/>
              <a:endCxn id="20" idx="2"/>
            </p:cNvCxnSpPr>
            <p:nvPr/>
          </p:nvCxnSpPr>
          <p:spPr>
            <a:xfrm>
              <a:off x="1812087" y="4406313"/>
              <a:ext cx="1906798" cy="1429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3B48B02-D480-4782-8D2C-CBF782B6D96E}"/>
              </a:ext>
            </a:extLst>
          </p:cNvPr>
          <p:cNvGrpSpPr/>
          <p:nvPr/>
        </p:nvGrpSpPr>
        <p:grpSpPr>
          <a:xfrm>
            <a:off x="1862978" y="3158936"/>
            <a:ext cx="1806589" cy="2451367"/>
            <a:chOff x="4551242" y="3158936"/>
            <a:chExt cx="1806589" cy="24513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8CA2E18B-D681-41D4-9A45-19E42A0541D5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44D3A27-DD4B-4082-9C04-478F783112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947AD24-A313-4E7B-A4AC-B00DE4974903}"/>
                </a:ext>
              </a:extLst>
            </p:cNvPr>
            <p:cNvCxnSpPr>
              <a:cxnSpLocks/>
              <a:stCxn id="37" idx="7"/>
              <a:endCxn id="14" idx="2"/>
            </p:cNvCxnSpPr>
            <p:nvPr/>
          </p:nvCxnSpPr>
          <p:spPr>
            <a:xfrm flipV="1">
              <a:off x="4917096" y="3853862"/>
              <a:ext cx="1412415" cy="1400071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9DD7CDA-BAFA-4813-9615-591BEFD429C2}"/>
                </a:ext>
              </a:extLst>
            </p:cNvPr>
            <p:cNvCxnSpPr>
              <a:cxnSpLocks/>
              <a:stCxn id="37" idx="7"/>
              <a:endCxn id="17" idx="2"/>
            </p:cNvCxnSpPr>
            <p:nvPr/>
          </p:nvCxnSpPr>
          <p:spPr>
            <a:xfrm flipV="1">
              <a:off x="4917096" y="3158936"/>
              <a:ext cx="1412415" cy="2094997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C3A516C-9652-489E-80D8-165138DD272D}"/>
                </a:ext>
              </a:extLst>
            </p:cNvPr>
            <p:cNvCxnSpPr>
              <a:cxnSpLocks/>
              <a:stCxn id="37" idx="7"/>
            </p:cNvCxnSpPr>
            <p:nvPr/>
          </p:nvCxnSpPr>
          <p:spPr>
            <a:xfrm flipV="1">
              <a:off x="4917096" y="4567434"/>
              <a:ext cx="1440735" cy="686499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AF5398-1909-4B43-8694-F3B6E27C7B85}"/>
                  </a:ext>
                </a:extLst>
              </p:cNvPr>
              <p:cNvSpPr txBox="1"/>
              <p:nvPr/>
            </p:nvSpPr>
            <p:spPr>
              <a:xfrm>
                <a:off x="2878455" y="4830362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AF5398-1909-4B43-8694-F3B6E27C7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455" y="4830362"/>
                <a:ext cx="4573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3DA93C2-AC9A-4DDC-9BF2-68EF9DE8FDCB}"/>
                  </a:ext>
                </a:extLst>
              </p:cNvPr>
              <p:cNvSpPr txBox="1"/>
              <p:nvPr/>
            </p:nvSpPr>
            <p:spPr>
              <a:xfrm>
                <a:off x="2596071" y="2564296"/>
                <a:ext cx="528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3DA93C2-AC9A-4DDC-9BF2-68EF9DE8F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071" y="2564296"/>
                <a:ext cx="52854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2F889B48-371A-4F20-A98F-854D6B3A9CC6}"/>
              </a:ext>
            </a:extLst>
          </p:cNvPr>
          <p:cNvGrpSpPr/>
          <p:nvPr/>
        </p:nvGrpSpPr>
        <p:grpSpPr>
          <a:xfrm>
            <a:off x="6791486" y="2949928"/>
            <a:ext cx="1150368" cy="1807863"/>
            <a:chOff x="6407149" y="3194893"/>
            <a:chExt cx="1150368" cy="1807863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E516767-F3E0-4EA2-8C18-A4FB3671F2DA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4035712-A49E-45A9-9961-6DB88D8F5E9F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B718DDFB-D58A-4011-AC36-26425AAC57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12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BD0FA0E-B669-4F42-9F52-4A4D661A3A0D}"/>
                </a:ext>
              </a:extLst>
            </p:cNvPr>
            <p:cNvCxnSpPr>
              <a:cxnSpLocks/>
              <a:stCxn id="44" idx="6"/>
              <a:endCxn id="45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FBDA24D-9E5B-4D9F-9E93-0EECDA8777F9}"/>
                </a:ext>
              </a:extLst>
            </p:cNvPr>
            <p:cNvSpPr/>
            <p:nvPr/>
          </p:nvSpPr>
          <p:spPr>
            <a:xfrm>
              <a:off x="6407149" y="3194894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A679827-A7C5-4004-8E89-7B7A2BBE2536}"/>
                    </a:ext>
                  </a:extLst>
                </p:cNvPr>
                <p:cNvSpPr/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64A23DE8-4C1A-4224-BBF1-5E2BBF96D0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blipFill>
                  <a:blip r:embed="rId13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E1518CF-0036-4856-A7FC-06BA037C4114}"/>
                </a:ext>
              </a:extLst>
            </p:cNvPr>
            <p:cNvCxnSpPr>
              <a:cxnSpLocks/>
              <a:stCxn id="47" idx="6"/>
              <a:endCxn id="48" idx="2"/>
            </p:cNvCxnSpPr>
            <p:nvPr/>
          </p:nvCxnSpPr>
          <p:spPr>
            <a:xfrm flipV="1">
              <a:off x="6835774" y="3403650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BDA9D04-05AF-4A60-A9D8-C63485BECC05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6F0C236-423D-473E-A58A-2945B0B686C1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B08F8266-5537-48EF-9323-06574ABE02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14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0F0D7F8-653F-4ABD-A7A8-821F32C5E804}"/>
                </a:ext>
              </a:extLst>
            </p:cNvPr>
            <p:cNvCxnSpPr>
              <a:cxnSpLocks/>
              <a:stCxn id="50" idx="6"/>
              <a:endCxn id="51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713D41C-2789-4023-8C48-2FABD7B8A9C9}"/>
              </a:ext>
            </a:extLst>
          </p:cNvPr>
          <p:cNvGrpSpPr/>
          <p:nvPr/>
        </p:nvGrpSpPr>
        <p:grpSpPr>
          <a:xfrm>
            <a:off x="4869253" y="3158686"/>
            <a:ext cx="1922233" cy="1390598"/>
            <a:chOff x="1804370" y="2763762"/>
            <a:chExt cx="1922233" cy="1390598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14DFA36-D6A1-44A8-8773-FEA2E58C7480}"/>
                </a:ext>
              </a:extLst>
            </p:cNvPr>
            <p:cNvCxnSpPr>
              <a:cxnSpLocks/>
              <a:stCxn id="18" idx="6"/>
              <a:endCxn id="44" idx="2"/>
            </p:cNvCxnSpPr>
            <p:nvPr/>
          </p:nvCxnSpPr>
          <p:spPr>
            <a:xfrm>
              <a:off x="1804370" y="2764011"/>
              <a:ext cx="1922233" cy="6946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4817E0C-739A-443B-8E6D-7093B6810B65}"/>
                </a:ext>
              </a:extLst>
            </p:cNvPr>
            <p:cNvCxnSpPr>
              <a:cxnSpLocks/>
              <a:stCxn id="15" idx="6"/>
              <a:endCxn id="44" idx="2"/>
            </p:cNvCxnSpPr>
            <p:nvPr/>
          </p:nvCxnSpPr>
          <p:spPr>
            <a:xfrm flipV="1">
              <a:off x="1804370" y="3458688"/>
              <a:ext cx="1922233" cy="2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A172F22-DAB7-4DF9-BA96-2D2C1BA43A84}"/>
                </a:ext>
              </a:extLst>
            </p:cNvPr>
            <p:cNvCxnSpPr>
              <a:cxnSpLocks/>
              <a:stCxn id="21" idx="6"/>
              <a:endCxn id="44" idx="2"/>
            </p:cNvCxnSpPr>
            <p:nvPr/>
          </p:nvCxnSpPr>
          <p:spPr>
            <a:xfrm flipV="1">
              <a:off x="1804370" y="3458688"/>
              <a:ext cx="1922233" cy="6956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AF20E1C-1D12-4A3F-897C-71B7739318FC}"/>
                </a:ext>
              </a:extLst>
            </p:cNvPr>
            <p:cNvCxnSpPr>
              <a:cxnSpLocks/>
              <a:stCxn id="18" idx="6"/>
              <a:endCxn id="47" idx="2"/>
            </p:cNvCxnSpPr>
            <p:nvPr/>
          </p:nvCxnSpPr>
          <p:spPr>
            <a:xfrm flipV="1">
              <a:off x="1804370" y="2763762"/>
              <a:ext cx="1922233" cy="2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C7079F0-6774-405F-86A2-366C3D334350}"/>
                </a:ext>
              </a:extLst>
            </p:cNvPr>
            <p:cNvCxnSpPr>
              <a:cxnSpLocks/>
              <a:stCxn id="15" idx="6"/>
              <a:endCxn id="47" idx="2"/>
            </p:cNvCxnSpPr>
            <p:nvPr/>
          </p:nvCxnSpPr>
          <p:spPr>
            <a:xfrm flipV="1">
              <a:off x="1804370" y="2763762"/>
              <a:ext cx="1922233" cy="695175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CC436BF-286D-40F8-91FE-D015B1C64CE3}"/>
                </a:ext>
              </a:extLst>
            </p:cNvPr>
            <p:cNvCxnSpPr>
              <a:cxnSpLocks/>
              <a:stCxn id="21" idx="6"/>
              <a:endCxn id="47" idx="2"/>
            </p:cNvCxnSpPr>
            <p:nvPr/>
          </p:nvCxnSpPr>
          <p:spPr>
            <a:xfrm flipV="1">
              <a:off x="1804370" y="2763762"/>
              <a:ext cx="1922233" cy="139059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B52A385-B90D-4CBA-B873-1FFAD4AE41F7}"/>
                </a:ext>
              </a:extLst>
            </p:cNvPr>
            <p:cNvCxnSpPr>
              <a:cxnSpLocks/>
              <a:stCxn id="18" idx="6"/>
              <a:endCxn id="50" idx="2"/>
            </p:cNvCxnSpPr>
            <p:nvPr/>
          </p:nvCxnSpPr>
          <p:spPr>
            <a:xfrm>
              <a:off x="1804370" y="2764011"/>
              <a:ext cx="1922233" cy="139010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57E519D-C924-4F5E-AE57-7C9495D64659}"/>
                </a:ext>
              </a:extLst>
            </p:cNvPr>
            <p:cNvCxnSpPr>
              <a:cxnSpLocks/>
              <a:stCxn id="21" idx="6"/>
              <a:endCxn id="50" idx="2"/>
            </p:cNvCxnSpPr>
            <p:nvPr/>
          </p:nvCxnSpPr>
          <p:spPr>
            <a:xfrm flipV="1">
              <a:off x="1804370" y="4154111"/>
              <a:ext cx="1922233" cy="2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06C6F23-06D0-4696-BF22-571D06732CE6}"/>
                </a:ext>
              </a:extLst>
            </p:cNvPr>
            <p:cNvCxnSpPr>
              <a:cxnSpLocks/>
              <a:stCxn id="15" idx="6"/>
              <a:endCxn id="50" idx="2"/>
            </p:cNvCxnSpPr>
            <p:nvPr/>
          </p:nvCxnSpPr>
          <p:spPr>
            <a:xfrm>
              <a:off x="1804370" y="3458937"/>
              <a:ext cx="1922233" cy="69517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E0A7EAC-70B5-4334-9D21-E081F11868F4}"/>
              </a:ext>
            </a:extLst>
          </p:cNvPr>
          <p:cNvGrpSpPr/>
          <p:nvPr/>
        </p:nvGrpSpPr>
        <p:grpSpPr>
          <a:xfrm>
            <a:off x="4994829" y="3158686"/>
            <a:ext cx="1796657" cy="2468604"/>
            <a:chOff x="4551242" y="3141699"/>
            <a:chExt cx="1796657" cy="24686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ACD75076-1410-42AF-9C96-5FA90BED2FE2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287DA9B4-F9AF-477A-B624-0F131E041A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F2C8994-AA08-4D55-9766-F33548B21C68}"/>
                </a:ext>
              </a:extLst>
            </p:cNvPr>
            <p:cNvCxnSpPr>
              <a:cxnSpLocks/>
              <a:stCxn id="64" idx="7"/>
              <a:endCxn id="44" idx="2"/>
            </p:cNvCxnSpPr>
            <p:nvPr/>
          </p:nvCxnSpPr>
          <p:spPr>
            <a:xfrm flipV="1">
              <a:off x="4917096" y="3836625"/>
              <a:ext cx="1430803" cy="141730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F940F96-AF0C-4D1C-9481-9111965DA04F}"/>
                </a:ext>
              </a:extLst>
            </p:cNvPr>
            <p:cNvCxnSpPr>
              <a:cxnSpLocks/>
              <a:stCxn id="64" idx="7"/>
              <a:endCxn id="47" idx="2"/>
            </p:cNvCxnSpPr>
            <p:nvPr/>
          </p:nvCxnSpPr>
          <p:spPr>
            <a:xfrm flipV="1">
              <a:off x="4917096" y="3141699"/>
              <a:ext cx="1430803" cy="2112234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C542F5A-DAC0-450D-B0D2-F5293F0ADFE2}"/>
                </a:ext>
              </a:extLst>
            </p:cNvPr>
            <p:cNvCxnSpPr>
              <a:cxnSpLocks/>
              <a:stCxn id="64" idx="7"/>
              <a:endCxn id="50" idx="2"/>
            </p:cNvCxnSpPr>
            <p:nvPr/>
          </p:nvCxnSpPr>
          <p:spPr>
            <a:xfrm flipV="1">
              <a:off x="4917096" y="4532048"/>
              <a:ext cx="1430803" cy="72188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031B48D-BD96-4966-B785-4B681FBDEBBB}"/>
                  </a:ext>
                </a:extLst>
              </p:cNvPr>
              <p:cNvSpPr txBox="1"/>
              <p:nvPr/>
            </p:nvSpPr>
            <p:spPr>
              <a:xfrm>
                <a:off x="5629783" y="2684976"/>
                <a:ext cx="533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031B48D-BD96-4966-B785-4B681FBDE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783" y="2684976"/>
                <a:ext cx="53386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BF2A460-48AD-43DE-834B-3F90451F20DF}"/>
                  </a:ext>
                </a:extLst>
              </p:cNvPr>
              <p:cNvSpPr txBox="1"/>
              <p:nvPr/>
            </p:nvSpPr>
            <p:spPr>
              <a:xfrm>
                <a:off x="5937265" y="493977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BF2A460-48AD-43DE-834B-3F90451F2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265" y="4939775"/>
                <a:ext cx="46262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5CA3D71A-414F-45B3-8794-E23F4C5D061F}"/>
              </a:ext>
            </a:extLst>
          </p:cNvPr>
          <p:cNvGrpSpPr/>
          <p:nvPr/>
        </p:nvGrpSpPr>
        <p:grpSpPr>
          <a:xfrm>
            <a:off x="9848736" y="3248770"/>
            <a:ext cx="1150368" cy="1112937"/>
            <a:chOff x="6407149" y="3889819"/>
            <a:chExt cx="1150368" cy="1112937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B412BD7-F071-4C2B-8AB1-DCA5F46F41F7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085A6522-EFD5-4BD1-B43F-53AE297AA021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D7A9BB3E-2B2D-4A07-A89E-68C99ED3D7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18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4BDB400-1251-4AD2-8BD5-5C314D4D688F}"/>
                </a:ext>
              </a:extLst>
            </p:cNvPr>
            <p:cNvCxnSpPr>
              <a:cxnSpLocks/>
              <a:stCxn id="71" idx="6"/>
              <a:endCxn id="72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1E0D2B9-2DE4-4B6B-9744-17E325A13CE0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84E72795-62EC-4575-A2E9-A9485A6EE7C3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0217FF29-426C-4703-8014-6AA7752D76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19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1572E0F-71C0-4479-A7C7-0464511D60A5}"/>
                </a:ext>
              </a:extLst>
            </p:cNvPr>
            <p:cNvCxnSpPr>
              <a:cxnSpLocks/>
              <a:stCxn id="74" idx="6"/>
              <a:endCxn id="75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B3D3481-3DBC-4F17-8B8F-FBCA826B5569}"/>
              </a:ext>
            </a:extLst>
          </p:cNvPr>
          <p:cNvGrpSpPr/>
          <p:nvPr/>
        </p:nvGrpSpPr>
        <p:grpSpPr>
          <a:xfrm>
            <a:off x="7941854" y="3158685"/>
            <a:ext cx="1906882" cy="1390349"/>
            <a:chOff x="4724571" y="2611361"/>
            <a:chExt cx="1906882" cy="1390349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4BA8289-88A4-4EB4-B100-BCB287796559}"/>
                </a:ext>
              </a:extLst>
            </p:cNvPr>
            <p:cNvCxnSpPr>
              <a:cxnSpLocks/>
              <a:stCxn id="45" idx="6"/>
              <a:endCxn id="71" idx="2"/>
            </p:cNvCxnSpPr>
            <p:nvPr/>
          </p:nvCxnSpPr>
          <p:spPr>
            <a:xfrm flipV="1">
              <a:off x="4724571" y="2910204"/>
              <a:ext cx="1906882" cy="39608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BBC4FE4-DD58-471A-94C9-21C721963217}"/>
                </a:ext>
              </a:extLst>
            </p:cNvPr>
            <p:cNvCxnSpPr>
              <a:cxnSpLocks/>
              <a:stCxn id="51" idx="6"/>
              <a:endCxn id="71" idx="2"/>
            </p:cNvCxnSpPr>
            <p:nvPr/>
          </p:nvCxnSpPr>
          <p:spPr>
            <a:xfrm flipV="1">
              <a:off x="4724571" y="2910204"/>
              <a:ext cx="1906882" cy="1091506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EB2A175-9151-43AD-9CF4-014E5AB38AFB}"/>
                </a:ext>
              </a:extLst>
            </p:cNvPr>
            <p:cNvCxnSpPr>
              <a:cxnSpLocks/>
              <a:stCxn id="48" idx="6"/>
              <a:endCxn id="71" idx="2"/>
            </p:cNvCxnSpPr>
            <p:nvPr/>
          </p:nvCxnSpPr>
          <p:spPr>
            <a:xfrm>
              <a:off x="4724571" y="2611361"/>
              <a:ext cx="1906882" cy="29884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1A24773-DDF2-435E-9C15-873D5001A3DE}"/>
                </a:ext>
              </a:extLst>
            </p:cNvPr>
            <p:cNvCxnSpPr>
              <a:cxnSpLocks/>
              <a:stCxn id="48" idx="6"/>
              <a:endCxn id="74" idx="2"/>
            </p:cNvCxnSpPr>
            <p:nvPr/>
          </p:nvCxnSpPr>
          <p:spPr>
            <a:xfrm>
              <a:off x="4724571" y="2611361"/>
              <a:ext cx="1906882" cy="994266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6EE0B30-21AD-4E90-8039-957310E9E743}"/>
                </a:ext>
              </a:extLst>
            </p:cNvPr>
            <p:cNvCxnSpPr>
              <a:cxnSpLocks/>
              <a:stCxn id="51" idx="6"/>
              <a:endCxn id="74" idx="2"/>
            </p:cNvCxnSpPr>
            <p:nvPr/>
          </p:nvCxnSpPr>
          <p:spPr>
            <a:xfrm flipV="1">
              <a:off x="4724571" y="3605627"/>
              <a:ext cx="1906882" cy="39608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C08492BD-D554-41B3-9CAB-BAAF2C636488}"/>
                </a:ext>
              </a:extLst>
            </p:cNvPr>
            <p:cNvCxnSpPr>
              <a:cxnSpLocks/>
              <a:stCxn id="45" idx="6"/>
              <a:endCxn id="74" idx="2"/>
            </p:cNvCxnSpPr>
            <p:nvPr/>
          </p:nvCxnSpPr>
          <p:spPr>
            <a:xfrm>
              <a:off x="4724571" y="3306287"/>
              <a:ext cx="1906882" cy="29934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02EE9FB-23E0-4483-961B-F0BB7EAE2DA7}"/>
              </a:ext>
            </a:extLst>
          </p:cNvPr>
          <p:cNvGrpSpPr/>
          <p:nvPr/>
        </p:nvGrpSpPr>
        <p:grpSpPr>
          <a:xfrm>
            <a:off x="8145653" y="3457528"/>
            <a:ext cx="1703083" cy="2152775"/>
            <a:chOff x="4644816" y="3288141"/>
            <a:chExt cx="1703083" cy="2152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5D16A9A8-20A7-472F-9A5F-3888D14977B0}"/>
                    </a:ext>
                  </a:extLst>
                </p:cNvPr>
                <p:cNvSpPr/>
                <p:nvPr/>
              </p:nvSpPr>
              <p:spPr>
                <a:xfrm>
                  <a:off x="4644816" y="502340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F74B9637-87D7-438C-A3D5-665E49C784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816" y="5023403"/>
                  <a:ext cx="428625" cy="417513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9E6C896-297E-4D45-BCD2-F38A0312A050}"/>
                </a:ext>
              </a:extLst>
            </p:cNvPr>
            <p:cNvCxnSpPr>
              <a:cxnSpLocks/>
              <a:stCxn id="85" idx="7"/>
              <a:endCxn id="71" idx="2"/>
            </p:cNvCxnSpPr>
            <p:nvPr/>
          </p:nvCxnSpPr>
          <p:spPr>
            <a:xfrm flipV="1">
              <a:off x="5010670" y="3288141"/>
              <a:ext cx="1337229" cy="179640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BBFA502-6240-4717-BFF4-E4250FE5073E}"/>
                </a:ext>
              </a:extLst>
            </p:cNvPr>
            <p:cNvCxnSpPr>
              <a:cxnSpLocks/>
              <a:stCxn id="85" idx="7"/>
              <a:endCxn id="74" idx="2"/>
            </p:cNvCxnSpPr>
            <p:nvPr/>
          </p:nvCxnSpPr>
          <p:spPr>
            <a:xfrm flipV="1">
              <a:off x="5010670" y="3983564"/>
              <a:ext cx="1337229" cy="1100982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4ED98CA-4CBA-45B3-B98B-B62293136F46}"/>
                  </a:ext>
                </a:extLst>
              </p:cNvPr>
              <p:cNvSpPr txBox="1"/>
              <p:nvPr/>
            </p:nvSpPr>
            <p:spPr>
              <a:xfrm>
                <a:off x="8801595" y="2836062"/>
                <a:ext cx="533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4ED98CA-4CBA-45B3-B98B-B62293136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595" y="2836062"/>
                <a:ext cx="53386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29EF201-CB10-4C1A-A231-DDCEB00A1FAC}"/>
                  </a:ext>
                </a:extLst>
              </p:cNvPr>
              <p:cNvSpPr txBox="1"/>
              <p:nvPr/>
            </p:nvSpPr>
            <p:spPr>
              <a:xfrm>
                <a:off x="8994515" y="493977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29EF201-CB10-4C1A-A231-DDCEB00A1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515" y="4939775"/>
                <a:ext cx="46262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DB478D7-2684-4AD2-8158-7C70EA96A9F4}"/>
              </a:ext>
            </a:extLst>
          </p:cNvPr>
          <p:cNvCxnSpPr>
            <a:cxnSpLocks/>
          </p:cNvCxnSpPr>
          <p:nvPr/>
        </p:nvCxnSpPr>
        <p:spPr>
          <a:xfrm>
            <a:off x="10999104" y="3457527"/>
            <a:ext cx="29108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798143A-299C-4723-9C8E-83B62E890008}"/>
              </a:ext>
            </a:extLst>
          </p:cNvPr>
          <p:cNvCxnSpPr>
            <a:cxnSpLocks/>
          </p:cNvCxnSpPr>
          <p:nvPr/>
        </p:nvCxnSpPr>
        <p:spPr>
          <a:xfrm>
            <a:off x="10999104" y="4152950"/>
            <a:ext cx="29108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647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2675B3-FB70-48BC-BD64-24F8DFCA4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333" y="1697786"/>
            <a:ext cx="6419850" cy="4295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1E9B1-D2E0-41DB-B788-4D7AA964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Least Squares Linear Regression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F3B37C4-87CD-48E8-A288-111D8A980D5B}"/>
              </a:ext>
            </a:extLst>
          </p:cNvPr>
          <p:cNvSpPr/>
          <p:nvPr/>
        </p:nvSpPr>
        <p:spPr>
          <a:xfrm>
            <a:off x="8005313" y="2760453"/>
            <a:ext cx="1009291" cy="1431985"/>
          </a:xfrm>
          <a:custGeom>
            <a:avLst/>
            <a:gdLst>
              <a:gd name="connsiteX0" fmla="*/ 1009291 w 1009291"/>
              <a:gd name="connsiteY0" fmla="*/ 1431985 h 1431985"/>
              <a:gd name="connsiteX1" fmla="*/ 595223 w 1009291"/>
              <a:gd name="connsiteY1" fmla="*/ 543464 h 1431985"/>
              <a:gd name="connsiteX2" fmla="*/ 0 w 1009291"/>
              <a:gd name="connsiteY2" fmla="*/ 0 h 143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291" h="1431985">
                <a:moveTo>
                  <a:pt x="1009291" y="1431985"/>
                </a:moveTo>
                <a:cubicBezTo>
                  <a:pt x="886364" y="1107056"/>
                  <a:pt x="763438" y="782128"/>
                  <a:pt x="595223" y="543464"/>
                </a:cubicBezTo>
                <a:cubicBezTo>
                  <a:pt x="427008" y="304800"/>
                  <a:pt x="213504" y="152400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A0E33B8-A694-4408-AF0C-2132599C7D59}"/>
              </a:ext>
            </a:extLst>
          </p:cNvPr>
          <p:cNvSpPr/>
          <p:nvPr/>
        </p:nvSpPr>
        <p:spPr>
          <a:xfrm>
            <a:off x="6297283" y="3200400"/>
            <a:ext cx="2622430" cy="1224951"/>
          </a:xfrm>
          <a:custGeom>
            <a:avLst/>
            <a:gdLst>
              <a:gd name="connsiteX0" fmla="*/ 2622430 w 2622430"/>
              <a:gd name="connsiteY0" fmla="*/ 1224951 h 1224951"/>
              <a:gd name="connsiteX1" fmla="*/ 1354347 w 2622430"/>
              <a:gd name="connsiteY1" fmla="*/ 345057 h 1224951"/>
              <a:gd name="connsiteX2" fmla="*/ 0 w 2622430"/>
              <a:gd name="connsiteY2" fmla="*/ 0 h 122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30" h="1224951">
                <a:moveTo>
                  <a:pt x="2622430" y="1224951"/>
                </a:moveTo>
                <a:cubicBezTo>
                  <a:pt x="2206924" y="887083"/>
                  <a:pt x="1791419" y="549216"/>
                  <a:pt x="1354347" y="345057"/>
                </a:cubicBezTo>
                <a:cubicBezTo>
                  <a:pt x="917275" y="140898"/>
                  <a:pt x="458637" y="70449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6806851-332E-438D-B913-824019C8E83C}"/>
              </a:ext>
            </a:extLst>
          </p:cNvPr>
          <p:cNvSpPr/>
          <p:nvPr/>
        </p:nvSpPr>
        <p:spPr>
          <a:xfrm>
            <a:off x="5313872" y="4606506"/>
            <a:ext cx="3614468" cy="750853"/>
          </a:xfrm>
          <a:custGeom>
            <a:avLst/>
            <a:gdLst>
              <a:gd name="connsiteX0" fmla="*/ 3614468 w 3614468"/>
              <a:gd name="connsiteY0" fmla="*/ 77637 h 750853"/>
              <a:gd name="connsiteX1" fmla="*/ 2061713 w 3614468"/>
              <a:gd name="connsiteY1" fmla="*/ 750498 h 750853"/>
              <a:gd name="connsiteX2" fmla="*/ 0 w 3614468"/>
              <a:gd name="connsiteY2" fmla="*/ 0 h 75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4468" h="750853">
                <a:moveTo>
                  <a:pt x="3614468" y="77637"/>
                </a:moveTo>
                <a:cubicBezTo>
                  <a:pt x="3139296" y="420537"/>
                  <a:pt x="2664124" y="763438"/>
                  <a:pt x="2061713" y="750498"/>
                </a:cubicBezTo>
                <a:cubicBezTo>
                  <a:pt x="1459302" y="737559"/>
                  <a:pt x="729651" y="368779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A36E72-44F6-41BB-9122-3478338D010B}"/>
              </a:ext>
            </a:extLst>
          </p:cNvPr>
          <p:cNvSpPr/>
          <p:nvPr/>
        </p:nvSpPr>
        <p:spPr>
          <a:xfrm>
            <a:off x="6443932" y="4278702"/>
            <a:ext cx="2467155" cy="392536"/>
          </a:xfrm>
          <a:custGeom>
            <a:avLst/>
            <a:gdLst>
              <a:gd name="connsiteX0" fmla="*/ 2467155 w 2467155"/>
              <a:gd name="connsiteY0" fmla="*/ 267419 h 392536"/>
              <a:gd name="connsiteX1" fmla="*/ 1147313 w 2467155"/>
              <a:gd name="connsiteY1" fmla="*/ 379562 h 392536"/>
              <a:gd name="connsiteX2" fmla="*/ 0 w 2467155"/>
              <a:gd name="connsiteY2" fmla="*/ 0 h 392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155" h="392536">
                <a:moveTo>
                  <a:pt x="2467155" y="267419"/>
                </a:moveTo>
                <a:cubicBezTo>
                  <a:pt x="2012830" y="345775"/>
                  <a:pt x="1558505" y="424132"/>
                  <a:pt x="1147313" y="379562"/>
                </a:cubicBezTo>
                <a:cubicBezTo>
                  <a:pt x="736120" y="334992"/>
                  <a:pt x="368060" y="167496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E963E5-595C-4513-9198-77FB8D3CA4FA}"/>
              </a:ext>
            </a:extLst>
          </p:cNvPr>
          <p:cNvSpPr txBox="1"/>
          <p:nvPr/>
        </p:nvSpPr>
        <p:spPr>
          <a:xfrm>
            <a:off x="8919713" y="410625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want to minimize squares of these distances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8A0135F-BA2C-4AB2-9055-8983D2388C6D}"/>
              </a:ext>
            </a:extLst>
          </p:cNvPr>
          <p:cNvSpPr/>
          <p:nvPr/>
        </p:nvSpPr>
        <p:spPr>
          <a:xfrm>
            <a:off x="1751162" y="3571336"/>
            <a:ext cx="2087593" cy="983411"/>
          </a:xfrm>
          <a:custGeom>
            <a:avLst/>
            <a:gdLst>
              <a:gd name="connsiteX0" fmla="*/ 0 w 2087593"/>
              <a:gd name="connsiteY0" fmla="*/ 0 h 983411"/>
              <a:gd name="connsiteX1" fmla="*/ 1354347 w 2087593"/>
              <a:gd name="connsiteY1" fmla="*/ 276045 h 983411"/>
              <a:gd name="connsiteX2" fmla="*/ 2087593 w 2087593"/>
              <a:gd name="connsiteY2" fmla="*/ 983411 h 983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7593" h="983411">
                <a:moveTo>
                  <a:pt x="0" y="0"/>
                </a:moveTo>
                <a:cubicBezTo>
                  <a:pt x="503207" y="56071"/>
                  <a:pt x="1006415" y="112143"/>
                  <a:pt x="1354347" y="276045"/>
                </a:cubicBezTo>
                <a:cubicBezTo>
                  <a:pt x="1702279" y="439947"/>
                  <a:pt x="1894936" y="711679"/>
                  <a:pt x="2087593" y="98341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196B7-5F2C-4778-8D2B-54B109BF69AB}"/>
              </a:ext>
            </a:extLst>
          </p:cNvPr>
          <p:cNvSpPr txBox="1"/>
          <p:nvPr/>
        </p:nvSpPr>
        <p:spPr>
          <a:xfrm>
            <a:off x="308754" y="3209026"/>
            <a:ext cx="1525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is a straight line</a:t>
            </a:r>
          </a:p>
        </p:txBody>
      </p:sp>
    </p:spTree>
    <p:extLst>
      <p:ext uri="{BB962C8B-B14F-4D97-AF65-F5344CB8AC3E}">
        <p14:creationId xmlns:p14="http://schemas.microsoft.com/office/powerpoint/2010/main" val="34522661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E9B1-D2E0-41DB-B788-4D7AA964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Least Squares Linear Regression in 3d</a:t>
            </a:r>
          </a:p>
        </p:txBody>
      </p:sp>
      <p:pic>
        <p:nvPicPr>
          <p:cNvPr id="4098" name="Picture 2" descr="Картинки по запросу linear regression 3d">
            <a:extLst>
              <a:ext uri="{FF2B5EF4-FFF2-40B4-BE49-F238E27FC236}">
                <a16:creationId xmlns:a16="http://schemas.microsoft.com/office/drawing/2014/main" id="{C6691E19-82C7-41B5-A1CF-2B0DB704BF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" t="11175" r="8153" b="12699"/>
          <a:stretch/>
        </p:blipFill>
        <p:spPr bwMode="auto">
          <a:xfrm>
            <a:off x="3089694" y="1535500"/>
            <a:ext cx="6012611" cy="418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2CDFB88-C01D-48AE-B73C-AB1360AA83DD}"/>
              </a:ext>
            </a:extLst>
          </p:cNvPr>
          <p:cNvSpPr/>
          <p:nvPr/>
        </p:nvSpPr>
        <p:spPr>
          <a:xfrm>
            <a:off x="1557068" y="3238654"/>
            <a:ext cx="1532626" cy="776377"/>
          </a:xfrm>
          <a:custGeom>
            <a:avLst/>
            <a:gdLst>
              <a:gd name="connsiteX0" fmla="*/ 0 w 1966822"/>
              <a:gd name="connsiteY0" fmla="*/ 0 h 1086928"/>
              <a:gd name="connsiteX1" fmla="*/ 819509 w 1966822"/>
              <a:gd name="connsiteY1" fmla="*/ 854015 h 1086928"/>
              <a:gd name="connsiteX2" fmla="*/ 1966822 w 1966822"/>
              <a:gd name="connsiteY2" fmla="*/ 1086928 h 108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6822" h="1086928">
                <a:moveTo>
                  <a:pt x="0" y="0"/>
                </a:moveTo>
                <a:cubicBezTo>
                  <a:pt x="245852" y="336430"/>
                  <a:pt x="491705" y="672860"/>
                  <a:pt x="819509" y="854015"/>
                </a:cubicBezTo>
                <a:cubicBezTo>
                  <a:pt x="1147313" y="1035170"/>
                  <a:pt x="1557067" y="1061049"/>
                  <a:pt x="1966822" y="1086928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ACD2B8-FD4C-43D1-8404-BA0F4CD60090}"/>
              </a:ext>
            </a:extLst>
          </p:cNvPr>
          <p:cNvSpPr/>
          <p:nvPr/>
        </p:nvSpPr>
        <p:spPr>
          <a:xfrm>
            <a:off x="8229600" y="5098211"/>
            <a:ext cx="353683" cy="621102"/>
          </a:xfrm>
          <a:custGeom>
            <a:avLst/>
            <a:gdLst>
              <a:gd name="connsiteX0" fmla="*/ 353683 w 353683"/>
              <a:gd name="connsiteY0" fmla="*/ 621102 h 621102"/>
              <a:gd name="connsiteX1" fmla="*/ 241540 w 353683"/>
              <a:gd name="connsiteY1" fmla="*/ 241540 h 621102"/>
              <a:gd name="connsiteX2" fmla="*/ 0 w 353683"/>
              <a:gd name="connsiteY2" fmla="*/ 0 h 62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683" h="621102">
                <a:moveTo>
                  <a:pt x="353683" y="621102"/>
                </a:moveTo>
                <a:cubicBezTo>
                  <a:pt x="327085" y="483079"/>
                  <a:pt x="300487" y="345057"/>
                  <a:pt x="241540" y="241540"/>
                </a:cubicBezTo>
                <a:cubicBezTo>
                  <a:pt x="182593" y="138023"/>
                  <a:pt x="91296" y="69011"/>
                  <a:pt x="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57D080F-026A-4558-83AC-0EC1529CD449}"/>
              </a:ext>
            </a:extLst>
          </p:cNvPr>
          <p:cNvSpPr/>
          <p:nvPr/>
        </p:nvSpPr>
        <p:spPr>
          <a:xfrm>
            <a:off x="5745192" y="5693434"/>
            <a:ext cx="2329133" cy="664234"/>
          </a:xfrm>
          <a:custGeom>
            <a:avLst/>
            <a:gdLst>
              <a:gd name="connsiteX0" fmla="*/ 2329133 w 2329133"/>
              <a:gd name="connsiteY0" fmla="*/ 664234 h 664234"/>
              <a:gd name="connsiteX1" fmla="*/ 940280 w 2329133"/>
              <a:gd name="connsiteY1" fmla="*/ 543464 h 664234"/>
              <a:gd name="connsiteX2" fmla="*/ 0 w 2329133"/>
              <a:gd name="connsiteY2" fmla="*/ 0 h 66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9133" h="664234">
                <a:moveTo>
                  <a:pt x="2329133" y="664234"/>
                </a:moveTo>
                <a:cubicBezTo>
                  <a:pt x="1828801" y="659202"/>
                  <a:pt x="1328469" y="654170"/>
                  <a:pt x="940280" y="543464"/>
                </a:cubicBezTo>
                <a:cubicBezTo>
                  <a:pt x="552091" y="432758"/>
                  <a:pt x="276045" y="216379"/>
                  <a:pt x="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858DF2-1C11-4003-B747-CCB95BD79A7A}"/>
              </a:ext>
            </a:extLst>
          </p:cNvPr>
          <p:cNvSpPr txBox="1"/>
          <p:nvPr/>
        </p:nvSpPr>
        <p:spPr>
          <a:xfrm>
            <a:off x="7983746" y="5818517"/>
            <a:ext cx="2385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Parameters that we know about the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A4A049-B3ED-401F-B837-E0035D1FF864}"/>
              </a:ext>
            </a:extLst>
          </p:cNvPr>
          <p:cNvSpPr txBox="1"/>
          <p:nvPr/>
        </p:nvSpPr>
        <p:spPr>
          <a:xfrm>
            <a:off x="364466" y="2514880"/>
            <a:ext cx="2385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 that we want to predict</a:t>
            </a:r>
          </a:p>
        </p:txBody>
      </p:sp>
    </p:spTree>
    <p:extLst>
      <p:ext uri="{BB962C8B-B14F-4D97-AF65-F5344CB8AC3E}">
        <p14:creationId xmlns:p14="http://schemas.microsoft.com/office/powerpoint/2010/main" val="14755250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1E7C-1E06-4FD6-AC7E-F7C28CFF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65A2B-A637-4031-8C1E-A65E7C7496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create a linear model and train its </a:t>
                </a:r>
                <a:r>
                  <a:rPr lang="en-US" i="1" dirty="0"/>
                  <a:t>weights</a:t>
                </a:r>
              </a:p>
              <a:p>
                <a:r>
                  <a:rPr lang="en-US" dirty="0"/>
                  <a:t>Linear model: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Loss function: 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65A2B-A637-4031-8C1E-A65E7C7496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0569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E528-D641-4DDF-A5B2-3324D507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Linear Regression as a NN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5F50BE-0566-42F3-A4FE-3B9A0B5489B1}"/>
              </a:ext>
            </a:extLst>
          </p:cNvPr>
          <p:cNvSpPr/>
          <p:nvPr/>
        </p:nvSpPr>
        <p:spPr>
          <a:xfrm>
            <a:off x="4126595" y="2070340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815AF1-EC47-443C-86BA-F90B36B59DDE}"/>
              </a:ext>
            </a:extLst>
          </p:cNvPr>
          <p:cNvGrpSpPr/>
          <p:nvPr/>
        </p:nvGrpSpPr>
        <p:grpSpPr>
          <a:xfrm>
            <a:off x="3919619" y="2784921"/>
            <a:ext cx="428626" cy="2418557"/>
            <a:chOff x="4071726" y="2784921"/>
            <a:chExt cx="428626" cy="2418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584D55A-706E-4896-97A0-52B08AE6748B}"/>
                    </a:ext>
                  </a:extLst>
                </p:cNvPr>
                <p:cNvSpPr/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B077806-A003-475C-B2CA-8127F7A055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1818C2C-C0CF-4DDC-8403-80AD4E658DB5}"/>
                    </a:ext>
                  </a:extLst>
                </p:cNvPr>
                <p:cNvSpPr/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BE5D216-9179-4B2A-BD9F-083E81C97D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E990DE9-F792-4749-9035-29B58F227EAF}"/>
                    </a:ext>
                  </a:extLst>
                </p:cNvPr>
                <p:cNvSpPr/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6A5C68C-4D50-495F-A14B-81CD601F77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D92BD292-3FDC-42FF-80CC-A80AEAC52F18}"/>
                    </a:ext>
                  </a:extLst>
                </p:cNvPr>
                <p:cNvSpPr/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E606686-56EA-4A7E-A576-DEE9539A13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4EA284-A732-4796-921F-56253F2249AC}"/>
                </a:ext>
              </a:extLst>
            </p:cNvPr>
            <p:cNvSpPr txBox="1"/>
            <p:nvPr/>
          </p:nvSpPr>
          <p:spPr>
            <a:xfrm>
              <a:off x="4116765" y="4442271"/>
              <a:ext cx="45719" cy="7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3342E0-4538-4240-BE52-01AF243DC690}"/>
              </a:ext>
            </a:extLst>
          </p:cNvPr>
          <p:cNvGrpSpPr/>
          <p:nvPr/>
        </p:nvGrpSpPr>
        <p:grpSpPr>
          <a:xfrm>
            <a:off x="6988279" y="3889820"/>
            <a:ext cx="721743" cy="417513"/>
            <a:chOff x="6407149" y="3889820"/>
            <a:chExt cx="721743" cy="41751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687884-46E2-4435-AEBB-C1741ED33A75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2CEA210-5245-41DF-854C-C03A00F089A2}"/>
                </a:ext>
              </a:extLst>
            </p:cNvPr>
            <p:cNvCxnSpPr>
              <a:cxnSpLocks/>
              <a:stCxn id="12" idx="6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432C4E-A443-4C0F-9DF1-0F5A214872F0}"/>
              </a:ext>
            </a:extLst>
          </p:cNvPr>
          <p:cNvGrpSpPr/>
          <p:nvPr/>
        </p:nvGrpSpPr>
        <p:grpSpPr>
          <a:xfrm>
            <a:off x="4348244" y="2993678"/>
            <a:ext cx="2640035" cy="1657350"/>
            <a:chOff x="4348244" y="2993678"/>
            <a:chExt cx="2640035" cy="1657350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0FC2B05-AF4B-4FCE-B3B9-24785784544C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4348245" y="2993678"/>
              <a:ext cx="2640034" cy="110489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88DB147-B116-4A21-AD1B-F4C5D1569332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4348244" y="3546128"/>
              <a:ext cx="2640035" cy="5524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179C33E-3E0D-4AC7-89B3-B3E4AA176E1B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4348244" y="4098577"/>
              <a:ext cx="2640035" cy="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129A15-CB2B-4416-BB81-2A65542509ED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4348244" y="4098577"/>
              <a:ext cx="2640035" cy="55245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9A8BAD9-AF8A-4F31-86CF-F5334D3EF831}"/>
              </a:ext>
            </a:extLst>
          </p:cNvPr>
          <p:cNvGrpSpPr/>
          <p:nvPr/>
        </p:nvGrpSpPr>
        <p:grpSpPr>
          <a:xfrm>
            <a:off x="4399135" y="4098577"/>
            <a:ext cx="2589144" cy="1511726"/>
            <a:chOff x="4551242" y="4098577"/>
            <a:chExt cx="2589144" cy="1511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57930EEB-302F-462B-BE8E-CCF8F3B586F9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A7ED19E2-C8C5-44F3-8917-03D49600FD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8C7BAAC-91B4-4F5D-A344-216594EB9578}"/>
                </a:ext>
              </a:extLst>
            </p:cNvPr>
            <p:cNvCxnSpPr>
              <a:cxnSpLocks/>
              <a:stCxn id="22" idx="7"/>
              <a:endCxn id="12" idx="2"/>
            </p:cNvCxnSpPr>
            <p:nvPr/>
          </p:nvCxnSpPr>
          <p:spPr>
            <a:xfrm flipV="1">
              <a:off x="4917096" y="4098577"/>
              <a:ext cx="2223290" cy="1155356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8E23FAE-DE36-4620-A097-16F87ADB5375}"/>
                  </a:ext>
                </a:extLst>
              </p:cNvPr>
              <p:cNvSpPr txBox="1"/>
              <p:nvPr/>
            </p:nvSpPr>
            <p:spPr>
              <a:xfrm>
                <a:off x="5482262" y="4739621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8E23FAE-DE36-4620-A097-16F87ADB5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262" y="4739621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DD2E54-48B8-4903-BEE4-34E08928A04A}"/>
                  </a:ext>
                </a:extLst>
              </p:cNvPr>
              <p:cNvSpPr txBox="1"/>
              <p:nvPr/>
            </p:nvSpPr>
            <p:spPr>
              <a:xfrm>
                <a:off x="4835807" y="2927977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DD2E54-48B8-4903-BEE4-34E08928A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807" y="2927977"/>
                <a:ext cx="50180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4F7F8D9-28E3-4395-A42A-2AA7FEB164A3}"/>
                  </a:ext>
                </a:extLst>
              </p:cNvPr>
              <p:cNvSpPr txBox="1"/>
              <p:nvPr/>
            </p:nvSpPr>
            <p:spPr>
              <a:xfrm>
                <a:off x="4456812" y="4184246"/>
                <a:ext cx="500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4F7F8D9-28E3-4395-A42A-2AA7FEB16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812" y="4184246"/>
                <a:ext cx="50013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40859F4-5FA2-492D-A715-A17C914D2C5A}"/>
                  </a:ext>
                </a:extLst>
              </p:cNvPr>
              <p:cNvSpPr txBox="1"/>
              <p:nvPr/>
            </p:nvSpPr>
            <p:spPr>
              <a:xfrm>
                <a:off x="4520666" y="3744342"/>
                <a:ext cx="507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40859F4-5FA2-492D-A715-A17C914D2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666" y="3744342"/>
                <a:ext cx="50712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290567-F41B-431E-A188-DABD6E8E6924}"/>
                  </a:ext>
                </a:extLst>
              </p:cNvPr>
              <p:cNvSpPr txBox="1"/>
              <p:nvPr/>
            </p:nvSpPr>
            <p:spPr>
              <a:xfrm>
                <a:off x="4602456" y="3297309"/>
                <a:ext cx="507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290567-F41B-431E-A188-DABD6E8E6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456" y="3297309"/>
                <a:ext cx="50712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AFBC2AC-DD3A-44BE-BEFF-FB1F59CF248A}"/>
              </a:ext>
            </a:extLst>
          </p:cNvPr>
          <p:cNvSpPr/>
          <p:nvPr/>
        </p:nvSpPr>
        <p:spPr>
          <a:xfrm>
            <a:off x="7470475" y="2950234"/>
            <a:ext cx="1595887" cy="888521"/>
          </a:xfrm>
          <a:custGeom>
            <a:avLst/>
            <a:gdLst>
              <a:gd name="connsiteX0" fmla="*/ 0 w 1595887"/>
              <a:gd name="connsiteY0" fmla="*/ 888521 h 888521"/>
              <a:gd name="connsiteX1" fmla="*/ 353683 w 1595887"/>
              <a:gd name="connsiteY1" fmla="*/ 301924 h 888521"/>
              <a:gd name="connsiteX2" fmla="*/ 1595887 w 1595887"/>
              <a:gd name="connsiteY2" fmla="*/ 0 h 88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5887" h="888521">
                <a:moveTo>
                  <a:pt x="0" y="888521"/>
                </a:moveTo>
                <a:cubicBezTo>
                  <a:pt x="43851" y="669266"/>
                  <a:pt x="87702" y="450011"/>
                  <a:pt x="353683" y="301924"/>
                </a:cubicBezTo>
                <a:cubicBezTo>
                  <a:pt x="619664" y="153837"/>
                  <a:pt x="1107775" y="76918"/>
                  <a:pt x="1595887" y="0"/>
                </a:cubicBezTo>
              </a:path>
            </a:pathLst>
          </a:custGeom>
          <a:noFill/>
          <a:ln w="38100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45B0A4-334A-47A6-A961-4BF2D98B775D}"/>
              </a:ext>
            </a:extLst>
          </p:cNvPr>
          <p:cNvSpPr txBox="1"/>
          <p:nvPr/>
        </p:nvSpPr>
        <p:spPr>
          <a:xfrm>
            <a:off x="8960682" y="2456775"/>
            <a:ext cx="2393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activation function (non-linearity), thus the value is unbounded</a:t>
            </a:r>
          </a:p>
        </p:txBody>
      </p:sp>
    </p:spTree>
    <p:extLst>
      <p:ext uri="{BB962C8B-B14F-4D97-AF65-F5344CB8AC3E}">
        <p14:creationId xmlns:p14="http://schemas.microsoft.com/office/powerpoint/2010/main" val="27429687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C685-50AB-4F69-B47D-387AC79E3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Deeper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FD226-8564-43E6-9AE7-4357E1379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create a deep Neural Network for regression models similarly as we do for classification</a:t>
            </a:r>
          </a:p>
          <a:p>
            <a:r>
              <a:rPr lang="en-US" dirty="0"/>
              <a:t>Absence of non-linearity at the end is not strict (you can bound your regression if you need)</a:t>
            </a:r>
          </a:p>
        </p:txBody>
      </p:sp>
    </p:spTree>
    <p:extLst>
      <p:ext uri="{BB962C8B-B14F-4D97-AF65-F5344CB8AC3E}">
        <p14:creationId xmlns:p14="http://schemas.microsoft.com/office/powerpoint/2010/main" val="4333902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6D21-C7B6-4C4D-A2D6-1AEBC7D7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Problem</a:t>
            </a:r>
            <a:r>
              <a:rPr lang="ru-RU" dirty="0"/>
              <a:t> </a:t>
            </a:r>
            <a:r>
              <a:rPr lang="en-US" dirty="0"/>
              <a:t>via Deep NN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10D71B-8014-45F0-99A5-7B065F1F1547}"/>
              </a:ext>
            </a:extLst>
          </p:cNvPr>
          <p:cNvSpPr/>
          <p:nvPr/>
        </p:nvSpPr>
        <p:spPr>
          <a:xfrm>
            <a:off x="7530507" y="1860131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B6FFF-38AA-4405-98E5-D437FE57D13A}"/>
              </a:ext>
            </a:extLst>
          </p:cNvPr>
          <p:cNvSpPr/>
          <p:nvPr/>
        </p:nvSpPr>
        <p:spPr>
          <a:xfrm>
            <a:off x="4473257" y="1860131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E7EBD3-AC69-4561-8A3C-7563F886F72C}"/>
              </a:ext>
            </a:extLst>
          </p:cNvPr>
          <p:cNvSpPr/>
          <p:nvPr/>
        </p:nvSpPr>
        <p:spPr>
          <a:xfrm>
            <a:off x="1400656" y="1860131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F8FC12-E941-4D83-B401-E576C5FD58E2}"/>
              </a:ext>
            </a:extLst>
          </p:cNvPr>
          <p:cNvGrpSpPr/>
          <p:nvPr/>
        </p:nvGrpSpPr>
        <p:grpSpPr>
          <a:xfrm>
            <a:off x="1193680" y="2574712"/>
            <a:ext cx="428626" cy="2418557"/>
            <a:chOff x="4071726" y="2784921"/>
            <a:chExt cx="428626" cy="2418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A53F491-C4CB-47FE-AB5A-EF910278CCC9}"/>
                    </a:ext>
                  </a:extLst>
                </p:cNvPr>
                <p:cNvSpPr/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C794697-A15C-4AB9-9911-622295B146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580643B-8F0B-41E9-9C4D-C4EF0BB1CAF0}"/>
                    </a:ext>
                  </a:extLst>
                </p:cNvPr>
                <p:cNvSpPr/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3154B00-5D9E-4640-8447-0A17809D28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4B97B00-6B13-4A77-BE99-EB6E04EFC1E0}"/>
                    </a:ext>
                  </a:extLst>
                </p:cNvPr>
                <p:cNvSpPr/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9DBF6DD-3620-4321-9509-593ABACDE6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B5317896-AF33-40F5-9AAB-8DC67E825A37}"/>
                    </a:ext>
                  </a:extLst>
                </p:cNvPr>
                <p:cNvSpPr/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1DC817A-812E-4AF4-9294-ABA8F9CDDC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B3FB38-784A-41A7-8207-3F1098700F70}"/>
                </a:ext>
              </a:extLst>
            </p:cNvPr>
            <p:cNvSpPr txBox="1"/>
            <p:nvPr/>
          </p:nvSpPr>
          <p:spPr>
            <a:xfrm>
              <a:off x="4116765" y="4442271"/>
              <a:ext cx="45719" cy="7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52B67DC-3C23-4CC5-8D93-0800A137E66F}"/>
              </a:ext>
            </a:extLst>
          </p:cNvPr>
          <p:cNvGrpSpPr/>
          <p:nvPr/>
        </p:nvGrpSpPr>
        <p:grpSpPr>
          <a:xfrm>
            <a:off x="3529103" y="2984684"/>
            <a:ext cx="1150368" cy="1807863"/>
            <a:chOff x="6407149" y="3194893"/>
            <a:chExt cx="1150368" cy="180786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E7EA0EA-17A2-4F56-B1EB-AF3A7167709E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A3CE8B89-F38E-468A-89C1-3C5296CF9699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06DDDF3-7DA6-4C1A-AF11-F152C32D08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6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0D55353-302C-45D3-BC1E-CFF211502CFF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08EB5CF-855C-4E9C-B976-BD45D53208D3}"/>
                </a:ext>
              </a:extLst>
            </p:cNvPr>
            <p:cNvSpPr/>
            <p:nvPr/>
          </p:nvSpPr>
          <p:spPr>
            <a:xfrm>
              <a:off x="6407149" y="3194894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70DB74C8-9544-4FC5-937A-FB0385CA313C}"/>
                    </a:ext>
                  </a:extLst>
                </p:cNvPr>
                <p:cNvSpPr/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DC1FF2C-2704-4856-AC0A-CE05BD7AD4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blipFill>
                  <a:blip r:embed="rId7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E7515FD-53BC-45F5-B8FD-9D2B8644C419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 flipV="1">
              <a:off x="6835774" y="3403650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2B38298-1E8C-4FD0-9660-484AF014583F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EC775384-D67D-46D9-A21D-3BEA5A2DF6BE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9039B640-D75F-4AE8-9415-53A240D73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8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9E6F491-C7D8-48F9-9FD3-2497655D6CE4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6F5A982-9ACC-4DC2-B54E-D58376C7BEE3}"/>
              </a:ext>
            </a:extLst>
          </p:cNvPr>
          <p:cNvGrpSpPr/>
          <p:nvPr/>
        </p:nvGrpSpPr>
        <p:grpSpPr>
          <a:xfrm>
            <a:off x="1622305" y="2783469"/>
            <a:ext cx="1906798" cy="1800322"/>
            <a:chOff x="1622305" y="2783469"/>
            <a:chExt cx="1906798" cy="180032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91DED7A-AEA2-476E-9774-95C8B0EEE729}"/>
                </a:ext>
              </a:extLst>
            </p:cNvPr>
            <p:cNvCxnSpPr>
              <a:cxnSpLocks/>
              <a:stCxn id="8" idx="6"/>
              <a:endCxn id="14" idx="2"/>
            </p:cNvCxnSpPr>
            <p:nvPr/>
          </p:nvCxnSpPr>
          <p:spPr>
            <a:xfrm>
              <a:off x="1622306" y="2783469"/>
              <a:ext cx="1906797" cy="110489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97940D4-041E-438F-9595-DEBABCC23B87}"/>
                </a:ext>
              </a:extLst>
            </p:cNvPr>
            <p:cNvCxnSpPr>
              <a:cxnSpLocks/>
              <a:stCxn id="9" idx="6"/>
              <a:endCxn id="14" idx="2"/>
            </p:cNvCxnSpPr>
            <p:nvPr/>
          </p:nvCxnSpPr>
          <p:spPr>
            <a:xfrm>
              <a:off x="1622305" y="3335919"/>
              <a:ext cx="1906798" cy="5524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5CD04B-27D5-4C00-919E-16D1F6031F9F}"/>
                </a:ext>
              </a:extLst>
            </p:cNvPr>
            <p:cNvCxnSpPr>
              <a:cxnSpLocks/>
              <a:stCxn id="10" idx="6"/>
              <a:endCxn id="14" idx="2"/>
            </p:cNvCxnSpPr>
            <p:nvPr/>
          </p:nvCxnSpPr>
          <p:spPr>
            <a:xfrm flipV="1">
              <a:off x="1622305" y="3888368"/>
              <a:ext cx="1906798" cy="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DEEDA4B-BD3C-4134-B092-88A620F88544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 flipV="1">
              <a:off x="1622305" y="3888368"/>
              <a:ext cx="1906798" cy="55245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997EAF5-C1F6-43F8-ADFD-503BAC766525}"/>
                </a:ext>
              </a:extLst>
            </p:cNvPr>
            <p:cNvCxnSpPr>
              <a:cxnSpLocks/>
              <a:stCxn id="8" idx="6"/>
              <a:endCxn id="17" idx="2"/>
            </p:cNvCxnSpPr>
            <p:nvPr/>
          </p:nvCxnSpPr>
          <p:spPr>
            <a:xfrm>
              <a:off x="1622306" y="2783469"/>
              <a:ext cx="1906797" cy="40997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C80E6D2-2A29-4169-B987-2C6195FBCE75}"/>
                </a:ext>
              </a:extLst>
            </p:cNvPr>
            <p:cNvCxnSpPr>
              <a:cxnSpLocks/>
              <a:stCxn id="9" idx="6"/>
              <a:endCxn id="17" idx="2"/>
            </p:cNvCxnSpPr>
            <p:nvPr/>
          </p:nvCxnSpPr>
          <p:spPr>
            <a:xfrm flipV="1">
              <a:off x="1622305" y="3193442"/>
              <a:ext cx="1906798" cy="1424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D6FDCC3-DEFA-40BB-908F-4420EBEF902A}"/>
                </a:ext>
              </a:extLst>
            </p:cNvPr>
            <p:cNvCxnSpPr>
              <a:cxnSpLocks/>
              <a:stCxn id="10" idx="6"/>
              <a:endCxn id="17" idx="2"/>
            </p:cNvCxnSpPr>
            <p:nvPr/>
          </p:nvCxnSpPr>
          <p:spPr>
            <a:xfrm flipV="1">
              <a:off x="1622305" y="3193442"/>
              <a:ext cx="1906798" cy="69492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01452E5-7EE1-4886-BF90-B4065AA9D118}"/>
                </a:ext>
              </a:extLst>
            </p:cNvPr>
            <p:cNvCxnSpPr>
              <a:cxnSpLocks/>
              <a:stCxn id="11" idx="6"/>
              <a:endCxn id="17" idx="2"/>
            </p:cNvCxnSpPr>
            <p:nvPr/>
          </p:nvCxnSpPr>
          <p:spPr>
            <a:xfrm flipV="1">
              <a:off x="1622305" y="3193442"/>
              <a:ext cx="1906798" cy="12473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0D7B0E0-57FA-4E82-8056-F969D19F666A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1622306" y="2783469"/>
              <a:ext cx="1906797" cy="18003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FA35F5E-4FB6-45B1-99CC-73E4E4900549}"/>
                </a:ext>
              </a:extLst>
            </p:cNvPr>
            <p:cNvCxnSpPr>
              <a:cxnSpLocks/>
              <a:stCxn id="10" idx="6"/>
              <a:endCxn id="20" idx="2"/>
            </p:cNvCxnSpPr>
            <p:nvPr/>
          </p:nvCxnSpPr>
          <p:spPr>
            <a:xfrm>
              <a:off x="1622305" y="3888369"/>
              <a:ext cx="1906798" cy="6954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2243D42-D5D8-45E1-9E35-826748275C7C}"/>
                </a:ext>
              </a:extLst>
            </p:cNvPr>
            <p:cNvCxnSpPr>
              <a:cxnSpLocks/>
              <a:stCxn id="9" idx="6"/>
              <a:endCxn id="20" idx="2"/>
            </p:cNvCxnSpPr>
            <p:nvPr/>
          </p:nvCxnSpPr>
          <p:spPr>
            <a:xfrm>
              <a:off x="1622305" y="3335919"/>
              <a:ext cx="1906798" cy="12478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44D85AF-84ED-4C3D-BCF4-0605FABECBE3}"/>
                </a:ext>
              </a:extLst>
            </p:cNvPr>
            <p:cNvCxnSpPr>
              <a:cxnSpLocks/>
              <a:stCxn id="11" idx="6"/>
              <a:endCxn id="20" idx="2"/>
            </p:cNvCxnSpPr>
            <p:nvPr/>
          </p:nvCxnSpPr>
          <p:spPr>
            <a:xfrm>
              <a:off x="1622305" y="4440819"/>
              <a:ext cx="1906798" cy="1429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45AFF48-0429-4299-A9CC-548ECC933F7E}"/>
              </a:ext>
            </a:extLst>
          </p:cNvPr>
          <p:cNvGrpSpPr/>
          <p:nvPr/>
        </p:nvGrpSpPr>
        <p:grpSpPr>
          <a:xfrm>
            <a:off x="1673196" y="3193442"/>
            <a:ext cx="1864533" cy="2416861"/>
            <a:chOff x="4551242" y="3193442"/>
            <a:chExt cx="1864533" cy="24168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82DE7448-AA48-4A8A-B263-963EF6FD304B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44D3A27-DD4B-4082-9C04-478F783112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74B6BF7-6F4A-449F-8CD9-BAF0303ECDAD}"/>
                </a:ext>
              </a:extLst>
            </p:cNvPr>
            <p:cNvCxnSpPr>
              <a:cxnSpLocks/>
              <a:stCxn id="37" idx="7"/>
              <a:endCxn id="14" idx="2"/>
            </p:cNvCxnSpPr>
            <p:nvPr/>
          </p:nvCxnSpPr>
          <p:spPr>
            <a:xfrm flipV="1">
              <a:off x="4917096" y="3888368"/>
              <a:ext cx="1498679" cy="136556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8BBCDBB-4F55-4FCA-886E-A688916831C7}"/>
                </a:ext>
              </a:extLst>
            </p:cNvPr>
            <p:cNvCxnSpPr>
              <a:cxnSpLocks/>
              <a:stCxn id="37" idx="7"/>
              <a:endCxn id="17" idx="2"/>
            </p:cNvCxnSpPr>
            <p:nvPr/>
          </p:nvCxnSpPr>
          <p:spPr>
            <a:xfrm flipV="1">
              <a:off x="4917096" y="3193442"/>
              <a:ext cx="1498679" cy="2060491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B2F24F0-839A-4A7E-998A-97AB8B9A7F24}"/>
                </a:ext>
              </a:extLst>
            </p:cNvPr>
            <p:cNvCxnSpPr>
              <a:cxnSpLocks/>
              <a:stCxn id="37" idx="7"/>
            </p:cNvCxnSpPr>
            <p:nvPr/>
          </p:nvCxnSpPr>
          <p:spPr>
            <a:xfrm flipV="1">
              <a:off x="4917096" y="4567434"/>
              <a:ext cx="1440735" cy="686499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B816D5-8CC0-48F1-A8A2-431817F353AC}"/>
                  </a:ext>
                </a:extLst>
              </p:cNvPr>
              <p:cNvSpPr txBox="1"/>
              <p:nvPr/>
            </p:nvSpPr>
            <p:spPr>
              <a:xfrm>
                <a:off x="2688673" y="4864868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B816D5-8CC0-48F1-A8A2-431817F35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73" y="4864868"/>
                <a:ext cx="4573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CCC727-E91A-459A-8F2F-0B9447B43CFF}"/>
                  </a:ext>
                </a:extLst>
              </p:cNvPr>
              <p:cNvSpPr txBox="1"/>
              <p:nvPr/>
            </p:nvSpPr>
            <p:spPr>
              <a:xfrm>
                <a:off x="2406289" y="2598802"/>
                <a:ext cx="528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CCC727-E91A-459A-8F2F-0B9447B43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289" y="2598802"/>
                <a:ext cx="52854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4C75C518-2A26-4D9E-AA5F-86FACA9717DB}"/>
              </a:ext>
            </a:extLst>
          </p:cNvPr>
          <p:cNvGrpSpPr/>
          <p:nvPr/>
        </p:nvGrpSpPr>
        <p:grpSpPr>
          <a:xfrm>
            <a:off x="6601704" y="2984434"/>
            <a:ext cx="1150368" cy="1807863"/>
            <a:chOff x="6407149" y="3194893"/>
            <a:chExt cx="1150368" cy="1807863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7603E13-584E-4F94-8DB4-F4F7F14768AB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3B8EB128-593B-4D3A-97C6-1FB859C6CBDB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B718DDFB-D58A-4011-AC36-26425AAC57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12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9B37300-AAD2-4A7A-A906-0C61B2846B0E}"/>
                </a:ext>
              </a:extLst>
            </p:cNvPr>
            <p:cNvCxnSpPr>
              <a:cxnSpLocks/>
              <a:stCxn id="44" idx="6"/>
              <a:endCxn id="45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8757DE2-A74F-481B-88F3-76B3B3049CD6}"/>
                </a:ext>
              </a:extLst>
            </p:cNvPr>
            <p:cNvSpPr/>
            <p:nvPr/>
          </p:nvSpPr>
          <p:spPr>
            <a:xfrm>
              <a:off x="6407149" y="3194894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B4814551-E677-4423-AA72-69AF2A754EFF}"/>
                    </a:ext>
                  </a:extLst>
                </p:cNvPr>
                <p:cNvSpPr/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64A23DE8-4C1A-4224-BBF1-5E2BBF96D0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blipFill>
                  <a:blip r:embed="rId13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C112EAB-A105-47C1-8691-6872F26DE219}"/>
                </a:ext>
              </a:extLst>
            </p:cNvPr>
            <p:cNvCxnSpPr>
              <a:cxnSpLocks/>
              <a:stCxn id="47" idx="6"/>
              <a:endCxn id="48" idx="2"/>
            </p:cNvCxnSpPr>
            <p:nvPr/>
          </p:nvCxnSpPr>
          <p:spPr>
            <a:xfrm flipV="1">
              <a:off x="6835774" y="3403650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577616C-E3AD-4F52-846C-28C7A172B733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CE7CDCEF-B16C-45C7-A359-D18668EFDB32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B08F8266-5537-48EF-9323-06574ABE02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14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FABEF5D-F326-4289-8A48-BCC3F71D366D}"/>
                </a:ext>
              </a:extLst>
            </p:cNvPr>
            <p:cNvCxnSpPr>
              <a:cxnSpLocks/>
              <a:stCxn id="50" idx="6"/>
              <a:endCxn id="51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983123A-4D49-4EBC-8837-BC1FA949F98C}"/>
              </a:ext>
            </a:extLst>
          </p:cNvPr>
          <p:cNvGrpSpPr/>
          <p:nvPr/>
        </p:nvGrpSpPr>
        <p:grpSpPr>
          <a:xfrm>
            <a:off x="4679471" y="3193192"/>
            <a:ext cx="1922233" cy="1390598"/>
            <a:chOff x="1614588" y="2798268"/>
            <a:chExt cx="1922233" cy="1390598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F64BD81-60AA-4113-88C1-E9F6E4632111}"/>
                </a:ext>
              </a:extLst>
            </p:cNvPr>
            <p:cNvCxnSpPr>
              <a:cxnSpLocks/>
              <a:stCxn id="18" idx="6"/>
              <a:endCxn id="44" idx="2"/>
            </p:cNvCxnSpPr>
            <p:nvPr/>
          </p:nvCxnSpPr>
          <p:spPr>
            <a:xfrm>
              <a:off x="1614588" y="2798517"/>
              <a:ext cx="1922233" cy="6946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20278B3-7D71-4F4B-9332-F40A351C1D23}"/>
                </a:ext>
              </a:extLst>
            </p:cNvPr>
            <p:cNvCxnSpPr>
              <a:cxnSpLocks/>
              <a:stCxn id="15" idx="6"/>
              <a:endCxn id="44" idx="2"/>
            </p:cNvCxnSpPr>
            <p:nvPr/>
          </p:nvCxnSpPr>
          <p:spPr>
            <a:xfrm flipV="1">
              <a:off x="1614588" y="3493194"/>
              <a:ext cx="1922233" cy="2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E7457B6-8ECF-41AF-BD37-3E0187332E24}"/>
                </a:ext>
              </a:extLst>
            </p:cNvPr>
            <p:cNvCxnSpPr>
              <a:cxnSpLocks/>
              <a:stCxn id="21" idx="6"/>
              <a:endCxn id="44" idx="2"/>
            </p:cNvCxnSpPr>
            <p:nvPr/>
          </p:nvCxnSpPr>
          <p:spPr>
            <a:xfrm flipV="1">
              <a:off x="1614588" y="3493194"/>
              <a:ext cx="1922233" cy="6956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DA7F41A-864F-41F3-B336-5E8433341E37}"/>
                </a:ext>
              </a:extLst>
            </p:cNvPr>
            <p:cNvCxnSpPr>
              <a:cxnSpLocks/>
              <a:stCxn id="18" idx="6"/>
              <a:endCxn id="47" idx="2"/>
            </p:cNvCxnSpPr>
            <p:nvPr/>
          </p:nvCxnSpPr>
          <p:spPr>
            <a:xfrm flipV="1">
              <a:off x="1614588" y="2798268"/>
              <a:ext cx="1922233" cy="2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FED43DD-0293-48C4-A5EC-1BC6993D8369}"/>
                </a:ext>
              </a:extLst>
            </p:cNvPr>
            <p:cNvCxnSpPr>
              <a:cxnSpLocks/>
              <a:stCxn id="15" idx="6"/>
              <a:endCxn id="47" idx="2"/>
            </p:cNvCxnSpPr>
            <p:nvPr/>
          </p:nvCxnSpPr>
          <p:spPr>
            <a:xfrm flipV="1">
              <a:off x="1614588" y="2798268"/>
              <a:ext cx="1922233" cy="695175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884F283-C2F4-45F7-8F91-360B8B03EC27}"/>
                </a:ext>
              </a:extLst>
            </p:cNvPr>
            <p:cNvCxnSpPr>
              <a:cxnSpLocks/>
              <a:stCxn id="21" idx="6"/>
              <a:endCxn id="47" idx="2"/>
            </p:cNvCxnSpPr>
            <p:nvPr/>
          </p:nvCxnSpPr>
          <p:spPr>
            <a:xfrm flipV="1">
              <a:off x="1614588" y="2798268"/>
              <a:ext cx="1922233" cy="139059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A0CCDD5-D9B6-44C4-B10B-6FB878BC0918}"/>
                </a:ext>
              </a:extLst>
            </p:cNvPr>
            <p:cNvCxnSpPr>
              <a:cxnSpLocks/>
              <a:stCxn id="18" idx="6"/>
              <a:endCxn id="50" idx="2"/>
            </p:cNvCxnSpPr>
            <p:nvPr/>
          </p:nvCxnSpPr>
          <p:spPr>
            <a:xfrm>
              <a:off x="1614588" y="2798517"/>
              <a:ext cx="1922233" cy="139010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149FBA7-6C14-45EF-8E0C-EB36E3057859}"/>
                </a:ext>
              </a:extLst>
            </p:cNvPr>
            <p:cNvCxnSpPr>
              <a:cxnSpLocks/>
              <a:stCxn id="21" idx="6"/>
              <a:endCxn id="50" idx="2"/>
            </p:cNvCxnSpPr>
            <p:nvPr/>
          </p:nvCxnSpPr>
          <p:spPr>
            <a:xfrm flipV="1">
              <a:off x="1614588" y="4188617"/>
              <a:ext cx="1922233" cy="2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3F49D3E-6D78-4CC9-AEA6-8F3267287FE0}"/>
                </a:ext>
              </a:extLst>
            </p:cNvPr>
            <p:cNvCxnSpPr>
              <a:cxnSpLocks/>
              <a:stCxn id="15" idx="6"/>
              <a:endCxn id="50" idx="2"/>
            </p:cNvCxnSpPr>
            <p:nvPr/>
          </p:nvCxnSpPr>
          <p:spPr>
            <a:xfrm>
              <a:off x="1614588" y="3493443"/>
              <a:ext cx="1922233" cy="69517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A26518A-79AC-491E-AF60-8B8C46B3DF22}"/>
              </a:ext>
            </a:extLst>
          </p:cNvPr>
          <p:cNvGrpSpPr/>
          <p:nvPr/>
        </p:nvGrpSpPr>
        <p:grpSpPr>
          <a:xfrm>
            <a:off x="4805047" y="3193192"/>
            <a:ext cx="1805283" cy="2434098"/>
            <a:chOff x="4551242" y="3176205"/>
            <a:chExt cx="1805283" cy="24340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664FF545-A153-4E0E-AB33-033D543F1D4D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287DA9B4-F9AF-477A-B624-0F131E041A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513AB11-8244-4BC4-AE3D-4AE501DAEDBE}"/>
                </a:ext>
              </a:extLst>
            </p:cNvPr>
            <p:cNvCxnSpPr>
              <a:cxnSpLocks/>
              <a:stCxn id="64" idx="7"/>
              <a:endCxn id="44" idx="2"/>
            </p:cNvCxnSpPr>
            <p:nvPr/>
          </p:nvCxnSpPr>
          <p:spPr>
            <a:xfrm flipV="1">
              <a:off x="4917096" y="3871131"/>
              <a:ext cx="1439429" cy="1382802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8D71627-F4E8-4B67-9D59-16B91A801AF9}"/>
                </a:ext>
              </a:extLst>
            </p:cNvPr>
            <p:cNvCxnSpPr>
              <a:cxnSpLocks/>
              <a:stCxn id="64" idx="7"/>
              <a:endCxn id="47" idx="2"/>
            </p:cNvCxnSpPr>
            <p:nvPr/>
          </p:nvCxnSpPr>
          <p:spPr>
            <a:xfrm flipV="1">
              <a:off x="4917096" y="3176205"/>
              <a:ext cx="1439429" cy="207772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CABA1D9-CB93-4C30-A2B0-9DD73BCA86B5}"/>
                </a:ext>
              </a:extLst>
            </p:cNvPr>
            <p:cNvCxnSpPr>
              <a:cxnSpLocks/>
              <a:stCxn id="64" idx="7"/>
              <a:endCxn id="50" idx="2"/>
            </p:cNvCxnSpPr>
            <p:nvPr/>
          </p:nvCxnSpPr>
          <p:spPr>
            <a:xfrm flipV="1">
              <a:off x="4917096" y="4566554"/>
              <a:ext cx="1439429" cy="687379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E70ECF6-F344-4E52-9603-4F43976E965E}"/>
                  </a:ext>
                </a:extLst>
              </p:cNvPr>
              <p:cNvSpPr txBox="1"/>
              <p:nvPr/>
            </p:nvSpPr>
            <p:spPr>
              <a:xfrm>
                <a:off x="5440001" y="2719482"/>
                <a:ext cx="533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E70ECF6-F344-4E52-9603-4F43976E9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001" y="2719482"/>
                <a:ext cx="53386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B7410A6-F2DA-48C3-BAE5-8912C0A2EA1F}"/>
                  </a:ext>
                </a:extLst>
              </p:cNvPr>
              <p:cNvSpPr txBox="1"/>
              <p:nvPr/>
            </p:nvSpPr>
            <p:spPr>
              <a:xfrm>
                <a:off x="5747483" y="497428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B7410A6-F2DA-48C3-BAE5-8912C0A2E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483" y="4974281"/>
                <a:ext cx="46262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91360D0D-7161-4323-AD1A-3ADBA5AC9272}"/>
              </a:ext>
            </a:extLst>
          </p:cNvPr>
          <p:cNvGrpSpPr/>
          <p:nvPr/>
        </p:nvGrpSpPr>
        <p:grpSpPr>
          <a:xfrm>
            <a:off x="10366971" y="3683060"/>
            <a:ext cx="721743" cy="417513"/>
            <a:chOff x="6407149" y="3889820"/>
            <a:chExt cx="721743" cy="417513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06B3564-05CC-44D3-B015-B972C674BFCB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CD2756D5-A669-4BE5-85F4-16F4DDFACCBF}"/>
                </a:ext>
              </a:extLst>
            </p:cNvPr>
            <p:cNvCxnSpPr>
              <a:cxnSpLocks/>
              <a:stCxn id="71" idx="6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0290FDE-1420-4D56-9439-9C9C57BCE81D}"/>
              </a:ext>
            </a:extLst>
          </p:cNvPr>
          <p:cNvGrpSpPr/>
          <p:nvPr/>
        </p:nvGrpSpPr>
        <p:grpSpPr>
          <a:xfrm>
            <a:off x="7752072" y="3193191"/>
            <a:ext cx="2614899" cy="1390349"/>
            <a:chOff x="4534789" y="2645867"/>
            <a:chExt cx="2614899" cy="1390349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A2AC2D2-2631-4A6A-8A51-F8AA6F18D4F1}"/>
                </a:ext>
              </a:extLst>
            </p:cNvPr>
            <p:cNvCxnSpPr>
              <a:cxnSpLocks/>
              <a:stCxn id="45" idx="6"/>
              <a:endCxn id="71" idx="2"/>
            </p:cNvCxnSpPr>
            <p:nvPr/>
          </p:nvCxnSpPr>
          <p:spPr>
            <a:xfrm>
              <a:off x="4534789" y="3340793"/>
              <a:ext cx="2614899" cy="370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7BD5AD5-646E-49BA-B1D4-04165682F4B9}"/>
                </a:ext>
              </a:extLst>
            </p:cNvPr>
            <p:cNvCxnSpPr>
              <a:cxnSpLocks/>
              <a:stCxn id="51" idx="6"/>
              <a:endCxn id="71" idx="2"/>
            </p:cNvCxnSpPr>
            <p:nvPr/>
          </p:nvCxnSpPr>
          <p:spPr>
            <a:xfrm flipV="1">
              <a:off x="4534789" y="3344493"/>
              <a:ext cx="2614899" cy="69172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55459FAA-01CF-4D26-A187-46B5C6C6700C}"/>
                </a:ext>
              </a:extLst>
            </p:cNvPr>
            <p:cNvCxnSpPr>
              <a:cxnSpLocks/>
              <a:stCxn id="48" idx="6"/>
              <a:endCxn id="71" idx="2"/>
            </p:cNvCxnSpPr>
            <p:nvPr/>
          </p:nvCxnSpPr>
          <p:spPr>
            <a:xfrm>
              <a:off x="4534789" y="2645867"/>
              <a:ext cx="2614899" cy="698626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08E66C7A-0620-4C1E-BDD9-897C85AD85BA}"/>
                  </a:ext>
                </a:extLst>
              </p:cNvPr>
              <p:cNvSpPr/>
              <p:nvPr/>
            </p:nvSpPr>
            <p:spPr>
              <a:xfrm>
                <a:off x="7955871" y="5227296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08E66C7A-0620-4C1E-BDD9-897C85AD85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871" y="5227296"/>
                <a:ext cx="428625" cy="417513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6FDE9AC-4A3B-4133-8106-436BA2C83498}"/>
                  </a:ext>
                </a:extLst>
              </p:cNvPr>
              <p:cNvSpPr txBox="1"/>
              <p:nvPr/>
            </p:nvSpPr>
            <p:spPr>
              <a:xfrm>
                <a:off x="8611813" y="2870568"/>
                <a:ext cx="533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6FDE9AC-4A3B-4133-8106-436BA2C83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813" y="2870568"/>
                <a:ext cx="53386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D8CD883-AF57-4CA0-900E-76BBB0F29D28}"/>
                  </a:ext>
                </a:extLst>
              </p:cNvPr>
              <p:cNvSpPr txBox="1"/>
              <p:nvPr/>
            </p:nvSpPr>
            <p:spPr>
              <a:xfrm>
                <a:off x="8804733" y="497428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D8CD883-AF57-4CA0-900E-76BBB0F29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733" y="4974281"/>
                <a:ext cx="46262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EFACE81-71F3-41AB-B9D6-4675792EEC7A}"/>
              </a:ext>
            </a:extLst>
          </p:cNvPr>
          <p:cNvCxnSpPr>
            <a:cxnSpLocks/>
            <a:stCxn id="85" idx="7"/>
            <a:endCxn id="71" idx="2"/>
          </p:cNvCxnSpPr>
          <p:nvPr/>
        </p:nvCxnSpPr>
        <p:spPr>
          <a:xfrm flipV="1">
            <a:off x="8321725" y="3891817"/>
            <a:ext cx="2045246" cy="1396622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E8A8EB7-B438-44DD-AE28-7D140364291A}"/>
              </a:ext>
            </a:extLst>
          </p:cNvPr>
          <p:cNvSpPr/>
          <p:nvPr/>
        </p:nvSpPr>
        <p:spPr>
          <a:xfrm>
            <a:off x="10800272" y="2139351"/>
            <a:ext cx="704658" cy="1500996"/>
          </a:xfrm>
          <a:custGeom>
            <a:avLst/>
            <a:gdLst>
              <a:gd name="connsiteX0" fmla="*/ 681486 w 704658"/>
              <a:gd name="connsiteY0" fmla="*/ 0 h 1500996"/>
              <a:gd name="connsiteX1" fmla="*/ 621102 w 704658"/>
              <a:gd name="connsiteY1" fmla="*/ 940279 h 1500996"/>
              <a:gd name="connsiteX2" fmla="*/ 0 w 704658"/>
              <a:gd name="connsiteY2" fmla="*/ 1500996 h 1500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658" h="1500996">
                <a:moveTo>
                  <a:pt x="681486" y="0"/>
                </a:moveTo>
                <a:cubicBezTo>
                  <a:pt x="708084" y="345056"/>
                  <a:pt x="734683" y="690113"/>
                  <a:pt x="621102" y="940279"/>
                </a:cubicBezTo>
                <a:cubicBezTo>
                  <a:pt x="507521" y="1190445"/>
                  <a:pt x="253760" y="1345720"/>
                  <a:pt x="0" y="1500996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BB1C4D-3975-404F-926C-CCCCA6E1FB0C}"/>
              </a:ext>
            </a:extLst>
          </p:cNvPr>
          <p:cNvSpPr txBox="1"/>
          <p:nvPr/>
        </p:nvSpPr>
        <p:spPr>
          <a:xfrm>
            <a:off x="10366971" y="1155940"/>
            <a:ext cx="1928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There is no activation function!</a:t>
            </a:r>
          </a:p>
        </p:txBody>
      </p:sp>
    </p:spTree>
    <p:extLst>
      <p:ext uri="{BB962C8B-B14F-4D97-AF65-F5344CB8AC3E}">
        <p14:creationId xmlns:p14="http://schemas.microsoft.com/office/powerpoint/2010/main" val="34788790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4FED6-E200-4474-A063-BCCC22FE7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 for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E6BAD-5613-4496-BC71-4AD2300F6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most popular ones:</a:t>
            </a:r>
          </a:p>
          <a:p>
            <a:r>
              <a:rPr lang="en-US" dirty="0"/>
              <a:t>Mean Squared Error</a:t>
            </a:r>
          </a:p>
          <a:p>
            <a:r>
              <a:rPr lang="en-US" dirty="0"/>
              <a:t>Mean Absolute Error</a:t>
            </a:r>
          </a:p>
          <a:p>
            <a:r>
              <a:rPr lang="en-US" dirty="0"/>
              <a:t>Huber Loss</a:t>
            </a:r>
          </a:p>
        </p:txBody>
      </p:sp>
    </p:spTree>
    <p:extLst>
      <p:ext uri="{BB962C8B-B14F-4D97-AF65-F5344CB8AC3E}">
        <p14:creationId xmlns:p14="http://schemas.microsoft.com/office/powerpoint/2010/main" val="41493789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575A-4696-4659-B5D5-6D2D9E51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167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This is It For the Third Lecture</a:t>
            </a:r>
          </a:p>
        </p:txBody>
      </p:sp>
    </p:spTree>
    <p:extLst>
      <p:ext uri="{BB962C8B-B14F-4D97-AF65-F5344CB8AC3E}">
        <p14:creationId xmlns:p14="http://schemas.microsoft.com/office/powerpoint/2010/main" val="159096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5686-DCE8-4B6E-8395-A2451447F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NN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DE289-6F6A-47A0-A16B-89DC6A30F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Картинки по запросу gradient descent">
            <a:extLst>
              <a:ext uri="{FF2B5EF4-FFF2-40B4-BE49-F238E27FC236}">
                <a16:creationId xmlns:a16="http://schemas.microsoft.com/office/drawing/2014/main" id="{F0846842-3899-4F32-850E-7AF052635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081" y="1798101"/>
            <a:ext cx="7081838" cy="440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18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82339-005D-444A-A42C-7168288F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NN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55069-F1DA-48E5-BAD4-8E7C8DC94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Картинки по запросу gradient descent">
            <a:extLst>
              <a:ext uri="{FF2B5EF4-FFF2-40B4-BE49-F238E27FC236}">
                <a16:creationId xmlns:a16="http://schemas.microsoft.com/office/drawing/2014/main" id="{92F5FBC3-7C9C-4712-9C7A-6E957220F3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1"/>
          <a:stretch/>
        </p:blipFill>
        <p:spPr bwMode="auto">
          <a:xfrm>
            <a:off x="2427246" y="1658052"/>
            <a:ext cx="7337508" cy="451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863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560B-3CAE-4D62-BDED-2467E21A0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NN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E4EF3-111B-4418-9CE7-56F5D11FD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EC3D48-E07A-488F-8114-702D9A8F00AB}"/>
              </a:ext>
            </a:extLst>
          </p:cNvPr>
          <p:cNvSpPr/>
          <p:nvPr/>
        </p:nvSpPr>
        <p:spPr>
          <a:xfrm>
            <a:off x="7720289" y="1825625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F10DB9-5060-4DD7-B49B-F2A7AC08E554}"/>
              </a:ext>
            </a:extLst>
          </p:cNvPr>
          <p:cNvSpPr/>
          <p:nvPr/>
        </p:nvSpPr>
        <p:spPr>
          <a:xfrm>
            <a:off x="4663039" y="1825625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DE364E-A3DE-4837-BF48-D902C70693E7}"/>
              </a:ext>
            </a:extLst>
          </p:cNvPr>
          <p:cNvSpPr/>
          <p:nvPr/>
        </p:nvSpPr>
        <p:spPr>
          <a:xfrm>
            <a:off x="1590438" y="1825625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7B8AC7B-EE73-4F0A-A5D6-F2BF2CA27E36}"/>
              </a:ext>
            </a:extLst>
          </p:cNvPr>
          <p:cNvGrpSpPr/>
          <p:nvPr/>
        </p:nvGrpSpPr>
        <p:grpSpPr>
          <a:xfrm>
            <a:off x="1383462" y="2540206"/>
            <a:ext cx="428626" cy="2418557"/>
            <a:chOff x="4071726" y="2784921"/>
            <a:chExt cx="428626" cy="2418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86A3815-15EA-406B-88C7-EC83B6D52E42}"/>
                    </a:ext>
                  </a:extLst>
                </p:cNvPr>
                <p:cNvSpPr/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C794697-A15C-4AB9-9911-622295B146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111F679-7C9A-45E5-85A8-C2B03D8BA3C8}"/>
                    </a:ext>
                  </a:extLst>
                </p:cNvPr>
                <p:cNvSpPr/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3154B00-5D9E-4640-8447-0A17809D28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4599CB01-BE33-4311-ACB2-C4B7025A0B76}"/>
                    </a:ext>
                  </a:extLst>
                </p:cNvPr>
                <p:cNvSpPr/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9DBF6DD-3620-4321-9509-593ABACDE6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2BC04380-C97B-4975-9855-D3EBAE62141A}"/>
                    </a:ext>
                  </a:extLst>
                </p:cNvPr>
                <p:cNvSpPr/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1DC817A-812E-4AF4-9294-ABA8F9CDDC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B9BAD2-048F-41BE-9E5D-2CBADF8DD698}"/>
                </a:ext>
              </a:extLst>
            </p:cNvPr>
            <p:cNvSpPr txBox="1"/>
            <p:nvPr/>
          </p:nvSpPr>
          <p:spPr>
            <a:xfrm>
              <a:off x="4116765" y="4442271"/>
              <a:ext cx="45719" cy="7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B876A4-62AD-4EA9-9CD8-2542498986E9}"/>
              </a:ext>
            </a:extLst>
          </p:cNvPr>
          <p:cNvGrpSpPr/>
          <p:nvPr/>
        </p:nvGrpSpPr>
        <p:grpSpPr>
          <a:xfrm>
            <a:off x="3718885" y="2950178"/>
            <a:ext cx="1150368" cy="1807863"/>
            <a:chOff x="6407149" y="3194893"/>
            <a:chExt cx="1150368" cy="180786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A85D819-C877-4218-946E-4BB0771FDFCD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2DE563C0-AD9E-42C4-B6D4-9C0A07936D90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06DDDF3-7DA6-4C1A-AF11-F152C32D08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6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3C3125-620B-4763-9FA0-31BC1B3777D7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CE9BCE6-1854-42BA-B28A-72E5B16C3FC9}"/>
                </a:ext>
              </a:extLst>
            </p:cNvPr>
            <p:cNvSpPr/>
            <p:nvPr/>
          </p:nvSpPr>
          <p:spPr>
            <a:xfrm>
              <a:off x="6407149" y="3194894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F4C17158-FF85-46B6-AC8D-33FB0866EA20}"/>
                    </a:ext>
                  </a:extLst>
                </p:cNvPr>
                <p:cNvSpPr/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DC1FF2C-2704-4856-AC0A-CE05BD7AD4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blipFill>
                  <a:blip r:embed="rId7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00E8663-9D53-47A3-BA89-E6C4CD61ACE3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 flipV="1">
              <a:off x="6835774" y="3403650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C255DCC-45D2-4E6B-A6DA-C2877415F7A0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55D5BE4-E534-4580-9167-1387BD00F569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9039B640-D75F-4AE8-9415-53A240D73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8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52716B1-3088-4E5C-917A-572F01F07B4A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DC186A2-05B4-44CA-9E02-613CD70D33BB}"/>
              </a:ext>
            </a:extLst>
          </p:cNvPr>
          <p:cNvGrpSpPr/>
          <p:nvPr/>
        </p:nvGrpSpPr>
        <p:grpSpPr>
          <a:xfrm>
            <a:off x="1812087" y="2748963"/>
            <a:ext cx="1906798" cy="1800322"/>
            <a:chOff x="1812087" y="2748963"/>
            <a:chExt cx="1906798" cy="180032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3619BC7-07CF-4F4A-BD74-3767D5F9CB3A}"/>
                </a:ext>
              </a:extLst>
            </p:cNvPr>
            <p:cNvCxnSpPr>
              <a:cxnSpLocks/>
              <a:stCxn id="8" idx="6"/>
              <a:endCxn id="14" idx="2"/>
            </p:cNvCxnSpPr>
            <p:nvPr/>
          </p:nvCxnSpPr>
          <p:spPr>
            <a:xfrm>
              <a:off x="1812088" y="2748963"/>
              <a:ext cx="1906797" cy="110489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96EAC06-6280-4BA2-8495-92BC0CF51E47}"/>
                </a:ext>
              </a:extLst>
            </p:cNvPr>
            <p:cNvCxnSpPr>
              <a:cxnSpLocks/>
              <a:stCxn id="9" idx="6"/>
              <a:endCxn id="14" idx="2"/>
            </p:cNvCxnSpPr>
            <p:nvPr/>
          </p:nvCxnSpPr>
          <p:spPr>
            <a:xfrm>
              <a:off x="1812087" y="3301413"/>
              <a:ext cx="1906798" cy="5524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632468C-F6B0-486A-AC22-EEA01F202D7D}"/>
                </a:ext>
              </a:extLst>
            </p:cNvPr>
            <p:cNvCxnSpPr>
              <a:cxnSpLocks/>
              <a:stCxn id="10" idx="6"/>
              <a:endCxn id="14" idx="2"/>
            </p:cNvCxnSpPr>
            <p:nvPr/>
          </p:nvCxnSpPr>
          <p:spPr>
            <a:xfrm flipV="1">
              <a:off x="1812087" y="3853862"/>
              <a:ext cx="1906798" cy="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16855C3-6C94-41EA-85C9-DBB285DF70C7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 flipV="1">
              <a:off x="1812087" y="3853862"/>
              <a:ext cx="1906798" cy="55245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D275935-AFA8-47E9-97EA-C86B2F85F2C7}"/>
                </a:ext>
              </a:extLst>
            </p:cNvPr>
            <p:cNvCxnSpPr>
              <a:cxnSpLocks/>
              <a:stCxn id="8" idx="6"/>
              <a:endCxn id="17" idx="2"/>
            </p:cNvCxnSpPr>
            <p:nvPr/>
          </p:nvCxnSpPr>
          <p:spPr>
            <a:xfrm>
              <a:off x="1812088" y="2748963"/>
              <a:ext cx="1906797" cy="40997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0A059C8-CD60-4A93-8A9B-983ECCACE773}"/>
                </a:ext>
              </a:extLst>
            </p:cNvPr>
            <p:cNvCxnSpPr>
              <a:cxnSpLocks/>
              <a:stCxn id="9" idx="6"/>
              <a:endCxn id="17" idx="2"/>
            </p:cNvCxnSpPr>
            <p:nvPr/>
          </p:nvCxnSpPr>
          <p:spPr>
            <a:xfrm flipV="1">
              <a:off x="1812087" y="3158936"/>
              <a:ext cx="1906798" cy="1424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0B0A507-4653-4A3B-81E2-2C5B89D9A50A}"/>
                </a:ext>
              </a:extLst>
            </p:cNvPr>
            <p:cNvCxnSpPr>
              <a:cxnSpLocks/>
              <a:stCxn id="10" idx="6"/>
              <a:endCxn id="17" idx="2"/>
            </p:cNvCxnSpPr>
            <p:nvPr/>
          </p:nvCxnSpPr>
          <p:spPr>
            <a:xfrm flipV="1">
              <a:off x="1812087" y="3158936"/>
              <a:ext cx="1906798" cy="69492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BF5E5DD-86C2-4C48-8413-7805D66779F4}"/>
                </a:ext>
              </a:extLst>
            </p:cNvPr>
            <p:cNvCxnSpPr>
              <a:cxnSpLocks/>
              <a:stCxn id="11" idx="6"/>
              <a:endCxn id="17" idx="2"/>
            </p:cNvCxnSpPr>
            <p:nvPr/>
          </p:nvCxnSpPr>
          <p:spPr>
            <a:xfrm flipV="1">
              <a:off x="1812087" y="3158936"/>
              <a:ext cx="1906798" cy="12473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4A91860-C97F-4227-A7A4-BFC5896F0133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1812088" y="2748963"/>
              <a:ext cx="1906797" cy="18003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1B223D4-2ED8-477F-B08E-D06B93B89BD2}"/>
                </a:ext>
              </a:extLst>
            </p:cNvPr>
            <p:cNvCxnSpPr>
              <a:cxnSpLocks/>
              <a:stCxn id="10" idx="6"/>
              <a:endCxn id="20" idx="2"/>
            </p:cNvCxnSpPr>
            <p:nvPr/>
          </p:nvCxnSpPr>
          <p:spPr>
            <a:xfrm>
              <a:off x="1812087" y="3853863"/>
              <a:ext cx="1906798" cy="6954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61A8778-F0C3-46FD-8B7D-CD940F5F648D}"/>
                </a:ext>
              </a:extLst>
            </p:cNvPr>
            <p:cNvCxnSpPr>
              <a:cxnSpLocks/>
              <a:stCxn id="9" idx="6"/>
              <a:endCxn id="20" idx="2"/>
            </p:cNvCxnSpPr>
            <p:nvPr/>
          </p:nvCxnSpPr>
          <p:spPr>
            <a:xfrm>
              <a:off x="1812087" y="3301413"/>
              <a:ext cx="1906798" cy="12478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B461C6A-4122-4341-A259-19BB464F0672}"/>
                </a:ext>
              </a:extLst>
            </p:cNvPr>
            <p:cNvCxnSpPr>
              <a:cxnSpLocks/>
              <a:stCxn id="11" idx="6"/>
              <a:endCxn id="20" idx="2"/>
            </p:cNvCxnSpPr>
            <p:nvPr/>
          </p:nvCxnSpPr>
          <p:spPr>
            <a:xfrm>
              <a:off x="1812087" y="4406313"/>
              <a:ext cx="1906798" cy="1429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3B48B02-D480-4782-8D2C-CBF782B6D96E}"/>
              </a:ext>
            </a:extLst>
          </p:cNvPr>
          <p:cNvGrpSpPr/>
          <p:nvPr/>
        </p:nvGrpSpPr>
        <p:grpSpPr>
          <a:xfrm>
            <a:off x="1862978" y="3158936"/>
            <a:ext cx="1806589" cy="2451367"/>
            <a:chOff x="4551242" y="3158936"/>
            <a:chExt cx="1806589" cy="24513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8CA2E18B-D681-41D4-9A45-19E42A0541D5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44D3A27-DD4B-4082-9C04-478F783112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947AD24-A313-4E7B-A4AC-B00DE4974903}"/>
                </a:ext>
              </a:extLst>
            </p:cNvPr>
            <p:cNvCxnSpPr>
              <a:cxnSpLocks/>
              <a:stCxn id="37" idx="7"/>
              <a:endCxn id="14" idx="2"/>
            </p:cNvCxnSpPr>
            <p:nvPr/>
          </p:nvCxnSpPr>
          <p:spPr>
            <a:xfrm flipV="1">
              <a:off x="4917096" y="3853862"/>
              <a:ext cx="1412415" cy="1400071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9DD7CDA-BAFA-4813-9615-591BEFD429C2}"/>
                </a:ext>
              </a:extLst>
            </p:cNvPr>
            <p:cNvCxnSpPr>
              <a:cxnSpLocks/>
              <a:stCxn id="37" idx="7"/>
              <a:endCxn id="17" idx="2"/>
            </p:cNvCxnSpPr>
            <p:nvPr/>
          </p:nvCxnSpPr>
          <p:spPr>
            <a:xfrm flipV="1">
              <a:off x="4917096" y="3158936"/>
              <a:ext cx="1412415" cy="2094997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C3A516C-9652-489E-80D8-165138DD272D}"/>
                </a:ext>
              </a:extLst>
            </p:cNvPr>
            <p:cNvCxnSpPr>
              <a:cxnSpLocks/>
              <a:stCxn id="37" idx="7"/>
            </p:cNvCxnSpPr>
            <p:nvPr/>
          </p:nvCxnSpPr>
          <p:spPr>
            <a:xfrm flipV="1">
              <a:off x="4917096" y="4567434"/>
              <a:ext cx="1440735" cy="686499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AF5398-1909-4B43-8694-F3B6E27C7B85}"/>
                  </a:ext>
                </a:extLst>
              </p:cNvPr>
              <p:cNvSpPr txBox="1"/>
              <p:nvPr/>
            </p:nvSpPr>
            <p:spPr>
              <a:xfrm>
                <a:off x="2878455" y="4830362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AF5398-1909-4B43-8694-F3B6E27C7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455" y="4830362"/>
                <a:ext cx="4573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3DA93C2-AC9A-4DDC-9BF2-68EF9DE8FDCB}"/>
                  </a:ext>
                </a:extLst>
              </p:cNvPr>
              <p:cNvSpPr txBox="1"/>
              <p:nvPr/>
            </p:nvSpPr>
            <p:spPr>
              <a:xfrm>
                <a:off x="2596071" y="2564296"/>
                <a:ext cx="528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3DA93C2-AC9A-4DDC-9BF2-68EF9DE8F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071" y="2564296"/>
                <a:ext cx="52854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2F889B48-371A-4F20-A98F-854D6B3A9CC6}"/>
              </a:ext>
            </a:extLst>
          </p:cNvPr>
          <p:cNvGrpSpPr/>
          <p:nvPr/>
        </p:nvGrpSpPr>
        <p:grpSpPr>
          <a:xfrm>
            <a:off x="6791486" y="2949928"/>
            <a:ext cx="1150368" cy="1807863"/>
            <a:chOff x="6407149" y="3194893"/>
            <a:chExt cx="1150368" cy="1807863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E516767-F3E0-4EA2-8C18-A4FB3671F2DA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4035712-A49E-45A9-9961-6DB88D8F5E9F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B718DDFB-D58A-4011-AC36-26425AAC57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12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BD0FA0E-B669-4F42-9F52-4A4D661A3A0D}"/>
                </a:ext>
              </a:extLst>
            </p:cNvPr>
            <p:cNvCxnSpPr>
              <a:cxnSpLocks/>
              <a:stCxn id="44" idx="6"/>
              <a:endCxn id="45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FBDA24D-9E5B-4D9F-9E93-0EECDA8777F9}"/>
                </a:ext>
              </a:extLst>
            </p:cNvPr>
            <p:cNvSpPr/>
            <p:nvPr/>
          </p:nvSpPr>
          <p:spPr>
            <a:xfrm>
              <a:off x="6407149" y="3194894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A679827-A7C5-4004-8E89-7B7A2BBE2536}"/>
                    </a:ext>
                  </a:extLst>
                </p:cNvPr>
                <p:cNvSpPr/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64A23DE8-4C1A-4224-BBF1-5E2BBF96D0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blipFill>
                  <a:blip r:embed="rId13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E1518CF-0036-4856-A7FC-06BA037C4114}"/>
                </a:ext>
              </a:extLst>
            </p:cNvPr>
            <p:cNvCxnSpPr>
              <a:cxnSpLocks/>
              <a:stCxn id="47" idx="6"/>
              <a:endCxn id="48" idx="2"/>
            </p:cNvCxnSpPr>
            <p:nvPr/>
          </p:nvCxnSpPr>
          <p:spPr>
            <a:xfrm flipV="1">
              <a:off x="6835774" y="3403650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BDA9D04-05AF-4A60-A9D8-C63485BECC05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6F0C236-423D-473E-A58A-2945B0B686C1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B08F8266-5537-48EF-9323-06574ABE02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14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0F0D7F8-653F-4ABD-A7A8-821F32C5E804}"/>
                </a:ext>
              </a:extLst>
            </p:cNvPr>
            <p:cNvCxnSpPr>
              <a:cxnSpLocks/>
              <a:stCxn id="50" idx="6"/>
              <a:endCxn id="51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713D41C-2789-4023-8C48-2FABD7B8A9C9}"/>
              </a:ext>
            </a:extLst>
          </p:cNvPr>
          <p:cNvGrpSpPr/>
          <p:nvPr/>
        </p:nvGrpSpPr>
        <p:grpSpPr>
          <a:xfrm>
            <a:off x="4869253" y="3158686"/>
            <a:ext cx="1922233" cy="1390598"/>
            <a:chOff x="1804370" y="2763762"/>
            <a:chExt cx="1922233" cy="1390598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14DFA36-D6A1-44A8-8773-FEA2E58C7480}"/>
                </a:ext>
              </a:extLst>
            </p:cNvPr>
            <p:cNvCxnSpPr>
              <a:cxnSpLocks/>
              <a:stCxn id="18" idx="6"/>
              <a:endCxn id="44" idx="2"/>
            </p:cNvCxnSpPr>
            <p:nvPr/>
          </p:nvCxnSpPr>
          <p:spPr>
            <a:xfrm>
              <a:off x="1804370" y="2764011"/>
              <a:ext cx="1922233" cy="6946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4817E0C-739A-443B-8E6D-7093B6810B65}"/>
                </a:ext>
              </a:extLst>
            </p:cNvPr>
            <p:cNvCxnSpPr>
              <a:cxnSpLocks/>
              <a:stCxn id="15" idx="6"/>
              <a:endCxn id="44" idx="2"/>
            </p:cNvCxnSpPr>
            <p:nvPr/>
          </p:nvCxnSpPr>
          <p:spPr>
            <a:xfrm flipV="1">
              <a:off x="1804370" y="3458688"/>
              <a:ext cx="1922233" cy="2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A172F22-DAB7-4DF9-BA96-2D2C1BA43A84}"/>
                </a:ext>
              </a:extLst>
            </p:cNvPr>
            <p:cNvCxnSpPr>
              <a:cxnSpLocks/>
              <a:stCxn id="21" idx="6"/>
              <a:endCxn id="44" idx="2"/>
            </p:cNvCxnSpPr>
            <p:nvPr/>
          </p:nvCxnSpPr>
          <p:spPr>
            <a:xfrm flipV="1">
              <a:off x="1804370" y="3458688"/>
              <a:ext cx="1922233" cy="6956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AF20E1C-1D12-4A3F-897C-71B7739318FC}"/>
                </a:ext>
              </a:extLst>
            </p:cNvPr>
            <p:cNvCxnSpPr>
              <a:cxnSpLocks/>
              <a:stCxn id="18" idx="6"/>
              <a:endCxn id="47" idx="2"/>
            </p:cNvCxnSpPr>
            <p:nvPr/>
          </p:nvCxnSpPr>
          <p:spPr>
            <a:xfrm flipV="1">
              <a:off x="1804370" y="2763762"/>
              <a:ext cx="1922233" cy="2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C7079F0-6774-405F-86A2-366C3D334350}"/>
                </a:ext>
              </a:extLst>
            </p:cNvPr>
            <p:cNvCxnSpPr>
              <a:cxnSpLocks/>
              <a:stCxn id="15" idx="6"/>
              <a:endCxn id="47" idx="2"/>
            </p:cNvCxnSpPr>
            <p:nvPr/>
          </p:nvCxnSpPr>
          <p:spPr>
            <a:xfrm flipV="1">
              <a:off x="1804370" y="2763762"/>
              <a:ext cx="1922233" cy="695175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CC436BF-286D-40F8-91FE-D015B1C64CE3}"/>
                </a:ext>
              </a:extLst>
            </p:cNvPr>
            <p:cNvCxnSpPr>
              <a:cxnSpLocks/>
              <a:stCxn id="21" idx="6"/>
              <a:endCxn id="47" idx="2"/>
            </p:cNvCxnSpPr>
            <p:nvPr/>
          </p:nvCxnSpPr>
          <p:spPr>
            <a:xfrm flipV="1">
              <a:off x="1804370" y="2763762"/>
              <a:ext cx="1922233" cy="139059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B52A385-B90D-4CBA-B873-1FFAD4AE41F7}"/>
                </a:ext>
              </a:extLst>
            </p:cNvPr>
            <p:cNvCxnSpPr>
              <a:cxnSpLocks/>
              <a:stCxn id="18" idx="6"/>
              <a:endCxn id="50" idx="2"/>
            </p:cNvCxnSpPr>
            <p:nvPr/>
          </p:nvCxnSpPr>
          <p:spPr>
            <a:xfrm>
              <a:off x="1804370" y="2764011"/>
              <a:ext cx="1922233" cy="139010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57E519D-C924-4F5E-AE57-7C9495D64659}"/>
                </a:ext>
              </a:extLst>
            </p:cNvPr>
            <p:cNvCxnSpPr>
              <a:cxnSpLocks/>
              <a:stCxn id="21" idx="6"/>
              <a:endCxn id="50" idx="2"/>
            </p:cNvCxnSpPr>
            <p:nvPr/>
          </p:nvCxnSpPr>
          <p:spPr>
            <a:xfrm flipV="1">
              <a:off x="1804370" y="4154111"/>
              <a:ext cx="1922233" cy="2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06C6F23-06D0-4696-BF22-571D06732CE6}"/>
                </a:ext>
              </a:extLst>
            </p:cNvPr>
            <p:cNvCxnSpPr>
              <a:cxnSpLocks/>
              <a:stCxn id="15" idx="6"/>
              <a:endCxn id="50" idx="2"/>
            </p:cNvCxnSpPr>
            <p:nvPr/>
          </p:nvCxnSpPr>
          <p:spPr>
            <a:xfrm>
              <a:off x="1804370" y="3458937"/>
              <a:ext cx="1922233" cy="69517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E0A7EAC-70B5-4334-9D21-E081F11868F4}"/>
              </a:ext>
            </a:extLst>
          </p:cNvPr>
          <p:cNvGrpSpPr/>
          <p:nvPr/>
        </p:nvGrpSpPr>
        <p:grpSpPr>
          <a:xfrm>
            <a:off x="4994829" y="3158686"/>
            <a:ext cx="1796657" cy="2468604"/>
            <a:chOff x="4551242" y="3141699"/>
            <a:chExt cx="1796657" cy="24686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ACD75076-1410-42AF-9C96-5FA90BED2FE2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287DA9B4-F9AF-477A-B624-0F131E041A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F2C8994-AA08-4D55-9766-F33548B21C68}"/>
                </a:ext>
              </a:extLst>
            </p:cNvPr>
            <p:cNvCxnSpPr>
              <a:cxnSpLocks/>
              <a:stCxn id="64" idx="7"/>
              <a:endCxn id="44" idx="2"/>
            </p:cNvCxnSpPr>
            <p:nvPr/>
          </p:nvCxnSpPr>
          <p:spPr>
            <a:xfrm flipV="1">
              <a:off x="4917096" y="3836625"/>
              <a:ext cx="1430803" cy="141730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F940F96-AF0C-4D1C-9481-9111965DA04F}"/>
                </a:ext>
              </a:extLst>
            </p:cNvPr>
            <p:cNvCxnSpPr>
              <a:cxnSpLocks/>
              <a:stCxn id="64" idx="7"/>
              <a:endCxn id="47" idx="2"/>
            </p:cNvCxnSpPr>
            <p:nvPr/>
          </p:nvCxnSpPr>
          <p:spPr>
            <a:xfrm flipV="1">
              <a:off x="4917096" y="3141699"/>
              <a:ext cx="1430803" cy="2112234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C542F5A-DAC0-450D-B0D2-F5293F0ADFE2}"/>
                </a:ext>
              </a:extLst>
            </p:cNvPr>
            <p:cNvCxnSpPr>
              <a:cxnSpLocks/>
              <a:stCxn id="64" idx="7"/>
              <a:endCxn id="50" idx="2"/>
            </p:cNvCxnSpPr>
            <p:nvPr/>
          </p:nvCxnSpPr>
          <p:spPr>
            <a:xfrm flipV="1">
              <a:off x="4917096" y="4532048"/>
              <a:ext cx="1430803" cy="72188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031B48D-BD96-4966-B785-4B681FBDEBBB}"/>
                  </a:ext>
                </a:extLst>
              </p:cNvPr>
              <p:cNvSpPr txBox="1"/>
              <p:nvPr/>
            </p:nvSpPr>
            <p:spPr>
              <a:xfrm>
                <a:off x="5629783" y="2684976"/>
                <a:ext cx="533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031B48D-BD96-4966-B785-4B681FBDE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783" y="2684976"/>
                <a:ext cx="53386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BF2A460-48AD-43DE-834B-3F90451F20DF}"/>
                  </a:ext>
                </a:extLst>
              </p:cNvPr>
              <p:cNvSpPr txBox="1"/>
              <p:nvPr/>
            </p:nvSpPr>
            <p:spPr>
              <a:xfrm>
                <a:off x="5937265" y="493977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BF2A460-48AD-43DE-834B-3F90451F2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265" y="4939775"/>
                <a:ext cx="46262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5CA3D71A-414F-45B3-8794-E23F4C5D061F}"/>
              </a:ext>
            </a:extLst>
          </p:cNvPr>
          <p:cNvGrpSpPr/>
          <p:nvPr/>
        </p:nvGrpSpPr>
        <p:grpSpPr>
          <a:xfrm>
            <a:off x="9848736" y="3248770"/>
            <a:ext cx="1150368" cy="1112937"/>
            <a:chOff x="6407149" y="3889819"/>
            <a:chExt cx="1150368" cy="1112937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B412BD7-F071-4C2B-8AB1-DCA5F46F41F7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085A6522-EFD5-4BD1-B43F-53AE297AA021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D7A9BB3E-2B2D-4A07-A89E-68C99ED3D7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18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4BDB400-1251-4AD2-8BD5-5C314D4D688F}"/>
                </a:ext>
              </a:extLst>
            </p:cNvPr>
            <p:cNvCxnSpPr>
              <a:cxnSpLocks/>
              <a:stCxn id="71" idx="6"/>
              <a:endCxn id="72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1E0D2B9-2DE4-4B6B-9744-17E325A13CE0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84E72795-62EC-4575-A2E9-A9485A6EE7C3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0217FF29-426C-4703-8014-6AA7752D76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19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1572E0F-71C0-4479-A7C7-0464511D60A5}"/>
                </a:ext>
              </a:extLst>
            </p:cNvPr>
            <p:cNvCxnSpPr>
              <a:cxnSpLocks/>
              <a:stCxn id="74" idx="6"/>
              <a:endCxn id="75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B3D3481-3DBC-4F17-8B8F-FBCA826B5569}"/>
              </a:ext>
            </a:extLst>
          </p:cNvPr>
          <p:cNvGrpSpPr/>
          <p:nvPr/>
        </p:nvGrpSpPr>
        <p:grpSpPr>
          <a:xfrm>
            <a:off x="7941854" y="3158685"/>
            <a:ext cx="1906882" cy="1390349"/>
            <a:chOff x="4724571" y="2611361"/>
            <a:chExt cx="1906882" cy="1390349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4BA8289-88A4-4EB4-B100-BCB287796559}"/>
                </a:ext>
              </a:extLst>
            </p:cNvPr>
            <p:cNvCxnSpPr>
              <a:cxnSpLocks/>
              <a:stCxn id="45" idx="6"/>
              <a:endCxn id="71" idx="2"/>
            </p:cNvCxnSpPr>
            <p:nvPr/>
          </p:nvCxnSpPr>
          <p:spPr>
            <a:xfrm flipV="1">
              <a:off x="4724571" y="2910204"/>
              <a:ext cx="1906882" cy="39608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BBC4FE4-DD58-471A-94C9-21C721963217}"/>
                </a:ext>
              </a:extLst>
            </p:cNvPr>
            <p:cNvCxnSpPr>
              <a:cxnSpLocks/>
              <a:stCxn id="51" idx="6"/>
              <a:endCxn id="71" idx="2"/>
            </p:cNvCxnSpPr>
            <p:nvPr/>
          </p:nvCxnSpPr>
          <p:spPr>
            <a:xfrm flipV="1">
              <a:off x="4724571" y="2910204"/>
              <a:ext cx="1906882" cy="1091506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EB2A175-9151-43AD-9CF4-014E5AB38AFB}"/>
                </a:ext>
              </a:extLst>
            </p:cNvPr>
            <p:cNvCxnSpPr>
              <a:cxnSpLocks/>
              <a:stCxn id="48" idx="6"/>
              <a:endCxn id="71" idx="2"/>
            </p:cNvCxnSpPr>
            <p:nvPr/>
          </p:nvCxnSpPr>
          <p:spPr>
            <a:xfrm>
              <a:off x="4724571" y="2611361"/>
              <a:ext cx="1906882" cy="29884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1A24773-DDF2-435E-9C15-873D5001A3DE}"/>
                </a:ext>
              </a:extLst>
            </p:cNvPr>
            <p:cNvCxnSpPr>
              <a:cxnSpLocks/>
              <a:stCxn id="48" idx="6"/>
              <a:endCxn id="74" idx="2"/>
            </p:cNvCxnSpPr>
            <p:nvPr/>
          </p:nvCxnSpPr>
          <p:spPr>
            <a:xfrm>
              <a:off x="4724571" y="2611361"/>
              <a:ext cx="1906882" cy="994266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6EE0B30-21AD-4E90-8039-957310E9E743}"/>
                </a:ext>
              </a:extLst>
            </p:cNvPr>
            <p:cNvCxnSpPr>
              <a:cxnSpLocks/>
              <a:stCxn id="51" idx="6"/>
              <a:endCxn id="74" idx="2"/>
            </p:cNvCxnSpPr>
            <p:nvPr/>
          </p:nvCxnSpPr>
          <p:spPr>
            <a:xfrm flipV="1">
              <a:off x="4724571" y="3605627"/>
              <a:ext cx="1906882" cy="39608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C08492BD-D554-41B3-9CAB-BAAF2C636488}"/>
                </a:ext>
              </a:extLst>
            </p:cNvPr>
            <p:cNvCxnSpPr>
              <a:cxnSpLocks/>
              <a:stCxn id="45" idx="6"/>
              <a:endCxn id="74" idx="2"/>
            </p:cNvCxnSpPr>
            <p:nvPr/>
          </p:nvCxnSpPr>
          <p:spPr>
            <a:xfrm>
              <a:off x="4724571" y="3306287"/>
              <a:ext cx="1906882" cy="29934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02EE9FB-23E0-4483-961B-F0BB7EAE2DA7}"/>
              </a:ext>
            </a:extLst>
          </p:cNvPr>
          <p:cNvGrpSpPr/>
          <p:nvPr/>
        </p:nvGrpSpPr>
        <p:grpSpPr>
          <a:xfrm>
            <a:off x="8145653" y="3457528"/>
            <a:ext cx="1703083" cy="2152775"/>
            <a:chOff x="4644816" y="3288141"/>
            <a:chExt cx="1703083" cy="2152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5D16A9A8-20A7-472F-9A5F-3888D14977B0}"/>
                    </a:ext>
                  </a:extLst>
                </p:cNvPr>
                <p:cNvSpPr/>
                <p:nvPr/>
              </p:nvSpPr>
              <p:spPr>
                <a:xfrm>
                  <a:off x="4644816" y="502340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F74B9637-87D7-438C-A3D5-665E49C784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816" y="5023403"/>
                  <a:ext cx="428625" cy="417513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9E6C896-297E-4D45-BCD2-F38A0312A050}"/>
                </a:ext>
              </a:extLst>
            </p:cNvPr>
            <p:cNvCxnSpPr>
              <a:cxnSpLocks/>
              <a:stCxn id="85" idx="7"/>
              <a:endCxn id="71" idx="2"/>
            </p:cNvCxnSpPr>
            <p:nvPr/>
          </p:nvCxnSpPr>
          <p:spPr>
            <a:xfrm flipV="1">
              <a:off x="5010670" y="3288141"/>
              <a:ext cx="1337229" cy="179640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BBFA502-6240-4717-BFF4-E4250FE5073E}"/>
                </a:ext>
              </a:extLst>
            </p:cNvPr>
            <p:cNvCxnSpPr>
              <a:cxnSpLocks/>
              <a:stCxn id="85" idx="7"/>
              <a:endCxn id="74" idx="2"/>
            </p:cNvCxnSpPr>
            <p:nvPr/>
          </p:nvCxnSpPr>
          <p:spPr>
            <a:xfrm flipV="1">
              <a:off x="5010670" y="3983564"/>
              <a:ext cx="1337229" cy="1100982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4ED98CA-4CBA-45B3-B98B-B62293136F46}"/>
                  </a:ext>
                </a:extLst>
              </p:cNvPr>
              <p:cNvSpPr txBox="1"/>
              <p:nvPr/>
            </p:nvSpPr>
            <p:spPr>
              <a:xfrm>
                <a:off x="8801595" y="2836062"/>
                <a:ext cx="533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4ED98CA-4CBA-45B3-B98B-B62293136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595" y="2836062"/>
                <a:ext cx="53386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29EF201-CB10-4C1A-A231-DDCEB00A1FAC}"/>
                  </a:ext>
                </a:extLst>
              </p:cNvPr>
              <p:cNvSpPr txBox="1"/>
              <p:nvPr/>
            </p:nvSpPr>
            <p:spPr>
              <a:xfrm>
                <a:off x="8994515" y="493977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29EF201-CB10-4C1A-A231-DDCEB00A1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515" y="4939775"/>
                <a:ext cx="46262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DB478D7-2684-4AD2-8158-7C70EA96A9F4}"/>
              </a:ext>
            </a:extLst>
          </p:cNvPr>
          <p:cNvCxnSpPr>
            <a:cxnSpLocks/>
          </p:cNvCxnSpPr>
          <p:nvPr/>
        </p:nvCxnSpPr>
        <p:spPr>
          <a:xfrm>
            <a:off x="10999104" y="3457527"/>
            <a:ext cx="29108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798143A-299C-4723-9C8E-83B62E890008}"/>
              </a:ext>
            </a:extLst>
          </p:cNvPr>
          <p:cNvCxnSpPr>
            <a:cxnSpLocks/>
          </p:cNvCxnSpPr>
          <p:nvPr/>
        </p:nvCxnSpPr>
        <p:spPr>
          <a:xfrm>
            <a:off x="10999104" y="4152950"/>
            <a:ext cx="29108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94DB043F-227E-4EB7-ABAC-4F8E70CC7B72}"/>
              </a:ext>
            </a:extLst>
          </p:cNvPr>
          <p:cNvSpPr/>
          <p:nvPr/>
        </p:nvSpPr>
        <p:spPr>
          <a:xfrm>
            <a:off x="1267083" y="4488120"/>
            <a:ext cx="994696" cy="514494"/>
          </a:xfrm>
          <a:custGeom>
            <a:avLst/>
            <a:gdLst>
              <a:gd name="connsiteX0" fmla="*/ 1318260 w 1318260"/>
              <a:gd name="connsiteY0" fmla="*/ 0 h 662940"/>
              <a:gd name="connsiteX1" fmla="*/ 830580 w 1318260"/>
              <a:gd name="connsiteY1" fmla="*/ 457200 h 662940"/>
              <a:gd name="connsiteX2" fmla="*/ 0 w 1318260"/>
              <a:gd name="connsiteY2" fmla="*/ 66294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8260" h="662940">
                <a:moveTo>
                  <a:pt x="1318260" y="0"/>
                </a:moveTo>
                <a:cubicBezTo>
                  <a:pt x="1184275" y="173355"/>
                  <a:pt x="1050290" y="346710"/>
                  <a:pt x="830580" y="457200"/>
                </a:cubicBezTo>
                <a:cubicBezTo>
                  <a:pt x="610870" y="567690"/>
                  <a:pt x="305435" y="615315"/>
                  <a:pt x="0" y="66294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7B3DED8-3045-409F-82BC-FE1251E79E82}"/>
              </a:ext>
            </a:extLst>
          </p:cNvPr>
          <p:cNvSpPr txBox="1"/>
          <p:nvPr/>
        </p:nvSpPr>
        <p:spPr>
          <a:xfrm>
            <a:off x="-20745" y="4454126"/>
            <a:ext cx="1441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do we compute gradients for this weight?</a:t>
            </a:r>
          </a:p>
        </p:txBody>
      </p:sp>
    </p:spTree>
    <p:extLst>
      <p:ext uri="{BB962C8B-B14F-4D97-AF65-F5344CB8AC3E}">
        <p14:creationId xmlns:p14="http://schemas.microsoft.com/office/powerpoint/2010/main" val="162817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BF1D-8B71-4641-A656-2066BB08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NN Optimization – Backpropagation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0AE52-7FA6-483D-A1DE-F846AB32C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Картинки по запросу back propagation">
            <a:extLst>
              <a:ext uri="{FF2B5EF4-FFF2-40B4-BE49-F238E27FC236}">
                <a16:creationId xmlns:a16="http://schemas.microsoft.com/office/drawing/2014/main" id="{B060D130-37CD-4EB2-AACC-F69232846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78" y="2118690"/>
            <a:ext cx="11516044" cy="376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20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87CC-61A6-4C07-A17E-549F7417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NN Optimization - Minibatch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A3A9D56-7868-408D-A1A4-3069FC3B1B52}"/>
              </a:ext>
            </a:extLst>
          </p:cNvPr>
          <p:cNvGrpSpPr/>
          <p:nvPr/>
        </p:nvGrpSpPr>
        <p:grpSpPr>
          <a:xfrm>
            <a:off x="1330105" y="2231400"/>
            <a:ext cx="9303389" cy="1208409"/>
            <a:chOff x="1249960" y="3952609"/>
            <a:chExt cx="9513114" cy="132556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5581814-94D2-4CA0-8C0A-A5C30E004135}"/>
                </a:ext>
              </a:extLst>
            </p:cNvPr>
            <p:cNvSpPr/>
            <p:nvPr/>
          </p:nvSpPr>
          <p:spPr>
            <a:xfrm>
              <a:off x="1249960" y="3952613"/>
              <a:ext cx="1686187" cy="13255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Batch</a:t>
              </a:r>
              <a:endPara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A4364B-A113-4749-960C-D44E4E210806}"/>
                </a:ext>
              </a:extLst>
            </p:cNvPr>
            <p:cNvSpPr/>
            <p:nvPr/>
          </p:nvSpPr>
          <p:spPr>
            <a:xfrm>
              <a:off x="2936147" y="3952612"/>
              <a:ext cx="1686187" cy="13255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Batch</a:t>
              </a:r>
              <a:endPara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49B6CD4-CDB7-4875-9FA2-31CF2AD11652}"/>
                </a:ext>
              </a:extLst>
            </p:cNvPr>
            <p:cNvSpPr/>
            <p:nvPr/>
          </p:nvSpPr>
          <p:spPr>
            <a:xfrm>
              <a:off x="4622334" y="3952611"/>
              <a:ext cx="1686187" cy="13255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Batch</a:t>
              </a:r>
              <a:endPara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37A6F8-4860-47B0-BDB3-24D7800A77A5}"/>
                </a:ext>
              </a:extLst>
            </p:cNvPr>
            <p:cNvSpPr/>
            <p:nvPr/>
          </p:nvSpPr>
          <p:spPr>
            <a:xfrm>
              <a:off x="6308521" y="3952610"/>
              <a:ext cx="1686187" cy="13255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Batch</a:t>
              </a:r>
              <a:endPara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50A5070-03B7-4632-8A15-2930E229F833}"/>
                </a:ext>
              </a:extLst>
            </p:cNvPr>
            <p:cNvSpPr/>
            <p:nvPr/>
          </p:nvSpPr>
          <p:spPr>
            <a:xfrm>
              <a:off x="7994708" y="3952609"/>
              <a:ext cx="1686187" cy="13255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Batch</a:t>
              </a:r>
              <a:endPara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BAA7AC-71A2-481F-88B6-860B5890013E}"/>
                </a:ext>
              </a:extLst>
            </p:cNvPr>
            <p:cNvSpPr/>
            <p:nvPr/>
          </p:nvSpPr>
          <p:spPr>
            <a:xfrm>
              <a:off x="9680895" y="3952609"/>
              <a:ext cx="1082179" cy="13255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Batch</a:t>
              </a:r>
              <a:endParaRPr lang="ru-RU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F472BAB-FD30-4F77-8C74-B69A40FBF9BF}"/>
              </a:ext>
            </a:extLst>
          </p:cNvPr>
          <p:cNvGrpSpPr/>
          <p:nvPr/>
        </p:nvGrpSpPr>
        <p:grpSpPr>
          <a:xfrm>
            <a:off x="1224886" y="3515310"/>
            <a:ext cx="1770786" cy="866652"/>
            <a:chOff x="1404801" y="5939406"/>
            <a:chExt cx="1770786" cy="866652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AF01E4A-2940-4190-B6C5-B6F4E64173D5}"/>
                </a:ext>
              </a:extLst>
            </p:cNvPr>
            <p:cNvSpPr/>
            <p:nvPr/>
          </p:nvSpPr>
          <p:spPr>
            <a:xfrm>
              <a:off x="1518407" y="5939406"/>
              <a:ext cx="1543575" cy="478228"/>
            </a:xfrm>
            <a:custGeom>
              <a:avLst/>
              <a:gdLst>
                <a:gd name="connsiteX0" fmla="*/ 0 w 1543575"/>
                <a:gd name="connsiteY0" fmla="*/ 0 h 478228"/>
                <a:gd name="connsiteX1" fmla="*/ 771787 w 1543575"/>
                <a:gd name="connsiteY1" fmla="*/ 478172 h 478228"/>
                <a:gd name="connsiteX2" fmla="*/ 1543575 w 1543575"/>
                <a:gd name="connsiteY2" fmla="*/ 25166 h 47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3575" h="478228">
                  <a:moveTo>
                    <a:pt x="0" y="0"/>
                  </a:moveTo>
                  <a:cubicBezTo>
                    <a:pt x="257262" y="236989"/>
                    <a:pt x="514525" y="473978"/>
                    <a:pt x="771787" y="478172"/>
                  </a:cubicBezTo>
                  <a:cubicBezTo>
                    <a:pt x="1029049" y="482366"/>
                    <a:pt x="1286312" y="253766"/>
                    <a:pt x="1543575" y="25166"/>
                  </a:cubicBezTo>
                </a:path>
              </a:pathLst>
            </a:custGeom>
            <a:noFill/>
            <a:ln w="28575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35737A8-95D6-4600-BDC7-291671101709}"/>
                </a:ext>
              </a:extLst>
            </p:cNvPr>
            <p:cNvSpPr txBox="1"/>
            <p:nvPr/>
          </p:nvSpPr>
          <p:spPr>
            <a:xfrm>
              <a:off x="1404801" y="6467504"/>
              <a:ext cx="177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Evaluate, Update</a:t>
              </a:r>
              <a:endParaRPr lang="ru-RU" sz="16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C31D7B5-786B-46C8-ACCB-7C438D8B5DB9}"/>
              </a:ext>
            </a:extLst>
          </p:cNvPr>
          <p:cNvGrpSpPr/>
          <p:nvPr/>
        </p:nvGrpSpPr>
        <p:grpSpPr>
          <a:xfrm>
            <a:off x="4567246" y="3596543"/>
            <a:ext cx="1770786" cy="866652"/>
            <a:chOff x="1404801" y="5939406"/>
            <a:chExt cx="1770786" cy="866652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8293D7B-8513-4B45-AB99-02DC675E7E0C}"/>
                </a:ext>
              </a:extLst>
            </p:cNvPr>
            <p:cNvSpPr/>
            <p:nvPr/>
          </p:nvSpPr>
          <p:spPr>
            <a:xfrm>
              <a:off x="1518407" y="5939406"/>
              <a:ext cx="1543575" cy="478228"/>
            </a:xfrm>
            <a:custGeom>
              <a:avLst/>
              <a:gdLst>
                <a:gd name="connsiteX0" fmla="*/ 0 w 1543575"/>
                <a:gd name="connsiteY0" fmla="*/ 0 h 478228"/>
                <a:gd name="connsiteX1" fmla="*/ 771787 w 1543575"/>
                <a:gd name="connsiteY1" fmla="*/ 478172 h 478228"/>
                <a:gd name="connsiteX2" fmla="*/ 1543575 w 1543575"/>
                <a:gd name="connsiteY2" fmla="*/ 25166 h 47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3575" h="478228">
                  <a:moveTo>
                    <a:pt x="0" y="0"/>
                  </a:moveTo>
                  <a:cubicBezTo>
                    <a:pt x="257262" y="236989"/>
                    <a:pt x="514525" y="473978"/>
                    <a:pt x="771787" y="478172"/>
                  </a:cubicBezTo>
                  <a:cubicBezTo>
                    <a:pt x="1029049" y="482366"/>
                    <a:pt x="1286312" y="253766"/>
                    <a:pt x="1543575" y="25166"/>
                  </a:cubicBezTo>
                </a:path>
              </a:pathLst>
            </a:custGeom>
            <a:noFill/>
            <a:ln w="28575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3652436-388A-4AE2-83C4-5B37DDD77C47}"/>
                </a:ext>
              </a:extLst>
            </p:cNvPr>
            <p:cNvSpPr txBox="1"/>
            <p:nvPr/>
          </p:nvSpPr>
          <p:spPr>
            <a:xfrm>
              <a:off x="1404801" y="6467504"/>
              <a:ext cx="177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Evaluate, Update</a:t>
              </a:r>
              <a:endParaRPr lang="ru-RU" sz="16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2FB2574-33D2-4798-92A0-2280E29B65FF}"/>
              </a:ext>
            </a:extLst>
          </p:cNvPr>
          <p:cNvGrpSpPr/>
          <p:nvPr/>
        </p:nvGrpSpPr>
        <p:grpSpPr>
          <a:xfrm>
            <a:off x="6216260" y="3596543"/>
            <a:ext cx="1770786" cy="866652"/>
            <a:chOff x="1404801" y="5939406"/>
            <a:chExt cx="1770786" cy="866652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DF75EAA-AE62-4B4F-82DF-8E3B1DB69206}"/>
                </a:ext>
              </a:extLst>
            </p:cNvPr>
            <p:cNvSpPr/>
            <p:nvPr/>
          </p:nvSpPr>
          <p:spPr>
            <a:xfrm>
              <a:off x="1518407" y="5939406"/>
              <a:ext cx="1543575" cy="478228"/>
            </a:xfrm>
            <a:custGeom>
              <a:avLst/>
              <a:gdLst>
                <a:gd name="connsiteX0" fmla="*/ 0 w 1543575"/>
                <a:gd name="connsiteY0" fmla="*/ 0 h 478228"/>
                <a:gd name="connsiteX1" fmla="*/ 771787 w 1543575"/>
                <a:gd name="connsiteY1" fmla="*/ 478172 h 478228"/>
                <a:gd name="connsiteX2" fmla="*/ 1543575 w 1543575"/>
                <a:gd name="connsiteY2" fmla="*/ 25166 h 47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3575" h="478228">
                  <a:moveTo>
                    <a:pt x="0" y="0"/>
                  </a:moveTo>
                  <a:cubicBezTo>
                    <a:pt x="257262" y="236989"/>
                    <a:pt x="514525" y="473978"/>
                    <a:pt x="771787" y="478172"/>
                  </a:cubicBezTo>
                  <a:cubicBezTo>
                    <a:pt x="1029049" y="482366"/>
                    <a:pt x="1286312" y="253766"/>
                    <a:pt x="1543575" y="25166"/>
                  </a:cubicBezTo>
                </a:path>
              </a:pathLst>
            </a:custGeom>
            <a:noFill/>
            <a:ln w="28575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83BFE12-C4E6-46B2-B52D-70AC88A12A80}"/>
                </a:ext>
              </a:extLst>
            </p:cNvPr>
            <p:cNvSpPr txBox="1"/>
            <p:nvPr/>
          </p:nvSpPr>
          <p:spPr>
            <a:xfrm>
              <a:off x="1404801" y="6467504"/>
              <a:ext cx="177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Evaluate, Update</a:t>
              </a:r>
              <a:endParaRPr lang="ru-RU" sz="160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A6775D5-98E8-4FCD-9041-8ECE1EDE2150}"/>
              </a:ext>
            </a:extLst>
          </p:cNvPr>
          <p:cNvGrpSpPr/>
          <p:nvPr/>
        </p:nvGrpSpPr>
        <p:grpSpPr>
          <a:xfrm>
            <a:off x="2882067" y="3567252"/>
            <a:ext cx="1770786" cy="866652"/>
            <a:chOff x="1404801" y="5939406"/>
            <a:chExt cx="1770786" cy="866652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C2DCF00-FC89-4983-987A-12145439BE50}"/>
                </a:ext>
              </a:extLst>
            </p:cNvPr>
            <p:cNvSpPr/>
            <p:nvPr/>
          </p:nvSpPr>
          <p:spPr>
            <a:xfrm>
              <a:off x="1518407" y="5939406"/>
              <a:ext cx="1543575" cy="478228"/>
            </a:xfrm>
            <a:custGeom>
              <a:avLst/>
              <a:gdLst>
                <a:gd name="connsiteX0" fmla="*/ 0 w 1543575"/>
                <a:gd name="connsiteY0" fmla="*/ 0 h 478228"/>
                <a:gd name="connsiteX1" fmla="*/ 771787 w 1543575"/>
                <a:gd name="connsiteY1" fmla="*/ 478172 h 478228"/>
                <a:gd name="connsiteX2" fmla="*/ 1543575 w 1543575"/>
                <a:gd name="connsiteY2" fmla="*/ 25166 h 47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3575" h="478228">
                  <a:moveTo>
                    <a:pt x="0" y="0"/>
                  </a:moveTo>
                  <a:cubicBezTo>
                    <a:pt x="257262" y="236989"/>
                    <a:pt x="514525" y="473978"/>
                    <a:pt x="771787" y="478172"/>
                  </a:cubicBezTo>
                  <a:cubicBezTo>
                    <a:pt x="1029049" y="482366"/>
                    <a:pt x="1286312" y="253766"/>
                    <a:pt x="1543575" y="25166"/>
                  </a:cubicBezTo>
                </a:path>
              </a:pathLst>
            </a:custGeom>
            <a:noFill/>
            <a:ln w="28575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45FBB18-1CA3-4697-AA9C-06069002A948}"/>
                </a:ext>
              </a:extLst>
            </p:cNvPr>
            <p:cNvSpPr txBox="1"/>
            <p:nvPr/>
          </p:nvSpPr>
          <p:spPr>
            <a:xfrm>
              <a:off x="1404801" y="6467504"/>
              <a:ext cx="177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Evaluate, Update</a:t>
              </a:r>
              <a:endParaRPr lang="ru-RU" sz="160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B380A30-241C-49D6-9595-A2D392F09F17}"/>
              </a:ext>
            </a:extLst>
          </p:cNvPr>
          <p:cNvGrpSpPr/>
          <p:nvPr/>
        </p:nvGrpSpPr>
        <p:grpSpPr>
          <a:xfrm>
            <a:off x="7865273" y="3588210"/>
            <a:ext cx="1770786" cy="866652"/>
            <a:chOff x="1404801" y="5939406"/>
            <a:chExt cx="1770786" cy="866652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BCC5FA9-244E-4359-A5CB-C5D7CE0E2F47}"/>
                </a:ext>
              </a:extLst>
            </p:cNvPr>
            <p:cNvSpPr/>
            <p:nvPr/>
          </p:nvSpPr>
          <p:spPr>
            <a:xfrm>
              <a:off x="1518407" y="5939406"/>
              <a:ext cx="1543575" cy="478228"/>
            </a:xfrm>
            <a:custGeom>
              <a:avLst/>
              <a:gdLst>
                <a:gd name="connsiteX0" fmla="*/ 0 w 1543575"/>
                <a:gd name="connsiteY0" fmla="*/ 0 h 478228"/>
                <a:gd name="connsiteX1" fmla="*/ 771787 w 1543575"/>
                <a:gd name="connsiteY1" fmla="*/ 478172 h 478228"/>
                <a:gd name="connsiteX2" fmla="*/ 1543575 w 1543575"/>
                <a:gd name="connsiteY2" fmla="*/ 25166 h 47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3575" h="478228">
                  <a:moveTo>
                    <a:pt x="0" y="0"/>
                  </a:moveTo>
                  <a:cubicBezTo>
                    <a:pt x="257262" y="236989"/>
                    <a:pt x="514525" y="473978"/>
                    <a:pt x="771787" y="478172"/>
                  </a:cubicBezTo>
                  <a:cubicBezTo>
                    <a:pt x="1029049" y="482366"/>
                    <a:pt x="1286312" y="253766"/>
                    <a:pt x="1543575" y="25166"/>
                  </a:cubicBezTo>
                </a:path>
              </a:pathLst>
            </a:custGeom>
            <a:noFill/>
            <a:ln w="28575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46A9BAF-A100-4E1C-9519-E913C2247DD9}"/>
                </a:ext>
              </a:extLst>
            </p:cNvPr>
            <p:cNvSpPr txBox="1"/>
            <p:nvPr/>
          </p:nvSpPr>
          <p:spPr>
            <a:xfrm>
              <a:off x="1404801" y="6467504"/>
              <a:ext cx="177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Evaluate, Update</a:t>
              </a:r>
              <a:endParaRPr lang="ru-RU" sz="1600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1F45FC4-B254-4F87-ADC6-D41C78F49117}"/>
              </a:ext>
            </a:extLst>
          </p:cNvPr>
          <p:cNvGrpSpPr/>
          <p:nvPr/>
        </p:nvGrpSpPr>
        <p:grpSpPr>
          <a:xfrm>
            <a:off x="9575173" y="3588210"/>
            <a:ext cx="1588127" cy="866652"/>
            <a:chOff x="1404801" y="5939406"/>
            <a:chExt cx="2657259" cy="866652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3E739A0-1E15-49BB-B9CE-B0B39B95B012}"/>
                </a:ext>
              </a:extLst>
            </p:cNvPr>
            <p:cNvSpPr/>
            <p:nvPr/>
          </p:nvSpPr>
          <p:spPr>
            <a:xfrm>
              <a:off x="1518407" y="5939406"/>
              <a:ext cx="1543575" cy="478228"/>
            </a:xfrm>
            <a:custGeom>
              <a:avLst/>
              <a:gdLst>
                <a:gd name="connsiteX0" fmla="*/ 0 w 1543575"/>
                <a:gd name="connsiteY0" fmla="*/ 0 h 478228"/>
                <a:gd name="connsiteX1" fmla="*/ 771787 w 1543575"/>
                <a:gd name="connsiteY1" fmla="*/ 478172 h 478228"/>
                <a:gd name="connsiteX2" fmla="*/ 1543575 w 1543575"/>
                <a:gd name="connsiteY2" fmla="*/ 25166 h 47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3575" h="478228">
                  <a:moveTo>
                    <a:pt x="0" y="0"/>
                  </a:moveTo>
                  <a:cubicBezTo>
                    <a:pt x="257262" y="236989"/>
                    <a:pt x="514525" y="473978"/>
                    <a:pt x="771787" y="478172"/>
                  </a:cubicBezTo>
                  <a:cubicBezTo>
                    <a:pt x="1029049" y="482366"/>
                    <a:pt x="1286312" y="253766"/>
                    <a:pt x="1543575" y="25166"/>
                  </a:cubicBezTo>
                </a:path>
              </a:pathLst>
            </a:custGeom>
            <a:noFill/>
            <a:ln w="28575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A3D2DD5-FE75-4976-BF84-9CB8E8D70BAB}"/>
                </a:ext>
              </a:extLst>
            </p:cNvPr>
            <p:cNvSpPr txBox="1"/>
            <p:nvPr/>
          </p:nvSpPr>
          <p:spPr>
            <a:xfrm>
              <a:off x="1404801" y="6467504"/>
              <a:ext cx="26572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Evaluate, Update</a:t>
              </a:r>
              <a:endParaRPr lang="ru-RU" sz="1600" dirty="0"/>
            </a:p>
          </p:txBody>
        </p:sp>
      </p:grpSp>
      <p:sp>
        <p:nvSpPr>
          <p:cNvPr id="65" name="Left Bracket 64">
            <a:extLst>
              <a:ext uri="{FF2B5EF4-FFF2-40B4-BE49-F238E27FC236}">
                <a16:creationId xmlns:a16="http://schemas.microsoft.com/office/drawing/2014/main" id="{D1946195-8EF5-4A87-96DC-4455E24BF055}"/>
              </a:ext>
            </a:extLst>
          </p:cNvPr>
          <p:cNvSpPr/>
          <p:nvPr/>
        </p:nvSpPr>
        <p:spPr>
          <a:xfrm rot="5400000">
            <a:off x="5878917" y="-2620218"/>
            <a:ext cx="211184" cy="9571661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3483B38-0CE1-40C0-9ED1-ED9D3BF34C27}"/>
              </a:ext>
            </a:extLst>
          </p:cNvPr>
          <p:cNvSpPr txBox="1"/>
          <p:nvPr/>
        </p:nvSpPr>
        <p:spPr>
          <a:xfrm>
            <a:off x="4271922" y="1690688"/>
            <a:ext cx="342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Epoch (whole dataset)</a:t>
            </a:r>
            <a:endParaRPr lang="ru-RU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B71458-7CE6-48A2-8D23-A9E929F2DE20}"/>
              </a:ext>
            </a:extLst>
          </p:cNvPr>
          <p:cNvSpPr txBox="1"/>
          <p:nvPr/>
        </p:nvSpPr>
        <p:spPr>
          <a:xfrm>
            <a:off x="2536224" y="5212008"/>
            <a:ext cx="68965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When you optimize in mini-batch setting this is called </a:t>
            </a:r>
          </a:p>
          <a:p>
            <a:pPr algn="ctr"/>
            <a:r>
              <a:rPr lang="en-US" sz="2400" i="1" dirty="0"/>
              <a:t>stochastic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282484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1290</Words>
  <Application>Microsoft Office PowerPoint</Application>
  <PresentationFormat>Widescreen</PresentationFormat>
  <Paragraphs>323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Office Theme</vt:lpstr>
      <vt:lpstr>Deep Neural Networks And Where to Find Them</vt:lpstr>
      <vt:lpstr>Recap</vt:lpstr>
      <vt:lpstr>Recap – Dense Layer</vt:lpstr>
      <vt:lpstr>Recap – Multi Layer Neural Network</vt:lpstr>
      <vt:lpstr>Recap – NN Optimization</vt:lpstr>
      <vt:lpstr>Recap – NN Optimization</vt:lpstr>
      <vt:lpstr>Recap – NN Optimization</vt:lpstr>
      <vt:lpstr>Recap – NN Optimization – Backpropagation</vt:lpstr>
      <vt:lpstr>Recap – NN Optimization - Minibatch</vt:lpstr>
      <vt:lpstr>Activation Functions</vt:lpstr>
      <vt:lpstr>Activation Functions</vt:lpstr>
      <vt:lpstr>Sigmoid</vt:lpstr>
      <vt:lpstr>Sigmoid (saturated neurons)</vt:lpstr>
      <vt:lpstr>Sigmoid (non-zero centered)</vt:lpstr>
      <vt:lpstr>Tanh</vt:lpstr>
      <vt:lpstr>ReLU</vt:lpstr>
      <vt:lpstr>Leaky ReLU</vt:lpstr>
      <vt:lpstr>Loss Functions</vt:lpstr>
      <vt:lpstr>Recap of NN Outputs and Labels</vt:lpstr>
      <vt:lpstr>Loss Functions</vt:lpstr>
      <vt:lpstr>Popular losses</vt:lpstr>
      <vt:lpstr>Mean Square Error Loss</vt:lpstr>
      <vt:lpstr>Mean Absolute Error Loss</vt:lpstr>
      <vt:lpstr>Huber Loss</vt:lpstr>
      <vt:lpstr>Hinge Loss</vt:lpstr>
      <vt:lpstr>Variations of Hinge Loss</vt:lpstr>
      <vt:lpstr>Cross Entropy</vt:lpstr>
      <vt:lpstr>Recap</vt:lpstr>
      <vt:lpstr>Metrics</vt:lpstr>
      <vt:lpstr>Metrics</vt:lpstr>
      <vt:lpstr>Accuracy</vt:lpstr>
      <vt:lpstr>Errors in binary classification</vt:lpstr>
      <vt:lpstr>Precision, Recall</vt:lpstr>
      <vt:lpstr>Precision Recall AUC (Area Under the Curve)</vt:lpstr>
      <vt:lpstr>ROC AUC</vt:lpstr>
      <vt:lpstr>Regression Problem</vt:lpstr>
      <vt:lpstr>Regression Problem</vt:lpstr>
      <vt:lpstr>Least Squares Linear Regression</vt:lpstr>
      <vt:lpstr>Least Squares Linear Regression</vt:lpstr>
      <vt:lpstr>Least Squares Linear Regression</vt:lpstr>
      <vt:lpstr>Least Squares Linear Regression in 3d</vt:lpstr>
      <vt:lpstr>Least Squares Linear Regression</vt:lpstr>
      <vt:lpstr>Least Squares Linear Regression as a NN</vt:lpstr>
      <vt:lpstr>Deeper Regression Models</vt:lpstr>
      <vt:lpstr>Regression Problem via Deep NN</vt:lpstr>
      <vt:lpstr>Loss Functions for Regression</vt:lpstr>
      <vt:lpstr>This is It For the Third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Neural Networks And Where to Find Them</dc:title>
  <dc:creator>Artem Korenev</dc:creator>
  <cp:lastModifiedBy>Artem Korenev</cp:lastModifiedBy>
  <cp:revision>30</cp:revision>
  <dcterms:created xsi:type="dcterms:W3CDTF">2018-01-16T17:29:47Z</dcterms:created>
  <dcterms:modified xsi:type="dcterms:W3CDTF">2018-01-17T12:45:15Z</dcterms:modified>
</cp:coreProperties>
</file>