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3" r:id="rId3"/>
    <p:sldId id="346" r:id="rId4"/>
    <p:sldId id="347" r:id="rId5"/>
    <p:sldId id="348" r:id="rId6"/>
    <p:sldId id="349" r:id="rId7"/>
    <p:sldId id="350" r:id="rId8"/>
    <p:sldId id="351" r:id="rId9"/>
    <p:sldId id="259" r:id="rId10"/>
    <p:sldId id="325" r:id="rId11"/>
    <p:sldId id="329" r:id="rId12"/>
    <p:sldId id="327" r:id="rId13"/>
    <p:sldId id="330" r:id="rId14"/>
    <p:sldId id="333" r:id="rId15"/>
    <p:sldId id="331" r:id="rId16"/>
    <p:sldId id="332" r:id="rId17"/>
    <p:sldId id="334" r:id="rId18"/>
    <p:sldId id="335" r:id="rId19"/>
    <p:sldId id="336" r:id="rId20"/>
    <p:sldId id="337" r:id="rId21"/>
    <p:sldId id="338" r:id="rId22"/>
    <p:sldId id="339" r:id="rId23"/>
    <p:sldId id="260" r:id="rId24"/>
    <p:sldId id="354" r:id="rId25"/>
    <p:sldId id="355" r:id="rId26"/>
    <p:sldId id="356" r:id="rId27"/>
    <p:sldId id="357" r:id="rId28"/>
    <p:sldId id="358" r:id="rId29"/>
    <p:sldId id="359" r:id="rId30"/>
    <p:sldId id="340" r:id="rId31"/>
    <p:sldId id="341" r:id="rId32"/>
    <p:sldId id="342" r:id="rId33"/>
    <p:sldId id="343" r:id="rId34"/>
    <p:sldId id="352" r:id="rId35"/>
    <p:sldId id="353" r:id="rId36"/>
    <p:sldId id="344" r:id="rId37"/>
    <p:sldId id="369" r:id="rId38"/>
    <p:sldId id="376" r:id="rId39"/>
    <p:sldId id="360" r:id="rId40"/>
    <p:sldId id="361" r:id="rId41"/>
    <p:sldId id="362" r:id="rId42"/>
    <p:sldId id="363" r:id="rId43"/>
    <p:sldId id="364" r:id="rId44"/>
    <p:sldId id="365" r:id="rId45"/>
    <p:sldId id="367" r:id="rId46"/>
    <p:sldId id="371" r:id="rId47"/>
    <p:sldId id="372" r:id="rId48"/>
    <p:sldId id="373" r:id="rId49"/>
    <p:sldId id="374" r:id="rId50"/>
    <p:sldId id="375" r:id="rId51"/>
    <p:sldId id="267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64" autoAdjust="0"/>
    <p:restoredTop sz="94660"/>
  </p:normalViewPr>
  <p:slideViewPr>
    <p:cSldViewPr snapToGrid="0">
      <p:cViewPr>
        <p:scale>
          <a:sx n="50" d="100"/>
          <a:sy n="50" d="100"/>
        </p:scale>
        <p:origin x="300" y="1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1FC70-439C-43B5-9EBD-8C4D2B465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2E50AE-9DEB-40CE-BBAE-A81673185D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350E4-D408-44EB-B813-36237E903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3BF29-6F9B-45E7-A410-5D4D9F573324}" type="datetimeFigureOut">
              <a:rPr lang="en-US" smtClean="0"/>
              <a:t>19/1/2018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489AA-176A-4D79-B102-5950DDFEB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EB712-7237-4E55-8E9D-F1199CD1B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F4C8-86D4-4258-8282-509C06217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38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C39C2-0E94-4B3C-97E1-F8CC6CDCB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7F47C6-99F6-4549-8EB1-FFCA0635E0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81011-C3C7-4AC3-8724-8102CA729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3BF29-6F9B-45E7-A410-5D4D9F573324}" type="datetimeFigureOut">
              <a:rPr lang="en-US" smtClean="0"/>
              <a:t>19/1/2018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F8363-1585-45C4-AAAA-5A85155BA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44FDB-4660-4F6B-8F1C-DF796E598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F4C8-86D4-4258-8282-509C06217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19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53B548-D098-472A-8D9D-B8EEC0CFFF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44F916-7515-4B1E-8BE7-09694314C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E4C39-CF72-4CB6-9B91-93D4AC182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3BF29-6F9B-45E7-A410-5D4D9F573324}" type="datetimeFigureOut">
              <a:rPr lang="en-US" smtClean="0"/>
              <a:t>19/1/2018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1D39B-42B3-4BAE-A3F3-0D648EB09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63957-EB95-45A7-9461-F84FB4ECE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F4C8-86D4-4258-8282-509C06217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08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CAFB5-4242-49D9-ACB8-49341987F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99827-E5AC-4957-8CA2-B20798C17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6AADE-7905-432A-8A6F-0F7387E04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3BF29-6F9B-45E7-A410-5D4D9F573324}" type="datetimeFigureOut">
              <a:rPr lang="en-US" smtClean="0"/>
              <a:t>19/1/2018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6B666-F59B-46E2-BE71-D4D1FE6FF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6E888-06BE-473A-95F5-DDF6E4CDB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F4C8-86D4-4258-8282-509C06217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64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D5945-D659-48AF-B772-9B8EA1AAF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3D57D-CDFC-4141-BDC4-537ED0960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8EBC7-BB98-4A22-A848-C26E33BD0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3BF29-6F9B-45E7-A410-5D4D9F573324}" type="datetimeFigureOut">
              <a:rPr lang="en-US" smtClean="0"/>
              <a:t>19/1/2018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29233-6F1C-4C86-AB21-6D630CAEE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156A4-20A7-480F-9A3D-FC782F5C6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F4C8-86D4-4258-8282-509C06217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98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2E805-B18B-40E2-9957-AA7DABFF2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D99D0-EB64-4C90-94CC-3FCAFA65A0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D91D4C-211A-4A30-8827-27A95B0E7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4E7BAB-8C96-44CE-9D97-D39C5CF6A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3BF29-6F9B-45E7-A410-5D4D9F573324}" type="datetimeFigureOut">
              <a:rPr lang="en-US" smtClean="0"/>
              <a:t>19/1/2018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A9EEB0-0CC5-427F-9047-ACC46B5C6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605F41-EB90-4B5A-9B15-398905CEC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F4C8-86D4-4258-8282-509C06217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074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47996-2499-4F1F-A29A-DB6369361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D657F-5EF8-4958-A9E8-EBDE6BD55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5C2E4A-8341-41DD-A126-290F7A9BB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3B1922-E0CC-4908-A3A0-3B480BE6DE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6C31F3-F5D9-428E-B968-A74733215A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745BFD-022B-4064-9A10-AA5C1A9A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3BF29-6F9B-45E7-A410-5D4D9F573324}" type="datetimeFigureOut">
              <a:rPr lang="en-US" smtClean="0"/>
              <a:t>19/1/2018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6C30D6-7866-4193-B3F5-F011C20F2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215BDC-15FC-47FA-8C07-22024E98B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F4C8-86D4-4258-8282-509C06217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197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7196B-FFF8-4F85-94D9-B295302D6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70B81A-75B1-4BE7-98EC-F66967BD8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3BF29-6F9B-45E7-A410-5D4D9F573324}" type="datetimeFigureOut">
              <a:rPr lang="en-US" smtClean="0"/>
              <a:t>19/1/2018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E8329B-4D06-45C0-A481-39788D8DA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DC4BB8-F861-4E8C-BBCD-8BD04EFA9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F4C8-86D4-4258-8282-509C06217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61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F8FBBF-82D1-4ABC-B403-EF445447F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3BF29-6F9B-45E7-A410-5D4D9F573324}" type="datetimeFigureOut">
              <a:rPr lang="en-US" smtClean="0"/>
              <a:t>19/1/2018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B806FA-50EC-4BF7-882A-25EAD43ED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08EC0F-2270-45B9-A459-033F25DEE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F4C8-86D4-4258-8282-509C06217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226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E8463-E161-41C0-BCFF-F8D452580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8E06A-C6FB-4C09-91F8-2EC1897CE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53E61F-45B2-4E6A-B447-5E93E126D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D04C5-F2B0-4006-BE15-4BB51C4CC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3BF29-6F9B-45E7-A410-5D4D9F573324}" type="datetimeFigureOut">
              <a:rPr lang="en-US" smtClean="0"/>
              <a:t>19/1/2018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3AE0F-2B6E-4346-952F-B376C09EC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902013-825C-4163-B54A-DF52A87FD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F4C8-86D4-4258-8282-509C06217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224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69FA9-8643-49AE-BD6E-C08A981B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EEB207-13C8-432E-8B22-0E3612CD4E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1D469D-29D6-4B6A-AD1B-B84911E1F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7D643B-9A28-4C4D-B996-F460035A5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3BF29-6F9B-45E7-A410-5D4D9F573324}" type="datetimeFigureOut">
              <a:rPr lang="en-US" smtClean="0"/>
              <a:t>19/1/2018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3E12B-E12C-4659-93B8-614395A31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335F3-50FC-427B-9158-BEDE5C94B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F4C8-86D4-4258-8282-509C06217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434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BD740F-E0F3-4080-A308-6E36E7CB4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2A9A2-2163-4C2D-93F8-6C50B5B8B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F7D8B-B503-4A5E-A040-20FC82152C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3BF29-6F9B-45E7-A410-5D4D9F573324}" type="datetimeFigureOut">
              <a:rPr lang="en-US" smtClean="0"/>
              <a:t>19/1/2018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50EEC-9FCA-410B-825A-86DFFF56C1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248A9-9B87-43C7-871C-7D991345CC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CF4C8-86D4-4258-8282-509C06217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29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0.png"/><Relationship Id="rId3" Type="http://schemas.openxmlformats.org/officeDocument/2006/relationships/image" Target="../media/image210.png"/><Relationship Id="rId7" Type="http://schemas.openxmlformats.org/officeDocument/2006/relationships/image" Target="../media/image64.png"/><Relationship Id="rId12" Type="http://schemas.openxmlformats.org/officeDocument/2006/relationships/image" Target="../media/image1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100.png"/><Relationship Id="rId5" Type="http://schemas.openxmlformats.org/officeDocument/2006/relationships/image" Target="../media/image40.png"/><Relationship Id="rId10" Type="http://schemas.openxmlformats.org/officeDocument/2006/relationships/image" Target="../media/image9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18" Type="http://schemas.openxmlformats.org/officeDocument/2006/relationships/image" Target="../media/image72.png"/><Relationship Id="rId3" Type="http://schemas.openxmlformats.org/officeDocument/2006/relationships/image" Target="../media/image57.png"/><Relationship Id="rId21" Type="http://schemas.openxmlformats.org/officeDocument/2006/relationships/image" Target="../media/image180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17" Type="http://schemas.openxmlformats.org/officeDocument/2006/relationships/image" Target="../media/image171.png"/><Relationship Id="rId2" Type="http://schemas.openxmlformats.org/officeDocument/2006/relationships/image" Target="../media/image56.png"/><Relationship Id="rId16" Type="http://schemas.openxmlformats.org/officeDocument/2006/relationships/image" Target="../media/image160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15.png"/><Relationship Id="rId5" Type="http://schemas.openxmlformats.org/officeDocument/2006/relationships/image" Target="../media/image59.png"/><Relationship Id="rId15" Type="http://schemas.openxmlformats.org/officeDocument/2006/relationships/image" Target="../media/image69.png"/><Relationship Id="rId10" Type="http://schemas.openxmlformats.org/officeDocument/2006/relationships/image" Target="../media/image141.png"/><Relationship Id="rId19" Type="http://schemas.openxmlformats.org/officeDocument/2006/relationships/image" Target="../media/image73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Relationship Id="rId22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18" Type="http://schemas.openxmlformats.org/officeDocument/2006/relationships/image" Target="../media/image24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17" Type="http://schemas.openxmlformats.org/officeDocument/2006/relationships/image" Target="../media/image23.png"/><Relationship Id="rId2" Type="http://schemas.openxmlformats.org/officeDocument/2006/relationships/image" Target="../media/image56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21.png"/><Relationship Id="rId5" Type="http://schemas.openxmlformats.org/officeDocument/2006/relationships/image" Target="../media/image59.png"/><Relationship Id="rId15" Type="http://schemas.openxmlformats.org/officeDocument/2006/relationships/image" Target="../media/image69.png"/><Relationship Id="rId10" Type="http://schemas.openxmlformats.org/officeDocument/2006/relationships/image" Target="../media/image20.png"/><Relationship Id="rId19" Type="http://schemas.openxmlformats.org/officeDocument/2006/relationships/image" Target="../media/image25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151.png"/><Relationship Id="rId7" Type="http://schemas.openxmlformats.org/officeDocument/2006/relationships/image" Target="../media/image190.png"/><Relationship Id="rId12" Type="http://schemas.openxmlformats.org/officeDocument/2006/relationships/image" Target="../media/image31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1.png"/><Relationship Id="rId11" Type="http://schemas.openxmlformats.org/officeDocument/2006/relationships/image" Target="../media/image30.png"/><Relationship Id="rId5" Type="http://schemas.openxmlformats.org/officeDocument/2006/relationships/image" Target="../media/image172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162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50.png"/><Relationship Id="rId7" Type="http://schemas.openxmlformats.org/officeDocument/2006/relationships/image" Target="../media/image191.png"/><Relationship Id="rId12" Type="http://schemas.openxmlformats.org/officeDocument/2006/relationships/image" Target="../media/image39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8.png"/><Relationship Id="rId5" Type="http://schemas.openxmlformats.org/officeDocument/2006/relationships/image" Target="../media/image170.png"/><Relationship Id="rId10" Type="http://schemas.openxmlformats.org/officeDocument/2006/relationships/image" Target="../media/image37.png"/><Relationship Id="rId4" Type="http://schemas.openxmlformats.org/officeDocument/2006/relationships/image" Target="../media/image161.png"/><Relationship Id="rId9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47.png"/><Relationship Id="rId3" Type="http://schemas.openxmlformats.org/officeDocument/2006/relationships/image" Target="../media/image210.png"/><Relationship Id="rId7" Type="http://schemas.openxmlformats.org/officeDocument/2006/relationships/image" Target="../media/image64.png"/><Relationship Id="rId12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45.png"/><Relationship Id="rId5" Type="http://schemas.openxmlformats.org/officeDocument/2006/relationships/image" Target="../media/image40.png"/><Relationship Id="rId10" Type="http://schemas.openxmlformats.org/officeDocument/2006/relationships/image" Target="../media/image4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://cs231n.stanford.edu/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1583D-6EC1-476E-AB9B-4297203EE6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Deep Neural Networks</a:t>
            </a:r>
            <a:br>
              <a:rPr lang="en-US" dirty="0"/>
            </a:br>
            <a:r>
              <a:rPr lang="en-US" sz="4800" dirty="0"/>
              <a:t>And Where to Find Them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C63339-B328-4BFD-A7C6-99BD995CD4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5</a:t>
            </a:r>
          </a:p>
          <a:p>
            <a:r>
              <a:rPr lang="en-US" dirty="0"/>
              <a:t>Artem Korenev, Nikita </a:t>
            </a:r>
            <a:r>
              <a:rPr lang="en-US" dirty="0" err="1"/>
              <a:t>Gryaznov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914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F05F15-1178-4D7A-A858-656858E64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ImageNet Classification Challenge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1F7C37E-E058-45B5-9072-3B051090B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1000 classes</a:t>
            </a:r>
          </a:p>
          <a:p>
            <a:r>
              <a:rPr lang="en-US" dirty="0"/>
              <a:t>1.2kk training images, 150k </a:t>
            </a:r>
          </a:p>
          <a:p>
            <a:r>
              <a:rPr lang="en-US" dirty="0"/>
              <a:t>Main metric: top-5 error</a:t>
            </a:r>
          </a:p>
          <a:p>
            <a:endParaRPr lang="en-US" dirty="0"/>
          </a:p>
        </p:txBody>
      </p:sp>
      <p:pic>
        <p:nvPicPr>
          <p:cNvPr id="9" name="Picture 2" descr="https://lh3.googleusercontent.com/-jwEXgn6DoGA/V6EbNo80oHI/AAAAAAAAABA/LX7iMBBan9IVuMdG53fCQlOs2ltYXNxJQCLcB/s400/Krizhevsky%2Bet%2Bal%2B2012.png">
            <a:extLst>
              <a:ext uri="{FF2B5EF4-FFF2-40B4-BE49-F238E27FC236}">
                <a16:creationId xmlns:a16="http://schemas.microsoft.com/office/drawing/2014/main" id="{7D1DB404-1CC4-410B-B068-6DB038096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154" y="2807782"/>
            <a:ext cx="4513384" cy="3689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7079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91115-8CA8-4434-9C3E-B92C55595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0183F-BA2F-4B7C-89E1-912565ADE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by Yann </a:t>
            </a:r>
            <a:r>
              <a:rPr lang="en-US" dirty="0" err="1"/>
              <a:t>LeCun</a:t>
            </a:r>
            <a:r>
              <a:rPr lang="en-US" dirty="0"/>
              <a:t> in 1998 (!)</a:t>
            </a:r>
          </a:p>
          <a:p>
            <a:r>
              <a:rPr lang="en-US" dirty="0"/>
              <a:t>Classification of handwritten digits dataset (MNIST)</a:t>
            </a:r>
          </a:p>
        </p:txBody>
      </p:sp>
      <p:pic>
        <p:nvPicPr>
          <p:cNvPr id="2050" name="Picture 2" descr="Картинки по запросу lenet">
            <a:extLst>
              <a:ext uri="{FF2B5EF4-FFF2-40B4-BE49-F238E27FC236}">
                <a16:creationId xmlns:a16="http://schemas.microsoft.com/office/drawing/2014/main" id="{4D5EEC38-9385-4D31-AD29-B6B8807A7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391" y="3357713"/>
            <a:ext cx="9531218" cy="335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9917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6DF6D-AEEB-4C0D-9497-086F2ACB6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AlexNet</a:t>
            </a:r>
            <a:r>
              <a:rPr lang="en-US" dirty="0"/>
              <a:t> - ImageNet 2012 Winner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BCC0B-DB54-4940-8F05-19E8725F7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winning deep learning solution </a:t>
            </a:r>
          </a:p>
          <a:p>
            <a:r>
              <a:rPr lang="en-US" dirty="0"/>
              <a:t>Convolutions 11x11, 5x5 and 3x3</a:t>
            </a:r>
          </a:p>
          <a:p>
            <a:r>
              <a:rPr lang="en-US" dirty="0"/>
              <a:t>3 Dense layers at the end</a:t>
            </a:r>
          </a:p>
          <a:p>
            <a:r>
              <a:rPr lang="en-US" dirty="0"/>
              <a:t>Top-1 </a:t>
            </a:r>
            <a:r>
              <a:rPr lang="en-US" dirty="0" err="1"/>
              <a:t>Acc</a:t>
            </a:r>
            <a:r>
              <a:rPr lang="en-US" dirty="0"/>
              <a:t>: 57%, Top-5 </a:t>
            </a:r>
            <a:r>
              <a:rPr lang="en-US" dirty="0" err="1"/>
              <a:t>Acc</a:t>
            </a:r>
            <a:r>
              <a:rPr lang="en-US" dirty="0"/>
              <a:t>: 80.3%</a:t>
            </a:r>
          </a:p>
          <a:p>
            <a:endParaRPr lang="en-US" dirty="0"/>
          </a:p>
        </p:txBody>
      </p:sp>
      <p:pic>
        <p:nvPicPr>
          <p:cNvPr id="1028" name="Picture 4" descr="Картинки по запросу alexnet">
            <a:extLst>
              <a:ext uri="{FF2B5EF4-FFF2-40B4-BE49-F238E27FC236}">
                <a16:creationId xmlns:a16="http://schemas.microsoft.com/office/drawing/2014/main" id="{68279902-A070-4103-B0EE-C799CAA6F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068" y="3735332"/>
            <a:ext cx="9843863" cy="302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0466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3617C-16D0-4019-B813-BA4BF1787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VGG –</a:t>
            </a:r>
            <a:r>
              <a:rPr lang="ru-RU" dirty="0"/>
              <a:t> 2</a:t>
            </a:r>
            <a:r>
              <a:rPr lang="en-US" dirty="0"/>
              <a:t>01</a:t>
            </a:r>
            <a:r>
              <a:rPr lang="ru-RU" dirty="0"/>
              <a:t>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8C212-7DA5-49E7-861A-973600F7C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Improved </a:t>
            </a:r>
            <a:r>
              <a:rPr lang="en-US" dirty="0" err="1"/>
              <a:t>AlexNet</a:t>
            </a:r>
            <a:endParaRPr lang="en-US" dirty="0"/>
          </a:p>
          <a:p>
            <a:r>
              <a:rPr lang="en-US" dirty="0"/>
              <a:t>There are two versions: VGG16 and VGG19 (number of layers)</a:t>
            </a:r>
          </a:p>
          <a:p>
            <a:r>
              <a:rPr lang="en-US" dirty="0"/>
              <a:t>Transforming big convolutions to a subsequent 3x3 Convolutions</a:t>
            </a:r>
          </a:p>
          <a:p>
            <a:r>
              <a:rPr lang="en-US" dirty="0"/>
              <a:t>E.g. 7x7 -&gt; 3*(3x3)</a:t>
            </a:r>
          </a:p>
          <a:p>
            <a:r>
              <a:rPr lang="en-US" dirty="0"/>
              <a:t>VGG1</a:t>
            </a:r>
            <a:r>
              <a:rPr lang="ru-RU" dirty="0"/>
              <a:t>9 </a:t>
            </a:r>
            <a:r>
              <a:rPr lang="en-US" dirty="0"/>
              <a:t>Top-5 </a:t>
            </a:r>
            <a:r>
              <a:rPr lang="en-US" dirty="0" err="1"/>
              <a:t>Acc</a:t>
            </a:r>
            <a:r>
              <a:rPr lang="en-US" dirty="0"/>
              <a:t>: 9</a:t>
            </a:r>
            <a:r>
              <a:rPr lang="ru-RU" dirty="0"/>
              <a:t>2</a:t>
            </a:r>
            <a:r>
              <a:rPr lang="en-US" dirty="0"/>
              <a:t>.</a:t>
            </a:r>
            <a:r>
              <a:rPr lang="ru-RU" dirty="0"/>
              <a:t>7</a:t>
            </a:r>
            <a:r>
              <a:rPr lang="en-US" dirty="0"/>
              <a:t>%</a:t>
            </a:r>
          </a:p>
        </p:txBody>
      </p:sp>
      <p:pic>
        <p:nvPicPr>
          <p:cNvPr id="3074" name="Picture 2" descr="Картинки по запросу vgg16">
            <a:extLst>
              <a:ext uri="{FF2B5EF4-FFF2-40B4-BE49-F238E27FC236}">
                <a16:creationId xmlns:a16="http://schemas.microsoft.com/office/drawing/2014/main" id="{CC873017-DFB3-4ADE-992B-DA4947AFF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989" y="4452454"/>
            <a:ext cx="8390021" cy="232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B9A8F78-9A2A-4842-B32E-D398CAD4F1AA}"/>
              </a:ext>
            </a:extLst>
          </p:cNvPr>
          <p:cNvSpPr/>
          <p:nvPr/>
        </p:nvSpPr>
        <p:spPr>
          <a:xfrm>
            <a:off x="9661585" y="3854413"/>
            <a:ext cx="879894" cy="519179"/>
          </a:xfrm>
          <a:custGeom>
            <a:avLst/>
            <a:gdLst>
              <a:gd name="connsiteX0" fmla="*/ 1423358 w 1423358"/>
              <a:gd name="connsiteY0" fmla="*/ 0 h 655607"/>
              <a:gd name="connsiteX1" fmla="*/ 664234 w 1423358"/>
              <a:gd name="connsiteY1" fmla="*/ 198407 h 655607"/>
              <a:gd name="connsiteX2" fmla="*/ 0 w 1423358"/>
              <a:gd name="connsiteY2" fmla="*/ 655607 h 655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3358" h="655607">
                <a:moveTo>
                  <a:pt x="1423358" y="0"/>
                </a:moveTo>
                <a:cubicBezTo>
                  <a:pt x="1162409" y="44569"/>
                  <a:pt x="901460" y="89139"/>
                  <a:pt x="664234" y="198407"/>
                </a:cubicBezTo>
                <a:cubicBezTo>
                  <a:pt x="427008" y="307675"/>
                  <a:pt x="213504" y="481641"/>
                  <a:pt x="0" y="655607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58DF90-5976-42CE-A602-EDE3E4ADBACC}"/>
              </a:ext>
            </a:extLst>
          </p:cNvPr>
          <p:cNvSpPr txBox="1"/>
          <p:nvPr/>
        </p:nvSpPr>
        <p:spPr>
          <a:xfrm>
            <a:off x="10541479" y="3631962"/>
            <a:ext cx="1409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Dense Layers</a:t>
            </a:r>
          </a:p>
        </p:txBody>
      </p:sp>
    </p:spTree>
    <p:extLst>
      <p:ext uri="{BB962C8B-B14F-4D97-AF65-F5344CB8AC3E}">
        <p14:creationId xmlns:p14="http://schemas.microsoft.com/office/powerpoint/2010/main" val="2424429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Картинки по запросу googlenet">
            <a:extLst>
              <a:ext uri="{FF2B5EF4-FFF2-40B4-BE49-F238E27FC236}">
                <a16:creationId xmlns:a16="http://schemas.microsoft.com/office/drawing/2014/main" id="{30E427D9-5485-4BFF-A1C5-E6372BEFB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2563"/>
            <a:ext cx="12192000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FC43DA-6336-4301-8C37-49955DDD5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GoogleNet</a:t>
            </a:r>
            <a:r>
              <a:rPr lang="en-US" dirty="0"/>
              <a:t> – ImageNet 2014 Winner 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B5A5D94-B85D-45BE-B79E-472EE20AA7D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Making NN more tree-structured</a:t>
            </a:r>
          </a:p>
          <a:p>
            <a:r>
              <a:rPr lang="en-US" dirty="0"/>
              <a:t>Created Inception Model</a:t>
            </a:r>
          </a:p>
          <a:p>
            <a:r>
              <a:rPr lang="en-US" dirty="0"/>
              <a:t>Top-5 </a:t>
            </a:r>
            <a:r>
              <a:rPr lang="en-US" dirty="0" err="1"/>
              <a:t>Acc</a:t>
            </a:r>
            <a:r>
              <a:rPr lang="en-US" dirty="0"/>
              <a:t>: 9</a:t>
            </a:r>
            <a:r>
              <a:rPr lang="ru-RU" dirty="0"/>
              <a:t>3</a:t>
            </a:r>
            <a:r>
              <a:rPr lang="en-US" dirty="0"/>
              <a:t>.</a:t>
            </a:r>
            <a:r>
              <a:rPr lang="ru-RU" dirty="0"/>
              <a:t>3</a:t>
            </a:r>
            <a:r>
              <a:rPr lang="en-US" dirty="0"/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2867377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Картинки по запросу googlenet">
            <a:extLst>
              <a:ext uri="{FF2B5EF4-FFF2-40B4-BE49-F238E27FC236}">
                <a16:creationId xmlns:a16="http://schemas.microsoft.com/office/drawing/2014/main" id="{30E427D9-5485-4BFF-A1C5-E6372BEFB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2563"/>
            <a:ext cx="12192000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FC43DA-6336-4301-8C37-49955DDD5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GoogleNet</a:t>
            </a:r>
            <a:r>
              <a:rPr lang="en-US" dirty="0"/>
              <a:t> – ImageNet 2014 Winner 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B5A5D94-B85D-45BE-B79E-472EE20AA7D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Making NN more tree-structured</a:t>
            </a:r>
          </a:p>
          <a:p>
            <a:r>
              <a:rPr lang="en-US" dirty="0"/>
              <a:t>Created Inception Model</a:t>
            </a:r>
          </a:p>
          <a:p>
            <a:r>
              <a:rPr lang="en-US" dirty="0"/>
              <a:t>Top-5 </a:t>
            </a:r>
            <a:r>
              <a:rPr lang="en-US" dirty="0" err="1"/>
              <a:t>Acc</a:t>
            </a:r>
            <a:r>
              <a:rPr lang="en-US" dirty="0"/>
              <a:t>: 9</a:t>
            </a:r>
            <a:r>
              <a:rPr lang="ru-RU" dirty="0"/>
              <a:t>3</a:t>
            </a:r>
            <a:r>
              <a:rPr lang="en-US" dirty="0"/>
              <a:t>.</a:t>
            </a:r>
            <a:r>
              <a:rPr lang="ru-RU" dirty="0"/>
              <a:t>3</a:t>
            </a:r>
            <a:r>
              <a:rPr lang="en-US" dirty="0"/>
              <a:t>%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10D9718-B652-4F53-A7C9-F9E1A1557D28}"/>
              </a:ext>
            </a:extLst>
          </p:cNvPr>
          <p:cNvSpPr/>
          <p:nvPr/>
        </p:nvSpPr>
        <p:spPr>
          <a:xfrm>
            <a:off x="2096219" y="3890514"/>
            <a:ext cx="1190445" cy="1699404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3CD563C-B349-4F93-B732-B9282CBC04D9}"/>
              </a:ext>
            </a:extLst>
          </p:cNvPr>
          <p:cNvSpPr/>
          <p:nvPr/>
        </p:nvSpPr>
        <p:spPr>
          <a:xfrm>
            <a:off x="3045412" y="5506582"/>
            <a:ext cx="940280" cy="845389"/>
          </a:xfrm>
          <a:custGeom>
            <a:avLst/>
            <a:gdLst>
              <a:gd name="connsiteX0" fmla="*/ 940280 w 940280"/>
              <a:gd name="connsiteY0" fmla="*/ 845389 h 845389"/>
              <a:gd name="connsiteX1" fmla="*/ 431321 w 940280"/>
              <a:gd name="connsiteY1" fmla="*/ 534838 h 845389"/>
              <a:gd name="connsiteX2" fmla="*/ 0 w 940280"/>
              <a:gd name="connsiteY2" fmla="*/ 0 h 845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0280" h="845389">
                <a:moveTo>
                  <a:pt x="940280" y="845389"/>
                </a:moveTo>
                <a:cubicBezTo>
                  <a:pt x="764157" y="760562"/>
                  <a:pt x="588034" y="675736"/>
                  <a:pt x="431321" y="534838"/>
                </a:cubicBezTo>
                <a:cubicBezTo>
                  <a:pt x="274608" y="393940"/>
                  <a:pt x="137304" y="196970"/>
                  <a:pt x="0" y="0"/>
                </a:cubicBezTo>
              </a:path>
            </a:pathLst>
          </a:custGeom>
          <a:noFill/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61BE0A-061B-4541-B42F-487A7CFF11AA}"/>
              </a:ext>
            </a:extLst>
          </p:cNvPr>
          <p:cNvSpPr txBox="1"/>
          <p:nvPr/>
        </p:nvSpPr>
        <p:spPr>
          <a:xfrm>
            <a:off x="4007098" y="6311900"/>
            <a:ext cx="1855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Inception Module</a:t>
            </a:r>
          </a:p>
        </p:txBody>
      </p:sp>
    </p:spTree>
    <p:extLst>
      <p:ext uri="{BB962C8B-B14F-4D97-AF65-F5344CB8AC3E}">
        <p14:creationId xmlns:p14="http://schemas.microsoft.com/office/powerpoint/2010/main" val="3868887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AE5ED-AF46-4F9A-9BA2-3AC3450E5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GoogleNet</a:t>
            </a:r>
            <a:r>
              <a:rPr lang="en-US" dirty="0"/>
              <a:t> – Inception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22371-2EB1-4829-A185-57DF02C15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 descr="https://adeshpande3.github.io/assets/GoogLeNet3.png">
            <a:extLst>
              <a:ext uri="{FF2B5EF4-FFF2-40B4-BE49-F238E27FC236}">
                <a16:creationId xmlns:a16="http://schemas.microsoft.com/office/drawing/2014/main" id="{6AB716FA-5A5A-4E49-BF7C-DC3A8A346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740" y="1922060"/>
            <a:ext cx="7810500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EFF6FB-7863-43C3-8EFD-4BCC783A9BAC}"/>
              </a:ext>
            </a:extLst>
          </p:cNvPr>
          <p:cNvSpPr txBox="1"/>
          <p:nvPr/>
        </p:nvSpPr>
        <p:spPr>
          <a:xfrm>
            <a:off x="7368726" y="1553317"/>
            <a:ext cx="2430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Stack channels of all inputs together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936D794-5DAC-4597-A312-E59B1BA5A0FB}"/>
              </a:ext>
            </a:extLst>
          </p:cNvPr>
          <p:cNvSpPr/>
          <p:nvPr/>
        </p:nvSpPr>
        <p:spPr>
          <a:xfrm>
            <a:off x="6349043" y="1830904"/>
            <a:ext cx="1164566" cy="317071"/>
          </a:xfrm>
          <a:custGeom>
            <a:avLst/>
            <a:gdLst>
              <a:gd name="connsiteX0" fmla="*/ 1164566 w 1164566"/>
              <a:gd name="connsiteY0" fmla="*/ 6521 h 317071"/>
              <a:gd name="connsiteX1" fmla="*/ 465826 w 1164566"/>
              <a:gd name="connsiteY1" fmla="*/ 41026 h 317071"/>
              <a:gd name="connsiteX2" fmla="*/ 0 w 1164566"/>
              <a:gd name="connsiteY2" fmla="*/ 317071 h 31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4566" h="317071">
                <a:moveTo>
                  <a:pt x="1164566" y="6521"/>
                </a:moveTo>
                <a:cubicBezTo>
                  <a:pt x="912243" y="-2106"/>
                  <a:pt x="659920" y="-10732"/>
                  <a:pt x="465826" y="41026"/>
                </a:cubicBezTo>
                <a:cubicBezTo>
                  <a:pt x="271732" y="92784"/>
                  <a:pt x="135866" y="204927"/>
                  <a:pt x="0" y="317071"/>
                </a:cubicBezTo>
              </a:path>
            </a:pathLst>
          </a:custGeom>
          <a:noFill/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F606F6-A590-474C-8144-11CD9414CD55}"/>
              </a:ext>
            </a:extLst>
          </p:cNvPr>
          <p:cNvSpPr txBox="1"/>
          <p:nvPr/>
        </p:nvSpPr>
        <p:spPr>
          <a:xfrm>
            <a:off x="8584167" y="5279964"/>
            <a:ext cx="27940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Reducing number of channels to reduce number of computations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834B00C-5E57-4B4B-8BD7-7D774BD0FA38}"/>
              </a:ext>
            </a:extLst>
          </p:cNvPr>
          <p:cNvSpPr/>
          <p:nvPr/>
        </p:nvSpPr>
        <p:spPr>
          <a:xfrm flipV="1">
            <a:off x="7513609" y="4701310"/>
            <a:ext cx="1070557" cy="856242"/>
          </a:xfrm>
          <a:custGeom>
            <a:avLst/>
            <a:gdLst>
              <a:gd name="connsiteX0" fmla="*/ 1164566 w 1164566"/>
              <a:gd name="connsiteY0" fmla="*/ 6521 h 317071"/>
              <a:gd name="connsiteX1" fmla="*/ 465826 w 1164566"/>
              <a:gd name="connsiteY1" fmla="*/ 41026 h 317071"/>
              <a:gd name="connsiteX2" fmla="*/ 0 w 1164566"/>
              <a:gd name="connsiteY2" fmla="*/ 317071 h 31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4566" h="317071">
                <a:moveTo>
                  <a:pt x="1164566" y="6521"/>
                </a:moveTo>
                <a:cubicBezTo>
                  <a:pt x="912243" y="-2106"/>
                  <a:pt x="659920" y="-10732"/>
                  <a:pt x="465826" y="41026"/>
                </a:cubicBezTo>
                <a:cubicBezTo>
                  <a:pt x="271732" y="92784"/>
                  <a:pt x="135866" y="204927"/>
                  <a:pt x="0" y="317071"/>
                </a:cubicBezTo>
              </a:path>
            </a:pathLst>
          </a:custGeom>
          <a:noFill/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22604F9-E697-4E60-B1F1-B216266BDF94}"/>
              </a:ext>
            </a:extLst>
          </p:cNvPr>
          <p:cNvSpPr/>
          <p:nvPr/>
        </p:nvSpPr>
        <p:spPr>
          <a:xfrm flipV="1">
            <a:off x="6107504" y="4649635"/>
            <a:ext cx="2476664" cy="1069675"/>
          </a:xfrm>
          <a:custGeom>
            <a:avLst/>
            <a:gdLst>
              <a:gd name="connsiteX0" fmla="*/ 1164566 w 1164566"/>
              <a:gd name="connsiteY0" fmla="*/ 6521 h 317071"/>
              <a:gd name="connsiteX1" fmla="*/ 465826 w 1164566"/>
              <a:gd name="connsiteY1" fmla="*/ 41026 h 317071"/>
              <a:gd name="connsiteX2" fmla="*/ 0 w 1164566"/>
              <a:gd name="connsiteY2" fmla="*/ 317071 h 31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4566" h="317071">
                <a:moveTo>
                  <a:pt x="1164566" y="6521"/>
                </a:moveTo>
                <a:cubicBezTo>
                  <a:pt x="912243" y="-2106"/>
                  <a:pt x="659920" y="-10732"/>
                  <a:pt x="465826" y="41026"/>
                </a:cubicBezTo>
                <a:cubicBezTo>
                  <a:pt x="271732" y="92784"/>
                  <a:pt x="135866" y="204927"/>
                  <a:pt x="0" y="317071"/>
                </a:cubicBezTo>
              </a:path>
            </a:pathLst>
          </a:custGeom>
          <a:noFill/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ED13536-8EF7-4430-90EC-63C8D4633D2C}"/>
              </a:ext>
            </a:extLst>
          </p:cNvPr>
          <p:cNvSpPr/>
          <p:nvPr/>
        </p:nvSpPr>
        <p:spPr>
          <a:xfrm rot="5595299">
            <a:off x="9205654" y="3954250"/>
            <a:ext cx="1610222" cy="757266"/>
          </a:xfrm>
          <a:custGeom>
            <a:avLst/>
            <a:gdLst>
              <a:gd name="connsiteX0" fmla="*/ 1164566 w 1164566"/>
              <a:gd name="connsiteY0" fmla="*/ 6521 h 317071"/>
              <a:gd name="connsiteX1" fmla="*/ 465826 w 1164566"/>
              <a:gd name="connsiteY1" fmla="*/ 41026 h 317071"/>
              <a:gd name="connsiteX2" fmla="*/ 0 w 1164566"/>
              <a:gd name="connsiteY2" fmla="*/ 317071 h 31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4566" h="317071">
                <a:moveTo>
                  <a:pt x="1164566" y="6521"/>
                </a:moveTo>
                <a:cubicBezTo>
                  <a:pt x="912243" y="-2106"/>
                  <a:pt x="659920" y="-10732"/>
                  <a:pt x="465826" y="41026"/>
                </a:cubicBezTo>
                <a:cubicBezTo>
                  <a:pt x="271732" y="92784"/>
                  <a:pt x="135866" y="204927"/>
                  <a:pt x="0" y="317071"/>
                </a:cubicBezTo>
              </a:path>
            </a:pathLst>
          </a:custGeom>
          <a:noFill/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02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0F94E-3FED-4040-A4D5-60488D3AE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ResNet</a:t>
            </a:r>
            <a:r>
              <a:rPr lang="en-US" dirty="0"/>
              <a:t> – ImageNet 2015 Winner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C2943-4CDB-475E-8BBA-DD9AFD9A2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Released by Microsoft</a:t>
            </a:r>
          </a:p>
          <a:p>
            <a:r>
              <a:rPr lang="en-US" dirty="0"/>
              <a:t>They won every other competition as well</a:t>
            </a:r>
          </a:p>
          <a:p>
            <a:r>
              <a:rPr lang="en-US" dirty="0"/>
              <a:t>ResNet-50, ResNet-101, ResNet-152</a:t>
            </a:r>
          </a:p>
          <a:p>
            <a:r>
              <a:rPr lang="en-US" dirty="0"/>
              <a:t>Using idea of residual connections</a:t>
            </a:r>
          </a:p>
          <a:p>
            <a:r>
              <a:rPr lang="en-US" dirty="0"/>
              <a:t>Top-5 </a:t>
            </a:r>
            <a:r>
              <a:rPr lang="en-US" dirty="0" err="1"/>
              <a:t>Acc</a:t>
            </a:r>
            <a:r>
              <a:rPr lang="en-US" dirty="0"/>
              <a:t>: 96.43% (surpasses human performance)</a:t>
            </a:r>
          </a:p>
          <a:p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DC67E6E-6778-4B84-89A9-C6B8C724EECA}"/>
              </a:ext>
            </a:extLst>
          </p:cNvPr>
          <p:cNvSpPr/>
          <p:nvPr/>
        </p:nvSpPr>
        <p:spPr>
          <a:xfrm>
            <a:off x="6400800" y="3105509"/>
            <a:ext cx="2182483" cy="301925"/>
          </a:xfrm>
          <a:custGeom>
            <a:avLst/>
            <a:gdLst>
              <a:gd name="connsiteX0" fmla="*/ 2139351 w 2139351"/>
              <a:gd name="connsiteY0" fmla="*/ 370936 h 370936"/>
              <a:gd name="connsiteX1" fmla="*/ 1130060 w 2139351"/>
              <a:gd name="connsiteY1" fmla="*/ 189782 h 370936"/>
              <a:gd name="connsiteX2" fmla="*/ 0 w 2139351"/>
              <a:gd name="connsiteY2" fmla="*/ 0 h 370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39351" h="370936">
                <a:moveTo>
                  <a:pt x="2139351" y="370936"/>
                </a:moveTo>
                <a:lnTo>
                  <a:pt x="1130060" y="189782"/>
                </a:lnTo>
                <a:lnTo>
                  <a:pt x="0" y="0"/>
                </a:ln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5D8657-A8E5-4FFF-9889-CD11FFF08F34}"/>
              </a:ext>
            </a:extLst>
          </p:cNvPr>
          <p:cNvSpPr txBox="1"/>
          <p:nvPr/>
        </p:nvSpPr>
        <p:spPr>
          <a:xfrm>
            <a:off x="8583283" y="3256471"/>
            <a:ext cx="1872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layers!</a:t>
            </a:r>
          </a:p>
        </p:txBody>
      </p:sp>
      <p:pic>
        <p:nvPicPr>
          <p:cNvPr id="7170" name="Picture 2" descr="Картинки по запросу resnet50">
            <a:extLst>
              <a:ext uri="{FF2B5EF4-FFF2-40B4-BE49-F238E27FC236}">
                <a16:creationId xmlns:a16="http://schemas.microsoft.com/office/drawing/2014/main" id="{CCEBF1C9-5431-43E5-832D-198145EFF7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079"/>
          <a:stretch/>
        </p:blipFill>
        <p:spPr bwMode="auto">
          <a:xfrm>
            <a:off x="838200" y="4907384"/>
            <a:ext cx="10483970" cy="163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3275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28EA6-0DB1-454F-8A1B-5853A8C8C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ResNet</a:t>
            </a:r>
            <a:r>
              <a:rPr lang="en-US" dirty="0"/>
              <a:t> – Residual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C99F3-B507-411C-850B-47967267F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 descr="https://adeshpande3.github.io/assets/ResNet.png">
            <a:extLst>
              <a:ext uri="{FF2B5EF4-FFF2-40B4-BE49-F238E27FC236}">
                <a16:creationId xmlns:a16="http://schemas.microsoft.com/office/drawing/2014/main" id="{5BB65C4C-A3B3-4238-95A3-565CED8F9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007" y="2291556"/>
            <a:ext cx="685800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629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70D8B-A2AC-4CB4-995E-13515E47B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Layers and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D0B16-9009-40A8-A673-07A079FE4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1E7891-07BE-48D2-9987-3C6A43EAA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885" y="1825625"/>
            <a:ext cx="10374229" cy="470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537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001D77-B00D-418F-BA26-24AFA5EA3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Convolutional NNs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9297BB-9340-4125-9559-C85DA8B872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33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146B6-E6BD-48D1-9E83-CB4926ACF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7227E-6133-4CC3-BBF0-DC57C2C82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reuse these high-performance NNs</a:t>
            </a:r>
          </a:p>
          <a:p>
            <a:r>
              <a:rPr lang="en-US" dirty="0"/>
              <a:t>Pretrained NNs are available</a:t>
            </a:r>
          </a:p>
          <a:p>
            <a:r>
              <a:rPr lang="en-US" dirty="0"/>
              <a:t>You can create the same NN but with different final layers to adjust it to your problem</a:t>
            </a:r>
          </a:p>
          <a:p>
            <a:r>
              <a:rPr lang="en-US" dirty="0"/>
              <a:t>Then you learn the whole network or only small parts of it to train it directly on your model</a:t>
            </a:r>
          </a:p>
          <a:p>
            <a:endParaRPr lang="en-US" dirty="0"/>
          </a:p>
          <a:p>
            <a:r>
              <a:rPr lang="en-US" dirty="0"/>
              <a:t>These models exists mostly for image classification only</a:t>
            </a:r>
          </a:p>
        </p:txBody>
      </p:sp>
    </p:spTree>
    <p:extLst>
      <p:ext uri="{BB962C8B-B14F-4D97-AF65-F5344CB8AC3E}">
        <p14:creationId xmlns:p14="http://schemas.microsoft.com/office/powerpoint/2010/main" val="4528579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8CECF-6315-47E3-B649-9527CC396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142C1-FABF-4BCE-9023-E5EFEA44D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Картинки по запросу vgg16">
            <a:extLst>
              <a:ext uri="{FF2B5EF4-FFF2-40B4-BE49-F238E27FC236}">
                <a16:creationId xmlns:a16="http://schemas.microsoft.com/office/drawing/2014/main" id="{9B607A73-C52C-424B-B64A-2C57B2390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753" y="1690688"/>
            <a:ext cx="10335752" cy="4498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5598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E07E0-0389-478A-B2A7-031E25C81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Used Nowadays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A7F6D-C761-49A1-9DF7-E472EE2A4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ResNet</a:t>
            </a:r>
            <a:r>
              <a:rPr lang="en-US" dirty="0"/>
              <a:t>, Inception, VGG networks are still used</a:t>
            </a:r>
          </a:p>
          <a:p>
            <a:r>
              <a:rPr lang="en-US" dirty="0" err="1"/>
              <a:t>ResNet</a:t>
            </a:r>
            <a:r>
              <a:rPr lang="en-US" dirty="0"/>
              <a:t> is the most popular choice</a:t>
            </a:r>
          </a:p>
          <a:p>
            <a:r>
              <a:rPr lang="en-US" dirty="0"/>
              <a:t>Choose </a:t>
            </a:r>
            <a:r>
              <a:rPr lang="en-US" dirty="0" err="1"/>
              <a:t>ResNet</a:t>
            </a:r>
            <a:r>
              <a:rPr lang="en-US" dirty="0"/>
              <a:t> version for your problem (trade-off for complexity, time, amount of parameters, memory consumption…)</a:t>
            </a:r>
          </a:p>
          <a:p>
            <a:r>
              <a:rPr lang="en-US" dirty="0"/>
              <a:t>Never train them from scratch – train it from pretrained version</a:t>
            </a:r>
          </a:p>
        </p:txBody>
      </p:sp>
    </p:spTree>
    <p:extLst>
      <p:ext uri="{BB962C8B-B14F-4D97-AF65-F5344CB8AC3E}">
        <p14:creationId xmlns:p14="http://schemas.microsoft.com/office/powerpoint/2010/main" val="1594957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AF8D4-52CB-4010-8BCA-0F926385D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B1140-B1AB-464A-99C1-1AF8A3A6B0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791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BFEA3-0DBB-42F0-8801-A2FA934B3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B53DB-7027-4DBD-8534-3A48A87B1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170" name="Picture 2" descr="https://pp.userapi.com/c841235/v841235554/55f04/2kTvWyeHCMs.jpg">
            <a:extLst>
              <a:ext uri="{FF2B5EF4-FFF2-40B4-BE49-F238E27FC236}">
                <a16:creationId xmlns:a16="http://schemas.microsoft.com/office/drawing/2014/main" id="{6E2E72C8-FF43-4584-89E7-5075CC213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986" y="1825625"/>
            <a:ext cx="8604028" cy="352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8552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BFEA3-0DBB-42F0-8801-A2FA934B3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B53DB-7027-4DBD-8534-3A48A87B1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170" name="Picture 2" descr="https://pp.userapi.com/c841235/v841235554/55f04/2kTvWyeHCMs.jpg">
            <a:extLst>
              <a:ext uri="{FF2B5EF4-FFF2-40B4-BE49-F238E27FC236}">
                <a16:creationId xmlns:a16="http://schemas.microsoft.com/office/drawing/2014/main" id="{6E2E72C8-FF43-4584-89E7-5075CC213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986" y="1825625"/>
            <a:ext cx="8604028" cy="352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3B7E228B-96DE-449B-ADBC-39AFDA3B0F12}"/>
              </a:ext>
            </a:extLst>
          </p:cNvPr>
          <p:cNvSpPr/>
          <p:nvPr/>
        </p:nvSpPr>
        <p:spPr>
          <a:xfrm>
            <a:off x="3552092" y="1969477"/>
            <a:ext cx="3763108" cy="272561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7E665C-A6DD-41F5-A4F1-40AC34208591}"/>
              </a:ext>
            </a:extLst>
          </p:cNvPr>
          <p:cNvSpPr txBox="1">
            <a:spLocks/>
          </p:cNvSpPr>
          <p:nvPr/>
        </p:nvSpPr>
        <p:spPr>
          <a:xfrm>
            <a:off x="3845171" y="1200791"/>
            <a:ext cx="3188677" cy="972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Our Model</a:t>
            </a:r>
          </a:p>
        </p:txBody>
      </p:sp>
    </p:spTree>
    <p:extLst>
      <p:ext uri="{BB962C8B-B14F-4D97-AF65-F5344CB8AC3E}">
        <p14:creationId xmlns:p14="http://schemas.microsoft.com/office/powerpoint/2010/main" val="24033924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BFEA3-0DBB-42F0-8801-A2FA934B3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B53DB-7027-4DBD-8534-3A48A87B1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170" name="Picture 2" descr="https://pp.userapi.com/c841235/v841235554/55f04/2kTvWyeHCMs.jpg">
            <a:extLst>
              <a:ext uri="{FF2B5EF4-FFF2-40B4-BE49-F238E27FC236}">
                <a16:creationId xmlns:a16="http://schemas.microsoft.com/office/drawing/2014/main" id="{6E2E72C8-FF43-4584-89E7-5075CC213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986" y="1825625"/>
            <a:ext cx="8604028" cy="352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3B7E228B-96DE-449B-ADBC-39AFDA3B0F12}"/>
              </a:ext>
            </a:extLst>
          </p:cNvPr>
          <p:cNvSpPr/>
          <p:nvPr/>
        </p:nvSpPr>
        <p:spPr>
          <a:xfrm>
            <a:off x="3552092" y="1969477"/>
            <a:ext cx="3763108" cy="272561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7E665C-A6DD-41F5-A4F1-40AC34208591}"/>
              </a:ext>
            </a:extLst>
          </p:cNvPr>
          <p:cNvSpPr txBox="1">
            <a:spLocks/>
          </p:cNvSpPr>
          <p:nvPr/>
        </p:nvSpPr>
        <p:spPr>
          <a:xfrm>
            <a:off x="3839307" y="1204241"/>
            <a:ext cx="3188677" cy="972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Our Model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41B39D5-E23E-4C20-B6BB-14A57872623B}"/>
              </a:ext>
            </a:extLst>
          </p:cNvPr>
          <p:cNvSpPr/>
          <p:nvPr/>
        </p:nvSpPr>
        <p:spPr>
          <a:xfrm>
            <a:off x="6940059" y="1565031"/>
            <a:ext cx="1978446" cy="18533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2D10A23-8F9C-4056-96E2-B012D4216FE5}"/>
              </a:ext>
            </a:extLst>
          </p:cNvPr>
          <p:cNvSpPr txBox="1">
            <a:spLocks/>
          </p:cNvSpPr>
          <p:nvPr/>
        </p:nvSpPr>
        <p:spPr>
          <a:xfrm>
            <a:off x="7191752" y="840889"/>
            <a:ext cx="3188677" cy="972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Model Output</a:t>
            </a:r>
          </a:p>
        </p:txBody>
      </p:sp>
    </p:spTree>
    <p:extLst>
      <p:ext uri="{BB962C8B-B14F-4D97-AF65-F5344CB8AC3E}">
        <p14:creationId xmlns:p14="http://schemas.microsoft.com/office/powerpoint/2010/main" val="7116122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BFEA3-0DBB-42F0-8801-A2FA934B3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B53DB-7027-4DBD-8534-3A48A87B1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170" name="Picture 2" descr="https://pp.userapi.com/c841235/v841235554/55f04/2kTvWyeHCMs.jpg">
            <a:extLst>
              <a:ext uri="{FF2B5EF4-FFF2-40B4-BE49-F238E27FC236}">
                <a16:creationId xmlns:a16="http://schemas.microsoft.com/office/drawing/2014/main" id="{6E2E72C8-FF43-4584-89E7-5075CC213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986" y="1825625"/>
            <a:ext cx="8604028" cy="352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3B7E228B-96DE-449B-ADBC-39AFDA3B0F12}"/>
              </a:ext>
            </a:extLst>
          </p:cNvPr>
          <p:cNvSpPr/>
          <p:nvPr/>
        </p:nvSpPr>
        <p:spPr>
          <a:xfrm>
            <a:off x="3552092" y="1969477"/>
            <a:ext cx="3763108" cy="272561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7E665C-A6DD-41F5-A4F1-40AC34208591}"/>
              </a:ext>
            </a:extLst>
          </p:cNvPr>
          <p:cNvSpPr txBox="1">
            <a:spLocks/>
          </p:cNvSpPr>
          <p:nvPr/>
        </p:nvSpPr>
        <p:spPr>
          <a:xfrm>
            <a:off x="3839307" y="1204241"/>
            <a:ext cx="3188677" cy="972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Our Model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41B39D5-E23E-4C20-B6BB-14A57872623B}"/>
              </a:ext>
            </a:extLst>
          </p:cNvPr>
          <p:cNvSpPr/>
          <p:nvPr/>
        </p:nvSpPr>
        <p:spPr>
          <a:xfrm>
            <a:off x="6940059" y="1565031"/>
            <a:ext cx="1978446" cy="18533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2D10A23-8F9C-4056-96E2-B012D4216FE5}"/>
              </a:ext>
            </a:extLst>
          </p:cNvPr>
          <p:cNvSpPr txBox="1">
            <a:spLocks/>
          </p:cNvSpPr>
          <p:nvPr/>
        </p:nvSpPr>
        <p:spPr>
          <a:xfrm>
            <a:off x="7191752" y="840889"/>
            <a:ext cx="3188677" cy="972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Model Output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CED7CFC-4B1A-4EF4-AB64-99F43FDB6486}"/>
              </a:ext>
            </a:extLst>
          </p:cNvPr>
          <p:cNvSpPr/>
          <p:nvPr/>
        </p:nvSpPr>
        <p:spPr>
          <a:xfrm>
            <a:off x="7796867" y="3779166"/>
            <a:ext cx="1978446" cy="18533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E2DEFA6-C845-4579-A855-DB89DD88319A}"/>
              </a:ext>
            </a:extLst>
          </p:cNvPr>
          <p:cNvSpPr txBox="1">
            <a:spLocks/>
          </p:cNvSpPr>
          <p:nvPr/>
        </p:nvSpPr>
        <p:spPr>
          <a:xfrm>
            <a:off x="7191751" y="5532345"/>
            <a:ext cx="3188677" cy="972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Computing </a:t>
            </a:r>
            <a:r>
              <a:rPr lang="en-US" i="1" dirty="0">
                <a:solidFill>
                  <a:srgbClr val="FF0000"/>
                </a:solidFill>
              </a:rPr>
              <a:t>badness</a:t>
            </a:r>
            <a:r>
              <a:rPr lang="en-US" dirty="0">
                <a:solidFill>
                  <a:srgbClr val="FF0000"/>
                </a:solidFill>
              </a:rPr>
              <a:t> of the model</a:t>
            </a:r>
          </a:p>
        </p:txBody>
      </p:sp>
    </p:spTree>
    <p:extLst>
      <p:ext uri="{BB962C8B-B14F-4D97-AF65-F5344CB8AC3E}">
        <p14:creationId xmlns:p14="http://schemas.microsoft.com/office/powerpoint/2010/main" val="18500307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BFEA3-0DBB-42F0-8801-A2FA934B3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B53DB-7027-4DBD-8534-3A48A87B1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170" name="Picture 2" descr="https://pp.userapi.com/c841235/v841235554/55f04/2kTvWyeHCMs.jpg">
            <a:extLst>
              <a:ext uri="{FF2B5EF4-FFF2-40B4-BE49-F238E27FC236}">
                <a16:creationId xmlns:a16="http://schemas.microsoft.com/office/drawing/2014/main" id="{6E2E72C8-FF43-4584-89E7-5075CC213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986" y="1825625"/>
            <a:ext cx="8604028" cy="352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3B7E228B-96DE-449B-ADBC-39AFDA3B0F12}"/>
              </a:ext>
            </a:extLst>
          </p:cNvPr>
          <p:cNvSpPr/>
          <p:nvPr/>
        </p:nvSpPr>
        <p:spPr>
          <a:xfrm>
            <a:off x="3552092" y="1969477"/>
            <a:ext cx="3763108" cy="272561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7E665C-A6DD-41F5-A4F1-40AC34208591}"/>
              </a:ext>
            </a:extLst>
          </p:cNvPr>
          <p:cNvSpPr txBox="1">
            <a:spLocks/>
          </p:cNvSpPr>
          <p:nvPr/>
        </p:nvSpPr>
        <p:spPr>
          <a:xfrm>
            <a:off x="3839307" y="1204241"/>
            <a:ext cx="3188677" cy="972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Our Model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41B39D5-E23E-4C20-B6BB-14A57872623B}"/>
              </a:ext>
            </a:extLst>
          </p:cNvPr>
          <p:cNvSpPr/>
          <p:nvPr/>
        </p:nvSpPr>
        <p:spPr>
          <a:xfrm>
            <a:off x="6940059" y="1565031"/>
            <a:ext cx="1978446" cy="18533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2D10A23-8F9C-4056-96E2-B012D4216FE5}"/>
              </a:ext>
            </a:extLst>
          </p:cNvPr>
          <p:cNvSpPr txBox="1">
            <a:spLocks/>
          </p:cNvSpPr>
          <p:nvPr/>
        </p:nvSpPr>
        <p:spPr>
          <a:xfrm>
            <a:off x="7191752" y="840889"/>
            <a:ext cx="3188677" cy="972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Model Output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CED7CFC-4B1A-4EF4-AB64-99F43FDB6486}"/>
              </a:ext>
            </a:extLst>
          </p:cNvPr>
          <p:cNvSpPr/>
          <p:nvPr/>
        </p:nvSpPr>
        <p:spPr>
          <a:xfrm>
            <a:off x="7796867" y="3779166"/>
            <a:ext cx="1978446" cy="18533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E2DEFA6-C845-4579-A855-DB89DD88319A}"/>
              </a:ext>
            </a:extLst>
          </p:cNvPr>
          <p:cNvSpPr txBox="1">
            <a:spLocks/>
          </p:cNvSpPr>
          <p:nvPr/>
        </p:nvSpPr>
        <p:spPr>
          <a:xfrm>
            <a:off x="7191751" y="5532345"/>
            <a:ext cx="3188677" cy="972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Computing </a:t>
            </a:r>
            <a:r>
              <a:rPr lang="en-US" i="1" dirty="0">
                <a:solidFill>
                  <a:srgbClr val="FF0000"/>
                </a:solidFill>
              </a:rPr>
              <a:t>badness</a:t>
            </a:r>
            <a:r>
              <a:rPr lang="en-US" dirty="0">
                <a:solidFill>
                  <a:srgbClr val="FF0000"/>
                </a:solidFill>
              </a:rPr>
              <a:t> of the model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9E655E6-9962-44F6-BE98-EB8D2268314A}"/>
              </a:ext>
            </a:extLst>
          </p:cNvPr>
          <p:cNvSpPr/>
          <p:nvPr/>
        </p:nvSpPr>
        <p:spPr>
          <a:xfrm>
            <a:off x="5530004" y="4577922"/>
            <a:ext cx="1964305" cy="95442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4B27F50-D045-4A18-8276-E7A410A04AF9}"/>
              </a:ext>
            </a:extLst>
          </p:cNvPr>
          <p:cNvSpPr txBox="1">
            <a:spLocks/>
          </p:cNvSpPr>
          <p:nvPr/>
        </p:nvSpPr>
        <p:spPr>
          <a:xfrm>
            <a:off x="3444596" y="5486580"/>
            <a:ext cx="3868259" cy="972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Changing the model slightly to make it better</a:t>
            </a:r>
          </a:p>
        </p:txBody>
      </p:sp>
    </p:spTree>
    <p:extLst>
      <p:ext uri="{BB962C8B-B14F-4D97-AF65-F5344CB8AC3E}">
        <p14:creationId xmlns:p14="http://schemas.microsoft.com/office/powerpoint/2010/main" val="36169482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1552A108-2957-4AE4-B748-9408AFBA1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8B2C09-802D-449C-A098-2EFF38AED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Neural Network as a ML Black Box</a:t>
            </a:r>
          </a:p>
        </p:txBody>
      </p:sp>
      <p:pic>
        <p:nvPicPr>
          <p:cNvPr id="4" name="Picture 2" descr="https://pp.userapi.com/c841235/v841235554/55f04/2kTvWyeHCMs.jpg">
            <a:extLst>
              <a:ext uri="{FF2B5EF4-FFF2-40B4-BE49-F238E27FC236}">
                <a16:creationId xmlns:a16="http://schemas.microsoft.com/office/drawing/2014/main" id="{665754D2-9E04-4D1B-AED3-AD5E833B2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986" y="2176156"/>
            <a:ext cx="8604028" cy="352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993C550-1B9F-4D47-BD1D-038C992A64D7}"/>
              </a:ext>
            </a:extLst>
          </p:cNvPr>
          <p:cNvCxnSpPr>
            <a:cxnSpLocks/>
          </p:cNvCxnSpPr>
          <p:nvPr/>
        </p:nvCxnSpPr>
        <p:spPr>
          <a:xfrm flipV="1">
            <a:off x="4673600" y="3709861"/>
            <a:ext cx="1911350" cy="38735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CC7C28-3175-4032-8FBC-A0929364864E}"/>
              </a:ext>
            </a:extLst>
          </p:cNvPr>
          <p:cNvCxnSpPr>
            <a:cxnSpLocks/>
          </p:cNvCxnSpPr>
          <p:nvPr/>
        </p:nvCxnSpPr>
        <p:spPr>
          <a:xfrm>
            <a:off x="4673600" y="3709861"/>
            <a:ext cx="1911350" cy="3302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AF94394-8007-4B35-84EA-0A339E91A3ED}"/>
              </a:ext>
            </a:extLst>
          </p:cNvPr>
          <p:cNvSpPr txBox="1"/>
          <p:nvPr/>
        </p:nvSpPr>
        <p:spPr>
          <a:xfrm>
            <a:off x="4784458" y="3391329"/>
            <a:ext cx="1706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Neural Network</a:t>
            </a:r>
          </a:p>
        </p:txBody>
      </p:sp>
    </p:spTree>
    <p:extLst>
      <p:ext uri="{BB962C8B-B14F-4D97-AF65-F5344CB8AC3E}">
        <p14:creationId xmlns:p14="http://schemas.microsoft.com/office/powerpoint/2010/main" val="2319625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36B3B1-E10D-4F73-AE4C-1280F71AE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– Convolutional Neural Network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B922EE-66FF-4BC4-9FB3-F50D51921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Learning small </a:t>
            </a:r>
            <a:r>
              <a:rPr lang="en-US" i="1" dirty="0"/>
              <a:t>filters </a:t>
            </a:r>
            <a:r>
              <a:rPr lang="en-US" dirty="0"/>
              <a:t>(</a:t>
            </a:r>
            <a:r>
              <a:rPr lang="en-US" i="1" dirty="0"/>
              <a:t>kernels</a:t>
            </a:r>
            <a:r>
              <a:rPr lang="en-US" dirty="0"/>
              <a:t>)</a:t>
            </a:r>
            <a:r>
              <a:rPr lang="en-US" i="1" dirty="0"/>
              <a:t> </a:t>
            </a:r>
            <a:r>
              <a:rPr lang="en-US" dirty="0"/>
              <a:t>to catch useful features</a:t>
            </a:r>
          </a:p>
          <a:p>
            <a:r>
              <a:rPr lang="en-US" dirty="0"/>
              <a:t>Using convolution operation to apply filter to every position on the </a:t>
            </a:r>
            <a:r>
              <a:rPr lang="en-US" i="1" dirty="0"/>
              <a:t>feature map </a:t>
            </a:r>
            <a:r>
              <a:rPr lang="en-US" dirty="0"/>
              <a:t>(or on the image)</a:t>
            </a:r>
          </a:p>
          <a:p>
            <a:r>
              <a:rPr lang="en-US" dirty="0"/>
              <a:t>Adding layers of convolutions – filters learn more complex features</a:t>
            </a:r>
          </a:p>
        </p:txBody>
      </p:sp>
      <p:pic>
        <p:nvPicPr>
          <p:cNvPr id="17" name="Picture 2" descr="https://github.com/vdumoulin/conv_arithmetic/raw/master/gif/no_padding_no_strides.gif">
            <a:extLst>
              <a:ext uri="{FF2B5EF4-FFF2-40B4-BE49-F238E27FC236}">
                <a16:creationId xmlns:a16="http://schemas.microsoft.com/office/drawing/2014/main" id="{7A71B0CA-4373-42C1-9145-BC88CFE7C76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036" y="4145533"/>
            <a:ext cx="232410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5DE8740-219D-4A43-974F-87CB828ACB09}"/>
              </a:ext>
            </a:extLst>
          </p:cNvPr>
          <p:cNvSpPr/>
          <p:nvPr/>
        </p:nvSpPr>
        <p:spPr>
          <a:xfrm>
            <a:off x="3795622" y="6206109"/>
            <a:ext cx="1457864" cy="406399"/>
          </a:xfrm>
          <a:custGeom>
            <a:avLst/>
            <a:gdLst>
              <a:gd name="connsiteX0" fmla="*/ 1457864 w 1457864"/>
              <a:gd name="connsiteY0" fmla="*/ 0 h 406399"/>
              <a:gd name="connsiteX1" fmla="*/ 888521 w 1457864"/>
              <a:gd name="connsiteY1" fmla="*/ 379562 h 406399"/>
              <a:gd name="connsiteX2" fmla="*/ 0 w 1457864"/>
              <a:gd name="connsiteY2" fmla="*/ 345057 h 406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7864" h="406399">
                <a:moveTo>
                  <a:pt x="1457864" y="0"/>
                </a:moveTo>
                <a:cubicBezTo>
                  <a:pt x="1294681" y="161026"/>
                  <a:pt x="1131498" y="322053"/>
                  <a:pt x="888521" y="379562"/>
                </a:cubicBezTo>
                <a:cubicBezTo>
                  <a:pt x="645544" y="437071"/>
                  <a:pt x="322772" y="391064"/>
                  <a:pt x="0" y="345057"/>
                </a:cubicBez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B9556B-7C06-45DF-BDEA-FBD0C74ECE68}"/>
              </a:ext>
            </a:extLst>
          </p:cNvPr>
          <p:cNvSpPr txBox="1"/>
          <p:nvPr/>
        </p:nvSpPr>
        <p:spPr>
          <a:xfrm>
            <a:off x="2439160" y="6373598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Image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92A7E8-3C11-4B70-B9B9-911DF6A58FF9}"/>
              </a:ext>
            </a:extLst>
          </p:cNvPr>
          <p:cNvSpPr txBox="1"/>
          <p:nvPr/>
        </p:nvSpPr>
        <p:spPr>
          <a:xfrm>
            <a:off x="2570671" y="4779484"/>
            <a:ext cx="13127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Kernel</a:t>
            </a:r>
          </a:p>
          <a:p>
            <a:pPr algn="ctr"/>
            <a:r>
              <a:rPr lang="en-US" dirty="0"/>
              <a:t>(i.e. filter)</a:t>
            </a:r>
          </a:p>
          <a:p>
            <a:pPr algn="ctr"/>
            <a:r>
              <a:rPr lang="en-US" dirty="0"/>
              <a:t>has size 3x3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4535E64-CA29-4AB8-9F48-A9805DB2C2CE}"/>
              </a:ext>
            </a:extLst>
          </p:cNvPr>
          <p:cNvSpPr/>
          <p:nvPr/>
        </p:nvSpPr>
        <p:spPr>
          <a:xfrm>
            <a:off x="6086947" y="4071163"/>
            <a:ext cx="1795590" cy="484036"/>
          </a:xfrm>
          <a:custGeom>
            <a:avLst/>
            <a:gdLst>
              <a:gd name="connsiteX0" fmla="*/ 2622430 w 2622430"/>
              <a:gd name="connsiteY0" fmla="*/ 57366 h 359291"/>
              <a:gd name="connsiteX1" fmla="*/ 1181819 w 2622430"/>
              <a:gd name="connsiteY1" fmla="*/ 22861 h 359291"/>
              <a:gd name="connsiteX2" fmla="*/ 0 w 2622430"/>
              <a:gd name="connsiteY2" fmla="*/ 359291 h 359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2430" h="359291">
                <a:moveTo>
                  <a:pt x="2622430" y="57366"/>
                </a:moveTo>
                <a:cubicBezTo>
                  <a:pt x="2120660" y="14953"/>
                  <a:pt x="1618891" y="-27460"/>
                  <a:pt x="1181819" y="22861"/>
                </a:cubicBezTo>
                <a:cubicBezTo>
                  <a:pt x="744747" y="73182"/>
                  <a:pt x="372373" y="216236"/>
                  <a:pt x="0" y="359291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DF76E0-FCFF-4F85-B3DF-D05FDB69E02C}"/>
              </a:ext>
            </a:extLst>
          </p:cNvPr>
          <p:cNvSpPr txBox="1"/>
          <p:nvPr/>
        </p:nvSpPr>
        <p:spPr>
          <a:xfrm>
            <a:off x="7960834" y="4071163"/>
            <a:ext cx="2535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 of the convolution</a:t>
            </a:r>
          </a:p>
        </p:txBody>
      </p:sp>
    </p:spTree>
    <p:extLst>
      <p:ext uri="{BB962C8B-B14F-4D97-AF65-F5344CB8AC3E}">
        <p14:creationId xmlns:p14="http://schemas.microsoft.com/office/powerpoint/2010/main" val="23184200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1476D-8CAE-45D7-9605-8065E479A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Problems and Losses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5A77A-F8A6-478A-BC35-0D1FC3148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Most frequent problems:</a:t>
            </a:r>
          </a:p>
          <a:p>
            <a:r>
              <a:rPr lang="en-US" dirty="0"/>
              <a:t>Classification (predicting label(s) across the predefined set)</a:t>
            </a:r>
          </a:p>
          <a:p>
            <a:pPr marL="457200" lvl="1" indent="0">
              <a:buNone/>
            </a:pPr>
            <a:r>
              <a:rPr lang="en-US" dirty="0"/>
              <a:t>Losses:</a:t>
            </a:r>
          </a:p>
          <a:p>
            <a:pPr lvl="1"/>
            <a:r>
              <a:rPr lang="en-US" dirty="0"/>
              <a:t>Binary Cross Entropy (2 classes) or Categorical Cross Entropy (&gt;2 classes)</a:t>
            </a:r>
          </a:p>
          <a:p>
            <a:pPr lvl="1"/>
            <a:r>
              <a:rPr lang="en-US" dirty="0"/>
              <a:t>(rarely) Hinge Loss</a:t>
            </a:r>
          </a:p>
          <a:p>
            <a:pPr lvl="1"/>
            <a:endParaRPr lang="en-US" dirty="0"/>
          </a:p>
          <a:p>
            <a:r>
              <a:rPr lang="en-US" dirty="0"/>
              <a:t>Regression (predicting real value without predefined set of outcomes)</a:t>
            </a:r>
          </a:p>
          <a:p>
            <a:pPr marL="457200" lvl="1" indent="0">
              <a:buNone/>
            </a:pPr>
            <a:r>
              <a:rPr lang="en-US" dirty="0"/>
              <a:t>Losses:</a:t>
            </a:r>
          </a:p>
          <a:p>
            <a:pPr lvl="1"/>
            <a:r>
              <a:rPr lang="en-US" dirty="0"/>
              <a:t>Mean Squared Error (L2 Loss)</a:t>
            </a:r>
          </a:p>
          <a:p>
            <a:pPr lvl="1"/>
            <a:r>
              <a:rPr lang="en-US" dirty="0"/>
              <a:t>Mean Absolute Error (L1 Loss)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3667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F86CB6-DC8C-425C-97F0-D4C9D88A2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Dense Layer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F9E369-5752-42FE-863C-768FAB8D9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A807285-934E-4392-8D93-032088571F8B}"/>
              </a:ext>
            </a:extLst>
          </p:cNvPr>
          <p:cNvSpPr/>
          <p:nvPr/>
        </p:nvSpPr>
        <p:spPr>
          <a:xfrm>
            <a:off x="2142526" y="2070340"/>
            <a:ext cx="3062377" cy="39595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Dense Layer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82CD4F8-4543-41BD-A2E5-21349EDB50CD}"/>
              </a:ext>
            </a:extLst>
          </p:cNvPr>
          <p:cNvGrpSpPr/>
          <p:nvPr/>
        </p:nvGrpSpPr>
        <p:grpSpPr>
          <a:xfrm>
            <a:off x="1935550" y="2784921"/>
            <a:ext cx="428626" cy="2418557"/>
            <a:chOff x="4071726" y="2784921"/>
            <a:chExt cx="428626" cy="24185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59D667EB-A345-4A85-BCA5-99F665BC837D}"/>
                    </a:ext>
                  </a:extLst>
                </p:cNvPr>
                <p:cNvSpPr/>
                <p:nvPr/>
              </p:nvSpPr>
              <p:spPr>
                <a:xfrm>
                  <a:off x="4071727" y="278492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B2A9DFD3-7670-44F7-B05D-C85FA87649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7" y="2784921"/>
                  <a:ext cx="428625" cy="417513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89A1477C-5330-4306-B41A-115A93160F5C}"/>
                    </a:ext>
                  </a:extLst>
                </p:cNvPr>
                <p:cNvSpPr/>
                <p:nvPr/>
              </p:nvSpPr>
              <p:spPr>
                <a:xfrm>
                  <a:off x="4071726" y="333737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28063E68-F4CE-4942-A5E8-87A66786AC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6" y="3337371"/>
                  <a:ext cx="428625" cy="417513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0C302129-AEF9-42F8-8BF6-DCB15AFB5A3E}"/>
                    </a:ext>
                  </a:extLst>
                </p:cNvPr>
                <p:cNvSpPr/>
                <p:nvPr/>
              </p:nvSpPr>
              <p:spPr>
                <a:xfrm>
                  <a:off x="4071726" y="388982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0516B8F6-A362-489C-BF0F-14237462C4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6" y="3889821"/>
                  <a:ext cx="428625" cy="417513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89756DB1-1F1D-4A3F-A867-F9A3F885277D}"/>
                    </a:ext>
                  </a:extLst>
                </p:cNvPr>
                <p:cNvSpPr/>
                <p:nvPr/>
              </p:nvSpPr>
              <p:spPr>
                <a:xfrm>
                  <a:off x="4071726" y="444227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460201CA-646A-418F-A159-F7B6B45BFA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6" y="4442271"/>
                  <a:ext cx="428625" cy="417513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6C69DC4-7D85-42E0-BC07-BD09F8583162}"/>
                </a:ext>
              </a:extLst>
            </p:cNvPr>
            <p:cNvSpPr txBox="1"/>
            <p:nvPr/>
          </p:nvSpPr>
          <p:spPr>
            <a:xfrm>
              <a:off x="4116765" y="4442271"/>
              <a:ext cx="45719" cy="761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2489032-8929-4A27-9F22-9049B0B17C35}"/>
              </a:ext>
            </a:extLst>
          </p:cNvPr>
          <p:cNvGrpSpPr/>
          <p:nvPr/>
        </p:nvGrpSpPr>
        <p:grpSpPr>
          <a:xfrm>
            <a:off x="4270973" y="3194893"/>
            <a:ext cx="1441451" cy="1807863"/>
            <a:chOff x="6407149" y="3194893"/>
            <a:chExt cx="1441451" cy="180786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788EBC8-6D32-413D-BE8C-9169D57403C4}"/>
                </a:ext>
              </a:extLst>
            </p:cNvPr>
            <p:cNvSpPr/>
            <p:nvPr/>
          </p:nvSpPr>
          <p:spPr>
            <a:xfrm>
              <a:off x="6407149" y="3889820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C95D991E-DFBE-4B47-B7EE-64C31579BA12}"/>
                    </a:ext>
                  </a:extLst>
                </p:cNvPr>
                <p:cNvSpPr/>
                <p:nvPr/>
              </p:nvSpPr>
              <p:spPr>
                <a:xfrm>
                  <a:off x="7128892" y="3889819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051B7F12-5652-456A-8A6F-5EDF435994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3889819"/>
                  <a:ext cx="428625" cy="417513"/>
                </a:xfrm>
                <a:prstGeom prst="ellipse">
                  <a:avLst/>
                </a:prstGeom>
                <a:blipFill>
                  <a:blip r:embed="rId6"/>
                  <a:stretch>
                    <a:fillRect b="-18667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87982D9-6B15-4913-9CC7-00581E408F64}"/>
                </a:ext>
              </a:extLst>
            </p:cNvPr>
            <p:cNvCxnSpPr>
              <a:cxnSpLocks/>
              <a:stCxn id="14" idx="6"/>
              <a:endCxn id="15" idx="2"/>
            </p:cNvCxnSpPr>
            <p:nvPr/>
          </p:nvCxnSpPr>
          <p:spPr>
            <a:xfrm flipV="1">
              <a:off x="6835774" y="4098576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7BE4103-FD23-4C02-9270-F9C6B22AD8D8}"/>
                </a:ext>
              </a:extLst>
            </p:cNvPr>
            <p:cNvCxnSpPr>
              <a:cxnSpLocks/>
              <a:stCxn id="15" idx="6"/>
            </p:cNvCxnSpPr>
            <p:nvPr/>
          </p:nvCxnSpPr>
          <p:spPr>
            <a:xfrm>
              <a:off x="7557517" y="4098576"/>
              <a:ext cx="291083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D4F6E5A-EF57-4A85-A62E-D2AD1137F977}"/>
                </a:ext>
              </a:extLst>
            </p:cNvPr>
            <p:cNvSpPr/>
            <p:nvPr/>
          </p:nvSpPr>
          <p:spPr>
            <a:xfrm>
              <a:off x="6407149" y="3194894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A09F2118-C8AB-41E2-84EE-0D2272B64A07}"/>
                    </a:ext>
                  </a:extLst>
                </p:cNvPr>
                <p:cNvSpPr/>
                <p:nvPr/>
              </p:nvSpPr>
              <p:spPr>
                <a:xfrm>
                  <a:off x="7128892" y="3194893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34C5BCDD-9562-4F6F-9B63-809314580B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3194893"/>
                  <a:ext cx="428625" cy="417513"/>
                </a:xfrm>
                <a:prstGeom prst="ellipse">
                  <a:avLst/>
                </a:prstGeom>
                <a:blipFill>
                  <a:blip r:embed="rId7"/>
                  <a:stretch>
                    <a:fillRect b="-18667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7B85374-8438-4942-8009-A293B7ED497B}"/>
                </a:ext>
              </a:extLst>
            </p:cNvPr>
            <p:cNvCxnSpPr>
              <a:cxnSpLocks/>
              <a:stCxn id="18" idx="6"/>
              <a:endCxn id="19" idx="2"/>
            </p:cNvCxnSpPr>
            <p:nvPr/>
          </p:nvCxnSpPr>
          <p:spPr>
            <a:xfrm flipV="1">
              <a:off x="6835774" y="3403650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B83F0F1-12C2-4B41-9068-80A41CB012D8}"/>
                </a:ext>
              </a:extLst>
            </p:cNvPr>
            <p:cNvCxnSpPr>
              <a:cxnSpLocks/>
              <a:stCxn id="19" idx="6"/>
            </p:cNvCxnSpPr>
            <p:nvPr/>
          </p:nvCxnSpPr>
          <p:spPr>
            <a:xfrm>
              <a:off x="7557517" y="3403650"/>
              <a:ext cx="291083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AA68310-7BE9-40E6-839F-C9BAC02A1B05}"/>
                </a:ext>
              </a:extLst>
            </p:cNvPr>
            <p:cNvSpPr/>
            <p:nvPr/>
          </p:nvSpPr>
          <p:spPr>
            <a:xfrm>
              <a:off x="6407149" y="4585243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EE335F4A-952C-4548-A846-F6E94608EE4E}"/>
                    </a:ext>
                  </a:extLst>
                </p:cNvPr>
                <p:cNvSpPr/>
                <p:nvPr/>
              </p:nvSpPr>
              <p:spPr>
                <a:xfrm>
                  <a:off x="7128892" y="4585242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4EF69314-6AC2-4B43-9A8F-FCBD281C40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4585242"/>
                  <a:ext cx="428625" cy="417513"/>
                </a:xfrm>
                <a:prstGeom prst="ellipse">
                  <a:avLst/>
                </a:prstGeom>
                <a:blipFill>
                  <a:blip r:embed="rId8"/>
                  <a:stretch>
                    <a:fillRect b="-18667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8E456A5-BB59-46E5-B2D0-D6FE0841EADD}"/>
                </a:ext>
              </a:extLst>
            </p:cNvPr>
            <p:cNvCxnSpPr>
              <a:cxnSpLocks/>
              <a:stCxn id="22" idx="6"/>
              <a:endCxn id="23" idx="2"/>
            </p:cNvCxnSpPr>
            <p:nvPr/>
          </p:nvCxnSpPr>
          <p:spPr>
            <a:xfrm flipV="1">
              <a:off x="6835774" y="4793999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98FA41E-A6C3-40FA-B8F4-3F2D13B75AA9}"/>
                </a:ext>
              </a:extLst>
            </p:cNvPr>
            <p:cNvCxnSpPr>
              <a:cxnSpLocks/>
              <a:stCxn id="23" idx="6"/>
            </p:cNvCxnSpPr>
            <p:nvPr/>
          </p:nvCxnSpPr>
          <p:spPr>
            <a:xfrm>
              <a:off x="7557517" y="4793999"/>
              <a:ext cx="291083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4C79F9F-8ACB-43EA-9C5F-DA3B1A3FFCEE}"/>
              </a:ext>
            </a:extLst>
          </p:cNvPr>
          <p:cNvGrpSpPr/>
          <p:nvPr/>
        </p:nvGrpSpPr>
        <p:grpSpPr>
          <a:xfrm>
            <a:off x="2364175" y="2993678"/>
            <a:ext cx="1906798" cy="1800322"/>
            <a:chOff x="2364175" y="2993678"/>
            <a:chExt cx="1906798" cy="1800322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03B9C4D-F71C-4B21-806D-D4CF289A52F2}"/>
                </a:ext>
              </a:extLst>
            </p:cNvPr>
            <p:cNvCxnSpPr>
              <a:cxnSpLocks/>
              <a:stCxn id="8" idx="6"/>
              <a:endCxn id="14" idx="2"/>
            </p:cNvCxnSpPr>
            <p:nvPr/>
          </p:nvCxnSpPr>
          <p:spPr>
            <a:xfrm>
              <a:off x="2364176" y="2993678"/>
              <a:ext cx="1906797" cy="1104899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B1AB9ED-124D-4D18-A615-41ECBBC3A954}"/>
                </a:ext>
              </a:extLst>
            </p:cNvPr>
            <p:cNvCxnSpPr>
              <a:cxnSpLocks/>
              <a:stCxn id="9" idx="6"/>
              <a:endCxn id="14" idx="2"/>
            </p:cNvCxnSpPr>
            <p:nvPr/>
          </p:nvCxnSpPr>
          <p:spPr>
            <a:xfrm>
              <a:off x="2364175" y="3546128"/>
              <a:ext cx="1906798" cy="552449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66AA1CB-4A67-4137-A6ED-34D236986474}"/>
                </a:ext>
              </a:extLst>
            </p:cNvPr>
            <p:cNvCxnSpPr>
              <a:cxnSpLocks/>
              <a:stCxn id="10" idx="6"/>
              <a:endCxn id="14" idx="2"/>
            </p:cNvCxnSpPr>
            <p:nvPr/>
          </p:nvCxnSpPr>
          <p:spPr>
            <a:xfrm flipV="1">
              <a:off x="2364175" y="4098577"/>
              <a:ext cx="1906798" cy="1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0E38F9B-D255-4E70-ACC6-8E3297F31653}"/>
                </a:ext>
              </a:extLst>
            </p:cNvPr>
            <p:cNvCxnSpPr>
              <a:cxnSpLocks/>
              <a:stCxn id="11" idx="6"/>
              <a:endCxn id="14" idx="2"/>
            </p:cNvCxnSpPr>
            <p:nvPr/>
          </p:nvCxnSpPr>
          <p:spPr>
            <a:xfrm flipV="1">
              <a:off x="2364175" y="4098577"/>
              <a:ext cx="1906798" cy="552451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A88CB86-42AE-4CD4-BE98-633114A6D740}"/>
                </a:ext>
              </a:extLst>
            </p:cNvPr>
            <p:cNvCxnSpPr>
              <a:cxnSpLocks/>
              <a:stCxn id="8" idx="6"/>
              <a:endCxn id="18" idx="2"/>
            </p:cNvCxnSpPr>
            <p:nvPr/>
          </p:nvCxnSpPr>
          <p:spPr>
            <a:xfrm>
              <a:off x="2364176" y="2993678"/>
              <a:ext cx="1906797" cy="409973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342531A-B231-4AC6-A3B7-B16D7D1B3248}"/>
                </a:ext>
              </a:extLst>
            </p:cNvPr>
            <p:cNvCxnSpPr>
              <a:cxnSpLocks/>
              <a:stCxn id="9" idx="6"/>
              <a:endCxn id="18" idx="2"/>
            </p:cNvCxnSpPr>
            <p:nvPr/>
          </p:nvCxnSpPr>
          <p:spPr>
            <a:xfrm flipV="1">
              <a:off x="2364175" y="3403651"/>
              <a:ext cx="1906798" cy="142477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CF86665-2624-43C3-A3A5-7C96F81531EE}"/>
                </a:ext>
              </a:extLst>
            </p:cNvPr>
            <p:cNvCxnSpPr>
              <a:cxnSpLocks/>
              <a:stCxn id="10" idx="6"/>
              <a:endCxn id="18" idx="2"/>
            </p:cNvCxnSpPr>
            <p:nvPr/>
          </p:nvCxnSpPr>
          <p:spPr>
            <a:xfrm flipV="1">
              <a:off x="2364175" y="3403651"/>
              <a:ext cx="1906798" cy="694927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DF2A257-8310-44F8-A9F3-0B0C54CC79EE}"/>
                </a:ext>
              </a:extLst>
            </p:cNvPr>
            <p:cNvCxnSpPr>
              <a:cxnSpLocks/>
              <a:stCxn id="11" idx="6"/>
              <a:endCxn id="18" idx="2"/>
            </p:cNvCxnSpPr>
            <p:nvPr/>
          </p:nvCxnSpPr>
          <p:spPr>
            <a:xfrm flipV="1">
              <a:off x="2364175" y="3403651"/>
              <a:ext cx="1906798" cy="1247377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317EA4A-926E-442B-A618-08769BC84120}"/>
                </a:ext>
              </a:extLst>
            </p:cNvPr>
            <p:cNvCxnSpPr>
              <a:cxnSpLocks/>
              <a:stCxn id="8" idx="6"/>
              <a:endCxn id="22" idx="2"/>
            </p:cNvCxnSpPr>
            <p:nvPr/>
          </p:nvCxnSpPr>
          <p:spPr>
            <a:xfrm>
              <a:off x="2364176" y="2993678"/>
              <a:ext cx="1906797" cy="180032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C241E73-1B6D-4E7C-91AA-F0085655CEEA}"/>
                </a:ext>
              </a:extLst>
            </p:cNvPr>
            <p:cNvCxnSpPr>
              <a:cxnSpLocks/>
              <a:stCxn id="10" idx="6"/>
              <a:endCxn id="22" idx="2"/>
            </p:cNvCxnSpPr>
            <p:nvPr/>
          </p:nvCxnSpPr>
          <p:spPr>
            <a:xfrm>
              <a:off x="2364175" y="4098578"/>
              <a:ext cx="1906798" cy="69542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507F469D-1F1D-4598-A6A1-E380FBF08A62}"/>
                </a:ext>
              </a:extLst>
            </p:cNvPr>
            <p:cNvCxnSpPr>
              <a:cxnSpLocks/>
              <a:stCxn id="9" idx="6"/>
              <a:endCxn id="22" idx="2"/>
            </p:cNvCxnSpPr>
            <p:nvPr/>
          </p:nvCxnSpPr>
          <p:spPr>
            <a:xfrm>
              <a:off x="2364175" y="3546128"/>
              <a:ext cx="1906798" cy="124787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5F76724-D0E0-4A88-8D3C-6935D0C7A34B}"/>
                </a:ext>
              </a:extLst>
            </p:cNvPr>
            <p:cNvCxnSpPr>
              <a:cxnSpLocks/>
              <a:stCxn id="11" idx="6"/>
              <a:endCxn id="22" idx="2"/>
            </p:cNvCxnSpPr>
            <p:nvPr/>
          </p:nvCxnSpPr>
          <p:spPr>
            <a:xfrm>
              <a:off x="2364175" y="4651028"/>
              <a:ext cx="1906798" cy="14297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9DD2AE5-90A5-41B7-AE17-596410CC59FD}"/>
              </a:ext>
            </a:extLst>
          </p:cNvPr>
          <p:cNvGrpSpPr/>
          <p:nvPr/>
        </p:nvGrpSpPr>
        <p:grpSpPr>
          <a:xfrm>
            <a:off x="2415066" y="3403651"/>
            <a:ext cx="1847281" cy="2206652"/>
            <a:chOff x="4551242" y="3403651"/>
            <a:chExt cx="1847281" cy="22066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607BF352-56E3-4A2E-852F-8DF853C03799}"/>
                    </a:ext>
                  </a:extLst>
                </p:cNvPr>
                <p:cNvSpPr/>
                <p:nvPr/>
              </p:nvSpPr>
              <p:spPr>
                <a:xfrm>
                  <a:off x="4551242" y="5192790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BB7D112C-BE71-449F-B5DF-A3DE8E2E60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1242" y="5192790"/>
                  <a:ext cx="428625" cy="417513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38100"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F763788-CFBC-4BD3-8DFC-169D33BFDFC7}"/>
                </a:ext>
              </a:extLst>
            </p:cNvPr>
            <p:cNvCxnSpPr>
              <a:cxnSpLocks/>
              <a:stCxn id="40" idx="7"/>
              <a:endCxn id="14" idx="2"/>
            </p:cNvCxnSpPr>
            <p:nvPr/>
          </p:nvCxnSpPr>
          <p:spPr>
            <a:xfrm flipV="1">
              <a:off x="4917096" y="4098577"/>
              <a:ext cx="1481427" cy="1155356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86CAE563-4535-4E6B-9115-7BB7B5D7037F}"/>
                </a:ext>
              </a:extLst>
            </p:cNvPr>
            <p:cNvCxnSpPr>
              <a:cxnSpLocks/>
              <a:stCxn id="40" idx="7"/>
              <a:endCxn id="18" idx="2"/>
            </p:cNvCxnSpPr>
            <p:nvPr/>
          </p:nvCxnSpPr>
          <p:spPr>
            <a:xfrm flipV="1">
              <a:off x="4917096" y="3403651"/>
              <a:ext cx="1481427" cy="1850282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3B59F2B-9498-452B-B56B-9AC5E2FCF9E0}"/>
                </a:ext>
              </a:extLst>
            </p:cNvPr>
            <p:cNvCxnSpPr>
              <a:cxnSpLocks/>
              <a:stCxn id="40" idx="7"/>
              <a:endCxn id="22" idx="2"/>
            </p:cNvCxnSpPr>
            <p:nvPr/>
          </p:nvCxnSpPr>
          <p:spPr>
            <a:xfrm flipV="1">
              <a:off x="4917096" y="4794000"/>
              <a:ext cx="1481427" cy="459933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B7D3115-B5EF-4A8D-B240-05F080AA01D6}"/>
                  </a:ext>
                </a:extLst>
              </p:cNvPr>
              <p:cNvSpPr txBox="1"/>
              <p:nvPr/>
            </p:nvSpPr>
            <p:spPr>
              <a:xfrm>
                <a:off x="3387779" y="500812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B7D3115-B5EF-4A8D-B240-05F080AA0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7779" y="5008124"/>
                <a:ext cx="36766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A7C6919-2400-47EB-831A-CAEDEA0BD678}"/>
                  </a:ext>
                </a:extLst>
              </p:cNvPr>
              <p:cNvSpPr txBox="1"/>
              <p:nvPr/>
            </p:nvSpPr>
            <p:spPr>
              <a:xfrm>
                <a:off x="3148159" y="2809011"/>
                <a:ext cx="4662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A7C6919-2400-47EB-831A-CAEDEA0BD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8159" y="2809011"/>
                <a:ext cx="46621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F75B497E-7796-4F51-B20B-C8FE861A1519}"/>
                  </a:ext>
                </a:extLst>
              </p:cNvPr>
              <p:cNvSpPr/>
              <p:nvPr/>
            </p:nvSpPr>
            <p:spPr>
              <a:xfrm>
                <a:off x="6470475" y="3671865"/>
                <a:ext cx="428625" cy="41751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F75B497E-7796-4F51-B20B-C8FE861A15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475" y="3671865"/>
                <a:ext cx="428625" cy="417513"/>
              </a:xfrm>
              <a:prstGeom prst="ellipse">
                <a:avLst/>
              </a:prstGeom>
              <a:blipFill>
                <a:blip r:embed="rId12"/>
                <a:stretch>
                  <a:fillRect b="-18667"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>
            <a:extLst>
              <a:ext uri="{FF2B5EF4-FFF2-40B4-BE49-F238E27FC236}">
                <a16:creationId xmlns:a16="http://schemas.microsoft.com/office/drawing/2014/main" id="{8C6AE2E2-BF28-44AB-B3D5-8B7EA80365CC}"/>
              </a:ext>
            </a:extLst>
          </p:cNvPr>
          <p:cNvSpPr/>
          <p:nvPr/>
        </p:nvSpPr>
        <p:spPr>
          <a:xfrm>
            <a:off x="6455978" y="2840633"/>
            <a:ext cx="428625" cy="4175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D1484BEC-34C6-4EAA-88DB-EB1BEBDC93E7}"/>
                  </a:ext>
                </a:extLst>
              </p:cNvPr>
              <p:cNvSpPr/>
              <p:nvPr/>
            </p:nvSpPr>
            <p:spPr>
              <a:xfrm>
                <a:off x="6470474" y="2127994"/>
                <a:ext cx="428625" cy="41751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D1484BEC-34C6-4EAA-88DB-EB1BEBDC93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474" y="2127994"/>
                <a:ext cx="428625" cy="417513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DE109A87-9EA4-4795-BC02-8084DF9F0FED}"/>
              </a:ext>
            </a:extLst>
          </p:cNvPr>
          <p:cNvSpPr txBox="1"/>
          <p:nvPr/>
        </p:nvSpPr>
        <p:spPr>
          <a:xfrm>
            <a:off x="6961283" y="2128922"/>
            <a:ext cx="1233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Layer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2D52417-BC61-4010-AA79-C90FAC28C5E7}"/>
                  </a:ext>
                </a:extLst>
              </p:cNvPr>
              <p:cNvSpPr txBox="1"/>
              <p:nvPr/>
            </p:nvSpPr>
            <p:spPr>
              <a:xfrm>
                <a:off x="6961283" y="2724501"/>
                <a:ext cx="269253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Neuron Output</a:t>
                </a:r>
              </a:p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2D52417-BC61-4010-AA79-C90FAC28C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1283" y="2724501"/>
                <a:ext cx="2692532" cy="646331"/>
              </a:xfrm>
              <a:prstGeom prst="rect">
                <a:avLst/>
              </a:prstGeom>
              <a:blipFill>
                <a:blip r:embed="rId14"/>
                <a:stretch>
                  <a:fillRect l="-2036" t="-5660" r="-1131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8DABEF83-50B0-41F1-9776-CB855CFD91AE}"/>
              </a:ext>
            </a:extLst>
          </p:cNvPr>
          <p:cNvSpPr txBox="1"/>
          <p:nvPr/>
        </p:nvSpPr>
        <p:spPr>
          <a:xfrm>
            <a:off x="6961283" y="3468985"/>
            <a:ext cx="20060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Activation function</a:t>
            </a:r>
          </a:p>
          <a:p>
            <a:r>
              <a:rPr lang="en-US" dirty="0"/>
              <a:t>(Non-linearity)</a:t>
            </a:r>
          </a:p>
          <a:p>
            <a:r>
              <a:rPr lang="en-US" dirty="0"/>
              <a:t>(Neuron activation)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CAC2B9A-43BA-4508-99D1-8A5FBF543F03}"/>
              </a:ext>
            </a:extLst>
          </p:cNvPr>
          <p:cNvCxnSpPr>
            <a:cxnSpLocks/>
          </p:cNvCxnSpPr>
          <p:nvPr/>
        </p:nvCxnSpPr>
        <p:spPr>
          <a:xfrm>
            <a:off x="6470474" y="4878781"/>
            <a:ext cx="428626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D551F02-6BA6-4CD0-9B1A-03D98970EC1C}"/>
              </a:ext>
            </a:extLst>
          </p:cNvPr>
          <p:cNvSpPr txBox="1"/>
          <p:nvPr/>
        </p:nvSpPr>
        <p:spPr>
          <a:xfrm>
            <a:off x="6961283" y="4555616"/>
            <a:ext cx="2289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Layer weight</a:t>
            </a:r>
          </a:p>
          <a:p>
            <a:r>
              <a:rPr lang="en-US" dirty="0"/>
              <a:t>(trainable parameter)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CCC4AC2-2C2D-4FA6-9F29-82762970B9F1}"/>
              </a:ext>
            </a:extLst>
          </p:cNvPr>
          <p:cNvCxnSpPr>
            <a:cxnSpLocks/>
          </p:cNvCxnSpPr>
          <p:nvPr/>
        </p:nvCxnSpPr>
        <p:spPr>
          <a:xfrm>
            <a:off x="6470474" y="5577098"/>
            <a:ext cx="428626" cy="0"/>
          </a:xfrm>
          <a:prstGeom prst="straightConnector1">
            <a:avLst/>
          </a:prstGeom>
          <a:ln w="381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A414CE0-406A-4B68-9ECF-937D32440D7A}"/>
              </a:ext>
            </a:extLst>
          </p:cNvPr>
          <p:cNvSpPr txBox="1"/>
          <p:nvPr/>
        </p:nvSpPr>
        <p:spPr>
          <a:xfrm>
            <a:off x="6961283" y="5253933"/>
            <a:ext cx="2289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Layer bias</a:t>
            </a:r>
          </a:p>
          <a:p>
            <a:r>
              <a:rPr lang="en-US" dirty="0"/>
              <a:t>(trainable parameter)</a:t>
            </a:r>
          </a:p>
        </p:txBody>
      </p:sp>
    </p:spTree>
    <p:extLst>
      <p:ext uri="{BB962C8B-B14F-4D97-AF65-F5344CB8AC3E}">
        <p14:creationId xmlns:p14="http://schemas.microsoft.com/office/powerpoint/2010/main" val="18723463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836BA-15A3-441A-8A34-D6BE2C3F4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Layer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FC2FB-4D1E-4DB2-AF7D-112094BBE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60BF8EA-BC6C-48C4-BBB8-403D1311607A}"/>
              </a:ext>
            </a:extLst>
          </p:cNvPr>
          <p:cNvSpPr/>
          <p:nvPr/>
        </p:nvSpPr>
        <p:spPr>
          <a:xfrm>
            <a:off x="7720289" y="1825625"/>
            <a:ext cx="3062377" cy="39595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Dense Layer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30B8AC0-1C6C-44CE-9654-ADBA8D9C9B84}"/>
              </a:ext>
            </a:extLst>
          </p:cNvPr>
          <p:cNvSpPr/>
          <p:nvPr/>
        </p:nvSpPr>
        <p:spPr>
          <a:xfrm>
            <a:off x="4663039" y="1825625"/>
            <a:ext cx="3062377" cy="39595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Dense Layer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AF98B8B-194A-4C33-A503-68503F32A202}"/>
              </a:ext>
            </a:extLst>
          </p:cNvPr>
          <p:cNvSpPr/>
          <p:nvPr/>
        </p:nvSpPr>
        <p:spPr>
          <a:xfrm>
            <a:off x="1590438" y="1825625"/>
            <a:ext cx="3062377" cy="39595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Dense Layer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A6E3338-4A8C-423A-9C2A-76DBB3202BE2}"/>
              </a:ext>
            </a:extLst>
          </p:cNvPr>
          <p:cNvGrpSpPr/>
          <p:nvPr/>
        </p:nvGrpSpPr>
        <p:grpSpPr>
          <a:xfrm>
            <a:off x="1383462" y="2540206"/>
            <a:ext cx="428626" cy="2418557"/>
            <a:chOff x="4071726" y="2784921"/>
            <a:chExt cx="428626" cy="24185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834BA3BB-4227-4164-95CE-B7A295B70859}"/>
                    </a:ext>
                  </a:extLst>
                </p:cNvPr>
                <p:cNvSpPr/>
                <p:nvPr/>
              </p:nvSpPr>
              <p:spPr>
                <a:xfrm>
                  <a:off x="4071727" y="278492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FC794697-A15C-4AB9-9911-622295B146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7" y="2784921"/>
                  <a:ext cx="428625" cy="417513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8B0419A1-90F4-4201-A028-998EC7E518EB}"/>
                    </a:ext>
                  </a:extLst>
                </p:cNvPr>
                <p:cNvSpPr/>
                <p:nvPr/>
              </p:nvSpPr>
              <p:spPr>
                <a:xfrm>
                  <a:off x="4071726" y="333737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73154B00-5D9E-4640-8447-0A17809D28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6" y="3337371"/>
                  <a:ext cx="428625" cy="417513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0F74CEB7-D2AF-4C4D-A512-F53E788B26B8}"/>
                    </a:ext>
                  </a:extLst>
                </p:cNvPr>
                <p:cNvSpPr/>
                <p:nvPr/>
              </p:nvSpPr>
              <p:spPr>
                <a:xfrm>
                  <a:off x="4071726" y="388982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49DBF6DD-3620-4321-9509-593ABACDE6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6" y="3889821"/>
                  <a:ext cx="428625" cy="417513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B6910812-2517-411B-8A22-6C73096687C7}"/>
                    </a:ext>
                  </a:extLst>
                </p:cNvPr>
                <p:cNvSpPr/>
                <p:nvPr/>
              </p:nvSpPr>
              <p:spPr>
                <a:xfrm>
                  <a:off x="4071726" y="444227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B1DC817A-812E-4AF4-9294-ABA8F9CDDC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6" y="4442271"/>
                  <a:ext cx="428625" cy="417513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8C2B3A1-7A0A-4F9E-A2CC-FC1285CECD0B}"/>
                </a:ext>
              </a:extLst>
            </p:cNvPr>
            <p:cNvSpPr txBox="1"/>
            <p:nvPr/>
          </p:nvSpPr>
          <p:spPr>
            <a:xfrm>
              <a:off x="4116765" y="4442271"/>
              <a:ext cx="45719" cy="761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878657E-B971-4F3E-B161-D50FB194D43A}"/>
              </a:ext>
            </a:extLst>
          </p:cNvPr>
          <p:cNvGrpSpPr/>
          <p:nvPr/>
        </p:nvGrpSpPr>
        <p:grpSpPr>
          <a:xfrm>
            <a:off x="3718885" y="2950178"/>
            <a:ext cx="1150368" cy="1807863"/>
            <a:chOff x="6407149" y="3194893"/>
            <a:chExt cx="1150368" cy="180786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B4089EC-2EFE-4C1D-B67C-4DF8112EF79B}"/>
                </a:ext>
              </a:extLst>
            </p:cNvPr>
            <p:cNvSpPr/>
            <p:nvPr/>
          </p:nvSpPr>
          <p:spPr>
            <a:xfrm>
              <a:off x="6407149" y="3889820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6C139E1A-702B-4489-B29B-8ECBD5FF187F}"/>
                    </a:ext>
                  </a:extLst>
                </p:cNvPr>
                <p:cNvSpPr/>
                <p:nvPr/>
              </p:nvSpPr>
              <p:spPr>
                <a:xfrm>
                  <a:off x="7128892" y="3889819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606DDDF3-7DA6-4C1A-AF11-F152C32D08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3889819"/>
                  <a:ext cx="428625" cy="417513"/>
                </a:xfrm>
                <a:prstGeom prst="ellipse">
                  <a:avLst/>
                </a:prstGeom>
                <a:blipFill>
                  <a:blip r:embed="rId6"/>
                  <a:stretch>
                    <a:fillRect b="-20270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769F777-AD4E-430E-BBB0-DC791FE74F2D}"/>
                </a:ext>
              </a:extLst>
            </p:cNvPr>
            <p:cNvCxnSpPr>
              <a:cxnSpLocks/>
              <a:stCxn id="14" idx="6"/>
              <a:endCxn id="15" idx="2"/>
            </p:cNvCxnSpPr>
            <p:nvPr/>
          </p:nvCxnSpPr>
          <p:spPr>
            <a:xfrm flipV="1">
              <a:off x="6835774" y="4098576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520916C-F2B3-44C0-A26A-28776BE354A8}"/>
                </a:ext>
              </a:extLst>
            </p:cNvPr>
            <p:cNvSpPr/>
            <p:nvPr/>
          </p:nvSpPr>
          <p:spPr>
            <a:xfrm>
              <a:off x="6407149" y="3194894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AEBBC793-56FE-4431-A86A-729379354694}"/>
                    </a:ext>
                  </a:extLst>
                </p:cNvPr>
                <p:cNvSpPr/>
                <p:nvPr/>
              </p:nvSpPr>
              <p:spPr>
                <a:xfrm>
                  <a:off x="7128892" y="3194893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4DC1FF2C-2704-4856-AC0A-CE05BD7AD4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3194893"/>
                  <a:ext cx="428625" cy="417513"/>
                </a:xfrm>
                <a:prstGeom prst="ellipse">
                  <a:avLst/>
                </a:prstGeom>
                <a:blipFill>
                  <a:blip r:embed="rId7"/>
                  <a:stretch>
                    <a:fillRect b="-20270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B8A674F-A0B0-47DE-B6A7-F3BEF050DBD1}"/>
                </a:ext>
              </a:extLst>
            </p:cNvPr>
            <p:cNvCxnSpPr>
              <a:cxnSpLocks/>
              <a:stCxn id="17" idx="6"/>
              <a:endCxn id="18" idx="2"/>
            </p:cNvCxnSpPr>
            <p:nvPr/>
          </p:nvCxnSpPr>
          <p:spPr>
            <a:xfrm flipV="1">
              <a:off x="6835774" y="3403650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53EA4FE-57F3-4D7D-B68E-2296B8450AE8}"/>
                </a:ext>
              </a:extLst>
            </p:cNvPr>
            <p:cNvSpPr/>
            <p:nvPr/>
          </p:nvSpPr>
          <p:spPr>
            <a:xfrm>
              <a:off x="6407149" y="4585243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3048BF8C-2DC2-4604-ABAF-47335C4D8C93}"/>
                    </a:ext>
                  </a:extLst>
                </p:cNvPr>
                <p:cNvSpPr/>
                <p:nvPr/>
              </p:nvSpPr>
              <p:spPr>
                <a:xfrm>
                  <a:off x="7128892" y="4585242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9039B640-D75F-4AE8-9415-53A240D73A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4585242"/>
                  <a:ext cx="428625" cy="417513"/>
                </a:xfrm>
                <a:prstGeom prst="ellipse">
                  <a:avLst/>
                </a:prstGeom>
                <a:blipFill>
                  <a:blip r:embed="rId8"/>
                  <a:stretch>
                    <a:fillRect b="-18667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467F628-CF2C-47CC-A97A-31C10BBD62F1}"/>
                </a:ext>
              </a:extLst>
            </p:cNvPr>
            <p:cNvCxnSpPr>
              <a:cxnSpLocks/>
              <a:stCxn id="20" idx="6"/>
              <a:endCxn id="21" idx="2"/>
            </p:cNvCxnSpPr>
            <p:nvPr/>
          </p:nvCxnSpPr>
          <p:spPr>
            <a:xfrm flipV="1">
              <a:off x="6835774" y="4793999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63FADB4-6E25-4D16-9266-B7E1E44C6877}"/>
              </a:ext>
            </a:extLst>
          </p:cNvPr>
          <p:cNvGrpSpPr/>
          <p:nvPr/>
        </p:nvGrpSpPr>
        <p:grpSpPr>
          <a:xfrm>
            <a:off x="1812087" y="2748963"/>
            <a:ext cx="1906798" cy="1800322"/>
            <a:chOff x="1812087" y="2748963"/>
            <a:chExt cx="1906798" cy="1800322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DE356AF-581A-478D-9996-95D63C46E850}"/>
                </a:ext>
              </a:extLst>
            </p:cNvPr>
            <p:cNvCxnSpPr>
              <a:cxnSpLocks/>
              <a:stCxn id="8" idx="6"/>
              <a:endCxn id="14" idx="2"/>
            </p:cNvCxnSpPr>
            <p:nvPr/>
          </p:nvCxnSpPr>
          <p:spPr>
            <a:xfrm>
              <a:off x="1812088" y="2748963"/>
              <a:ext cx="1906797" cy="1104899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5BC6F00-DB3E-4BDB-8B96-BC4A8BDCFA04}"/>
                </a:ext>
              </a:extLst>
            </p:cNvPr>
            <p:cNvCxnSpPr>
              <a:cxnSpLocks/>
              <a:stCxn id="9" idx="6"/>
              <a:endCxn id="14" idx="2"/>
            </p:cNvCxnSpPr>
            <p:nvPr/>
          </p:nvCxnSpPr>
          <p:spPr>
            <a:xfrm>
              <a:off x="1812087" y="3301413"/>
              <a:ext cx="1906798" cy="552449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BFEECDD-7CC6-4974-9117-D0E403A8455D}"/>
                </a:ext>
              </a:extLst>
            </p:cNvPr>
            <p:cNvCxnSpPr>
              <a:cxnSpLocks/>
              <a:stCxn id="10" idx="6"/>
              <a:endCxn id="14" idx="2"/>
            </p:cNvCxnSpPr>
            <p:nvPr/>
          </p:nvCxnSpPr>
          <p:spPr>
            <a:xfrm flipV="1">
              <a:off x="1812087" y="3853862"/>
              <a:ext cx="1906798" cy="1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3584591-9A05-4EFC-8797-962DACC38D4B}"/>
                </a:ext>
              </a:extLst>
            </p:cNvPr>
            <p:cNvCxnSpPr>
              <a:cxnSpLocks/>
              <a:stCxn id="11" idx="6"/>
              <a:endCxn id="14" idx="2"/>
            </p:cNvCxnSpPr>
            <p:nvPr/>
          </p:nvCxnSpPr>
          <p:spPr>
            <a:xfrm flipV="1">
              <a:off x="1812087" y="3853862"/>
              <a:ext cx="1906798" cy="552451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9E0F12F-0360-42A2-8122-3D28B633AA37}"/>
                </a:ext>
              </a:extLst>
            </p:cNvPr>
            <p:cNvCxnSpPr>
              <a:cxnSpLocks/>
              <a:stCxn id="8" idx="6"/>
              <a:endCxn id="17" idx="2"/>
            </p:cNvCxnSpPr>
            <p:nvPr/>
          </p:nvCxnSpPr>
          <p:spPr>
            <a:xfrm>
              <a:off x="1812088" y="2748963"/>
              <a:ext cx="1906797" cy="409973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A73667C-9CD4-4D40-878A-51E89013F524}"/>
                </a:ext>
              </a:extLst>
            </p:cNvPr>
            <p:cNvCxnSpPr>
              <a:cxnSpLocks/>
              <a:stCxn id="9" idx="6"/>
              <a:endCxn id="17" idx="2"/>
            </p:cNvCxnSpPr>
            <p:nvPr/>
          </p:nvCxnSpPr>
          <p:spPr>
            <a:xfrm flipV="1">
              <a:off x="1812087" y="3158936"/>
              <a:ext cx="1906798" cy="142477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12A8039-4CCA-4AA0-A960-7D873F639B0B}"/>
                </a:ext>
              </a:extLst>
            </p:cNvPr>
            <p:cNvCxnSpPr>
              <a:cxnSpLocks/>
              <a:stCxn id="10" idx="6"/>
              <a:endCxn id="17" idx="2"/>
            </p:cNvCxnSpPr>
            <p:nvPr/>
          </p:nvCxnSpPr>
          <p:spPr>
            <a:xfrm flipV="1">
              <a:off x="1812087" y="3158936"/>
              <a:ext cx="1906798" cy="694927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1165B58-3F74-422C-8CC3-893CFE5549E3}"/>
                </a:ext>
              </a:extLst>
            </p:cNvPr>
            <p:cNvCxnSpPr>
              <a:cxnSpLocks/>
              <a:stCxn id="11" idx="6"/>
              <a:endCxn id="17" idx="2"/>
            </p:cNvCxnSpPr>
            <p:nvPr/>
          </p:nvCxnSpPr>
          <p:spPr>
            <a:xfrm flipV="1">
              <a:off x="1812087" y="3158936"/>
              <a:ext cx="1906798" cy="1247377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5EE7B87-A03B-4E84-8B74-4ABE20083337}"/>
                </a:ext>
              </a:extLst>
            </p:cNvPr>
            <p:cNvCxnSpPr>
              <a:cxnSpLocks/>
              <a:stCxn id="8" idx="6"/>
              <a:endCxn id="20" idx="2"/>
            </p:cNvCxnSpPr>
            <p:nvPr/>
          </p:nvCxnSpPr>
          <p:spPr>
            <a:xfrm>
              <a:off x="1812088" y="2748963"/>
              <a:ext cx="1906797" cy="180032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F0993B3-A68E-4CCA-A658-C76EF4FBA806}"/>
                </a:ext>
              </a:extLst>
            </p:cNvPr>
            <p:cNvCxnSpPr>
              <a:cxnSpLocks/>
              <a:stCxn id="10" idx="6"/>
              <a:endCxn id="20" idx="2"/>
            </p:cNvCxnSpPr>
            <p:nvPr/>
          </p:nvCxnSpPr>
          <p:spPr>
            <a:xfrm>
              <a:off x="1812087" y="3853863"/>
              <a:ext cx="1906798" cy="69542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AD732FA-2590-4F01-ABFF-153ACE5FF3D2}"/>
                </a:ext>
              </a:extLst>
            </p:cNvPr>
            <p:cNvCxnSpPr>
              <a:cxnSpLocks/>
              <a:stCxn id="9" idx="6"/>
              <a:endCxn id="20" idx="2"/>
            </p:cNvCxnSpPr>
            <p:nvPr/>
          </p:nvCxnSpPr>
          <p:spPr>
            <a:xfrm>
              <a:off x="1812087" y="3301413"/>
              <a:ext cx="1906798" cy="124787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E1840C8-B4DE-4461-87C8-A581742074FF}"/>
                </a:ext>
              </a:extLst>
            </p:cNvPr>
            <p:cNvCxnSpPr>
              <a:cxnSpLocks/>
              <a:stCxn id="11" idx="6"/>
              <a:endCxn id="20" idx="2"/>
            </p:cNvCxnSpPr>
            <p:nvPr/>
          </p:nvCxnSpPr>
          <p:spPr>
            <a:xfrm>
              <a:off x="1812087" y="4406313"/>
              <a:ext cx="1906798" cy="14297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6A9D455-924E-4827-BE55-2A3F8800FAB3}"/>
              </a:ext>
            </a:extLst>
          </p:cNvPr>
          <p:cNvGrpSpPr/>
          <p:nvPr/>
        </p:nvGrpSpPr>
        <p:grpSpPr>
          <a:xfrm>
            <a:off x="1862978" y="3158936"/>
            <a:ext cx="1806589" cy="2451367"/>
            <a:chOff x="4551242" y="3158936"/>
            <a:chExt cx="1806589" cy="24513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B9A52E25-5F4A-427D-8A78-3502D62E69C5}"/>
                    </a:ext>
                  </a:extLst>
                </p:cNvPr>
                <p:cNvSpPr/>
                <p:nvPr/>
              </p:nvSpPr>
              <p:spPr>
                <a:xfrm>
                  <a:off x="4551242" y="5192790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D44D3A27-DD4B-4082-9C04-478F783112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1242" y="5192790"/>
                  <a:ext cx="428625" cy="417513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38100"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416F193F-141B-4364-872E-F20FCF9CACAF}"/>
                </a:ext>
              </a:extLst>
            </p:cNvPr>
            <p:cNvCxnSpPr>
              <a:cxnSpLocks/>
              <a:stCxn id="37" idx="7"/>
              <a:endCxn id="14" idx="2"/>
            </p:cNvCxnSpPr>
            <p:nvPr/>
          </p:nvCxnSpPr>
          <p:spPr>
            <a:xfrm flipV="1">
              <a:off x="4917096" y="3853862"/>
              <a:ext cx="1412415" cy="1400071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20FDD01E-A8F0-4CD5-8F49-6F4AEE383785}"/>
                </a:ext>
              </a:extLst>
            </p:cNvPr>
            <p:cNvCxnSpPr>
              <a:cxnSpLocks/>
              <a:stCxn id="37" idx="7"/>
              <a:endCxn id="17" idx="2"/>
            </p:cNvCxnSpPr>
            <p:nvPr/>
          </p:nvCxnSpPr>
          <p:spPr>
            <a:xfrm flipV="1">
              <a:off x="4917096" y="3158936"/>
              <a:ext cx="1412415" cy="2094997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B99EE91-EBFA-4D1F-9E8B-E880E608EC5E}"/>
                </a:ext>
              </a:extLst>
            </p:cNvPr>
            <p:cNvCxnSpPr>
              <a:cxnSpLocks/>
              <a:stCxn id="37" idx="7"/>
            </p:cNvCxnSpPr>
            <p:nvPr/>
          </p:nvCxnSpPr>
          <p:spPr>
            <a:xfrm flipV="1">
              <a:off x="4917096" y="4567434"/>
              <a:ext cx="1440735" cy="686499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3711615-B2CB-4858-8DCC-131E36A49117}"/>
                  </a:ext>
                </a:extLst>
              </p:cNvPr>
              <p:cNvSpPr txBox="1"/>
              <p:nvPr/>
            </p:nvSpPr>
            <p:spPr>
              <a:xfrm>
                <a:off x="2878455" y="4830362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3711615-B2CB-4858-8DCC-131E36A49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455" y="4830362"/>
                <a:ext cx="45730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EE1FF7A-C91E-4C98-AE25-18370F28DF99}"/>
                  </a:ext>
                </a:extLst>
              </p:cNvPr>
              <p:cNvSpPr txBox="1"/>
              <p:nvPr/>
            </p:nvSpPr>
            <p:spPr>
              <a:xfrm>
                <a:off x="2596071" y="2564296"/>
                <a:ext cx="5285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EE1FF7A-C91E-4C98-AE25-18370F28D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6071" y="2564296"/>
                <a:ext cx="52854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DD66BB0C-0213-4183-A0C8-35F9C36A894B}"/>
              </a:ext>
            </a:extLst>
          </p:cNvPr>
          <p:cNvGrpSpPr/>
          <p:nvPr/>
        </p:nvGrpSpPr>
        <p:grpSpPr>
          <a:xfrm>
            <a:off x="6791486" y="2949928"/>
            <a:ext cx="1150368" cy="1807863"/>
            <a:chOff x="6407149" y="3194893"/>
            <a:chExt cx="1150368" cy="1807863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D0FC9E0-0839-4A5B-8262-9F695AE56A55}"/>
                </a:ext>
              </a:extLst>
            </p:cNvPr>
            <p:cNvSpPr/>
            <p:nvPr/>
          </p:nvSpPr>
          <p:spPr>
            <a:xfrm>
              <a:off x="6407149" y="3889820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799A3B47-68D3-4A8B-84F3-2CD91D2A74A6}"/>
                    </a:ext>
                  </a:extLst>
                </p:cNvPr>
                <p:cNvSpPr/>
                <p:nvPr/>
              </p:nvSpPr>
              <p:spPr>
                <a:xfrm>
                  <a:off x="7128892" y="3889819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B718DDFB-D58A-4011-AC36-26425AAC57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3889819"/>
                  <a:ext cx="428625" cy="417513"/>
                </a:xfrm>
                <a:prstGeom prst="ellipse">
                  <a:avLst/>
                </a:prstGeom>
                <a:blipFill>
                  <a:blip r:embed="rId12"/>
                  <a:stretch>
                    <a:fillRect b="-20270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571FEF2-DB9F-4364-BC73-377E1CE8E2B7}"/>
                </a:ext>
              </a:extLst>
            </p:cNvPr>
            <p:cNvCxnSpPr>
              <a:cxnSpLocks/>
              <a:stCxn id="44" idx="6"/>
              <a:endCxn id="45" idx="2"/>
            </p:cNvCxnSpPr>
            <p:nvPr/>
          </p:nvCxnSpPr>
          <p:spPr>
            <a:xfrm flipV="1">
              <a:off x="6835774" y="4098576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72E86FF-A1A1-49C8-A965-690941F12271}"/>
                </a:ext>
              </a:extLst>
            </p:cNvPr>
            <p:cNvSpPr/>
            <p:nvPr/>
          </p:nvSpPr>
          <p:spPr>
            <a:xfrm>
              <a:off x="6407149" y="3194894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A418E02E-AB8A-4A18-A02D-663E60262BE3}"/>
                    </a:ext>
                  </a:extLst>
                </p:cNvPr>
                <p:cNvSpPr/>
                <p:nvPr/>
              </p:nvSpPr>
              <p:spPr>
                <a:xfrm>
                  <a:off x="7128892" y="3194893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64A23DE8-4C1A-4224-BBF1-5E2BBF96D0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3194893"/>
                  <a:ext cx="428625" cy="417513"/>
                </a:xfrm>
                <a:prstGeom prst="ellipse">
                  <a:avLst/>
                </a:prstGeom>
                <a:blipFill>
                  <a:blip r:embed="rId13"/>
                  <a:stretch>
                    <a:fillRect b="-20270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1ED36C53-2A66-45A2-BC17-FE63F17B1F2B}"/>
                </a:ext>
              </a:extLst>
            </p:cNvPr>
            <p:cNvCxnSpPr>
              <a:cxnSpLocks/>
              <a:stCxn id="47" idx="6"/>
              <a:endCxn id="48" idx="2"/>
            </p:cNvCxnSpPr>
            <p:nvPr/>
          </p:nvCxnSpPr>
          <p:spPr>
            <a:xfrm flipV="1">
              <a:off x="6835774" y="3403650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FDD7F48-15F6-4933-B134-2AD66964C5A4}"/>
                </a:ext>
              </a:extLst>
            </p:cNvPr>
            <p:cNvSpPr/>
            <p:nvPr/>
          </p:nvSpPr>
          <p:spPr>
            <a:xfrm>
              <a:off x="6407149" y="4585243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4CE58F98-5244-4DE6-BEF0-B308F56D3B2D}"/>
                    </a:ext>
                  </a:extLst>
                </p:cNvPr>
                <p:cNvSpPr/>
                <p:nvPr/>
              </p:nvSpPr>
              <p:spPr>
                <a:xfrm>
                  <a:off x="7128892" y="4585242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B08F8266-5537-48EF-9323-06574ABE02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4585242"/>
                  <a:ext cx="428625" cy="417513"/>
                </a:xfrm>
                <a:prstGeom prst="ellipse">
                  <a:avLst/>
                </a:prstGeom>
                <a:blipFill>
                  <a:blip r:embed="rId14"/>
                  <a:stretch>
                    <a:fillRect b="-20270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8BB19F0E-D342-4D05-8AA3-B8DBA51ADF7D}"/>
                </a:ext>
              </a:extLst>
            </p:cNvPr>
            <p:cNvCxnSpPr>
              <a:cxnSpLocks/>
              <a:stCxn id="50" idx="6"/>
              <a:endCxn id="51" idx="2"/>
            </p:cNvCxnSpPr>
            <p:nvPr/>
          </p:nvCxnSpPr>
          <p:spPr>
            <a:xfrm flipV="1">
              <a:off x="6835774" y="4793999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ED13E29-8EDD-4AC0-9661-BF848A40F505}"/>
              </a:ext>
            </a:extLst>
          </p:cNvPr>
          <p:cNvGrpSpPr/>
          <p:nvPr/>
        </p:nvGrpSpPr>
        <p:grpSpPr>
          <a:xfrm>
            <a:off x="4869253" y="3158686"/>
            <a:ext cx="1922233" cy="1390598"/>
            <a:chOff x="1804370" y="2763762"/>
            <a:chExt cx="1922233" cy="1390598"/>
          </a:xfrm>
        </p:grpSpPr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69845C54-73CC-4B20-A1EB-7157DD9AC9EA}"/>
                </a:ext>
              </a:extLst>
            </p:cNvPr>
            <p:cNvCxnSpPr>
              <a:cxnSpLocks/>
              <a:stCxn id="18" idx="6"/>
              <a:endCxn id="44" idx="2"/>
            </p:cNvCxnSpPr>
            <p:nvPr/>
          </p:nvCxnSpPr>
          <p:spPr>
            <a:xfrm>
              <a:off x="1804370" y="2764011"/>
              <a:ext cx="1922233" cy="694677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E08364FE-AA38-41E6-A9AC-4DDEA1C87F38}"/>
                </a:ext>
              </a:extLst>
            </p:cNvPr>
            <p:cNvCxnSpPr>
              <a:cxnSpLocks/>
              <a:stCxn id="15" idx="6"/>
              <a:endCxn id="44" idx="2"/>
            </p:cNvCxnSpPr>
            <p:nvPr/>
          </p:nvCxnSpPr>
          <p:spPr>
            <a:xfrm flipV="1">
              <a:off x="1804370" y="3458688"/>
              <a:ext cx="1922233" cy="249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C7CF5D6-91D6-4E8C-8974-6CB917DE1B6D}"/>
                </a:ext>
              </a:extLst>
            </p:cNvPr>
            <p:cNvCxnSpPr>
              <a:cxnSpLocks/>
              <a:stCxn id="21" idx="6"/>
              <a:endCxn id="44" idx="2"/>
            </p:cNvCxnSpPr>
            <p:nvPr/>
          </p:nvCxnSpPr>
          <p:spPr>
            <a:xfrm flipV="1">
              <a:off x="1804370" y="3458688"/>
              <a:ext cx="1922233" cy="69567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F09BD44E-E061-4746-94C1-942EE4143D2E}"/>
                </a:ext>
              </a:extLst>
            </p:cNvPr>
            <p:cNvCxnSpPr>
              <a:cxnSpLocks/>
              <a:stCxn id="18" idx="6"/>
              <a:endCxn id="47" idx="2"/>
            </p:cNvCxnSpPr>
            <p:nvPr/>
          </p:nvCxnSpPr>
          <p:spPr>
            <a:xfrm flipV="1">
              <a:off x="1804370" y="2763762"/>
              <a:ext cx="1922233" cy="249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8038632-A627-44C3-9175-558046D18C4B}"/>
                </a:ext>
              </a:extLst>
            </p:cNvPr>
            <p:cNvCxnSpPr>
              <a:cxnSpLocks/>
              <a:stCxn id="15" idx="6"/>
              <a:endCxn id="47" idx="2"/>
            </p:cNvCxnSpPr>
            <p:nvPr/>
          </p:nvCxnSpPr>
          <p:spPr>
            <a:xfrm flipV="1">
              <a:off x="1804370" y="2763762"/>
              <a:ext cx="1922233" cy="695175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6F056DB-467A-4E06-A689-69428765998B}"/>
                </a:ext>
              </a:extLst>
            </p:cNvPr>
            <p:cNvCxnSpPr>
              <a:cxnSpLocks/>
              <a:stCxn id="21" idx="6"/>
              <a:endCxn id="47" idx="2"/>
            </p:cNvCxnSpPr>
            <p:nvPr/>
          </p:nvCxnSpPr>
          <p:spPr>
            <a:xfrm flipV="1">
              <a:off x="1804370" y="2763762"/>
              <a:ext cx="1922233" cy="1390598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BD2A881E-A033-4C16-95D1-671F6A819216}"/>
                </a:ext>
              </a:extLst>
            </p:cNvPr>
            <p:cNvCxnSpPr>
              <a:cxnSpLocks/>
              <a:stCxn id="18" idx="6"/>
              <a:endCxn id="50" idx="2"/>
            </p:cNvCxnSpPr>
            <p:nvPr/>
          </p:nvCxnSpPr>
          <p:spPr>
            <a:xfrm>
              <a:off x="1804370" y="2764011"/>
              <a:ext cx="1922233" cy="139010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14E5F154-C2F0-4797-9135-66AEE716F776}"/>
                </a:ext>
              </a:extLst>
            </p:cNvPr>
            <p:cNvCxnSpPr>
              <a:cxnSpLocks/>
              <a:stCxn id="21" idx="6"/>
              <a:endCxn id="50" idx="2"/>
            </p:cNvCxnSpPr>
            <p:nvPr/>
          </p:nvCxnSpPr>
          <p:spPr>
            <a:xfrm flipV="1">
              <a:off x="1804370" y="4154111"/>
              <a:ext cx="1922233" cy="249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DD0EBBE6-A7CB-4EC6-9F61-B540CBB03A96}"/>
                </a:ext>
              </a:extLst>
            </p:cNvPr>
            <p:cNvCxnSpPr>
              <a:cxnSpLocks/>
              <a:stCxn id="15" idx="6"/>
              <a:endCxn id="50" idx="2"/>
            </p:cNvCxnSpPr>
            <p:nvPr/>
          </p:nvCxnSpPr>
          <p:spPr>
            <a:xfrm>
              <a:off x="1804370" y="3458937"/>
              <a:ext cx="1922233" cy="695174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653C9E4-3C0D-46F3-8D82-EC0FE092D1D1}"/>
              </a:ext>
            </a:extLst>
          </p:cNvPr>
          <p:cNvGrpSpPr/>
          <p:nvPr/>
        </p:nvGrpSpPr>
        <p:grpSpPr>
          <a:xfrm>
            <a:off x="4994829" y="3158686"/>
            <a:ext cx="1796657" cy="2468604"/>
            <a:chOff x="4551242" y="3141699"/>
            <a:chExt cx="1796657" cy="24686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74403CBB-EA98-4CF7-A6D8-CF8F74626961}"/>
                    </a:ext>
                  </a:extLst>
                </p:cNvPr>
                <p:cNvSpPr/>
                <p:nvPr/>
              </p:nvSpPr>
              <p:spPr>
                <a:xfrm>
                  <a:off x="4551242" y="5192790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287DA9B4-F9AF-477A-B624-0F131E041A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1242" y="5192790"/>
                  <a:ext cx="428625" cy="417513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38100"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9A051FBD-B568-4E41-8FAB-BFAD388C3AED}"/>
                </a:ext>
              </a:extLst>
            </p:cNvPr>
            <p:cNvCxnSpPr>
              <a:cxnSpLocks/>
              <a:stCxn id="64" idx="7"/>
              <a:endCxn id="44" idx="2"/>
            </p:cNvCxnSpPr>
            <p:nvPr/>
          </p:nvCxnSpPr>
          <p:spPr>
            <a:xfrm flipV="1">
              <a:off x="4917096" y="3836625"/>
              <a:ext cx="1430803" cy="1417308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8B5F258B-4684-4980-934A-CCFED7FB5C86}"/>
                </a:ext>
              </a:extLst>
            </p:cNvPr>
            <p:cNvCxnSpPr>
              <a:cxnSpLocks/>
              <a:stCxn id="64" idx="7"/>
              <a:endCxn id="47" idx="2"/>
            </p:cNvCxnSpPr>
            <p:nvPr/>
          </p:nvCxnSpPr>
          <p:spPr>
            <a:xfrm flipV="1">
              <a:off x="4917096" y="3141699"/>
              <a:ext cx="1430803" cy="2112234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2CC708ED-1464-4F59-B609-44B24569A14F}"/>
                </a:ext>
              </a:extLst>
            </p:cNvPr>
            <p:cNvCxnSpPr>
              <a:cxnSpLocks/>
              <a:stCxn id="64" idx="7"/>
              <a:endCxn id="50" idx="2"/>
            </p:cNvCxnSpPr>
            <p:nvPr/>
          </p:nvCxnSpPr>
          <p:spPr>
            <a:xfrm flipV="1">
              <a:off x="4917096" y="4532048"/>
              <a:ext cx="1430803" cy="721885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86D5225-8FEF-4D35-8D2D-3C3303CFC4E5}"/>
                  </a:ext>
                </a:extLst>
              </p:cNvPr>
              <p:cNvSpPr txBox="1"/>
              <p:nvPr/>
            </p:nvSpPr>
            <p:spPr>
              <a:xfrm>
                <a:off x="5629783" y="2684976"/>
                <a:ext cx="5338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86D5225-8FEF-4D35-8D2D-3C3303CFC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9783" y="2684976"/>
                <a:ext cx="53386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FB0DD63-E254-48C0-9235-F849C36D3C26}"/>
                  </a:ext>
                </a:extLst>
              </p:cNvPr>
              <p:cNvSpPr txBox="1"/>
              <p:nvPr/>
            </p:nvSpPr>
            <p:spPr>
              <a:xfrm>
                <a:off x="5937265" y="4939775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FB0DD63-E254-48C0-9235-F849C36D3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265" y="4939775"/>
                <a:ext cx="462627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A3A7C033-D854-42EE-AD7C-937C0BE576BE}"/>
              </a:ext>
            </a:extLst>
          </p:cNvPr>
          <p:cNvGrpSpPr/>
          <p:nvPr/>
        </p:nvGrpSpPr>
        <p:grpSpPr>
          <a:xfrm>
            <a:off x="9848736" y="3248770"/>
            <a:ext cx="1150368" cy="1112937"/>
            <a:chOff x="6407149" y="3889819"/>
            <a:chExt cx="1150368" cy="1112937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8EBC3DA-84DC-49DC-81D5-51BA0E2ECC12}"/>
                </a:ext>
              </a:extLst>
            </p:cNvPr>
            <p:cNvSpPr/>
            <p:nvPr/>
          </p:nvSpPr>
          <p:spPr>
            <a:xfrm>
              <a:off x="6407149" y="3889820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F1A8B143-5C45-4C12-8050-5C94BD4EB849}"/>
                    </a:ext>
                  </a:extLst>
                </p:cNvPr>
                <p:cNvSpPr/>
                <p:nvPr/>
              </p:nvSpPr>
              <p:spPr>
                <a:xfrm>
                  <a:off x="7128892" y="3889819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D7A9BB3E-2B2D-4A07-A89E-68C99ED3D7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3889819"/>
                  <a:ext cx="428625" cy="417513"/>
                </a:xfrm>
                <a:prstGeom prst="ellipse">
                  <a:avLst/>
                </a:prstGeom>
                <a:blipFill>
                  <a:blip r:embed="rId18"/>
                  <a:stretch>
                    <a:fillRect b="-20270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DDFF9303-EC98-49D4-B675-95CB5F08CFA0}"/>
                </a:ext>
              </a:extLst>
            </p:cNvPr>
            <p:cNvCxnSpPr>
              <a:cxnSpLocks/>
              <a:stCxn id="71" idx="6"/>
              <a:endCxn id="72" idx="2"/>
            </p:cNvCxnSpPr>
            <p:nvPr/>
          </p:nvCxnSpPr>
          <p:spPr>
            <a:xfrm flipV="1">
              <a:off x="6835774" y="4098576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BF3D3722-8027-41CD-9644-350527B8D07A}"/>
                </a:ext>
              </a:extLst>
            </p:cNvPr>
            <p:cNvSpPr/>
            <p:nvPr/>
          </p:nvSpPr>
          <p:spPr>
            <a:xfrm>
              <a:off x="6407149" y="4585243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F8F900EB-6FFA-46E7-8E21-B52E9420A3C7}"/>
                    </a:ext>
                  </a:extLst>
                </p:cNvPr>
                <p:cNvSpPr/>
                <p:nvPr/>
              </p:nvSpPr>
              <p:spPr>
                <a:xfrm>
                  <a:off x="7128892" y="4585242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id="{0217FF29-426C-4703-8014-6AA7752D76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4585242"/>
                  <a:ext cx="428625" cy="417513"/>
                </a:xfrm>
                <a:prstGeom prst="ellipse">
                  <a:avLst/>
                </a:prstGeom>
                <a:blipFill>
                  <a:blip r:embed="rId19"/>
                  <a:stretch>
                    <a:fillRect b="-18667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E6B8A5C5-B24C-4A95-9C01-A707BF2DF150}"/>
                </a:ext>
              </a:extLst>
            </p:cNvPr>
            <p:cNvCxnSpPr>
              <a:cxnSpLocks/>
              <a:stCxn id="74" idx="6"/>
              <a:endCxn id="75" idx="2"/>
            </p:cNvCxnSpPr>
            <p:nvPr/>
          </p:nvCxnSpPr>
          <p:spPr>
            <a:xfrm flipV="1">
              <a:off x="6835774" y="4793999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C99C054-00E5-499E-81EA-0892411767F9}"/>
              </a:ext>
            </a:extLst>
          </p:cNvPr>
          <p:cNvGrpSpPr/>
          <p:nvPr/>
        </p:nvGrpSpPr>
        <p:grpSpPr>
          <a:xfrm>
            <a:off x="7941854" y="3158685"/>
            <a:ext cx="1906882" cy="1390349"/>
            <a:chOff x="4724571" y="2611361"/>
            <a:chExt cx="1906882" cy="1390349"/>
          </a:xfrm>
        </p:grpSpPr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0358DAB6-4E23-4406-AB66-9753C0425C39}"/>
                </a:ext>
              </a:extLst>
            </p:cNvPr>
            <p:cNvCxnSpPr>
              <a:cxnSpLocks/>
              <a:stCxn id="45" idx="6"/>
              <a:endCxn id="71" idx="2"/>
            </p:cNvCxnSpPr>
            <p:nvPr/>
          </p:nvCxnSpPr>
          <p:spPr>
            <a:xfrm flipV="1">
              <a:off x="4724571" y="2910204"/>
              <a:ext cx="1906882" cy="396083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BF3EF7D4-7C14-4D8C-8346-D5C195677E37}"/>
                </a:ext>
              </a:extLst>
            </p:cNvPr>
            <p:cNvCxnSpPr>
              <a:cxnSpLocks/>
              <a:stCxn id="51" idx="6"/>
              <a:endCxn id="71" idx="2"/>
            </p:cNvCxnSpPr>
            <p:nvPr/>
          </p:nvCxnSpPr>
          <p:spPr>
            <a:xfrm flipV="1">
              <a:off x="4724571" y="2910204"/>
              <a:ext cx="1906882" cy="1091506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E94D3196-9CC5-4437-A7CB-119EA28A10A3}"/>
                </a:ext>
              </a:extLst>
            </p:cNvPr>
            <p:cNvCxnSpPr>
              <a:cxnSpLocks/>
              <a:stCxn id="48" idx="6"/>
              <a:endCxn id="71" idx="2"/>
            </p:cNvCxnSpPr>
            <p:nvPr/>
          </p:nvCxnSpPr>
          <p:spPr>
            <a:xfrm>
              <a:off x="4724571" y="2611361"/>
              <a:ext cx="1906882" cy="298843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CD3BA180-751C-401D-8A1D-D798CD04C886}"/>
                </a:ext>
              </a:extLst>
            </p:cNvPr>
            <p:cNvCxnSpPr>
              <a:cxnSpLocks/>
              <a:stCxn id="48" idx="6"/>
              <a:endCxn id="74" idx="2"/>
            </p:cNvCxnSpPr>
            <p:nvPr/>
          </p:nvCxnSpPr>
          <p:spPr>
            <a:xfrm>
              <a:off x="4724571" y="2611361"/>
              <a:ext cx="1906882" cy="994266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9FDD83AD-5817-45F1-982B-8C11107E8659}"/>
                </a:ext>
              </a:extLst>
            </p:cNvPr>
            <p:cNvCxnSpPr>
              <a:cxnSpLocks/>
              <a:stCxn id="51" idx="6"/>
              <a:endCxn id="74" idx="2"/>
            </p:cNvCxnSpPr>
            <p:nvPr/>
          </p:nvCxnSpPr>
          <p:spPr>
            <a:xfrm flipV="1">
              <a:off x="4724571" y="3605627"/>
              <a:ext cx="1906882" cy="396083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AE9D1035-CC04-4938-BDCF-3BDE63643AED}"/>
                </a:ext>
              </a:extLst>
            </p:cNvPr>
            <p:cNvCxnSpPr>
              <a:cxnSpLocks/>
              <a:stCxn id="45" idx="6"/>
              <a:endCxn id="74" idx="2"/>
            </p:cNvCxnSpPr>
            <p:nvPr/>
          </p:nvCxnSpPr>
          <p:spPr>
            <a:xfrm>
              <a:off x="4724571" y="3306287"/>
              <a:ext cx="1906882" cy="29934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37FFC065-11E6-4A13-A60A-A893AB01740B}"/>
              </a:ext>
            </a:extLst>
          </p:cNvPr>
          <p:cNvGrpSpPr/>
          <p:nvPr/>
        </p:nvGrpSpPr>
        <p:grpSpPr>
          <a:xfrm>
            <a:off x="8145653" y="3457528"/>
            <a:ext cx="1703083" cy="2152775"/>
            <a:chOff x="4644816" y="3288141"/>
            <a:chExt cx="1703083" cy="21527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7EA59DA7-9202-49C5-8BF9-4215099EF643}"/>
                    </a:ext>
                  </a:extLst>
                </p:cNvPr>
                <p:cNvSpPr/>
                <p:nvPr/>
              </p:nvSpPr>
              <p:spPr>
                <a:xfrm>
                  <a:off x="4644816" y="5023403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F74B9637-87D7-438C-A3D5-665E49C784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4816" y="5023403"/>
                  <a:ext cx="428625" cy="417513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 w="38100"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5D0A7A87-5EC3-415D-8553-9E4AD1002114}"/>
                </a:ext>
              </a:extLst>
            </p:cNvPr>
            <p:cNvCxnSpPr>
              <a:cxnSpLocks/>
              <a:stCxn id="85" idx="7"/>
              <a:endCxn id="71" idx="2"/>
            </p:cNvCxnSpPr>
            <p:nvPr/>
          </p:nvCxnSpPr>
          <p:spPr>
            <a:xfrm flipV="1">
              <a:off x="5010670" y="3288141"/>
              <a:ext cx="1337229" cy="1796405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D7C94A09-DB14-4687-9390-7B099432D9EB}"/>
                </a:ext>
              </a:extLst>
            </p:cNvPr>
            <p:cNvCxnSpPr>
              <a:cxnSpLocks/>
              <a:stCxn id="85" idx="7"/>
              <a:endCxn id="74" idx="2"/>
            </p:cNvCxnSpPr>
            <p:nvPr/>
          </p:nvCxnSpPr>
          <p:spPr>
            <a:xfrm flipV="1">
              <a:off x="5010670" y="3983564"/>
              <a:ext cx="1337229" cy="1100982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3A81B7F-D901-47B6-8898-27F003C6BD14}"/>
                  </a:ext>
                </a:extLst>
              </p:cNvPr>
              <p:cNvSpPr txBox="1"/>
              <p:nvPr/>
            </p:nvSpPr>
            <p:spPr>
              <a:xfrm>
                <a:off x="8801595" y="2836062"/>
                <a:ext cx="5338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3A81B7F-D901-47B6-8898-27F003C6B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595" y="2836062"/>
                <a:ext cx="53386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7C95E672-7863-4C55-9DDF-3650114759BB}"/>
                  </a:ext>
                </a:extLst>
              </p:cNvPr>
              <p:cNvSpPr txBox="1"/>
              <p:nvPr/>
            </p:nvSpPr>
            <p:spPr>
              <a:xfrm>
                <a:off x="8994515" y="4939775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7C95E672-7863-4C55-9DDF-365011475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4515" y="4939775"/>
                <a:ext cx="462627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F17EFDA-BE3C-4D2F-ADB4-AD0A4877B540}"/>
              </a:ext>
            </a:extLst>
          </p:cNvPr>
          <p:cNvCxnSpPr>
            <a:cxnSpLocks/>
          </p:cNvCxnSpPr>
          <p:nvPr/>
        </p:nvCxnSpPr>
        <p:spPr>
          <a:xfrm>
            <a:off x="10999104" y="3457527"/>
            <a:ext cx="291083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EE97921-D0C5-43A3-8172-5E4C4A169CE3}"/>
              </a:ext>
            </a:extLst>
          </p:cNvPr>
          <p:cNvCxnSpPr>
            <a:cxnSpLocks/>
          </p:cNvCxnSpPr>
          <p:nvPr/>
        </p:nvCxnSpPr>
        <p:spPr>
          <a:xfrm>
            <a:off x="10999104" y="4152950"/>
            <a:ext cx="291083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1799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1E55D-32BD-4636-BA5D-FACC13A36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Problem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605D49B-0309-4626-90B0-6BEE2161DA85}"/>
              </a:ext>
            </a:extLst>
          </p:cNvPr>
          <p:cNvSpPr/>
          <p:nvPr/>
        </p:nvSpPr>
        <p:spPr>
          <a:xfrm>
            <a:off x="7530507" y="1860131"/>
            <a:ext cx="3062377" cy="39595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Dense Layer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A190F56-DE86-47D5-80DB-5BF518EBF0A2}"/>
              </a:ext>
            </a:extLst>
          </p:cNvPr>
          <p:cNvSpPr/>
          <p:nvPr/>
        </p:nvSpPr>
        <p:spPr>
          <a:xfrm>
            <a:off x="4473257" y="1860131"/>
            <a:ext cx="3062377" cy="39595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Dense Layer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DFFAA3E-3846-41D7-8FAF-5EDE7651CB70}"/>
              </a:ext>
            </a:extLst>
          </p:cNvPr>
          <p:cNvSpPr/>
          <p:nvPr/>
        </p:nvSpPr>
        <p:spPr>
          <a:xfrm>
            <a:off x="1400656" y="1860131"/>
            <a:ext cx="3062377" cy="39595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Dense Layer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F3C6AB2-B5EE-4E9E-808A-FA7A473438E7}"/>
              </a:ext>
            </a:extLst>
          </p:cNvPr>
          <p:cNvGrpSpPr/>
          <p:nvPr/>
        </p:nvGrpSpPr>
        <p:grpSpPr>
          <a:xfrm>
            <a:off x="1193680" y="2574712"/>
            <a:ext cx="428626" cy="2418557"/>
            <a:chOff x="4071726" y="2784921"/>
            <a:chExt cx="428626" cy="24185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881E02E9-96EE-4A3C-9B87-B0F429F6D396}"/>
                    </a:ext>
                  </a:extLst>
                </p:cNvPr>
                <p:cNvSpPr/>
                <p:nvPr/>
              </p:nvSpPr>
              <p:spPr>
                <a:xfrm>
                  <a:off x="4071727" y="278492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FC794697-A15C-4AB9-9911-622295B146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7" y="2784921"/>
                  <a:ext cx="428625" cy="417513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75BEFD6E-9664-49AB-BF44-1E8729088472}"/>
                    </a:ext>
                  </a:extLst>
                </p:cNvPr>
                <p:cNvSpPr/>
                <p:nvPr/>
              </p:nvSpPr>
              <p:spPr>
                <a:xfrm>
                  <a:off x="4071726" y="333737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73154B00-5D9E-4640-8447-0A17809D28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6" y="3337371"/>
                  <a:ext cx="428625" cy="417513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12DE66AF-6566-4CDF-8541-711D96E02B98}"/>
                    </a:ext>
                  </a:extLst>
                </p:cNvPr>
                <p:cNvSpPr/>
                <p:nvPr/>
              </p:nvSpPr>
              <p:spPr>
                <a:xfrm>
                  <a:off x="4071726" y="388982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49DBF6DD-3620-4321-9509-593ABACDE6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6" y="3889821"/>
                  <a:ext cx="428625" cy="417513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AB2CC553-1F42-4630-825B-EAF2B8E64E69}"/>
                    </a:ext>
                  </a:extLst>
                </p:cNvPr>
                <p:cNvSpPr/>
                <p:nvPr/>
              </p:nvSpPr>
              <p:spPr>
                <a:xfrm>
                  <a:off x="4071726" y="444227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B1DC817A-812E-4AF4-9294-ABA8F9CDDC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6" y="4442271"/>
                  <a:ext cx="428625" cy="417513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73E6DBD-5599-4F4C-82C4-AB0FE51A8C6C}"/>
                </a:ext>
              </a:extLst>
            </p:cNvPr>
            <p:cNvSpPr txBox="1"/>
            <p:nvPr/>
          </p:nvSpPr>
          <p:spPr>
            <a:xfrm>
              <a:off x="4116765" y="4442271"/>
              <a:ext cx="45719" cy="761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A7ABE9-C466-4E21-BEB9-83324B2AEA51}"/>
              </a:ext>
            </a:extLst>
          </p:cNvPr>
          <p:cNvGrpSpPr/>
          <p:nvPr/>
        </p:nvGrpSpPr>
        <p:grpSpPr>
          <a:xfrm>
            <a:off x="3529103" y="2984684"/>
            <a:ext cx="1150368" cy="1807863"/>
            <a:chOff x="6407149" y="3194893"/>
            <a:chExt cx="1150368" cy="180786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7BCC34C-76AE-49E4-A1FF-D465C0087B7B}"/>
                </a:ext>
              </a:extLst>
            </p:cNvPr>
            <p:cNvSpPr/>
            <p:nvPr/>
          </p:nvSpPr>
          <p:spPr>
            <a:xfrm>
              <a:off x="6407149" y="3889820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BAB2E4AE-6D60-4967-B2AC-193329FFE82B}"/>
                    </a:ext>
                  </a:extLst>
                </p:cNvPr>
                <p:cNvSpPr/>
                <p:nvPr/>
              </p:nvSpPr>
              <p:spPr>
                <a:xfrm>
                  <a:off x="7128892" y="3889819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606DDDF3-7DA6-4C1A-AF11-F152C32D08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3889819"/>
                  <a:ext cx="428625" cy="417513"/>
                </a:xfrm>
                <a:prstGeom prst="ellipse">
                  <a:avLst/>
                </a:prstGeom>
                <a:blipFill>
                  <a:blip r:embed="rId6"/>
                  <a:stretch>
                    <a:fillRect b="-20270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3257F28-029C-4361-B9FC-F8A5D22939F1}"/>
                </a:ext>
              </a:extLst>
            </p:cNvPr>
            <p:cNvCxnSpPr>
              <a:cxnSpLocks/>
              <a:stCxn id="14" idx="6"/>
              <a:endCxn id="15" idx="2"/>
            </p:cNvCxnSpPr>
            <p:nvPr/>
          </p:nvCxnSpPr>
          <p:spPr>
            <a:xfrm flipV="1">
              <a:off x="6835774" y="4098576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262E85B-1CB7-48A5-9784-A45EF3B5F729}"/>
                </a:ext>
              </a:extLst>
            </p:cNvPr>
            <p:cNvSpPr/>
            <p:nvPr/>
          </p:nvSpPr>
          <p:spPr>
            <a:xfrm>
              <a:off x="6407149" y="3194894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A6EDCBCB-3AE7-4E0C-AE8F-8CFB98517F06}"/>
                    </a:ext>
                  </a:extLst>
                </p:cNvPr>
                <p:cNvSpPr/>
                <p:nvPr/>
              </p:nvSpPr>
              <p:spPr>
                <a:xfrm>
                  <a:off x="7128892" y="3194893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4DC1FF2C-2704-4856-AC0A-CE05BD7AD4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3194893"/>
                  <a:ext cx="428625" cy="417513"/>
                </a:xfrm>
                <a:prstGeom prst="ellipse">
                  <a:avLst/>
                </a:prstGeom>
                <a:blipFill>
                  <a:blip r:embed="rId7"/>
                  <a:stretch>
                    <a:fillRect b="-20270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4F07AE5-94E0-4470-A383-D140E98D9A14}"/>
                </a:ext>
              </a:extLst>
            </p:cNvPr>
            <p:cNvCxnSpPr>
              <a:cxnSpLocks/>
              <a:stCxn id="17" idx="6"/>
              <a:endCxn id="18" idx="2"/>
            </p:cNvCxnSpPr>
            <p:nvPr/>
          </p:nvCxnSpPr>
          <p:spPr>
            <a:xfrm flipV="1">
              <a:off x="6835774" y="3403650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DA6FD4E-4FBA-4211-B151-AE9BC81AFAE1}"/>
                </a:ext>
              </a:extLst>
            </p:cNvPr>
            <p:cNvSpPr/>
            <p:nvPr/>
          </p:nvSpPr>
          <p:spPr>
            <a:xfrm>
              <a:off x="6407149" y="4585243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7481A464-F9CD-414D-B4C3-28BB26E8230A}"/>
                    </a:ext>
                  </a:extLst>
                </p:cNvPr>
                <p:cNvSpPr/>
                <p:nvPr/>
              </p:nvSpPr>
              <p:spPr>
                <a:xfrm>
                  <a:off x="7128892" y="4585242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9039B640-D75F-4AE8-9415-53A240D73A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4585242"/>
                  <a:ext cx="428625" cy="417513"/>
                </a:xfrm>
                <a:prstGeom prst="ellipse">
                  <a:avLst/>
                </a:prstGeom>
                <a:blipFill>
                  <a:blip r:embed="rId8"/>
                  <a:stretch>
                    <a:fillRect b="-18667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E3B7D94-2336-4856-81A6-4E6FB6DEA510}"/>
                </a:ext>
              </a:extLst>
            </p:cNvPr>
            <p:cNvCxnSpPr>
              <a:cxnSpLocks/>
              <a:stCxn id="20" idx="6"/>
              <a:endCxn id="21" idx="2"/>
            </p:cNvCxnSpPr>
            <p:nvPr/>
          </p:nvCxnSpPr>
          <p:spPr>
            <a:xfrm flipV="1">
              <a:off x="6835774" y="4793999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1A6B5DD-41D8-407F-8E5A-9193A1BBBF02}"/>
              </a:ext>
            </a:extLst>
          </p:cNvPr>
          <p:cNvGrpSpPr/>
          <p:nvPr/>
        </p:nvGrpSpPr>
        <p:grpSpPr>
          <a:xfrm>
            <a:off x="1622305" y="2783469"/>
            <a:ext cx="1906798" cy="1800322"/>
            <a:chOff x="1622305" y="2783469"/>
            <a:chExt cx="1906798" cy="1800322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7DC974E-DF77-4644-9D4F-77F294D79654}"/>
                </a:ext>
              </a:extLst>
            </p:cNvPr>
            <p:cNvCxnSpPr>
              <a:cxnSpLocks/>
              <a:stCxn id="8" idx="6"/>
              <a:endCxn id="14" idx="2"/>
            </p:cNvCxnSpPr>
            <p:nvPr/>
          </p:nvCxnSpPr>
          <p:spPr>
            <a:xfrm>
              <a:off x="1622306" y="2783469"/>
              <a:ext cx="1906797" cy="1104899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E2AC359-D694-4A7B-A201-CF9E3CFD55CC}"/>
                </a:ext>
              </a:extLst>
            </p:cNvPr>
            <p:cNvCxnSpPr>
              <a:cxnSpLocks/>
              <a:stCxn id="9" idx="6"/>
              <a:endCxn id="14" idx="2"/>
            </p:cNvCxnSpPr>
            <p:nvPr/>
          </p:nvCxnSpPr>
          <p:spPr>
            <a:xfrm>
              <a:off x="1622305" y="3335919"/>
              <a:ext cx="1906798" cy="552449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493A5EA-1099-468A-8842-3D1923D186A3}"/>
                </a:ext>
              </a:extLst>
            </p:cNvPr>
            <p:cNvCxnSpPr>
              <a:cxnSpLocks/>
              <a:stCxn id="10" idx="6"/>
              <a:endCxn id="14" idx="2"/>
            </p:cNvCxnSpPr>
            <p:nvPr/>
          </p:nvCxnSpPr>
          <p:spPr>
            <a:xfrm flipV="1">
              <a:off x="1622305" y="3888368"/>
              <a:ext cx="1906798" cy="1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5702BE8-BB00-4D07-B746-0EB4C4415CD0}"/>
                </a:ext>
              </a:extLst>
            </p:cNvPr>
            <p:cNvCxnSpPr>
              <a:cxnSpLocks/>
              <a:stCxn id="11" idx="6"/>
              <a:endCxn id="14" idx="2"/>
            </p:cNvCxnSpPr>
            <p:nvPr/>
          </p:nvCxnSpPr>
          <p:spPr>
            <a:xfrm flipV="1">
              <a:off x="1622305" y="3888368"/>
              <a:ext cx="1906798" cy="552451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61A40D6-30E7-499B-A4DC-ABCF3439AA26}"/>
                </a:ext>
              </a:extLst>
            </p:cNvPr>
            <p:cNvCxnSpPr>
              <a:cxnSpLocks/>
              <a:stCxn id="8" idx="6"/>
              <a:endCxn id="17" idx="2"/>
            </p:cNvCxnSpPr>
            <p:nvPr/>
          </p:nvCxnSpPr>
          <p:spPr>
            <a:xfrm>
              <a:off x="1622306" y="2783469"/>
              <a:ext cx="1906797" cy="409973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644D4B5-FCC0-4FD9-90E6-D87A43BF20EA}"/>
                </a:ext>
              </a:extLst>
            </p:cNvPr>
            <p:cNvCxnSpPr>
              <a:cxnSpLocks/>
              <a:stCxn id="9" idx="6"/>
              <a:endCxn id="17" idx="2"/>
            </p:cNvCxnSpPr>
            <p:nvPr/>
          </p:nvCxnSpPr>
          <p:spPr>
            <a:xfrm flipV="1">
              <a:off x="1622305" y="3193442"/>
              <a:ext cx="1906798" cy="142477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5E545EE-4C8C-4A78-95D8-7A97A2D05077}"/>
                </a:ext>
              </a:extLst>
            </p:cNvPr>
            <p:cNvCxnSpPr>
              <a:cxnSpLocks/>
              <a:stCxn id="10" idx="6"/>
              <a:endCxn id="17" idx="2"/>
            </p:cNvCxnSpPr>
            <p:nvPr/>
          </p:nvCxnSpPr>
          <p:spPr>
            <a:xfrm flipV="1">
              <a:off x="1622305" y="3193442"/>
              <a:ext cx="1906798" cy="694927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592434D8-1AB6-4BF9-868F-310912490094}"/>
                </a:ext>
              </a:extLst>
            </p:cNvPr>
            <p:cNvCxnSpPr>
              <a:cxnSpLocks/>
              <a:stCxn id="11" idx="6"/>
              <a:endCxn id="17" idx="2"/>
            </p:cNvCxnSpPr>
            <p:nvPr/>
          </p:nvCxnSpPr>
          <p:spPr>
            <a:xfrm flipV="1">
              <a:off x="1622305" y="3193442"/>
              <a:ext cx="1906798" cy="1247377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19793FC-4BD6-4D3E-8F50-A24498C19B55}"/>
                </a:ext>
              </a:extLst>
            </p:cNvPr>
            <p:cNvCxnSpPr>
              <a:cxnSpLocks/>
              <a:stCxn id="8" idx="6"/>
              <a:endCxn id="20" idx="2"/>
            </p:cNvCxnSpPr>
            <p:nvPr/>
          </p:nvCxnSpPr>
          <p:spPr>
            <a:xfrm>
              <a:off x="1622306" y="2783469"/>
              <a:ext cx="1906797" cy="180032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5F7091A-767D-41C7-9381-02F825DC8798}"/>
                </a:ext>
              </a:extLst>
            </p:cNvPr>
            <p:cNvCxnSpPr>
              <a:cxnSpLocks/>
              <a:stCxn id="10" idx="6"/>
              <a:endCxn id="20" idx="2"/>
            </p:cNvCxnSpPr>
            <p:nvPr/>
          </p:nvCxnSpPr>
          <p:spPr>
            <a:xfrm>
              <a:off x="1622305" y="3888369"/>
              <a:ext cx="1906798" cy="69542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5A2718B-885F-4463-9AAF-84D58F1A304E}"/>
                </a:ext>
              </a:extLst>
            </p:cNvPr>
            <p:cNvCxnSpPr>
              <a:cxnSpLocks/>
              <a:stCxn id="9" idx="6"/>
              <a:endCxn id="20" idx="2"/>
            </p:cNvCxnSpPr>
            <p:nvPr/>
          </p:nvCxnSpPr>
          <p:spPr>
            <a:xfrm>
              <a:off x="1622305" y="3335919"/>
              <a:ext cx="1906798" cy="124787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4661216-3126-4270-A42E-82B3FF760792}"/>
                </a:ext>
              </a:extLst>
            </p:cNvPr>
            <p:cNvCxnSpPr>
              <a:cxnSpLocks/>
              <a:stCxn id="11" idx="6"/>
              <a:endCxn id="20" idx="2"/>
            </p:cNvCxnSpPr>
            <p:nvPr/>
          </p:nvCxnSpPr>
          <p:spPr>
            <a:xfrm>
              <a:off x="1622305" y="4440819"/>
              <a:ext cx="1906798" cy="14297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1CA4F5D-9049-4F34-829D-231EF7A42734}"/>
              </a:ext>
            </a:extLst>
          </p:cNvPr>
          <p:cNvGrpSpPr/>
          <p:nvPr/>
        </p:nvGrpSpPr>
        <p:grpSpPr>
          <a:xfrm>
            <a:off x="1673196" y="3193442"/>
            <a:ext cx="1864533" cy="2416861"/>
            <a:chOff x="4551242" y="3193442"/>
            <a:chExt cx="1864533" cy="24168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E3B7B389-8AF3-458A-9F71-046CE2E15BC3}"/>
                    </a:ext>
                  </a:extLst>
                </p:cNvPr>
                <p:cNvSpPr/>
                <p:nvPr/>
              </p:nvSpPr>
              <p:spPr>
                <a:xfrm>
                  <a:off x="4551242" y="5192790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D44D3A27-DD4B-4082-9C04-478F783112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1242" y="5192790"/>
                  <a:ext cx="428625" cy="417513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38100"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2D33999-1A75-4571-82C6-2FE48412772E}"/>
                </a:ext>
              </a:extLst>
            </p:cNvPr>
            <p:cNvCxnSpPr>
              <a:cxnSpLocks/>
              <a:stCxn id="37" idx="7"/>
              <a:endCxn id="14" idx="2"/>
            </p:cNvCxnSpPr>
            <p:nvPr/>
          </p:nvCxnSpPr>
          <p:spPr>
            <a:xfrm flipV="1">
              <a:off x="4917096" y="3888368"/>
              <a:ext cx="1498679" cy="1365565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6F57ABD-EB32-46B5-8E48-F3004C0F210D}"/>
                </a:ext>
              </a:extLst>
            </p:cNvPr>
            <p:cNvCxnSpPr>
              <a:cxnSpLocks/>
              <a:stCxn id="37" idx="7"/>
              <a:endCxn id="17" idx="2"/>
            </p:cNvCxnSpPr>
            <p:nvPr/>
          </p:nvCxnSpPr>
          <p:spPr>
            <a:xfrm flipV="1">
              <a:off x="4917096" y="3193442"/>
              <a:ext cx="1498679" cy="2060491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C9CA20B-47AB-488A-B9E7-033B589BDF0D}"/>
                </a:ext>
              </a:extLst>
            </p:cNvPr>
            <p:cNvCxnSpPr>
              <a:cxnSpLocks/>
              <a:stCxn id="37" idx="7"/>
            </p:cNvCxnSpPr>
            <p:nvPr/>
          </p:nvCxnSpPr>
          <p:spPr>
            <a:xfrm flipV="1">
              <a:off x="4917096" y="4567434"/>
              <a:ext cx="1440735" cy="686499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461C335-317D-4AFF-B5EC-DBE303738F88}"/>
                  </a:ext>
                </a:extLst>
              </p:cNvPr>
              <p:cNvSpPr txBox="1"/>
              <p:nvPr/>
            </p:nvSpPr>
            <p:spPr>
              <a:xfrm>
                <a:off x="2688673" y="4864868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461C335-317D-4AFF-B5EC-DBE303738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673" y="4864868"/>
                <a:ext cx="45730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FE21A6-10D5-42D5-9685-6DD21191F4FD}"/>
                  </a:ext>
                </a:extLst>
              </p:cNvPr>
              <p:cNvSpPr txBox="1"/>
              <p:nvPr/>
            </p:nvSpPr>
            <p:spPr>
              <a:xfrm>
                <a:off x="2406289" y="2598802"/>
                <a:ext cx="5285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FE21A6-10D5-42D5-9685-6DD21191F4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289" y="2598802"/>
                <a:ext cx="52854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636711AD-B6F5-4FBC-9213-31117A2D253A}"/>
              </a:ext>
            </a:extLst>
          </p:cNvPr>
          <p:cNvGrpSpPr/>
          <p:nvPr/>
        </p:nvGrpSpPr>
        <p:grpSpPr>
          <a:xfrm>
            <a:off x="6601704" y="2984434"/>
            <a:ext cx="1150368" cy="1807863"/>
            <a:chOff x="6407149" y="3194893"/>
            <a:chExt cx="1150368" cy="1807863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4FAB242-DEB0-4A3B-83F6-C4F0BC5943E8}"/>
                </a:ext>
              </a:extLst>
            </p:cNvPr>
            <p:cNvSpPr/>
            <p:nvPr/>
          </p:nvSpPr>
          <p:spPr>
            <a:xfrm>
              <a:off x="6407149" y="3889820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D53AE95-826C-4824-ABB0-5B22B48C88A5}"/>
                    </a:ext>
                  </a:extLst>
                </p:cNvPr>
                <p:cNvSpPr/>
                <p:nvPr/>
              </p:nvSpPr>
              <p:spPr>
                <a:xfrm>
                  <a:off x="7128892" y="3889819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B718DDFB-D58A-4011-AC36-26425AAC57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3889819"/>
                  <a:ext cx="428625" cy="417513"/>
                </a:xfrm>
                <a:prstGeom prst="ellipse">
                  <a:avLst/>
                </a:prstGeom>
                <a:blipFill>
                  <a:blip r:embed="rId12"/>
                  <a:stretch>
                    <a:fillRect b="-20270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B82956D-8657-45CE-BA80-EE9EC5CC93F1}"/>
                </a:ext>
              </a:extLst>
            </p:cNvPr>
            <p:cNvCxnSpPr>
              <a:cxnSpLocks/>
              <a:stCxn id="44" idx="6"/>
              <a:endCxn id="45" idx="2"/>
            </p:cNvCxnSpPr>
            <p:nvPr/>
          </p:nvCxnSpPr>
          <p:spPr>
            <a:xfrm flipV="1">
              <a:off x="6835774" y="4098576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AD4B201-CF87-4873-B3EE-96307310B0F5}"/>
                </a:ext>
              </a:extLst>
            </p:cNvPr>
            <p:cNvSpPr/>
            <p:nvPr/>
          </p:nvSpPr>
          <p:spPr>
            <a:xfrm>
              <a:off x="6407149" y="3194894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5CE40800-CC30-48D4-8427-3D837A8F3275}"/>
                    </a:ext>
                  </a:extLst>
                </p:cNvPr>
                <p:cNvSpPr/>
                <p:nvPr/>
              </p:nvSpPr>
              <p:spPr>
                <a:xfrm>
                  <a:off x="7128892" y="3194893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64A23DE8-4C1A-4224-BBF1-5E2BBF96D0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3194893"/>
                  <a:ext cx="428625" cy="417513"/>
                </a:xfrm>
                <a:prstGeom prst="ellipse">
                  <a:avLst/>
                </a:prstGeom>
                <a:blipFill>
                  <a:blip r:embed="rId13"/>
                  <a:stretch>
                    <a:fillRect b="-20270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F943F0C-141E-43D3-9A72-04A976AD194A}"/>
                </a:ext>
              </a:extLst>
            </p:cNvPr>
            <p:cNvCxnSpPr>
              <a:cxnSpLocks/>
              <a:stCxn id="47" idx="6"/>
              <a:endCxn id="48" idx="2"/>
            </p:cNvCxnSpPr>
            <p:nvPr/>
          </p:nvCxnSpPr>
          <p:spPr>
            <a:xfrm flipV="1">
              <a:off x="6835774" y="3403650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FDB4994-EF5A-474B-9D47-E8A826D67DDD}"/>
                </a:ext>
              </a:extLst>
            </p:cNvPr>
            <p:cNvSpPr/>
            <p:nvPr/>
          </p:nvSpPr>
          <p:spPr>
            <a:xfrm>
              <a:off x="6407149" y="4585243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7226E399-CF81-425C-91E0-3121C0B1FDB9}"/>
                    </a:ext>
                  </a:extLst>
                </p:cNvPr>
                <p:cNvSpPr/>
                <p:nvPr/>
              </p:nvSpPr>
              <p:spPr>
                <a:xfrm>
                  <a:off x="7128892" y="4585242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B08F8266-5537-48EF-9323-06574ABE02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4585242"/>
                  <a:ext cx="428625" cy="417513"/>
                </a:xfrm>
                <a:prstGeom prst="ellipse">
                  <a:avLst/>
                </a:prstGeom>
                <a:blipFill>
                  <a:blip r:embed="rId14"/>
                  <a:stretch>
                    <a:fillRect b="-20270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CB9B238-11F4-4320-B8AD-7C064A456A24}"/>
                </a:ext>
              </a:extLst>
            </p:cNvPr>
            <p:cNvCxnSpPr>
              <a:cxnSpLocks/>
              <a:stCxn id="50" idx="6"/>
              <a:endCxn id="51" idx="2"/>
            </p:cNvCxnSpPr>
            <p:nvPr/>
          </p:nvCxnSpPr>
          <p:spPr>
            <a:xfrm flipV="1">
              <a:off x="6835774" y="4793999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2B4AEAB-C289-4555-9D62-8AE68F9855BF}"/>
              </a:ext>
            </a:extLst>
          </p:cNvPr>
          <p:cNvGrpSpPr/>
          <p:nvPr/>
        </p:nvGrpSpPr>
        <p:grpSpPr>
          <a:xfrm>
            <a:off x="4679471" y="3193192"/>
            <a:ext cx="1922233" cy="1390598"/>
            <a:chOff x="1614588" y="2798268"/>
            <a:chExt cx="1922233" cy="1390598"/>
          </a:xfrm>
        </p:grpSpPr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CA360D6A-AFF2-4278-95B2-2B222803FF1E}"/>
                </a:ext>
              </a:extLst>
            </p:cNvPr>
            <p:cNvCxnSpPr>
              <a:cxnSpLocks/>
              <a:stCxn id="18" idx="6"/>
              <a:endCxn id="44" idx="2"/>
            </p:cNvCxnSpPr>
            <p:nvPr/>
          </p:nvCxnSpPr>
          <p:spPr>
            <a:xfrm>
              <a:off x="1614588" y="2798517"/>
              <a:ext cx="1922233" cy="694677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B6D00CB-89D4-49EC-8C10-E6C64DEA89FF}"/>
                </a:ext>
              </a:extLst>
            </p:cNvPr>
            <p:cNvCxnSpPr>
              <a:cxnSpLocks/>
              <a:stCxn id="15" idx="6"/>
              <a:endCxn id="44" idx="2"/>
            </p:cNvCxnSpPr>
            <p:nvPr/>
          </p:nvCxnSpPr>
          <p:spPr>
            <a:xfrm flipV="1">
              <a:off x="1614588" y="3493194"/>
              <a:ext cx="1922233" cy="249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FCBB07D7-9586-4DE0-A256-C1A41518D677}"/>
                </a:ext>
              </a:extLst>
            </p:cNvPr>
            <p:cNvCxnSpPr>
              <a:cxnSpLocks/>
              <a:stCxn id="21" idx="6"/>
              <a:endCxn id="44" idx="2"/>
            </p:cNvCxnSpPr>
            <p:nvPr/>
          </p:nvCxnSpPr>
          <p:spPr>
            <a:xfrm flipV="1">
              <a:off x="1614588" y="3493194"/>
              <a:ext cx="1922233" cy="69567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551685F5-2B20-4FB5-BF62-6D5E2061F1C9}"/>
                </a:ext>
              </a:extLst>
            </p:cNvPr>
            <p:cNvCxnSpPr>
              <a:cxnSpLocks/>
              <a:stCxn id="18" idx="6"/>
              <a:endCxn id="47" idx="2"/>
            </p:cNvCxnSpPr>
            <p:nvPr/>
          </p:nvCxnSpPr>
          <p:spPr>
            <a:xfrm flipV="1">
              <a:off x="1614588" y="2798268"/>
              <a:ext cx="1922233" cy="249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FC9719F-BDB7-4547-A76E-286D795B512B}"/>
                </a:ext>
              </a:extLst>
            </p:cNvPr>
            <p:cNvCxnSpPr>
              <a:cxnSpLocks/>
              <a:stCxn id="15" idx="6"/>
              <a:endCxn id="47" idx="2"/>
            </p:cNvCxnSpPr>
            <p:nvPr/>
          </p:nvCxnSpPr>
          <p:spPr>
            <a:xfrm flipV="1">
              <a:off x="1614588" y="2798268"/>
              <a:ext cx="1922233" cy="695175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7770CBE-96DB-4176-9486-42626E7B5693}"/>
                </a:ext>
              </a:extLst>
            </p:cNvPr>
            <p:cNvCxnSpPr>
              <a:cxnSpLocks/>
              <a:stCxn id="21" idx="6"/>
              <a:endCxn id="47" idx="2"/>
            </p:cNvCxnSpPr>
            <p:nvPr/>
          </p:nvCxnSpPr>
          <p:spPr>
            <a:xfrm flipV="1">
              <a:off x="1614588" y="2798268"/>
              <a:ext cx="1922233" cy="1390598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8C20EEDC-698A-4597-AA1A-5581E54C1E98}"/>
                </a:ext>
              </a:extLst>
            </p:cNvPr>
            <p:cNvCxnSpPr>
              <a:cxnSpLocks/>
              <a:stCxn id="18" idx="6"/>
              <a:endCxn id="50" idx="2"/>
            </p:cNvCxnSpPr>
            <p:nvPr/>
          </p:nvCxnSpPr>
          <p:spPr>
            <a:xfrm>
              <a:off x="1614588" y="2798517"/>
              <a:ext cx="1922233" cy="139010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BA7F9F6C-FC10-42A0-B73E-CCB1ECB95E69}"/>
                </a:ext>
              </a:extLst>
            </p:cNvPr>
            <p:cNvCxnSpPr>
              <a:cxnSpLocks/>
              <a:stCxn id="21" idx="6"/>
              <a:endCxn id="50" idx="2"/>
            </p:cNvCxnSpPr>
            <p:nvPr/>
          </p:nvCxnSpPr>
          <p:spPr>
            <a:xfrm flipV="1">
              <a:off x="1614588" y="4188617"/>
              <a:ext cx="1922233" cy="249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BBDF51A4-F2B0-4C26-8135-FCB16B831AEA}"/>
                </a:ext>
              </a:extLst>
            </p:cNvPr>
            <p:cNvCxnSpPr>
              <a:cxnSpLocks/>
              <a:stCxn id="15" idx="6"/>
              <a:endCxn id="50" idx="2"/>
            </p:cNvCxnSpPr>
            <p:nvPr/>
          </p:nvCxnSpPr>
          <p:spPr>
            <a:xfrm>
              <a:off x="1614588" y="3493443"/>
              <a:ext cx="1922233" cy="695174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F6CE443-0DFD-4D65-BC2E-B07F9F962243}"/>
              </a:ext>
            </a:extLst>
          </p:cNvPr>
          <p:cNvGrpSpPr/>
          <p:nvPr/>
        </p:nvGrpSpPr>
        <p:grpSpPr>
          <a:xfrm>
            <a:off x="4805047" y="3193192"/>
            <a:ext cx="1805283" cy="2434098"/>
            <a:chOff x="4551242" y="3176205"/>
            <a:chExt cx="1805283" cy="24340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2C3F0DC6-F1EC-4076-B555-6AD3CADEA82D}"/>
                    </a:ext>
                  </a:extLst>
                </p:cNvPr>
                <p:cNvSpPr/>
                <p:nvPr/>
              </p:nvSpPr>
              <p:spPr>
                <a:xfrm>
                  <a:off x="4551242" y="5192790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287DA9B4-F9AF-477A-B624-0F131E041A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1242" y="5192790"/>
                  <a:ext cx="428625" cy="417513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38100"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E6A7CDEC-B73D-49A6-A038-974D7B40A4F6}"/>
                </a:ext>
              </a:extLst>
            </p:cNvPr>
            <p:cNvCxnSpPr>
              <a:cxnSpLocks/>
              <a:stCxn id="64" idx="7"/>
              <a:endCxn id="44" idx="2"/>
            </p:cNvCxnSpPr>
            <p:nvPr/>
          </p:nvCxnSpPr>
          <p:spPr>
            <a:xfrm flipV="1">
              <a:off x="4917096" y="3871131"/>
              <a:ext cx="1439429" cy="1382802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091102C5-E6F8-443F-90C3-E583071E48C1}"/>
                </a:ext>
              </a:extLst>
            </p:cNvPr>
            <p:cNvCxnSpPr>
              <a:cxnSpLocks/>
              <a:stCxn id="64" idx="7"/>
              <a:endCxn id="47" idx="2"/>
            </p:cNvCxnSpPr>
            <p:nvPr/>
          </p:nvCxnSpPr>
          <p:spPr>
            <a:xfrm flipV="1">
              <a:off x="4917096" y="3176205"/>
              <a:ext cx="1439429" cy="2077728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EC26E2A5-BA4C-4B0B-98E2-FC96E5B8F905}"/>
                </a:ext>
              </a:extLst>
            </p:cNvPr>
            <p:cNvCxnSpPr>
              <a:cxnSpLocks/>
              <a:stCxn id="64" idx="7"/>
              <a:endCxn id="50" idx="2"/>
            </p:cNvCxnSpPr>
            <p:nvPr/>
          </p:nvCxnSpPr>
          <p:spPr>
            <a:xfrm flipV="1">
              <a:off x="4917096" y="4566554"/>
              <a:ext cx="1439429" cy="687379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39F747F-2871-4C04-80CD-4F016058D77E}"/>
                  </a:ext>
                </a:extLst>
              </p:cNvPr>
              <p:cNvSpPr txBox="1"/>
              <p:nvPr/>
            </p:nvSpPr>
            <p:spPr>
              <a:xfrm>
                <a:off x="5440001" y="2719482"/>
                <a:ext cx="5338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39F747F-2871-4C04-80CD-4F016058D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001" y="2719482"/>
                <a:ext cx="53386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F3338D6-EA9C-4628-9A54-731A4DE12BC3}"/>
                  </a:ext>
                </a:extLst>
              </p:cNvPr>
              <p:cNvSpPr txBox="1"/>
              <p:nvPr/>
            </p:nvSpPr>
            <p:spPr>
              <a:xfrm>
                <a:off x="5747483" y="4974281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F3338D6-EA9C-4628-9A54-731A4DE12B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7483" y="4974281"/>
                <a:ext cx="462627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4A91B746-8540-478C-8821-DFF7EA72D975}"/>
              </a:ext>
            </a:extLst>
          </p:cNvPr>
          <p:cNvGrpSpPr/>
          <p:nvPr/>
        </p:nvGrpSpPr>
        <p:grpSpPr>
          <a:xfrm>
            <a:off x="10366971" y="3683060"/>
            <a:ext cx="721743" cy="417513"/>
            <a:chOff x="6407149" y="3889820"/>
            <a:chExt cx="721743" cy="417513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A2E3D288-6814-4848-AA99-95C7632BA6DE}"/>
                </a:ext>
              </a:extLst>
            </p:cNvPr>
            <p:cNvSpPr/>
            <p:nvPr/>
          </p:nvSpPr>
          <p:spPr>
            <a:xfrm>
              <a:off x="6407149" y="3889820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94509EB8-B94D-4D92-BDDF-8B3A24410FB4}"/>
                </a:ext>
              </a:extLst>
            </p:cNvPr>
            <p:cNvCxnSpPr>
              <a:cxnSpLocks/>
              <a:stCxn id="71" idx="6"/>
            </p:cNvCxnSpPr>
            <p:nvPr/>
          </p:nvCxnSpPr>
          <p:spPr>
            <a:xfrm flipV="1">
              <a:off x="6835774" y="4098576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7211856-AEC0-43F6-A30F-454BB668B756}"/>
              </a:ext>
            </a:extLst>
          </p:cNvPr>
          <p:cNvGrpSpPr/>
          <p:nvPr/>
        </p:nvGrpSpPr>
        <p:grpSpPr>
          <a:xfrm>
            <a:off x="7752072" y="3193191"/>
            <a:ext cx="2614899" cy="1390349"/>
            <a:chOff x="4534789" y="2645867"/>
            <a:chExt cx="2614899" cy="1390349"/>
          </a:xfrm>
        </p:grpSpPr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6CDF86E3-C568-404F-9CB9-D0DB4EEFDB1A}"/>
                </a:ext>
              </a:extLst>
            </p:cNvPr>
            <p:cNvCxnSpPr>
              <a:cxnSpLocks/>
              <a:stCxn id="45" idx="6"/>
              <a:endCxn id="71" idx="2"/>
            </p:cNvCxnSpPr>
            <p:nvPr/>
          </p:nvCxnSpPr>
          <p:spPr>
            <a:xfrm>
              <a:off x="4534789" y="3340793"/>
              <a:ext cx="2614899" cy="370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F0CBB779-CAC4-43D1-AD67-75759409B9B5}"/>
                </a:ext>
              </a:extLst>
            </p:cNvPr>
            <p:cNvCxnSpPr>
              <a:cxnSpLocks/>
              <a:stCxn id="51" idx="6"/>
              <a:endCxn id="71" idx="2"/>
            </p:cNvCxnSpPr>
            <p:nvPr/>
          </p:nvCxnSpPr>
          <p:spPr>
            <a:xfrm flipV="1">
              <a:off x="4534789" y="3344493"/>
              <a:ext cx="2614899" cy="691723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7A1DDA22-C5DB-4710-BC83-E40F51234799}"/>
                </a:ext>
              </a:extLst>
            </p:cNvPr>
            <p:cNvCxnSpPr>
              <a:cxnSpLocks/>
              <a:stCxn id="48" idx="6"/>
              <a:endCxn id="71" idx="2"/>
            </p:cNvCxnSpPr>
            <p:nvPr/>
          </p:nvCxnSpPr>
          <p:spPr>
            <a:xfrm>
              <a:off x="4534789" y="2645867"/>
              <a:ext cx="2614899" cy="698626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858347D6-DB03-4F86-AA1B-64CA3ED3EB7B}"/>
                  </a:ext>
                </a:extLst>
              </p:cNvPr>
              <p:cNvSpPr/>
              <p:nvPr/>
            </p:nvSpPr>
            <p:spPr>
              <a:xfrm>
                <a:off x="7955871" y="5227296"/>
                <a:ext cx="428625" cy="41751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858347D6-DB03-4F86-AA1B-64CA3ED3EB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5871" y="5227296"/>
                <a:ext cx="428625" cy="417513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 w="381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AC28571-A2EB-4EBE-AA65-CB42A74C8CA2}"/>
                  </a:ext>
                </a:extLst>
              </p:cNvPr>
              <p:cNvSpPr txBox="1"/>
              <p:nvPr/>
            </p:nvSpPr>
            <p:spPr>
              <a:xfrm>
                <a:off x="8611813" y="2870568"/>
                <a:ext cx="5338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AC28571-A2EB-4EBE-AA65-CB42A74C8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1813" y="2870568"/>
                <a:ext cx="53386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F5263CD-711A-4D23-B0FB-61FDE70F5323}"/>
                  </a:ext>
                </a:extLst>
              </p:cNvPr>
              <p:cNvSpPr txBox="1"/>
              <p:nvPr/>
            </p:nvSpPr>
            <p:spPr>
              <a:xfrm>
                <a:off x="8804733" y="4974281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F5263CD-711A-4D23-B0FB-61FDE70F5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4733" y="4974281"/>
                <a:ext cx="462627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D44953C-E6ED-419C-8296-5B3FC758EA35}"/>
              </a:ext>
            </a:extLst>
          </p:cNvPr>
          <p:cNvCxnSpPr>
            <a:cxnSpLocks/>
            <a:stCxn id="77" idx="7"/>
            <a:endCxn id="71" idx="2"/>
          </p:cNvCxnSpPr>
          <p:nvPr/>
        </p:nvCxnSpPr>
        <p:spPr>
          <a:xfrm flipV="1">
            <a:off x="8321725" y="3891817"/>
            <a:ext cx="2045246" cy="1396622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B935CCC8-09B1-4F8F-B5B0-52A18AD812FD}"/>
              </a:ext>
            </a:extLst>
          </p:cNvPr>
          <p:cNvSpPr/>
          <p:nvPr/>
        </p:nvSpPr>
        <p:spPr>
          <a:xfrm>
            <a:off x="10800272" y="2139351"/>
            <a:ext cx="704658" cy="1500996"/>
          </a:xfrm>
          <a:custGeom>
            <a:avLst/>
            <a:gdLst>
              <a:gd name="connsiteX0" fmla="*/ 681486 w 704658"/>
              <a:gd name="connsiteY0" fmla="*/ 0 h 1500996"/>
              <a:gd name="connsiteX1" fmla="*/ 621102 w 704658"/>
              <a:gd name="connsiteY1" fmla="*/ 940279 h 1500996"/>
              <a:gd name="connsiteX2" fmla="*/ 0 w 704658"/>
              <a:gd name="connsiteY2" fmla="*/ 1500996 h 1500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4658" h="1500996">
                <a:moveTo>
                  <a:pt x="681486" y="0"/>
                </a:moveTo>
                <a:cubicBezTo>
                  <a:pt x="708084" y="345056"/>
                  <a:pt x="734683" y="690113"/>
                  <a:pt x="621102" y="940279"/>
                </a:cubicBezTo>
                <a:cubicBezTo>
                  <a:pt x="507521" y="1190445"/>
                  <a:pt x="253760" y="1345720"/>
                  <a:pt x="0" y="1500996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758590A-ED5F-46D2-85D5-CD50F21EC660}"/>
              </a:ext>
            </a:extLst>
          </p:cNvPr>
          <p:cNvSpPr txBox="1"/>
          <p:nvPr/>
        </p:nvSpPr>
        <p:spPr>
          <a:xfrm>
            <a:off x="10366971" y="1155940"/>
            <a:ext cx="19286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Often no activation function is used!</a:t>
            </a:r>
          </a:p>
        </p:txBody>
      </p:sp>
    </p:spTree>
    <p:extLst>
      <p:ext uri="{BB962C8B-B14F-4D97-AF65-F5344CB8AC3E}">
        <p14:creationId xmlns:p14="http://schemas.microsoft.com/office/powerpoint/2010/main" val="13141521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312D1-6A57-4155-B204-EE7BE7CA6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Problem as a NN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88FC16D-257E-4A75-9C82-ECD6C47158E5}"/>
              </a:ext>
            </a:extLst>
          </p:cNvPr>
          <p:cNvSpPr/>
          <p:nvPr/>
        </p:nvSpPr>
        <p:spPr>
          <a:xfrm>
            <a:off x="4126595" y="2070340"/>
            <a:ext cx="3062377" cy="39595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Dense Layer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A597085-DB70-410C-87F2-FE151C9E11B9}"/>
              </a:ext>
            </a:extLst>
          </p:cNvPr>
          <p:cNvGrpSpPr/>
          <p:nvPr/>
        </p:nvGrpSpPr>
        <p:grpSpPr>
          <a:xfrm>
            <a:off x="3919619" y="2784921"/>
            <a:ext cx="428626" cy="2418557"/>
            <a:chOff x="4071726" y="2784921"/>
            <a:chExt cx="428626" cy="24185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26DDDBC4-E27D-4D1A-8016-F03195C2371E}"/>
                    </a:ext>
                  </a:extLst>
                </p:cNvPr>
                <p:cNvSpPr/>
                <p:nvPr/>
              </p:nvSpPr>
              <p:spPr>
                <a:xfrm>
                  <a:off x="4071727" y="278492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EB077806-A003-475C-B2CA-8127F7A055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7" y="2784921"/>
                  <a:ext cx="428625" cy="417513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C06C1E23-DA04-4ABD-9C78-5967E0B89C20}"/>
                    </a:ext>
                  </a:extLst>
                </p:cNvPr>
                <p:cNvSpPr/>
                <p:nvPr/>
              </p:nvSpPr>
              <p:spPr>
                <a:xfrm>
                  <a:off x="4071726" y="333737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3BE5D216-9179-4B2A-BD9F-083E81C97D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6" y="3337371"/>
                  <a:ext cx="428625" cy="417513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C5F1139C-D4A4-48C5-968C-0A7C8D696F6E}"/>
                    </a:ext>
                  </a:extLst>
                </p:cNvPr>
                <p:cNvSpPr/>
                <p:nvPr/>
              </p:nvSpPr>
              <p:spPr>
                <a:xfrm>
                  <a:off x="4071726" y="388982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16A5C68C-4D50-495F-A14B-81CD601F77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6" y="3889821"/>
                  <a:ext cx="428625" cy="417513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8A1CFEF3-A2CC-4D40-96C0-A6C21EB1A6FD}"/>
                    </a:ext>
                  </a:extLst>
                </p:cNvPr>
                <p:cNvSpPr/>
                <p:nvPr/>
              </p:nvSpPr>
              <p:spPr>
                <a:xfrm>
                  <a:off x="4071726" y="444227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9E606686-56EA-4A7E-A576-DEE9539A13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6" y="4442271"/>
                  <a:ext cx="428625" cy="417513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20F3FE9-590C-4BFB-B123-0296FA6989E6}"/>
                </a:ext>
              </a:extLst>
            </p:cNvPr>
            <p:cNvSpPr txBox="1"/>
            <p:nvPr/>
          </p:nvSpPr>
          <p:spPr>
            <a:xfrm>
              <a:off x="4116765" y="4442271"/>
              <a:ext cx="45719" cy="761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CC7D435-FC9F-4441-85CB-DFCA731436A2}"/>
              </a:ext>
            </a:extLst>
          </p:cNvPr>
          <p:cNvGrpSpPr/>
          <p:nvPr/>
        </p:nvGrpSpPr>
        <p:grpSpPr>
          <a:xfrm>
            <a:off x="6255042" y="3889819"/>
            <a:ext cx="1441451" cy="417514"/>
            <a:chOff x="6407149" y="3889819"/>
            <a:chExt cx="1441451" cy="41751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D4F4F1A-D46B-48C5-8D1D-A201234B9D45}"/>
                </a:ext>
              </a:extLst>
            </p:cNvPr>
            <p:cNvSpPr/>
            <p:nvPr/>
          </p:nvSpPr>
          <p:spPr>
            <a:xfrm>
              <a:off x="6407149" y="3889820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036811AC-C640-4F2E-AF60-1EAF0CE90200}"/>
                    </a:ext>
                  </a:extLst>
                </p:cNvPr>
                <p:cNvSpPr/>
                <p:nvPr/>
              </p:nvSpPr>
              <p:spPr>
                <a:xfrm>
                  <a:off x="7128892" y="3889819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8FDF7DCC-34B1-4E92-97D6-212678DC05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892" y="3889819"/>
                  <a:ext cx="428625" cy="417513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DC91338-276A-4E84-8101-6659AF8EB43E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 flipV="1">
              <a:off x="6835774" y="4098576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2DCAE7F-5B90-47D5-809B-09F04ED28CFE}"/>
                </a:ext>
              </a:extLst>
            </p:cNvPr>
            <p:cNvCxnSpPr>
              <a:cxnSpLocks/>
              <a:stCxn id="13" idx="6"/>
            </p:cNvCxnSpPr>
            <p:nvPr/>
          </p:nvCxnSpPr>
          <p:spPr>
            <a:xfrm>
              <a:off x="7557517" y="4098576"/>
              <a:ext cx="291083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46B522A-DAF9-4C17-A981-C576AB666E08}"/>
              </a:ext>
            </a:extLst>
          </p:cNvPr>
          <p:cNvGrpSpPr/>
          <p:nvPr/>
        </p:nvGrpSpPr>
        <p:grpSpPr>
          <a:xfrm>
            <a:off x="4348244" y="2993678"/>
            <a:ext cx="1906798" cy="1657350"/>
            <a:chOff x="4348244" y="2993678"/>
            <a:chExt cx="1906798" cy="1657350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A5EE274-C8A2-4F95-942C-5A7C1C577FAA}"/>
                </a:ext>
              </a:extLst>
            </p:cNvPr>
            <p:cNvCxnSpPr>
              <a:cxnSpLocks/>
              <a:stCxn id="6" idx="6"/>
              <a:endCxn id="12" idx="2"/>
            </p:cNvCxnSpPr>
            <p:nvPr/>
          </p:nvCxnSpPr>
          <p:spPr>
            <a:xfrm>
              <a:off x="4348245" y="2993678"/>
              <a:ext cx="1906797" cy="1104899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C8F1A58-81F6-42EF-8590-A166DF48E972}"/>
                </a:ext>
              </a:extLst>
            </p:cNvPr>
            <p:cNvCxnSpPr>
              <a:cxnSpLocks/>
              <a:stCxn id="7" idx="6"/>
              <a:endCxn id="12" idx="2"/>
            </p:cNvCxnSpPr>
            <p:nvPr/>
          </p:nvCxnSpPr>
          <p:spPr>
            <a:xfrm>
              <a:off x="4348244" y="3546128"/>
              <a:ext cx="1906798" cy="552449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992A914-63F4-43C2-942D-02C50112F1C2}"/>
                </a:ext>
              </a:extLst>
            </p:cNvPr>
            <p:cNvCxnSpPr>
              <a:cxnSpLocks/>
              <a:stCxn id="8" idx="6"/>
              <a:endCxn id="12" idx="2"/>
            </p:cNvCxnSpPr>
            <p:nvPr/>
          </p:nvCxnSpPr>
          <p:spPr>
            <a:xfrm flipV="1">
              <a:off x="4348244" y="4098577"/>
              <a:ext cx="1906798" cy="1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CF05ACD-2503-4BD7-BF5B-E1899C42E7C8}"/>
                </a:ext>
              </a:extLst>
            </p:cNvPr>
            <p:cNvCxnSpPr>
              <a:cxnSpLocks/>
              <a:stCxn id="9" idx="6"/>
              <a:endCxn id="12" idx="2"/>
            </p:cNvCxnSpPr>
            <p:nvPr/>
          </p:nvCxnSpPr>
          <p:spPr>
            <a:xfrm flipV="1">
              <a:off x="4348244" y="4098577"/>
              <a:ext cx="1906798" cy="552451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CDC629E-5B74-4F67-9D96-655D8BF27EBF}"/>
              </a:ext>
            </a:extLst>
          </p:cNvPr>
          <p:cNvGrpSpPr/>
          <p:nvPr/>
        </p:nvGrpSpPr>
        <p:grpSpPr>
          <a:xfrm>
            <a:off x="4399135" y="4098577"/>
            <a:ext cx="1864533" cy="1511726"/>
            <a:chOff x="4551242" y="4098577"/>
            <a:chExt cx="1864533" cy="15117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29528CDC-F5F9-415C-958E-BCADDE3B3C1D}"/>
                    </a:ext>
                  </a:extLst>
                </p:cNvPr>
                <p:cNvSpPr/>
                <p:nvPr/>
              </p:nvSpPr>
              <p:spPr>
                <a:xfrm>
                  <a:off x="4551242" y="5192790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A7ED19E2-C8C5-44F3-8917-03D49600FD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1242" y="5192790"/>
                  <a:ext cx="428625" cy="41751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38100"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5F8E87A-8C8B-4205-A1AF-0782D41E349C}"/>
                </a:ext>
              </a:extLst>
            </p:cNvPr>
            <p:cNvCxnSpPr>
              <a:cxnSpLocks/>
              <a:stCxn id="22" idx="7"/>
              <a:endCxn id="12" idx="2"/>
            </p:cNvCxnSpPr>
            <p:nvPr/>
          </p:nvCxnSpPr>
          <p:spPr>
            <a:xfrm flipV="1">
              <a:off x="4917096" y="4098577"/>
              <a:ext cx="1498679" cy="1155356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44933A4-A41D-4657-86EE-553CD285ACB5}"/>
              </a:ext>
            </a:extLst>
          </p:cNvPr>
          <p:cNvSpPr/>
          <p:nvPr/>
        </p:nvSpPr>
        <p:spPr>
          <a:xfrm>
            <a:off x="2001328" y="2355011"/>
            <a:ext cx="1794295" cy="767751"/>
          </a:xfrm>
          <a:custGeom>
            <a:avLst/>
            <a:gdLst>
              <a:gd name="connsiteX0" fmla="*/ 1794295 w 1794295"/>
              <a:gd name="connsiteY0" fmla="*/ 595223 h 666047"/>
              <a:gd name="connsiteX1" fmla="*/ 577970 w 1794295"/>
              <a:gd name="connsiteY1" fmla="*/ 612476 h 666047"/>
              <a:gd name="connsiteX2" fmla="*/ 0 w 1794295"/>
              <a:gd name="connsiteY2" fmla="*/ 0 h 666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4295" h="666047">
                <a:moveTo>
                  <a:pt x="1794295" y="595223"/>
                </a:moveTo>
                <a:cubicBezTo>
                  <a:pt x="1335657" y="653451"/>
                  <a:pt x="877019" y="711680"/>
                  <a:pt x="577970" y="612476"/>
                </a:cubicBezTo>
                <a:cubicBezTo>
                  <a:pt x="278921" y="513272"/>
                  <a:pt x="139460" y="256636"/>
                  <a:pt x="0" y="0"/>
                </a:cubicBezTo>
              </a:path>
            </a:pathLst>
          </a:custGeom>
          <a:noFill/>
          <a:ln w="28575"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5DC6F0C-53A1-45FC-9072-6831A5C61ABE}"/>
              </a:ext>
            </a:extLst>
          </p:cNvPr>
          <p:cNvSpPr/>
          <p:nvPr/>
        </p:nvSpPr>
        <p:spPr>
          <a:xfrm>
            <a:off x="1975449" y="3364302"/>
            <a:ext cx="1785668" cy="210661"/>
          </a:xfrm>
          <a:custGeom>
            <a:avLst/>
            <a:gdLst>
              <a:gd name="connsiteX0" fmla="*/ 1785668 w 1785668"/>
              <a:gd name="connsiteY0" fmla="*/ 172528 h 210661"/>
              <a:gd name="connsiteX1" fmla="*/ 715993 w 1785668"/>
              <a:gd name="connsiteY1" fmla="*/ 198407 h 210661"/>
              <a:gd name="connsiteX2" fmla="*/ 0 w 1785668"/>
              <a:gd name="connsiteY2" fmla="*/ 0 h 210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5668" h="210661">
                <a:moveTo>
                  <a:pt x="1785668" y="172528"/>
                </a:moveTo>
                <a:cubicBezTo>
                  <a:pt x="1399636" y="199845"/>
                  <a:pt x="1013604" y="227162"/>
                  <a:pt x="715993" y="198407"/>
                </a:cubicBezTo>
                <a:cubicBezTo>
                  <a:pt x="418382" y="169652"/>
                  <a:pt x="209191" y="84826"/>
                  <a:pt x="0" y="0"/>
                </a:cubicBezTo>
              </a:path>
            </a:pathLst>
          </a:custGeom>
          <a:noFill/>
          <a:ln w="28575"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0896DF-5F94-430D-9BBA-D737C66C0C9A}"/>
              </a:ext>
            </a:extLst>
          </p:cNvPr>
          <p:cNvSpPr txBox="1"/>
          <p:nvPr/>
        </p:nvSpPr>
        <p:spPr>
          <a:xfrm>
            <a:off x="1399368" y="2011767"/>
            <a:ext cx="1203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Tumor Size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EF4CCC-2D57-4A42-A885-6A602A78E8E9}"/>
              </a:ext>
            </a:extLst>
          </p:cNvPr>
          <p:cNvSpPr txBox="1"/>
          <p:nvPr/>
        </p:nvSpPr>
        <p:spPr>
          <a:xfrm>
            <a:off x="1514784" y="3045422"/>
            <a:ext cx="540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C69A2AE-B6DA-4458-ACAD-816BF6DC3565}"/>
              </a:ext>
            </a:extLst>
          </p:cNvPr>
          <p:cNvSpPr/>
          <p:nvPr/>
        </p:nvSpPr>
        <p:spPr>
          <a:xfrm>
            <a:off x="7358332" y="4408098"/>
            <a:ext cx="1509623" cy="914400"/>
          </a:xfrm>
          <a:custGeom>
            <a:avLst/>
            <a:gdLst>
              <a:gd name="connsiteX0" fmla="*/ 1509623 w 1509623"/>
              <a:gd name="connsiteY0" fmla="*/ 914400 h 914400"/>
              <a:gd name="connsiteX1" fmla="*/ 422694 w 1509623"/>
              <a:gd name="connsiteY1" fmla="*/ 577970 h 914400"/>
              <a:gd name="connsiteX2" fmla="*/ 0 w 1509623"/>
              <a:gd name="connsiteY2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9623" h="914400">
                <a:moveTo>
                  <a:pt x="1509623" y="914400"/>
                </a:moveTo>
                <a:cubicBezTo>
                  <a:pt x="1091960" y="822385"/>
                  <a:pt x="674298" y="730370"/>
                  <a:pt x="422694" y="577970"/>
                </a:cubicBezTo>
                <a:cubicBezTo>
                  <a:pt x="171090" y="425570"/>
                  <a:pt x="85545" y="212785"/>
                  <a:pt x="0" y="0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E9AB982-D286-4572-8DED-7BEFE7AA890A}"/>
                  </a:ext>
                </a:extLst>
              </p:cNvPr>
              <p:cNvSpPr txBox="1"/>
              <p:nvPr/>
            </p:nvSpPr>
            <p:spPr>
              <a:xfrm>
                <a:off x="8867955" y="5055525"/>
                <a:ext cx="1795555" cy="894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Sigmoid function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E9AB982-D286-4572-8DED-7BEFE7AA8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7955" y="5055525"/>
                <a:ext cx="1795555" cy="894347"/>
              </a:xfrm>
              <a:prstGeom prst="rect">
                <a:avLst/>
              </a:prstGeom>
              <a:blipFill>
                <a:blip r:embed="rId8"/>
                <a:stretch>
                  <a:fillRect l="-2381" t="-3401" r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B8456E41-AC3F-4492-AA30-0B9D57D0895B}"/>
              </a:ext>
            </a:extLst>
          </p:cNvPr>
          <p:cNvSpPr/>
          <p:nvPr/>
        </p:nvSpPr>
        <p:spPr>
          <a:xfrm>
            <a:off x="6443932" y="2646542"/>
            <a:ext cx="1334418" cy="1114575"/>
          </a:xfrm>
          <a:custGeom>
            <a:avLst/>
            <a:gdLst>
              <a:gd name="connsiteX0" fmla="*/ 1621766 w 1621766"/>
              <a:gd name="connsiteY0" fmla="*/ 0 h 1112808"/>
              <a:gd name="connsiteX1" fmla="*/ 319177 w 1621766"/>
              <a:gd name="connsiteY1" fmla="*/ 405442 h 1112808"/>
              <a:gd name="connsiteX2" fmla="*/ 0 w 1621766"/>
              <a:gd name="connsiteY2" fmla="*/ 1112808 h 1112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1766" h="1112808">
                <a:moveTo>
                  <a:pt x="1621766" y="0"/>
                </a:moveTo>
                <a:cubicBezTo>
                  <a:pt x="1105618" y="109987"/>
                  <a:pt x="589471" y="219974"/>
                  <a:pt x="319177" y="405442"/>
                </a:cubicBezTo>
                <a:cubicBezTo>
                  <a:pt x="48883" y="590910"/>
                  <a:pt x="24441" y="851859"/>
                  <a:pt x="0" y="1112808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72ECBD0-DCE8-48C3-B0BB-2CF0D508766E}"/>
                  </a:ext>
                </a:extLst>
              </p:cNvPr>
              <p:cNvSpPr txBox="1"/>
              <p:nvPr/>
            </p:nvSpPr>
            <p:spPr>
              <a:xfrm>
                <a:off x="7550951" y="1899445"/>
                <a:ext cx="315971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Neuron output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72ECBD0-DCE8-48C3-B0BB-2CF0D5087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951" y="1899445"/>
                <a:ext cx="3159711" cy="646331"/>
              </a:xfrm>
              <a:prstGeom prst="rect">
                <a:avLst/>
              </a:prstGeom>
              <a:blipFill>
                <a:blip r:embed="rId9"/>
                <a:stretch>
                  <a:fillRect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251E602-C913-4A58-AA7E-3F880816EAE6}"/>
                  </a:ext>
                </a:extLst>
              </p:cNvPr>
              <p:cNvSpPr txBox="1"/>
              <p:nvPr/>
            </p:nvSpPr>
            <p:spPr>
              <a:xfrm>
                <a:off x="5367516" y="4690870"/>
                <a:ext cx="4270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251E602-C913-4A58-AA7E-3F880816E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516" y="4690870"/>
                <a:ext cx="427040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EF02E07-9216-4FD2-B490-86DB0111B1B7}"/>
                  </a:ext>
                </a:extLst>
              </p:cNvPr>
              <p:cNvSpPr txBox="1"/>
              <p:nvPr/>
            </p:nvSpPr>
            <p:spPr>
              <a:xfrm>
                <a:off x="4817127" y="2980366"/>
                <a:ext cx="5018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EF02E07-9216-4FD2-B490-86DB0111B1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127" y="2980366"/>
                <a:ext cx="50180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AB44210-55BE-4EBB-A49C-A487FDB6F85E}"/>
                  </a:ext>
                </a:extLst>
              </p:cNvPr>
              <p:cNvSpPr txBox="1"/>
              <p:nvPr/>
            </p:nvSpPr>
            <p:spPr>
              <a:xfrm>
                <a:off x="4555219" y="4442817"/>
                <a:ext cx="5001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AB44210-55BE-4EBB-A49C-A487FDB6F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5219" y="4442817"/>
                <a:ext cx="50013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673A0FC-2E47-4B1E-9954-AE9541CC292A}"/>
                  </a:ext>
                </a:extLst>
              </p:cNvPr>
              <p:cNvSpPr txBox="1"/>
              <p:nvPr/>
            </p:nvSpPr>
            <p:spPr>
              <a:xfrm>
                <a:off x="4466715" y="3717481"/>
                <a:ext cx="5071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673A0FC-2E47-4B1E-9954-AE9541CC2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715" y="3717481"/>
                <a:ext cx="50712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3E408AD-6A49-4115-8C48-64E94D6669F5}"/>
                  </a:ext>
                </a:extLst>
              </p:cNvPr>
              <p:cNvSpPr txBox="1"/>
              <p:nvPr/>
            </p:nvSpPr>
            <p:spPr>
              <a:xfrm>
                <a:off x="4647444" y="3337151"/>
                <a:ext cx="5071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3E408AD-6A49-4115-8C48-64E94D666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444" y="3337151"/>
                <a:ext cx="50712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2A42C086-02A3-40FC-8BEE-CBA446E8BB5F}"/>
              </a:ext>
            </a:extLst>
          </p:cNvPr>
          <p:cNvSpPr/>
          <p:nvPr/>
        </p:nvSpPr>
        <p:spPr>
          <a:xfrm>
            <a:off x="7565366" y="3364302"/>
            <a:ext cx="1285336" cy="577970"/>
          </a:xfrm>
          <a:custGeom>
            <a:avLst/>
            <a:gdLst>
              <a:gd name="connsiteX0" fmla="*/ 1285336 w 1285336"/>
              <a:gd name="connsiteY0" fmla="*/ 0 h 577970"/>
              <a:gd name="connsiteX1" fmla="*/ 353683 w 1285336"/>
              <a:gd name="connsiteY1" fmla="*/ 120770 h 577970"/>
              <a:gd name="connsiteX2" fmla="*/ 0 w 1285336"/>
              <a:gd name="connsiteY2" fmla="*/ 577970 h 577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5336" h="577970">
                <a:moveTo>
                  <a:pt x="1285336" y="0"/>
                </a:moveTo>
                <a:cubicBezTo>
                  <a:pt x="926621" y="12221"/>
                  <a:pt x="567906" y="24442"/>
                  <a:pt x="353683" y="120770"/>
                </a:cubicBezTo>
                <a:cubicBezTo>
                  <a:pt x="139460" y="217098"/>
                  <a:pt x="69730" y="397534"/>
                  <a:pt x="0" y="577970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619B488-2B21-4A6B-B3D4-0C791F00C61C}"/>
                  </a:ext>
                </a:extLst>
              </p:cNvPr>
              <p:cNvSpPr txBox="1"/>
              <p:nvPr/>
            </p:nvSpPr>
            <p:spPr>
              <a:xfrm>
                <a:off x="8712280" y="2980366"/>
                <a:ext cx="268560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Outputs values from 0 to 1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&lt;0.5</m:t>
                    </m:r>
                  </m:oMath>
                </a14:m>
                <a:r>
                  <a:rPr lang="en-US" dirty="0"/>
                  <a:t> – class 0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≥0.5</m:t>
                    </m:r>
                  </m:oMath>
                </a14:m>
                <a:r>
                  <a:rPr lang="en-US" dirty="0"/>
                  <a:t> – class 1</a:t>
                </a: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619B488-2B21-4A6B-B3D4-0C791F00C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2280" y="2980366"/>
                <a:ext cx="2685607" cy="923330"/>
              </a:xfrm>
              <a:prstGeom prst="rect">
                <a:avLst/>
              </a:prstGeom>
              <a:blipFill>
                <a:blip r:embed="rId15"/>
                <a:stretch>
                  <a:fillRect l="-1361" t="-3974" r="-1361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Oval 38">
            <a:extLst>
              <a:ext uri="{FF2B5EF4-FFF2-40B4-BE49-F238E27FC236}">
                <a16:creationId xmlns:a16="http://schemas.microsoft.com/office/drawing/2014/main" id="{E063E7CA-350C-413C-B3FE-B52CB96FC326}"/>
              </a:ext>
            </a:extLst>
          </p:cNvPr>
          <p:cNvSpPr/>
          <p:nvPr/>
        </p:nvSpPr>
        <p:spPr>
          <a:xfrm>
            <a:off x="7711540" y="3609913"/>
            <a:ext cx="964587" cy="97732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Cross Entropy Loss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7034A0B-F1B0-4286-BDB7-44DB561AFB19}"/>
              </a:ext>
            </a:extLst>
          </p:cNvPr>
          <p:cNvCxnSpPr>
            <a:cxnSpLocks/>
          </p:cNvCxnSpPr>
          <p:nvPr/>
        </p:nvCxnSpPr>
        <p:spPr>
          <a:xfrm>
            <a:off x="8676127" y="4098575"/>
            <a:ext cx="29108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4771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E1269-039D-459A-B586-704DA843C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 Regression Problem as a 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26891-3A3F-4E83-93AD-B810EFF4E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1C28F22-B12F-4805-BB01-471A88B29001}"/>
              </a:ext>
            </a:extLst>
          </p:cNvPr>
          <p:cNvSpPr/>
          <p:nvPr/>
        </p:nvSpPr>
        <p:spPr>
          <a:xfrm>
            <a:off x="4126595" y="2070340"/>
            <a:ext cx="3062377" cy="39595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Dense Layer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CCB5C48-70FF-4A47-A1E7-89714C7E3E70}"/>
              </a:ext>
            </a:extLst>
          </p:cNvPr>
          <p:cNvGrpSpPr/>
          <p:nvPr/>
        </p:nvGrpSpPr>
        <p:grpSpPr>
          <a:xfrm>
            <a:off x="3919619" y="2784921"/>
            <a:ext cx="428626" cy="2418557"/>
            <a:chOff x="4071726" y="2784921"/>
            <a:chExt cx="428626" cy="24185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9AAB56E2-12F0-4F86-BBA9-1C8BA3F8F245}"/>
                    </a:ext>
                  </a:extLst>
                </p:cNvPr>
                <p:cNvSpPr/>
                <p:nvPr/>
              </p:nvSpPr>
              <p:spPr>
                <a:xfrm>
                  <a:off x="4071727" y="278492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EB077806-A003-475C-B2CA-8127F7A055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7" y="2784921"/>
                  <a:ext cx="428625" cy="417513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E75D28CB-6C75-4A28-9E09-202352D5B78B}"/>
                    </a:ext>
                  </a:extLst>
                </p:cNvPr>
                <p:cNvSpPr/>
                <p:nvPr/>
              </p:nvSpPr>
              <p:spPr>
                <a:xfrm>
                  <a:off x="4071726" y="333737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3BE5D216-9179-4B2A-BD9F-083E81C97D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6" y="3337371"/>
                  <a:ext cx="428625" cy="417513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5490F868-39B6-42E9-90E7-81A679E7884F}"/>
                    </a:ext>
                  </a:extLst>
                </p:cNvPr>
                <p:cNvSpPr/>
                <p:nvPr/>
              </p:nvSpPr>
              <p:spPr>
                <a:xfrm>
                  <a:off x="4071726" y="388982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16A5C68C-4D50-495F-A14B-81CD601F77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6" y="3889821"/>
                  <a:ext cx="428625" cy="417513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6DC1F78F-D4C4-49F3-A87F-83110CE68A64}"/>
                    </a:ext>
                  </a:extLst>
                </p:cNvPr>
                <p:cNvSpPr/>
                <p:nvPr/>
              </p:nvSpPr>
              <p:spPr>
                <a:xfrm>
                  <a:off x="4071726" y="4442271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9E606686-56EA-4A7E-A576-DEE9539A13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726" y="4442271"/>
                  <a:ext cx="428625" cy="417513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05EE468-6738-4E1A-8054-29BA131C8BA2}"/>
                </a:ext>
              </a:extLst>
            </p:cNvPr>
            <p:cNvSpPr txBox="1"/>
            <p:nvPr/>
          </p:nvSpPr>
          <p:spPr>
            <a:xfrm>
              <a:off x="4116765" y="4442271"/>
              <a:ext cx="45719" cy="761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9B546BA-DCF6-446C-BD5C-AD7679AC6199}"/>
              </a:ext>
            </a:extLst>
          </p:cNvPr>
          <p:cNvGrpSpPr/>
          <p:nvPr/>
        </p:nvGrpSpPr>
        <p:grpSpPr>
          <a:xfrm>
            <a:off x="6988279" y="3889820"/>
            <a:ext cx="721743" cy="417513"/>
            <a:chOff x="6407149" y="3889820"/>
            <a:chExt cx="721743" cy="417513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0AF5C29-E856-40D8-948F-88AF3AA3DFD5}"/>
                </a:ext>
              </a:extLst>
            </p:cNvPr>
            <p:cNvSpPr/>
            <p:nvPr/>
          </p:nvSpPr>
          <p:spPr>
            <a:xfrm>
              <a:off x="6407149" y="3889820"/>
              <a:ext cx="428625" cy="4175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D57E5BF-2FAF-4927-AF64-08D35F28A896}"/>
                </a:ext>
              </a:extLst>
            </p:cNvPr>
            <p:cNvCxnSpPr>
              <a:cxnSpLocks/>
              <a:stCxn id="12" idx="6"/>
            </p:cNvCxnSpPr>
            <p:nvPr/>
          </p:nvCxnSpPr>
          <p:spPr>
            <a:xfrm flipV="1">
              <a:off x="6835774" y="4098576"/>
              <a:ext cx="29311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A5FF4E9-4336-41BD-BF38-379B84D7C7DC}"/>
              </a:ext>
            </a:extLst>
          </p:cNvPr>
          <p:cNvGrpSpPr/>
          <p:nvPr/>
        </p:nvGrpSpPr>
        <p:grpSpPr>
          <a:xfrm>
            <a:off x="4348244" y="2993678"/>
            <a:ext cx="2640035" cy="1657350"/>
            <a:chOff x="4348244" y="2993678"/>
            <a:chExt cx="2640035" cy="1657350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C13AE23-BAFA-43A0-A4C3-3321684B0FAD}"/>
                </a:ext>
              </a:extLst>
            </p:cNvPr>
            <p:cNvCxnSpPr>
              <a:cxnSpLocks/>
              <a:stCxn id="6" idx="6"/>
              <a:endCxn id="12" idx="2"/>
            </p:cNvCxnSpPr>
            <p:nvPr/>
          </p:nvCxnSpPr>
          <p:spPr>
            <a:xfrm>
              <a:off x="4348245" y="2993678"/>
              <a:ext cx="2640034" cy="1104899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47AA4BF-71AF-47A5-AC90-7EDB63652750}"/>
                </a:ext>
              </a:extLst>
            </p:cNvPr>
            <p:cNvCxnSpPr>
              <a:cxnSpLocks/>
              <a:stCxn id="7" idx="6"/>
              <a:endCxn id="12" idx="2"/>
            </p:cNvCxnSpPr>
            <p:nvPr/>
          </p:nvCxnSpPr>
          <p:spPr>
            <a:xfrm>
              <a:off x="4348244" y="3546128"/>
              <a:ext cx="2640035" cy="552449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C587910-3D5D-4E73-8243-14139285B9B1}"/>
                </a:ext>
              </a:extLst>
            </p:cNvPr>
            <p:cNvCxnSpPr>
              <a:cxnSpLocks/>
              <a:stCxn id="8" idx="6"/>
              <a:endCxn id="12" idx="2"/>
            </p:cNvCxnSpPr>
            <p:nvPr/>
          </p:nvCxnSpPr>
          <p:spPr>
            <a:xfrm flipV="1">
              <a:off x="4348244" y="4098577"/>
              <a:ext cx="2640035" cy="1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4FED7F1-7BEC-4D1F-8F18-5A57546B3CF4}"/>
                </a:ext>
              </a:extLst>
            </p:cNvPr>
            <p:cNvCxnSpPr>
              <a:cxnSpLocks/>
              <a:stCxn id="9" idx="6"/>
              <a:endCxn id="12" idx="2"/>
            </p:cNvCxnSpPr>
            <p:nvPr/>
          </p:nvCxnSpPr>
          <p:spPr>
            <a:xfrm flipV="1">
              <a:off x="4348244" y="4098577"/>
              <a:ext cx="2640035" cy="552451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9E68509-1B2B-422A-BBE5-7CDCE270FAE4}"/>
              </a:ext>
            </a:extLst>
          </p:cNvPr>
          <p:cNvGrpSpPr/>
          <p:nvPr/>
        </p:nvGrpSpPr>
        <p:grpSpPr>
          <a:xfrm>
            <a:off x="4399135" y="4098577"/>
            <a:ext cx="2589144" cy="1511726"/>
            <a:chOff x="4551242" y="4098577"/>
            <a:chExt cx="2589144" cy="15117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BCA89396-B08A-4AE6-9060-C1912638D77C}"/>
                    </a:ext>
                  </a:extLst>
                </p:cNvPr>
                <p:cNvSpPr/>
                <p:nvPr/>
              </p:nvSpPr>
              <p:spPr>
                <a:xfrm>
                  <a:off x="4551242" y="5192790"/>
                  <a:ext cx="428625" cy="4175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A7ED19E2-C8C5-44F3-8917-03D49600FD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1242" y="5192790"/>
                  <a:ext cx="428625" cy="41751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38100"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52DD96E-EB22-475B-A4C2-12F4D165051A}"/>
                </a:ext>
              </a:extLst>
            </p:cNvPr>
            <p:cNvCxnSpPr>
              <a:cxnSpLocks/>
              <a:stCxn id="20" idx="7"/>
              <a:endCxn id="12" idx="2"/>
            </p:cNvCxnSpPr>
            <p:nvPr/>
          </p:nvCxnSpPr>
          <p:spPr>
            <a:xfrm flipV="1">
              <a:off x="4917096" y="4098577"/>
              <a:ext cx="2223290" cy="1155356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1441ACD-9F9F-4428-BC7A-DF6E0043F21E}"/>
                  </a:ext>
                </a:extLst>
              </p:cNvPr>
              <p:cNvSpPr txBox="1"/>
              <p:nvPr/>
            </p:nvSpPr>
            <p:spPr>
              <a:xfrm>
                <a:off x="5482262" y="4739621"/>
                <a:ext cx="4270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1441ACD-9F9F-4428-BC7A-DF6E0043F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262" y="4739621"/>
                <a:ext cx="42704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B1CA662-11F8-4EB0-9636-7223E5281DFF}"/>
                  </a:ext>
                </a:extLst>
              </p:cNvPr>
              <p:cNvSpPr txBox="1"/>
              <p:nvPr/>
            </p:nvSpPr>
            <p:spPr>
              <a:xfrm>
                <a:off x="4835807" y="2927977"/>
                <a:ext cx="5018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B1CA662-11F8-4EB0-9636-7223E5281D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5807" y="2927977"/>
                <a:ext cx="50180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8DD7DE4-77DA-4FC3-AE56-7F793E1F62D3}"/>
                  </a:ext>
                </a:extLst>
              </p:cNvPr>
              <p:cNvSpPr txBox="1"/>
              <p:nvPr/>
            </p:nvSpPr>
            <p:spPr>
              <a:xfrm>
                <a:off x="4456812" y="4184246"/>
                <a:ext cx="5001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8DD7DE4-77DA-4FC3-AE56-7F793E1F6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812" y="4184246"/>
                <a:ext cx="50013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EFEE68D-790C-4824-A632-6147F48B3D42}"/>
                  </a:ext>
                </a:extLst>
              </p:cNvPr>
              <p:cNvSpPr txBox="1"/>
              <p:nvPr/>
            </p:nvSpPr>
            <p:spPr>
              <a:xfrm>
                <a:off x="4520666" y="3744342"/>
                <a:ext cx="5071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EFEE68D-790C-4824-A632-6147F48B3D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666" y="3744342"/>
                <a:ext cx="50712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DC4BAA5-9DA9-4155-9933-639940555501}"/>
                  </a:ext>
                </a:extLst>
              </p:cNvPr>
              <p:cNvSpPr txBox="1"/>
              <p:nvPr/>
            </p:nvSpPr>
            <p:spPr>
              <a:xfrm>
                <a:off x="4602456" y="3297309"/>
                <a:ext cx="5071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DC4BAA5-9DA9-4155-9933-639940555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2456" y="3297309"/>
                <a:ext cx="50712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0FD9CF7-5E97-4CE6-9F71-AF3AEA55A85F}"/>
              </a:ext>
            </a:extLst>
          </p:cNvPr>
          <p:cNvSpPr/>
          <p:nvPr/>
        </p:nvSpPr>
        <p:spPr>
          <a:xfrm>
            <a:off x="7470475" y="2950234"/>
            <a:ext cx="1595887" cy="888521"/>
          </a:xfrm>
          <a:custGeom>
            <a:avLst/>
            <a:gdLst>
              <a:gd name="connsiteX0" fmla="*/ 0 w 1595887"/>
              <a:gd name="connsiteY0" fmla="*/ 888521 h 888521"/>
              <a:gd name="connsiteX1" fmla="*/ 353683 w 1595887"/>
              <a:gd name="connsiteY1" fmla="*/ 301924 h 888521"/>
              <a:gd name="connsiteX2" fmla="*/ 1595887 w 1595887"/>
              <a:gd name="connsiteY2" fmla="*/ 0 h 888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5887" h="888521">
                <a:moveTo>
                  <a:pt x="0" y="888521"/>
                </a:moveTo>
                <a:cubicBezTo>
                  <a:pt x="43851" y="669266"/>
                  <a:pt x="87702" y="450011"/>
                  <a:pt x="353683" y="301924"/>
                </a:cubicBezTo>
                <a:cubicBezTo>
                  <a:pt x="619664" y="153837"/>
                  <a:pt x="1107775" y="76918"/>
                  <a:pt x="1595887" y="0"/>
                </a:cubicBezTo>
              </a:path>
            </a:pathLst>
          </a:custGeom>
          <a:noFill/>
          <a:ln w="38100"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81CBB7-7BB3-4993-98BF-A6863E629C1D}"/>
              </a:ext>
            </a:extLst>
          </p:cNvPr>
          <p:cNvSpPr txBox="1"/>
          <p:nvPr/>
        </p:nvSpPr>
        <p:spPr>
          <a:xfrm>
            <a:off x="8960682" y="2456775"/>
            <a:ext cx="2393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 activation function (non-linearity), thus the value is unbounded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024834B-C3D0-46DE-9F4A-7A66B370CF0F}"/>
              </a:ext>
            </a:extLst>
          </p:cNvPr>
          <p:cNvSpPr/>
          <p:nvPr/>
        </p:nvSpPr>
        <p:spPr>
          <a:xfrm>
            <a:off x="7711540" y="3609913"/>
            <a:ext cx="964587" cy="97732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Mean Squared Error Loss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5A4250A-9D95-432C-ABB6-6C07F4210969}"/>
              </a:ext>
            </a:extLst>
          </p:cNvPr>
          <p:cNvCxnSpPr>
            <a:cxnSpLocks/>
          </p:cNvCxnSpPr>
          <p:nvPr/>
        </p:nvCxnSpPr>
        <p:spPr>
          <a:xfrm>
            <a:off x="8676127" y="4098575"/>
            <a:ext cx="29108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072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75937-D02C-4CD8-9C56-2A432B53F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D5F5C-F9E7-46F6-AF5F-9B6C1DCF1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Backpropagation </a:t>
            </a:r>
            <a:r>
              <a:rPr lang="en-US" dirty="0"/>
              <a:t>using </a:t>
            </a:r>
            <a:r>
              <a:rPr lang="en-US" i="1" dirty="0"/>
              <a:t>chain rule </a:t>
            </a:r>
            <a:r>
              <a:rPr lang="en-US" dirty="0"/>
              <a:t>allows us to compute gradients for all parameters of deep networks</a:t>
            </a:r>
          </a:p>
          <a:p>
            <a:r>
              <a:rPr lang="en-US" dirty="0"/>
              <a:t>We use </a:t>
            </a:r>
            <a:r>
              <a:rPr lang="en-US" i="1" dirty="0"/>
              <a:t>mini-batch gradient descent </a:t>
            </a:r>
            <a:r>
              <a:rPr lang="en-US" dirty="0"/>
              <a:t>to optimize the network</a:t>
            </a:r>
          </a:p>
          <a:p>
            <a:r>
              <a:rPr lang="en-US" dirty="0"/>
              <a:t>Stochastic means we use small batches to update the model instead of the whole dataset</a:t>
            </a:r>
          </a:p>
        </p:txBody>
      </p:sp>
      <p:pic>
        <p:nvPicPr>
          <p:cNvPr id="4" name="Picture 2" descr="Картинки по запросу gradient descent">
            <a:extLst>
              <a:ext uri="{FF2B5EF4-FFF2-40B4-BE49-F238E27FC236}">
                <a16:creationId xmlns:a16="http://schemas.microsoft.com/office/drawing/2014/main" id="{7D548DD0-77C4-477B-9AE9-348A9753B6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51"/>
          <a:stretch/>
        </p:blipFill>
        <p:spPr bwMode="auto">
          <a:xfrm>
            <a:off x="5417388" y="3732274"/>
            <a:ext cx="4795939" cy="295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9177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2C55B-53E9-4649-AB3F-5ECA52BC0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A4825-F17C-44F2-A91F-E4C0A712B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Learning rate</a:t>
            </a:r>
            <a:r>
              <a:rPr lang="en-US" dirty="0"/>
              <a:t> is a parameter you need to adjust wisely</a:t>
            </a:r>
          </a:p>
        </p:txBody>
      </p:sp>
      <p:pic>
        <p:nvPicPr>
          <p:cNvPr id="18436" name="Picture 4" descr="Картинки по запросу gradient descent">
            <a:extLst>
              <a:ext uri="{FF2B5EF4-FFF2-40B4-BE49-F238E27FC236}">
                <a16:creationId xmlns:a16="http://schemas.microsoft.com/office/drawing/2014/main" id="{019C8F03-EE4D-4D8D-B65A-A08658B5A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6174" y="2814638"/>
            <a:ext cx="7079652" cy="362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7261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0967A-540B-4B26-BC59-3C50E07EC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05F1F-C8D4-4BDF-A516-D330AEA91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 all data to </a:t>
            </a:r>
            <a:r>
              <a:rPr lang="en-US" i="1" dirty="0"/>
              <a:t>training</a:t>
            </a:r>
            <a:r>
              <a:rPr lang="en-US" dirty="0"/>
              <a:t> and </a:t>
            </a:r>
            <a:r>
              <a:rPr lang="en-US" i="1" dirty="0"/>
              <a:t>testing data</a:t>
            </a:r>
          </a:p>
          <a:p>
            <a:r>
              <a:rPr lang="en-US" dirty="0"/>
              <a:t>Train on </a:t>
            </a:r>
            <a:r>
              <a:rPr lang="en-US" i="1" dirty="0"/>
              <a:t>training data</a:t>
            </a:r>
          </a:p>
          <a:p>
            <a:r>
              <a:rPr lang="en-US" dirty="0"/>
              <a:t>Evaluate performance on </a:t>
            </a:r>
            <a:r>
              <a:rPr lang="en-US" i="1" dirty="0"/>
              <a:t>testing data</a:t>
            </a:r>
          </a:p>
          <a:p>
            <a:r>
              <a:rPr lang="en-US" dirty="0"/>
              <a:t>Make sure you don’t overfit the data</a:t>
            </a:r>
          </a:p>
        </p:txBody>
      </p:sp>
      <p:pic>
        <p:nvPicPr>
          <p:cNvPr id="4" name="Picture 2" descr="Image result for train test split">
            <a:extLst>
              <a:ext uri="{FF2B5EF4-FFF2-40B4-BE49-F238E27FC236}">
                <a16:creationId xmlns:a16="http://schemas.microsoft.com/office/drawing/2014/main" id="{81A1502F-CBC8-48F0-8326-8371744F8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330" y="3895176"/>
            <a:ext cx="5270572" cy="2281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Image result for overfitting">
            <a:extLst>
              <a:ext uri="{FF2B5EF4-FFF2-40B4-BE49-F238E27FC236}">
                <a16:creationId xmlns:a16="http://schemas.microsoft.com/office/drawing/2014/main" id="{E3BB0B0A-D5FC-4CA1-ABEF-DDC58E9C8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899" y="3153264"/>
            <a:ext cx="3023699" cy="3023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F9ECE6-9D53-423A-9D15-FDDD7EFDD9E3}"/>
              </a:ext>
            </a:extLst>
          </p:cNvPr>
          <p:cNvSpPr txBox="1"/>
          <p:nvPr/>
        </p:nvSpPr>
        <p:spPr>
          <a:xfrm>
            <a:off x="8655540" y="6127234"/>
            <a:ext cx="1733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Overfitting Data </a:t>
            </a:r>
          </a:p>
          <a:p>
            <a:pPr algn="ctr"/>
            <a:r>
              <a:rPr lang="en-US" dirty="0"/>
              <a:t>(green line)</a:t>
            </a:r>
          </a:p>
        </p:txBody>
      </p:sp>
    </p:spTree>
    <p:extLst>
      <p:ext uri="{BB962C8B-B14F-4D97-AF65-F5344CB8AC3E}">
        <p14:creationId xmlns:p14="http://schemas.microsoft.com/office/powerpoint/2010/main" val="429360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8A021-AA2A-4DAD-9266-DAA5CF08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02B8E-5E01-450D-A4AF-23F82A0BB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non-linearity function between layers of Neural Networks</a:t>
            </a:r>
          </a:p>
          <a:p>
            <a:r>
              <a:rPr lang="en-US" dirty="0"/>
              <a:t>The main reason why NNs are so powerful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Popular Activation Functions: Sigmoid, Tanh, </a:t>
            </a:r>
            <a:r>
              <a:rPr lang="en-US" b="1" dirty="0" err="1"/>
              <a:t>ReLU</a:t>
            </a:r>
            <a:r>
              <a:rPr lang="en-US" b="1" dirty="0"/>
              <a:t> </a:t>
            </a:r>
            <a:r>
              <a:rPr lang="en-US" dirty="0"/>
              <a:t>(best in practice)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14EFC44-B8F5-43FE-8407-FA62703B7CD7}"/>
              </a:ext>
            </a:extLst>
          </p:cNvPr>
          <p:cNvGrpSpPr/>
          <p:nvPr/>
        </p:nvGrpSpPr>
        <p:grpSpPr>
          <a:xfrm>
            <a:off x="1719053" y="3944144"/>
            <a:ext cx="2658691" cy="2768621"/>
            <a:chOff x="1935550" y="2070340"/>
            <a:chExt cx="3776874" cy="3959524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33281AB-A04F-4C42-B5F6-23E8DCCCFBD1}"/>
                </a:ext>
              </a:extLst>
            </p:cNvPr>
            <p:cNvSpPr/>
            <p:nvPr/>
          </p:nvSpPr>
          <p:spPr>
            <a:xfrm>
              <a:off x="2142526" y="2070340"/>
              <a:ext cx="3062377" cy="395952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Dense Layer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1810856-6B33-4493-AF46-341866D578DA}"/>
                </a:ext>
              </a:extLst>
            </p:cNvPr>
            <p:cNvGrpSpPr/>
            <p:nvPr/>
          </p:nvGrpSpPr>
          <p:grpSpPr>
            <a:xfrm>
              <a:off x="1935550" y="2784921"/>
              <a:ext cx="428626" cy="2141531"/>
              <a:chOff x="4071726" y="2784921"/>
              <a:chExt cx="428626" cy="214153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8211497C-709C-4A40-AF9E-C7792C0D9097}"/>
                      </a:ext>
                    </a:extLst>
                  </p:cNvPr>
                  <p:cNvSpPr/>
                  <p:nvPr/>
                </p:nvSpPr>
                <p:spPr>
                  <a:xfrm>
                    <a:off x="4071727" y="2784921"/>
                    <a:ext cx="428625" cy="417513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sz="16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B2A9DFD3-7670-44F7-B05D-C85FA876490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71727" y="2784921"/>
                    <a:ext cx="428625" cy="417513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38100">
                    <a:solidFill>
                      <a:schemeClr val="accent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59AA3996-3DE4-4CB1-A9C7-7F08A99CAD8B}"/>
                      </a:ext>
                    </a:extLst>
                  </p:cNvPr>
                  <p:cNvSpPr/>
                  <p:nvPr/>
                </p:nvSpPr>
                <p:spPr>
                  <a:xfrm>
                    <a:off x="4071726" y="3337371"/>
                    <a:ext cx="428625" cy="417513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28063E68-F4CE-4942-A5E8-87A66786AC6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71726" y="3337371"/>
                    <a:ext cx="428625" cy="417513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38100">
                    <a:solidFill>
                      <a:schemeClr val="accent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8A914AC9-D090-43D0-8A7F-AB3970B62A40}"/>
                      </a:ext>
                    </a:extLst>
                  </p:cNvPr>
                  <p:cNvSpPr/>
                  <p:nvPr/>
                </p:nvSpPr>
                <p:spPr>
                  <a:xfrm>
                    <a:off x="4071726" y="3889821"/>
                    <a:ext cx="428625" cy="417513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0516B8F6-A362-489C-BF0F-14237462C49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71726" y="3889821"/>
                    <a:ext cx="428625" cy="417513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38100">
                    <a:solidFill>
                      <a:schemeClr val="accent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52064371-C72C-4B23-A649-0F2DEC35A4B9}"/>
                      </a:ext>
                    </a:extLst>
                  </p:cNvPr>
                  <p:cNvSpPr/>
                  <p:nvPr/>
                </p:nvSpPr>
                <p:spPr>
                  <a:xfrm>
                    <a:off x="4071726" y="4442271"/>
                    <a:ext cx="428625" cy="417513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460201CA-646A-418F-A159-F7B6B45BFA9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71726" y="4442271"/>
                    <a:ext cx="428625" cy="417513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38100">
                    <a:solidFill>
                      <a:schemeClr val="accent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FB5A68-74A3-4568-B651-D916167F9B18}"/>
                  </a:ext>
                </a:extLst>
              </p:cNvPr>
              <p:cNvSpPr txBox="1"/>
              <p:nvPr/>
            </p:nvSpPr>
            <p:spPr>
              <a:xfrm>
                <a:off x="4116765" y="4442271"/>
                <a:ext cx="45718" cy="4841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1600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BE375CB-A1AF-429F-97E8-253722397246}"/>
                </a:ext>
              </a:extLst>
            </p:cNvPr>
            <p:cNvGrpSpPr/>
            <p:nvPr/>
          </p:nvGrpSpPr>
          <p:grpSpPr>
            <a:xfrm>
              <a:off x="4270973" y="3194893"/>
              <a:ext cx="1441451" cy="1807863"/>
              <a:chOff x="6407149" y="3194893"/>
              <a:chExt cx="1441451" cy="1807863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160F810-1597-4890-BE1D-9F5F87FC7C7E}"/>
                  </a:ext>
                </a:extLst>
              </p:cNvPr>
              <p:cNvSpPr/>
              <p:nvPr/>
            </p:nvSpPr>
            <p:spPr>
              <a:xfrm>
                <a:off x="6407149" y="3889820"/>
                <a:ext cx="428625" cy="41751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E45D66E5-25F2-4350-9F86-4F5BAAD69B1F}"/>
                      </a:ext>
                    </a:extLst>
                  </p:cNvPr>
                  <p:cNvSpPr/>
                  <p:nvPr/>
                </p:nvSpPr>
                <p:spPr>
                  <a:xfrm>
                    <a:off x="7128892" y="3889819"/>
                    <a:ext cx="428625" cy="417513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US" sz="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051B7F12-5652-456A-8A6F-5EDF435994B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28892" y="3889819"/>
                    <a:ext cx="428625" cy="417513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 b="-18667"/>
                    </a:stretch>
                  </a:blipFill>
                  <a:ln w="38100">
                    <a:solidFill>
                      <a:srgbClr val="FFC00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B411F698-5243-48A9-AB7B-D5A644A175D5}"/>
                  </a:ext>
                </a:extLst>
              </p:cNvPr>
              <p:cNvCxnSpPr>
                <a:cxnSpLocks/>
                <a:stCxn id="12" idx="6"/>
                <a:endCxn id="13" idx="2"/>
              </p:cNvCxnSpPr>
              <p:nvPr/>
            </p:nvCxnSpPr>
            <p:spPr>
              <a:xfrm flipV="1">
                <a:off x="6835774" y="4098576"/>
                <a:ext cx="293118" cy="1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85DD0875-041E-45DE-A499-FD7BA518D6DF}"/>
                  </a:ext>
                </a:extLst>
              </p:cNvPr>
              <p:cNvCxnSpPr>
                <a:cxnSpLocks/>
                <a:stCxn id="13" idx="6"/>
              </p:cNvCxnSpPr>
              <p:nvPr/>
            </p:nvCxnSpPr>
            <p:spPr>
              <a:xfrm>
                <a:off x="7557517" y="4098576"/>
                <a:ext cx="291083" cy="0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8F2744D-57BA-4B7D-B5F3-ACD19C851694}"/>
                  </a:ext>
                </a:extLst>
              </p:cNvPr>
              <p:cNvSpPr/>
              <p:nvPr/>
            </p:nvSpPr>
            <p:spPr>
              <a:xfrm>
                <a:off x="6407149" y="3194894"/>
                <a:ext cx="428625" cy="41751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16CC8C03-8891-4303-B242-D5E3460C9EF3}"/>
                      </a:ext>
                    </a:extLst>
                  </p:cNvPr>
                  <p:cNvSpPr/>
                  <p:nvPr/>
                </p:nvSpPr>
                <p:spPr>
                  <a:xfrm>
                    <a:off x="7128892" y="3194893"/>
                    <a:ext cx="428625" cy="417513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US" sz="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34C5BCDD-9562-4F6F-9B63-809314580BB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28892" y="3194893"/>
                    <a:ext cx="428625" cy="417513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 b="-18667"/>
                    </a:stretch>
                  </a:blipFill>
                  <a:ln w="38100">
                    <a:solidFill>
                      <a:srgbClr val="FFC00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8B09F24C-F5C6-497D-B2BB-C2E74CA63B79}"/>
                  </a:ext>
                </a:extLst>
              </p:cNvPr>
              <p:cNvCxnSpPr>
                <a:cxnSpLocks/>
                <a:stCxn id="16" idx="6"/>
                <a:endCxn id="17" idx="2"/>
              </p:cNvCxnSpPr>
              <p:nvPr/>
            </p:nvCxnSpPr>
            <p:spPr>
              <a:xfrm flipV="1">
                <a:off x="6835774" y="3403650"/>
                <a:ext cx="293118" cy="1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5E44625E-9BEF-4914-A76A-FCF026C1B36B}"/>
                  </a:ext>
                </a:extLst>
              </p:cNvPr>
              <p:cNvCxnSpPr>
                <a:cxnSpLocks/>
                <a:stCxn id="17" idx="6"/>
              </p:cNvCxnSpPr>
              <p:nvPr/>
            </p:nvCxnSpPr>
            <p:spPr>
              <a:xfrm>
                <a:off x="7557517" y="3403650"/>
                <a:ext cx="291083" cy="0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96A15126-F810-4728-9D34-1BA34F17C8E0}"/>
                  </a:ext>
                </a:extLst>
              </p:cNvPr>
              <p:cNvSpPr/>
              <p:nvPr/>
            </p:nvSpPr>
            <p:spPr>
              <a:xfrm>
                <a:off x="6407149" y="4585243"/>
                <a:ext cx="428625" cy="41751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896D1FC0-0D73-4C3C-85FD-6C9FFB1C94D8}"/>
                      </a:ext>
                    </a:extLst>
                  </p:cNvPr>
                  <p:cNvSpPr/>
                  <p:nvPr/>
                </p:nvSpPr>
                <p:spPr>
                  <a:xfrm>
                    <a:off x="7128892" y="4585242"/>
                    <a:ext cx="428625" cy="417513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US" sz="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4EF69314-6AC2-4B43-9A8F-FCBD281C40F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28892" y="4585242"/>
                    <a:ext cx="428625" cy="417513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 b="-18667"/>
                    </a:stretch>
                  </a:blipFill>
                  <a:ln w="38100">
                    <a:solidFill>
                      <a:srgbClr val="FFC00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0D4B485E-3F01-4A67-B4EC-D78340C7F71A}"/>
                  </a:ext>
                </a:extLst>
              </p:cNvPr>
              <p:cNvCxnSpPr>
                <a:cxnSpLocks/>
                <a:stCxn id="20" idx="6"/>
                <a:endCxn id="21" idx="2"/>
              </p:cNvCxnSpPr>
              <p:nvPr/>
            </p:nvCxnSpPr>
            <p:spPr>
              <a:xfrm flipV="1">
                <a:off x="6835774" y="4793999"/>
                <a:ext cx="293118" cy="1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5BF425BC-E287-4B19-A337-8C8099E4A6A8}"/>
                  </a:ext>
                </a:extLst>
              </p:cNvPr>
              <p:cNvCxnSpPr>
                <a:cxnSpLocks/>
                <a:stCxn id="21" idx="6"/>
              </p:cNvCxnSpPr>
              <p:nvPr/>
            </p:nvCxnSpPr>
            <p:spPr>
              <a:xfrm>
                <a:off x="7557517" y="4793999"/>
                <a:ext cx="291083" cy="0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2B09C70-D898-4C8E-A594-7B4399FFE3E8}"/>
                </a:ext>
              </a:extLst>
            </p:cNvPr>
            <p:cNvGrpSpPr/>
            <p:nvPr/>
          </p:nvGrpSpPr>
          <p:grpSpPr>
            <a:xfrm>
              <a:off x="2364175" y="2993678"/>
              <a:ext cx="1906798" cy="1800322"/>
              <a:chOff x="2364175" y="2993678"/>
              <a:chExt cx="1906798" cy="1800322"/>
            </a:xfrm>
          </p:grpSpPr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124AA748-881B-4359-B49C-11DFC9B6843B}"/>
                  </a:ext>
                </a:extLst>
              </p:cNvPr>
              <p:cNvCxnSpPr>
                <a:cxnSpLocks/>
                <a:stCxn id="6" idx="6"/>
                <a:endCxn id="12" idx="2"/>
              </p:cNvCxnSpPr>
              <p:nvPr/>
            </p:nvCxnSpPr>
            <p:spPr>
              <a:xfrm>
                <a:off x="2364176" y="2993678"/>
                <a:ext cx="1906797" cy="1104899"/>
              </a:xfrm>
              <a:prstGeom prst="straightConnector1">
                <a:avLst/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3CEF6735-F937-4875-BAE8-21DCFF40248C}"/>
                  </a:ext>
                </a:extLst>
              </p:cNvPr>
              <p:cNvCxnSpPr>
                <a:cxnSpLocks/>
                <a:stCxn id="7" idx="6"/>
                <a:endCxn id="12" idx="2"/>
              </p:cNvCxnSpPr>
              <p:nvPr/>
            </p:nvCxnSpPr>
            <p:spPr>
              <a:xfrm>
                <a:off x="2364175" y="3546128"/>
                <a:ext cx="1906798" cy="552449"/>
              </a:xfrm>
              <a:prstGeom prst="straightConnector1">
                <a:avLst/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4C908B2A-B8A3-4E49-9285-6020EC172EF0}"/>
                  </a:ext>
                </a:extLst>
              </p:cNvPr>
              <p:cNvCxnSpPr>
                <a:cxnSpLocks/>
                <a:stCxn id="8" idx="6"/>
                <a:endCxn id="12" idx="2"/>
              </p:cNvCxnSpPr>
              <p:nvPr/>
            </p:nvCxnSpPr>
            <p:spPr>
              <a:xfrm flipV="1">
                <a:off x="2364175" y="4098577"/>
                <a:ext cx="1906798" cy="1"/>
              </a:xfrm>
              <a:prstGeom prst="straightConnector1">
                <a:avLst/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445D49D7-8815-43B3-8D12-E415CB7963A8}"/>
                  </a:ext>
                </a:extLst>
              </p:cNvPr>
              <p:cNvCxnSpPr>
                <a:cxnSpLocks/>
                <a:stCxn id="9" idx="6"/>
                <a:endCxn id="12" idx="2"/>
              </p:cNvCxnSpPr>
              <p:nvPr/>
            </p:nvCxnSpPr>
            <p:spPr>
              <a:xfrm flipV="1">
                <a:off x="2364175" y="4098577"/>
                <a:ext cx="1906798" cy="552451"/>
              </a:xfrm>
              <a:prstGeom prst="straightConnector1">
                <a:avLst/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5FE41041-7672-45A9-A2F5-4D2140A358A0}"/>
                  </a:ext>
                </a:extLst>
              </p:cNvPr>
              <p:cNvCxnSpPr>
                <a:cxnSpLocks/>
                <a:stCxn id="6" idx="6"/>
                <a:endCxn id="16" idx="2"/>
              </p:cNvCxnSpPr>
              <p:nvPr/>
            </p:nvCxnSpPr>
            <p:spPr>
              <a:xfrm>
                <a:off x="2364176" y="2993678"/>
                <a:ext cx="1906797" cy="409973"/>
              </a:xfrm>
              <a:prstGeom prst="straightConnector1">
                <a:avLst/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0CA5B25D-57DB-4982-93AC-AC2A8EAECC81}"/>
                  </a:ext>
                </a:extLst>
              </p:cNvPr>
              <p:cNvCxnSpPr>
                <a:cxnSpLocks/>
                <a:stCxn id="7" idx="6"/>
                <a:endCxn id="16" idx="2"/>
              </p:cNvCxnSpPr>
              <p:nvPr/>
            </p:nvCxnSpPr>
            <p:spPr>
              <a:xfrm flipV="1">
                <a:off x="2364175" y="3403651"/>
                <a:ext cx="1906798" cy="142477"/>
              </a:xfrm>
              <a:prstGeom prst="straightConnector1">
                <a:avLst/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6FC3027A-E9DD-4F8B-A4C0-C77996347C96}"/>
                  </a:ext>
                </a:extLst>
              </p:cNvPr>
              <p:cNvCxnSpPr>
                <a:cxnSpLocks/>
                <a:stCxn id="8" idx="6"/>
                <a:endCxn id="16" idx="2"/>
              </p:cNvCxnSpPr>
              <p:nvPr/>
            </p:nvCxnSpPr>
            <p:spPr>
              <a:xfrm flipV="1">
                <a:off x="2364175" y="3403651"/>
                <a:ext cx="1906798" cy="694927"/>
              </a:xfrm>
              <a:prstGeom prst="straightConnector1">
                <a:avLst/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EB9AF0D7-BC1B-47EF-8F54-9275E2611CF9}"/>
                  </a:ext>
                </a:extLst>
              </p:cNvPr>
              <p:cNvCxnSpPr>
                <a:cxnSpLocks/>
                <a:stCxn id="9" idx="6"/>
                <a:endCxn id="16" idx="2"/>
              </p:cNvCxnSpPr>
              <p:nvPr/>
            </p:nvCxnSpPr>
            <p:spPr>
              <a:xfrm flipV="1">
                <a:off x="2364175" y="3403651"/>
                <a:ext cx="1906798" cy="1247377"/>
              </a:xfrm>
              <a:prstGeom prst="straightConnector1">
                <a:avLst/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DC6C7539-A1EA-4DE8-BC6F-EBAA0A64B8A6}"/>
                  </a:ext>
                </a:extLst>
              </p:cNvPr>
              <p:cNvCxnSpPr>
                <a:cxnSpLocks/>
                <a:stCxn id="6" idx="6"/>
                <a:endCxn id="20" idx="2"/>
              </p:cNvCxnSpPr>
              <p:nvPr/>
            </p:nvCxnSpPr>
            <p:spPr>
              <a:xfrm>
                <a:off x="2364176" y="2993678"/>
                <a:ext cx="1906797" cy="1800322"/>
              </a:xfrm>
              <a:prstGeom prst="straightConnector1">
                <a:avLst/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7A7CB196-12F5-4A1D-9D4C-757650102B78}"/>
                  </a:ext>
                </a:extLst>
              </p:cNvPr>
              <p:cNvCxnSpPr>
                <a:cxnSpLocks/>
                <a:stCxn id="8" idx="6"/>
                <a:endCxn id="20" idx="2"/>
              </p:cNvCxnSpPr>
              <p:nvPr/>
            </p:nvCxnSpPr>
            <p:spPr>
              <a:xfrm>
                <a:off x="2364175" y="4098578"/>
                <a:ext cx="1906798" cy="695422"/>
              </a:xfrm>
              <a:prstGeom prst="straightConnector1">
                <a:avLst/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F773677C-6338-4887-93A3-9D40175EACB5}"/>
                  </a:ext>
                </a:extLst>
              </p:cNvPr>
              <p:cNvCxnSpPr>
                <a:cxnSpLocks/>
                <a:stCxn id="7" idx="6"/>
                <a:endCxn id="20" idx="2"/>
              </p:cNvCxnSpPr>
              <p:nvPr/>
            </p:nvCxnSpPr>
            <p:spPr>
              <a:xfrm>
                <a:off x="2364175" y="3546128"/>
                <a:ext cx="1906798" cy="1247872"/>
              </a:xfrm>
              <a:prstGeom prst="straightConnector1">
                <a:avLst/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377FE08B-3E2F-40B0-B9EC-4AB0E7F1AB93}"/>
                  </a:ext>
                </a:extLst>
              </p:cNvPr>
              <p:cNvCxnSpPr>
                <a:cxnSpLocks/>
                <a:stCxn id="9" idx="6"/>
                <a:endCxn id="20" idx="2"/>
              </p:cNvCxnSpPr>
              <p:nvPr/>
            </p:nvCxnSpPr>
            <p:spPr>
              <a:xfrm>
                <a:off x="2364175" y="4651028"/>
                <a:ext cx="1906798" cy="142972"/>
              </a:xfrm>
              <a:prstGeom prst="straightConnector1">
                <a:avLst/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AFD3E8A-2CD3-47FB-89FA-920074A375B4}"/>
                </a:ext>
              </a:extLst>
            </p:cNvPr>
            <p:cNvGrpSpPr/>
            <p:nvPr/>
          </p:nvGrpSpPr>
          <p:grpSpPr>
            <a:xfrm>
              <a:off x="2415066" y="3403651"/>
              <a:ext cx="1847281" cy="2206652"/>
              <a:chOff x="4551242" y="3403651"/>
              <a:chExt cx="1847281" cy="220665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DAF01DFF-8C85-496F-8787-83B3748E820F}"/>
                      </a:ext>
                    </a:extLst>
                  </p:cNvPr>
                  <p:cNvSpPr/>
                  <p:nvPr/>
                </p:nvSpPr>
                <p:spPr>
                  <a:xfrm>
                    <a:off x="4551242" y="5192790"/>
                    <a:ext cx="428625" cy="417513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ru-RU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BB7D112C-BE71-449F-B5DF-A3DE8E2E60C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51242" y="5192790"/>
                    <a:ext cx="428625" cy="417513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 w="38100">
                    <a:solidFill>
                      <a:srgbClr val="7030A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26D227C4-9AA6-45B3-B5D5-8FB6C9F3EFD1}"/>
                  </a:ext>
                </a:extLst>
              </p:cNvPr>
              <p:cNvCxnSpPr>
                <a:cxnSpLocks/>
                <a:stCxn id="38" idx="7"/>
                <a:endCxn id="12" idx="2"/>
              </p:cNvCxnSpPr>
              <p:nvPr/>
            </p:nvCxnSpPr>
            <p:spPr>
              <a:xfrm flipV="1">
                <a:off x="4917096" y="4098577"/>
                <a:ext cx="1481427" cy="1155356"/>
              </a:xfrm>
              <a:prstGeom prst="straightConnector1">
                <a:avLst/>
              </a:prstGeom>
              <a:ln w="28575">
                <a:solidFill>
                  <a:srgbClr val="7030A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F0C4230D-BE93-4BFF-995E-9FD96A72B6C7}"/>
                  </a:ext>
                </a:extLst>
              </p:cNvPr>
              <p:cNvCxnSpPr>
                <a:cxnSpLocks/>
                <a:stCxn id="38" idx="7"/>
                <a:endCxn id="16" idx="2"/>
              </p:cNvCxnSpPr>
              <p:nvPr/>
            </p:nvCxnSpPr>
            <p:spPr>
              <a:xfrm flipV="1">
                <a:off x="4917096" y="3403651"/>
                <a:ext cx="1481427" cy="1850282"/>
              </a:xfrm>
              <a:prstGeom prst="straightConnector1">
                <a:avLst/>
              </a:prstGeom>
              <a:ln w="28575">
                <a:solidFill>
                  <a:srgbClr val="7030A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D1D885C9-96F7-4E2B-BF2B-B1AB7B81F815}"/>
                  </a:ext>
                </a:extLst>
              </p:cNvPr>
              <p:cNvCxnSpPr>
                <a:cxnSpLocks/>
                <a:stCxn id="38" idx="7"/>
                <a:endCxn id="20" idx="2"/>
              </p:cNvCxnSpPr>
              <p:nvPr/>
            </p:nvCxnSpPr>
            <p:spPr>
              <a:xfrm flipV="1">
                <a:off x="4917096" y="4794000"/>
                <a:ext cx="1481427" cy="459933"/>
              </a:xfrm>
              <a:prstGeom prst="straightConnector1">
                <a:avLst/>
              </a:prstGeom>
              <a:ln w="28575">
                <a:solidFill>
                  <a:srgbClr val="7030A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4D8A9021-DFB6-482E-8A8B-A8701DE5F551}"/>
                    </a:ext>
                  </a:extLst>
                </p:cNvPr>
                <p:cNvSpPr txBox="1"/>
                <p:nvPr/>
              </p:nvSpPr>
              <p:spPr>
                <a:xfrm>
                  <a:off x="3387778" y="5008124"/>
                  <a:ext cx="367665" cy="4841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16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4D8A9021-DFB6-482E-8A8B-A8701DE5F5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7778" y="5008124"/>
                  <a:ext cx="367665" cy="484181"/>
                </a:xfrm>
                <a:prstGeom prst="rect">
                  <a:avLst/>
                </a:prstGeom>
                <a:blipFill>
                  <a:blip r:embed="rId10"/>
                  <a:stretch>
                    <a:fillRect r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8289F0AD-58C4-49E2-BBC6-0009B5AB6743}"/>
                    </a:ext>
                  </a:extLst>
                </p:cNvPr>
                <p:cNvSpPr txBox="1"/>
                <p:nvPr/>
              </p:nvSpPr>
              <p:spPr>
                <a:xfrm>
                  <a:off x="3148158" y="2809010"/>
                  <a:ext cx="466218" cy="4841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en-US" sz="16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8289F0AD-58C4-49E2-BBC6-0009B5AB67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8158" y="2809010"/>
                  <a:ext cx="466218" cy="484181"/>
                </a:xfrm>
                <a:prstGeom prst="rect">
                  <a:avLst/>
                </a:prstGeom>
                <a:blipFill>
                  <a:blip r:embed="rId11"/>
                  <a:stretch>
                    <a:fillRect r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DCB6AA28-CE3A-4D30-8159-08F9CD55DD4E}"/>
                  </a:ext>
                </a:extLst>
              </p:cNvPr>
              <p:cNvSpPr/>
              <p:nvPr/>
            </p:nvSpPr>
            <p:spPr>
              <a:xfrm>
                <a:off x="4774921" y="5097577"/>
                <a:ext cx="428625" cy="41751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DCB6AA28-CE3A-4D30-8159-08F9CD55DD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921" y="5097577"/>
                <a:ext cx="428625" cy="417513"/>
              </a:xfrm>
              <a:prstGeom prst="ellipse">
                <a:avLst/>
              </a:prstGeom>
              <a:blipFill>
                <a:blip r:embed="rId12"/>
                <a:stretch>
                  <a:fillRect b="-18667"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AE1E5045-D7C3-4A1A-BDEE-69B8F238EAC0}"/>
              </a:ext>
            </a:extLst>
          </p:cNvPr>
          <p:cNvSpPr txBox="1"/>
          <p:nvPr/>
        </p:nvSpPr>
        <p:spPr>
          <a:xfrm>
            <a:off x="5265729" y="4894697"/>
            <a:ext cx="2006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Activation function</a:t>
            </a:r>
          </a:p>
          <a:p>
            <a:r>
              <a:rPr lang="en-US" dirty="0"/>
              <a:t>(Non-linearity)</a:t>
            </a:r>
          </a:p>
          <a:p>
            <a:r>
              <a:rPr lang="en-US" dirty="0"/>
              <a:t>(Neuron activation)</a:t>
            </a:r>
          </a:p>
        </p:txBody>
      </p:sp>
      <p:pic>
        <p:nvPicPr>
          <p:cNvPr id="11266" name="Picture 2" descr="Картинки по запросу relu">
            <a:extLst>
              <a:ext uri="{FF2B5EF4-FFF2-40B4-BE49-F238E27FC236}">
                <a16:creationId xmlns:a16="http://schemas.microsoft.com/office/drawing/2014/main" id="{BDFF5B84-AE27-40DE-8524-58B858696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4916" y="4163866"/>
            <a:ext cx="25527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B18D759F-FD2A-463E-8904-C545125B4ADF}"/>
              </a:ext>
            </a:extLst>
          </p:cNvPr>
          <p:cNvSpPr txBox="1"/>
          <p:nvPr/>
        </p:nvSpPr>
        <p:spPr>
          <a:xfrm>
            <a:off x="8543748" y="6330576"/>
            <a:ext cx="1535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ReLU</a:t>
            </a:r>
            <a:r>
              <a:rPr lang="en-US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572343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CE6F4-1AD2-41F6-BD1A-67E62A5E8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– Kernels Learn Useful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958BC-9C4E-4F53-9373-80A95F720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" name="Picture 2" descr="Картинки по запросу cat sketch face simple">
            <a:extLst>
              <a:ext uri="{FF2B5EF4-FFF2-40B4-BE49-F238E27FC236}">
                <a16:creationId xmlns:a16="http://schemas.microsoft.com/office/drawing/2014/main" id="{360F65E7-3EEC-423E-A00D-D96D26E01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945" y="2653523"/>
            <a:ext cx="822654" cy="1461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52D6A8B-6E91-42E0-A540-53E9966EC0F1}"/>
              </a:ext>
            </a:extLst>
          </p:cNvPr>
          <p:cNvSpPr/>
          <p:nvPr/>
        </p:nvSpPr>
        <p:spPr>
          <a:xfrm>
            <a:off x="1682151" y="2449902"/>
            <a:ext cx="3347049" cy="29674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 descr="Картинки по запросу cat sketch face simple">
            <a:extLst>
              <a:ext uri="{FF2B5EF4-FFF2-40B4-BE49-F238E27FC236}">
                <a16:creationId xmlns:a16="http://schemas.microsoft.com/office/drawing/2014/main" id="{72A105FD-2BA3-43A4-9770-A8628106F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740" y="4090680"/>
            <a:ext cx="822654" cy="1461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B57D538A-5BCE-4A2A-824A-6F825DF0E164}"/>
              </a:ext>
            </a:extLst>
          </p:cNvPr>
          <p:cNvSpPr/>
          <p:nvPr/>
        </p:nvSpPr>
        <p:spPr>
          <a:xfrm>
            <a:off x="5287994" y="3519578"/>
            <a:ext cx="1889184" cy="698739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0AB15689-9BB4-45A1-8450-EE3EE59538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342760"/>
              </p:ext>
            </p:extLst>
          </p:nvPr>
        </p:nvGraphicFramePr>
        <p:xfrm>
          <a:off x="7538942" y="2449902"/>
          <a:ext cx="27432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4185097253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507896205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095305403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876525775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31965996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05967357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73843692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8532751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80011275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77610937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090505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573054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47483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80681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760014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496243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71269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80177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473128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2285456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3C296F73-8A38-481B-B9FE-940C7BE533A1}"/>
              </a:ext>
            </a:extLst>
          </p:cNvPr>
          <p:cNvSpPr txBox="1"/>
          <p:nvPr/>
        </p:nvSpPr>
        <p:spPr>
          <a:xfrm>
            <a:off x="5298277" y="2596248"/>
            <a:ext cx="1868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Applying Kernel that responds to cat face pattern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263A7A0-1885-45DB-9216-02C204FD16CC}"/>
              </a:ext>
            </a:extLst>
          </p:cNvPr>
          <p:cNvSpPr/>
          <p:nvPr/>
        </p:nvSpPr>
        <p:spPr>
          <a:xfrm>
            <a:off x="6720795" y="3746316"/>
            <a:ext cx="952901" cy="1270534"/>
          </a:xfrm>
          <a:custGeom>
            <a:avLst/>
            <a:gdLst>
              <a:gd name="connsiteX0" fmla="*/ 0 w 952901"/>
              <a:gd name="connsiteY0" fmla="*/ 1270534 h 1270534"/>
              <a:gd name="connsiteX1" fmla="*/ 423511 w 952901"/>
              <a:gd name="connsiteY1" fmla="*/ 490888 h 1270534"/>
              <a:gd name="connsiteX2" fmla="*/ 952901 w 952901"/>
              <a:gd name="connsiteY2" fmla="*/ 0 h 127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2901" h="1270534">
                <a:moveTo>
                  <a:pt x="0" y="1270534"/>
                </a:moveTo>
                <a:cubicBezTo>
                  <a:pt x="132347" y="986589"/>
                  <a:pt x="264694" y="702644"/>
                  <a:pt x="423511" y="490888"/>
                </a:cubicBezTo>
                <a:cubicBezTo>
                  <a:pt x="582328" y="279132"/>
                  <a:pt x="767614" y="139566"/>
                  <a:pt x="952901" y="0"/>
                </a:cubicBezTo>
              </a:path>
            </a:pathLst>
          </a:custGeom>
          <a:noFill/>
          <a:ln w="5715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2AB8946-246B-46C4-A1B4-5FF36D818B67}"/>
              </a:ext>
            </a:extLst>
          </p:cNvPr>
          <p:cNvSpPr/>
          <p:nvPr/>
        </p:nvSpPr>
        <p:spPr>
          <a:xfrm>
            <a:off x="7461940" y="4978349"/>
            <a:ext cx="1309036" cy="673769"/>
          </a:xfrm>
          <a:custGeom>
            <a:avLst/>
            <a:gdLst>
              <a:gd name="connsiteX0" fmla="*/ 0 w 1309036"/>
              <a:gd name="connsiteY0" fmla="*/ 673769 h 673769"/>
              <a:gd name="connsiteX1" fmla="*/ 875899 w 1309036"/>
              <a:gd name="connsiteY1" fmla="*/ 433137 h 673769"/>
              <a:gd name="connsiteX2" fmla="*/ 1309036 w 1309036"/>
              <a:gd name="connsiteY2" fmla="*/ 0 h 67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9036" h="673769">
                <a:moveTo>
                  <a:pt x="0" y="673769"/>
                </a:moveTo>
                <a:cubicBezTo>
                  <a:pt x="328863" y="609600"/>
                  <a:pt x="657726" y="545432"/>
                  <a:pt x="875899" y="433137"/>
                </a:cubicBezTo>
                <a:cubicBezTo>
                  <a:pt x="1094072" y="320842"/>
                  <a:pt x="1201554" y="160421"/>
                  <a:pt x="1309036" y="0"/>
                </a:cubicBezTo>
              </a:path>
            </a:pathLst>
          </a:custGeom>
          <a:noFill/>
          <a:ln w="5715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428637-DDE5-43EB-B2C7-3E0373EC32DC}"/>
              </a:ext>
            </a:extLst>
          </p:cNvPr>
          <p:cNvSpPr txBox="1"/>
          <p:nvPr/>
        </p:nvSpPr>
        <p:spPr>
          <a:xfrm>
            <a:off x="5950774" y="5103961"/>
            <a:ext cx="16362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Kernel fired to the pattern and left big values on the feature map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3DB483-7EF0-4DD0-A191-B4D169FE00E1}"/>
              </a:ext>
            </a:extLst>
          </p:cNvPr>
          <p:cNvSpPr txBox="1"/>
          <p:nvPr/>
        </p:nvSpPr>
        <p:spPr>
          <a:xfrm>
            <a:off x="2495985" y="1901760"/>
            <a:ext cx="1719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Initial Image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20C7EC-C238-40EC-A2AA-9EBF463C7B6E}"/>
              </a:ext>
            </a:extLst>
          </p:cNvPr>
          <p:cNvSpPr txBox="1"/>
          <p:nvPr/>
        </p:nvSpPr>
        <p:spPr>
          <a:xfrm>
            <a:off x="8019208" y="1913886"/>
            <a:ext cx="17826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Feature Map</a:t>
            </a:r>
          </a:p>
        </p:txBody>
      </p:sp>
    </p:spTree>
    <p:extLst>
      <p:ext uri="{BB962C8B-B14F-4D97-AF65-F5344CB8AC3E}">
        <p14:creationId xmlns:p14="http://schemas.microsoft.com/office/powerpoint/2010/main" val="34172397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8BF3C-C863-4BC2-971C-14E05F10E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07FA5-41A4-40A8-898A-85D7623D9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use </a:t>
            </a:r>
            <a:r>
              <a:rPr lang="en-US" i="1" dirty="0"/>
              <a:t>metrics </a:t>
            </a:r>
            <a:r>
              <a:rPr lang="en-US" dirty="0"/>
              <a:t>to track your performance</a:t>
            </a:r>
          </a:p>
          <a:p>
            <a:r>
              <a:rPr lang="en-US" dirty="0"/>
              <a:t>Popular metrics for classification:</a:t>
            </a:r>
          </a:p>
          <a:p>
            <a:pPr lvl="1"/>
            <a:r>
              <a:rPr lang="en-US" dirty="0"/>
              <a:t>Accuracy</a:t>
            </a:r>
          </a:p>
          <a:p>
            <a:pPr lvl="1"/>
            <a:r>
              <a:rPr lang="en-US" dirty="0"/>
              <a:t>Precision</a:t>
            </a:r>
          </a:p>
          <a:p>
            <a:pPr lvl="1"/>
            <a:r>
              <a:rPr lang="en-US" dirty="0"/>
              <a:t>Recall</a:t>
            </a:r>
          </a:p>
          <a:p>
            <a:pPr lvl="1"/>
            <a:r>
              <a:rPr lang="en-US" dirty="0"/>
              <a:t>PR AUC, ROC AUC</a:t>
            </a:r>
          </a:p>
        </p:txBody>
      </p:sp>
    </p:spTree>
    <p:extLst>
      <p:ext uri="{BB962C8B-B14F-4D97-AF65-F5344CB8AC3E}">
        <p14:creationId xmlns:p14="http://schemas.microsoft.com/office/powerpoint/2010/main" val="12776006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4C3F6-8ED0-4ED2-8134-B7388A164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1CF958-98B4-4BEC-A82A-66F4FBDFFC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Helps to prevent overfitting</a:t>
                </a:r>
              </a:p>
              <a:p>
                <a:r>
                  <a:rPr lang="en-US" dirty="0"/>
                  <a:t>Restricting your model to continue learning the same stuff it has already learnt</a:t>
                </a:r>
              </a:p>
              <a:p>
                <a:r>
                  <a:rPr lang="en-US" dirty="0"/>
                  <a:t>L2 Weight Regularization (sometimes used)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))+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𝜆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L1 Weight Regularization (very rarely used)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))+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1CF958-98B4-4BEC-A82A-66F4FBDFFC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65417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C4431-30A3-4FE1-99C6-219008999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EF57A-0A2C-4A0A-8CC3-EEED3A45B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Switching off random neurons of the layer with the given probability</a:t>
            </a:r>
          </a:p>
          <a:p>
            <a:r>
              <a:rPr lang="en-US" dirty="0"/>
              <a:t>Harder to train but harder to overfit as well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http://cs231n.github.io/assets/nn2/dropout.jpeg">
            <a:extLst>
              <a:ext uri="{FF2B5EF4-FFF2-40B4-BE49-F238E27FC236}">
                <a16:creationId xmlns:a16="http://schemas.microsoft.com/office/drawing/2014/main" id="{D9BBC5A4-152B-433E-91B2-4F5AEAA2E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825" y="3187700"/>
            <a:ext cx="584835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3075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F6404-CB27-4F9C-AEF3-D0A03EBDE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74C8D-0103-4E0A-998E-168F01E14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Картинки по запросу batchnorm">
            <a:extLst>
              <a:ext uri="{FF2B5EF4-FFF2-40B4-BE49-F238E27FC236}">
                <a16:creationId xmlns:a16="http://schemas.microsoft.com/office/drawing/2014/main" id="{CBAE18B1-49D6-4C10-ACAE-D86A53E478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10"/>
          <a:stretch/>
        </p:blipFill>
        <p:spPr bwMode="auto">
          <a:xfrm>
            <a:off x="2181809" y="2055886"/>
            <a:ext cx="7828382" cy="3890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036DDB9-F814-4EA5-AAD6-CD397F8873E1}"/>
              </a:ext>
            </a:extLst>
          </p:cNvPr>
          <p:cNvSpPr/>
          <p:nvPr/>
        </p:nvSpPr>
        <p:spPr>
          <a:xfrm>
            <a:off x="4201064" y="1699404"/>
            <a:ext cx="1449238" cy="474453"/>
          </a:xfrm>
          <a:custGeom>
            <a:avLst/>
            <a:gdLst>
              <a:gd name="connsiteX0" fmla="*/ 1449238 w 1449238"/>
              <a:gd name="connsiteY0" fmla="*/ 0 h 474453"/>
              <a:gd name="connsiteX1" fmla="*/ 517585 w 1449238"/>
              <a:gd name="connsiteY1" fmla="*/ 120770 h 474453"/>
              <a:gd name="connsiteX2" fmla="*/ 0 w 1449238"/>
              <a:gd name="connsiteY2" fmla="*/ 474453 h 474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9238" h="474453">
                <a:moveTo>
                  <a:pt x="1449238" y="0"/>
                </a:moveTo>
                <a:cubicBezTo>
                  <a:pt x="1104181" y="20847"/>
                  <a:pt x="759125" y="41695"/>
                  <a:pt x="517585" y="120770"/>
                </a:cubicBezTo>
                <a:cubicBezTo>
                  <a:pt x="276045" y="199845"/>
                  <a:pt x="138022" y="337149"/>
                  <a:pt x="0" y="474453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719B034-DB98-4BB7-AC3D-1D95BF9C2AEF}"/>
              </a:ext>
            </a:extLst>
          </p:cNvPr>
          <p:cNvSpPr/>
          <p:nvPr/>
        </p:nvSpPr>
        <p:spPr>
          <a:xfrm>
            <a:off x="4804913" y="2536166"/>
            <a:ext cx="1492370" cy="257698"/>
          </a:xfrm>
          <a:custGeom>
            <a:avLst/>
            <a:gdLst>
              <a:gd name="connsiteX0" fmla="*/ 1492370 w 1492370"/>
              <a:gd name="connsiteY0" fmla="*/ 0 h 257698"/>
              <a:gd name="connsiteX1" fmla="*/ 577970 w 1492370"/>
              <a:gd name="connsiteY1" fmla="*/ 241540 h 257698"/>
              <a:gd name="connsiteX2" fmla="*/ 0 w 1492370"/>
              <a:gd name="connsiteY2" fmla="*/ 215660 h 257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2370" h="257698">
                <a:moveTo>
                  <a:pt x="1492370" y="0"/>
                </a:moveTo>
                <a:cubicBezTo>
                  <a:pt x="1159534" y="102798"/>
                  <a:pt x="826698" y="205597"/>
                  <a:pt x="577970" y="241540"/>
                </a:cubicBezTo>
                <a:cubicBezTo>
                  <a:pt x="329242" y="277483"/>
                  <a:pt x="164621" y="246571"/>
                  <a:pt x="0" y="215660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0C3D13D-4AD7-444E-8BC0-9E99C379D739}"/>
              </a:ext>
            </a:extLst>
          </p:cNvPr>
          <p:cNvSpPr/>
          <p:nvPr/>
        </p:nvSpPr>
        <p:spPr>
          <a:xfrm>
            <a:off x="3597215" y="5909094"/>
            <a:ext cx="448574" cy="453221"/>
          </a:xfrm>
          <a:custGeom>
            <a:avLst/>
            <a:gdLst>
              <a:gd name="connsiteX0" fmla="*/ 448574 w 448574"/>
              <a:gd name="connsiteY0" fmla="*/ 638355 h 638355"/>
              <a:gd name="connsiteX1" fmla="*/ 86264 w 448574"/>
              <a:gd name="connsiteY1" fmla="*/ 319178 h 638355"/>
              <a:gd name="connsiteX2" fmla="*/ 0 w 448574"/>
              <a:gd name="connsiteY2" fmla="*/ 0 h 63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574" h="638355">
                <a:moveTo>
                  <a:pt x="448574" y="638355"/>
                </a:moveTo>
                <a:cubicBezTo>
                  <a:pt x="304800" y="531962"/>
                  <a:pt x="161026" y="425570"/>
                  <a:pt x="86264" y="319178"/>
                </a:cubicBezTo>
                <a:cubicBezTo>
                  <a:pt x="11502" y="212785"/>
                  <a:pt x="5751" y="106392"/>
                  <a:pt x="0" y="0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928EA0E-3F85-4B0C-A767-9DA5B0A68BBC}"/>
              </a:ext>
            </a:extLst>
          </p:cNvPr>
          <p:cNvSpPr/>
          <p:nvPr/>
        </p:nvSpPr>
        <p:spPr>
          <a:xfrm>
            <a:off x="4468483" y="5848709"/>
            <a:ext cx="103517" cy="513606"/>
          </a:xfrm>
          <a:custGeom>
            <a:avLst/>
            <a:gdLst>
              <a:gd name="connsiteX0" fmla="*/ 0 w 69219"/>
              <a:gd name="connsiteY0" fmla="*/ 698740 h 698740"/>
              <a:gd name="connsiteX1" fmla="*/ 69011 w 69219"/>
              <a:gd name="connsiteY1" fmla="*/ 301925 h 698740"/>
              <a:gd name="connsiteX2" fmla="*/ 17253 w 69219"/>
              <a:gd name="connsiteY2" fmla="*/ 0 h 6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219" h="698740">
                <a:moveTo>
                  <a:pt x="0" y="698740"/>
                </a:moveTo>
                <a:cubicBezTo>
                  <a:pt x="33068" y="558561"/>
                  <a:pt x="66136" y="418382"/>
                  <a:pt x="69011" y="301925"/>
                </a:cubicBezTo>
                <a:cubicBezTo>
                  <a:pt x="71886" y="185468"/>
                  <a:pt x="44569" y="92734"/>
                  <a:pt x="17253" y="0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DED4BF9-FA5E-4DA7-B8A7-622E2FBCF8A3}"/>
              </a:ext>
            </a:extLst>
          </p:cNvPr>
          <p:cNvSpPr/>
          <p:nvPr/>
        </p:nvSpPr>
        <p:spPr>
          <a:xfrm>
            <a:off x="1319841" y="5658928"/>
            <a:ext cx="1121433" cy="413994"/>
          </a:xfrm>
          <a:custGeom>
            <a:avLst/>
            <a:gdLst>
              <a:gd name="connsiteX0" fmla="*/ 0 w 1682150"/>
              <a:gd name="connsiteY0" fmla="*/ 655608 h 655608"/>
              <a:gd name="connsiteX1" fmla="*/ 707366 w 1682150"/>
              <a:gd name="connsiteY1" fmla="*/ 258793 h 655608"/>
              <a:gd name="connsiteX2" fmla="*/ 1682150 w 1682150"/>
              <a:gd name="connsiteY2" fmla="*/ 0 h 655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82150" h="655608">
                <a:moveTo>
                  <a:pt x="0" y="655608"/>
                </a:moveTo>
                <a:cubicBezTo>
                  <a:pt x="213504" y="511834"/>
                  <a:pt x="427008" y="368061"/>
                  <a:pt x="707366" y="258793"/>
                </a:cubicBezTo>
                <a:cubicBezTo>
                  <a:pt x="987724" y="149525"/>
                  <a:pt x="1334937" y="74762"/>
                  <a:pt x="1682150" y="0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157F2B1-E365-43B0-A2FF-A6815B00788C}"/>
                  </a:ext>
                </a:extLst>
              </p:cNvPr>
              <p:cNvSpPr txBox="1"/>
              <p:nvPr/>
            </p:nvSpPr>
            <p:spPr>
              <a:xfrm>
                <a:off x="5729377" y="1456292"/>
                <a:ext cx="1485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- Batch Size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157F2B1-E365-43B0-A2FF-A6815B007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9377" y="1456292"/>
                <a:ext cx="1485791" cy="369332"/>
              </a:xfrm>
              <a:prstGeom prst="rect">
                <a:avLst/>
              </a:prstGeom>
              <a:blipFill>
                <a:blip r:embed="rId3"/>
                <a:stretch>
                  <a:fillRect t="-10000" r="-327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3E481AE-DE0D-48E5-97F5-E59FF56DE274}"/>
                  </a:ext>
                </a:extLst>
              </p:cNvPr>
              <p:cNvSpPr txBox="1"/>
              <p:nvPr/>
            </p:nvSpPr>
            <p:spPr>
              <a:xfrm>
                <a:off x="6130414" y="1870534"/>
                <a:ext cx="137634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- One output from the layer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3E481AE-DE0D-48E5-97F5-E59FF56DE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414" y="1870534"/>
                <a:ext cx="1376341" cy="923330"/>
              </a:xfrm>
              <a:prstGeom prst="rect">
                <a:avLst/>
              </a:prstGeom>
              <a:blipFill>
                <a:blip r:embed="rId4"/>
                <a:stretch>
                  <a:fillRect l="-2222" t="-3974" r="-5333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5D78D9D-6655-462F-A225-5BA1C16FC877}"/>
              </a:ext>
            </a:extLst>
          </p:cNvPr>
          <p:cNvSpPr txBox="1"/>
          <p:nvPr/>
        </p:nvSpPr>
        <p:spPr>
          <a:xfrm>
            <a:off x="163900" y="6039041"/>
            <a:ext cx="2110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 of Batch Normalization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DE8AC5-74FB-41BF-B06D-6C9F371A3CAE}"/>
              </a:ext>
            </a:extLst>
          </p:cNvPr>
          <p:cNvSpPr txBox="1"/>
          <p:nvPr/>
        </p:nvSpPr>
        <p:spPr>
          <a:xfrm>
            <a:off x="2228951" y="6354606"/>
            <a:ext cx="4068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Trained parameters via backpropagation</a:t>
            </a:r>
          </a:p>
        </p:txBody>
      </p:sp>
    </p:spTree>
    <p:extLst>
      <p:ext uri="{BB962C8B-B14F-4D97-AF65-F5344CB8AC3E}">
        <p14:creationId xmlns:p14="http://schemas.microsoft.com/office/powerpoint/2010/main" val="19863806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14D3B-F82F-4663-92DC-3ED729FBC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7C26C-35BD-432E-A9E8-F1A18586A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01054"/>
          </a:xfrm>
        </p:spPr>
        <p:txBody>
          <a:bodyPr>
            <a:normAutofit/>
          </a:bodyPr>
          <a:lstStyle/>
          <a:p>
            <a:r>
              <a:rPr lang="en-US" dirty="0"/>
              <a:t>Extremely powerful technique</a:t>
            </a:r>
          </a:p>
          <a:p>
            <a:r>
              <a:rPr lang="en-US" dirty="0"/>
              <a:t>Decreases training time</a:t>
            </a:r>
          </a:p>
          <a:p>
            <a:r>
              <a:rPr lang="en-US" dirty="0">
                <a:solidFill>
                  <a:srgbClr val="FF0000"/>
                </a:solidFill>
              </a:rPr>
              <a:t>A rule of thumb: Dense -&gt; Batch Normalization -&gt; Activation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1A2427-686E-4F37-989B-8CD74F2DA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937" y="4126152"/>
            <a:ext cx="404812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2112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FD54B-B518-451F-8899-D93F9C640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Augmentation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833D9-7233-45CD-BA8D-186040E98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Artificially adding more data</a:t>
            </a:r>
          </a:p>
          <a:p>
            <a:r>
              <a:rPr lang="en-US" dirty="0"/>
              <a:t>Very specific to your task </a:t>
            </a:r>
          </a:p>
        </p:txBody>
      </p:sp>
      <p:pic>
        <p:nvPicPr>
          <p:cNvPr id="5122" name="Picture 2" descr="Похожее изображение">
            <a:extLst>
              <a:ext uri="{FF2B5EF4-FFF2-40B4-BE49-F238E27FC236}">
                <a16:creationId xmlns:a16="http://schemas.microsoft.com/office/drawing/2014/main" id="{185D624A-852A-4BDC-BD78-5B5D16C5D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537" y="3122611"/>
            <a:ext cx="6564926" cy="3189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8889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36B3B1-E10D-4F73-AE4C-1280F71AE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B922EE-66FF-4BC4-9FB3-F50D51921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Learning small </a:t>
            </a:r>
            <a:r>
              <a:rPr lang="en-US" i="1" dirty="0"/>
              <a:t>filters </a:t>
            </a:r>
            <a:r>
              <a:rPr lang="en-US" dirty="0"/>
              <a:t>(</a:t>
            </a:r>
            <a:r>
              <a:rPr lang="en-US" i="1" dirty="0"/>
              <a:t>kernels</a:t>
            </a:r>
            <a:r>
              <a:rPr lang="en-US" dirty="0"/>
              <a:t>)</a:t>
            </a:r>
            <a:r>
              <a:rPr lang="en-US" i="1" dirty="0"/>
              <a:t> </a:t>
            </a:r>
            <a:r>
              <a:rPr lang="en-US" dirty="0"/>
              <a:t>to catch useful features</a:t>
            </a:r>
          </a:p>
          <a:p>
            <a:r>
              <a:rPr lang="en-US" dirty="0"/>
              <a:t>Using convolution operation to apply filter to every position on the </a:t>
            </a:r>
            <a:r>
              <a:rPr lang="en-US" i="1" dirty="0"/>
              <a:t>feature map </a:t>
            </a:r>
            <a:r>
              <a:rPr lang="en-US" dirty="0"/>
              <a:t>(or on the image)</a:t>
            </a:r>
          </a:p>
          <a:p>
            <a:r>
              <a:rPr lang="en-US" dirty="0"/>
              <a:t>Adding layers of convolutions – filters learn more complex features</a:t>
            </a:r>
          </a:p>
        </p:txBody>
      </p:sp>
      <p:pic>
        <p:nvPicPr>
          <p:cNvPr id="17" name="Picture 2" descr="https://github.com/vdumoulin/conv_arithmetic/raw/master/gif/no_padding_no_strides.gif">
            <a:extLst>
              <a:ext uri="{FF2B5EF4-FFF2-40B4-BE49-F238E27FC236}">
                <a16:creationId xmlns:a16="http://schemas.microsoft.com/office/drawing/2014/main" id="{7A71B0CA-4373-42C1-9145-BC88CFE7C76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036" y="4145533"/>
            <a:ext cx="232410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5DE8740-219D-4A43-974F-87CB828ACB09}"/>
              </a:ext>
            </a:extLst>
          </p:cNvPr>
          <p:cNvSpPr/>
          <p:nvPr/>
        </p:nvSpPr>
        <p:spPr>
          <a:xfrm>
            <a:off x="3795622" y="6206109"/>
            <a:ext cx="1457864" cy="406399"/>
          </a:xfrm>
          <a:custGeom>
            <a:avLst/>
            <a:gdLst>
              <a:gd name="connsiteX0" fmla="*/ 1457864 w 1457864"/>
              <a:gd name="connsiteY0" fmla="*/ 0 h 406399"/>
              <a:gd name="connsiteX1" fmla="*/ 888521 w 1457864"/>
              <a:gd name="connsiteY1" fmla="*/ 379562 h 406399"/>
              <a:gd name="connsiteX2" fmla="*/ 0 w 1457864"/>
              <a:gd name="connsiteY2" fmla="*/ 345057 h 406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7864" h="406399">
                <a:moveTo>
                  <a:pt x="1457864" y="0"/>
                </a:moveTo>
                <a:cubicBezTo>
                  <a:pt x="1294681" y="161026"/>
                  <a:pt x="1131498" y="322053"/>
                  <a:pt x="888521" y="379562"/>
                </a:cubicBezTo>
                <a:cubicBezTo>
                  <a:pt x="645544" y="437071"/>
                  <a:pt x="322772" y="391064"/>
                  <a:pt x="0" y="345057"/>
                </a:cubicBez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B9556B-7C06-45DF-BDEA-FBD0C74ECE68}"/>
              </a:ext>
            </a:extLst>
          </p:cNvPr>
          <p:cNvSpPr txBox="1"/>
          <p:nvPr/>
        </p:nvSpPr>
        <p:spPr>
          <a:xfrm>
            <a:off x="2439160" y="6373598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Image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92A7E8-3C11-4B70-B9B9-911DF6A58FF9}"/>
              </a:ext>
            </a:extLst>
          </p:cNvPr>
          <p:cNvSpPr txBox="1"/>
          <p:nvPr/>
        </p:nvSpPr>
        <p:spPr>
          <a:xfrm>
            <a:off x="2570671" y="4779484"/>
            <a:ext cx="13127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Kernel</a:t>
            </a:r>
          </a:p>
          <a:p>
            <a:pPr algn="ctr"/>
            <a:r>
              <a:rPr lang="en-US" dirty="0"/>
              <a:t>(i.e. filter)</a:t>
            </a:r>
          </a:p>
          <a:p>
            <a:pPr algn="ctr"/>
            <a:r>
              <a:rPr lang="en-US" dirty="0"/>
              <a:t>has size 3x3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4535E64-CA29-4AB8-9F48-A9805DB2C2CE}"/>
              </a:ext>
            </a:extLst>
          </p:cNvPr>
          <p:cNvSpPr/>
          <p:nvPr/>
        </p:nvSpPr>
        <p:spPr>
          <a:xfrm>
            <a:off x="6086947" y="4071163"/>
            <a:ext cx="1795590" cy="484036"/>
          </a:xfrm>
          <a:custGeom>
            <a:avLst/>
            <a:gdLst>
              <a:gd name="connsiteX0" fmla="*/ 2622430 w 2622430"/>
              <a:gd name="connsiteY0" fmla="*/ 57366 h 359291"/>
              <a:gd name="connsiteX1" fmla="*/ 1181819 w 2622430"/>
              <a:gd name="connsiteY1" fmla="*/ 22861 h 359291"/>
              <a:gd name="connsiteX2" fmla="*/ 0 w 2622430"/>
              <a:gd name="connsiteY2" fmla="*/ 359291 h 359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2430" h="359291">
                <a:moveTo>
                  <a:pt x="2622430" y="57366"/>
                </a:moveTo>
                <a:cubicBezTo>
                  <a:pt x="2120660" y="14953"/>
                  <a:pt x="1618891" y="-27460"/>
                  <a:pt x="1181819" y="22861"/>
                </a:cubicBezTo>
                <a:cubicBezTo>
                  <a:pt x="744747" y="73182"/>
                  <a:pt x="372373" y="216236"/>
                  <a:pt x="0" y="359291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DF76E0-FCFF-4F85-B3DF-D05FDB69E02C}"/>
              </a:ext>
            </a:extLst>
          </p:cNvPr>
          <p:cNvSpPr txBox="1"/>
          <p:nvPr/>
        </p:nvSpPr>
        <p:spPr>
          <a:xfrm>
            <a:off x="7960834" y="4071163"/>
            <a:ext cx="2535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 of the convolution</a:t>
            </a:r>
          </a:p>
        </p:txBody>
      </p:sp>
    </p:spTree>
    <p:extLst>
      <p:ext uri="{BB962C8B-B14F-4D97-AF65-F5344CB8AC3E}">
        <p14:creationId xmlns:p14="http://schemas.microsoft.com/office/powerpoint/2010/main" val="41591478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5DAE3-EC06-433F-BAA9-1B695FBCF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Pooling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15B9F-B77A-472B-B03C-3FA7DA976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Reducing spatial size (thus amount of computations)</a:t>
            </a:r>
          </a:p>
          <a:p>
            <a:r>
              <a:rPr lang="en-US" dirty="0"/>
              <a:t>Adding more non-linearity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4" descr="https://adeshpande3.github.io/assets/MaxPool.png">
            <a:extLst>
              <a:ext uri="{FF2B5EF4-FFF2-40B4-BE49-F238E27FC236}">
                <a16:creationId xmlns:a16="http://schemas.microsoft.com/office/drawing/2014/main" id="{C0991AF6-78D0-443E-A667-7C7A18B56E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2" t="10870" b="29735"/>
          <a:stretch/>
        </p:blipFill>
        <p:spPr bwMode="auto">
          <a:xfrm>
            <a:off x="4168193" y="3471382"/>
            <a:ext cx="5647824" cy="2014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6C9C97-8FF7-4126-8721-A7A6A4E353CD}"/>
              </a:ext>
            </a:extLst>
          </p:cNvPr>
          <p:cNvSpPr txBox="1"/>
          <p:nvPr/>
        </p:nvSpPr>
        <p:spPr>
          <a:xfrm>
            <a:off x="2397144" y="4016732"/>
            <a:ext cx="16074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Max Pooling window size is set to 2x2</a:t>
            </a:r>
          </a:p>
        </p:txBody>
      </p:sp>
    </p:spTree>
    <p:extLst>
      <p:ext uri="{BB962C8B-B14F-4D97-AF65-F5344CB8AC3E}">
        <p14:creationId xmlns:p14="http://schemas.microsoft.com/office/powerpoint/2010/main" val="24882043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35048-12BF-472F-9085-644C1AC51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Structure of 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CC30F-EDBD-4209-B9DA-B9041172B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Картинки по запросу flatten layer nn">
            <a:extLst>
              <a:ext uri="{FF2B5EF4-FFF2-40B4-BE49-F238E27FC236}">
                <a16:creationId xmlns:a16="http://schemas.microsoft.com/office/drawing/2014/main" id="{F1F3A3EA-2662-40EB-BF12-59E0AC259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705" y="1954283"/>
            <a:ext cx="9971597" cy="3368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9ADCB83B-2986-4C14-8CE3-55B9C184FBA7}"/>
              </a:ext>
            </a:extLst>
          </p:cNvPr>
          <p:cNvSpPr/>
          <p:nvPr/>
        </p:nvSpPr>
        <p:spPr>
          <a:xfrm>
            <a:off x="7632833" y="2444817"/>
            <a:ext cx="1549667" cy="252181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432B8F-E6A4-4AC9-AB26-0A7953E871CF}"/>
              </a:ext>
            </a:extLst>
          </p:cNvPr>
          <p:cNvSpPr txBox="1"/>
          <p:nvPr/>
        </p:nvSpPr>
        <p:spPr>
          <a:xfrm>
            <a:off x="6891687" y="5253794"/>
            <a:ext cx="30319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Flattening the feature map – making one shallow vector out of the ‘image’</a:t>
            </a:r>
          </a:p>
        </p:txBody>
      </p:sp>
    </p:spTree>
    <p:extLst>
      <p:ext uri="{BB962C8B-B14F-4D97-AF65-F5344CB8AC3E}">
        <p14:creationId xmlns:p14="http://schemas.microsoft.com/office/powerpoint/2010/main" val="32199954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35048-12BF-472F-9085-644C1AC51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Pretrained CNNs – Transfer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CC30F-EDBD-4209-B9DA-B9041172B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plenty of high-performance pretrained NNs</a:t>
            </a:r>
          </a:p>
          <a:p>
            <a:r>
              <a:rPr lang="en-US" dirty="0"/>
              <a:t>Use pretrained weights and train from them instead of from scratch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2" descr="Картинки по запросу vgg16">
            <a:extLst>
              <a:ext uri="{FF2B5EF4-FFF2-40B4-BE49-F238E27FC236}">
                <a16:creationId xmlns:a16="http://schemas.microsoft.com/office/drawing/2014/main" id="{455844E4-806B-49A5-8572-958A34BA1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48" y="3162300"/>
            <a:ext cx="10335752" cy="3559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2036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3E080-E4A5-4B60-B727-25A1D0EA3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– Convolution Computations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05CEC-17B4-4BFB-8CCF-335CAC4F1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3BCD1C1D-E905-4143-A21B-2FC313263C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9969537"/>
              </p:ext>
            </p:extLst>
          </p:nvPr>
        </p:nvGraphicFramePr>
        <p:xfrm>
          <a:off x="2070340" y="5190688"/>
          <a:ext cx="13642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738">
                  <a:extLst>
                    <a:ext uri="{9D8B030D-6E8A-4147-A177-3AD203B41FA5}">
                      <a16:colId xmlns:a16="http://schemas.microsoft.com/office/drawing/2014/main" val="1011178845"/>
                    </a:ext>
                  </a:extLst>
                </a:gridCol>
                <a:gridCol w="454738">
                  <a:extLst>
                    <a:ext uri="{9D8B030D-6E8A-4147-A177-3AD203B41FA5}">
                      <a16:colId xmlns:a16="http://schemas.microsoft.com/office/drawing/2014/main" val="1711162297"/>
                    </a:ext>
                  </a:extLst>
                </a:gridCol>
                <a:gridCol w="454738">
                  <a:extLst>
                    <a:ext uri="{9D8B030D-6E8A-4147-A177-3AD203B41FA5}">
                      <a16:colId xmlns:a16="http://schemas.microsoft.com/office/drawing/2014/main" val="2618501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200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2973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5770831"/>
                  </a:ext>
                </a:extLst>
              </a:tr>
            </a:tbl>
          </a:graphicData>
        </a:graphic>
      </p:graphicFrame>
      <p:pic>
        <p:nvPicPr>
          <p:cNvPr id="5" name="Picture 2" descr="Похожее изображение">
            <a:extLst>
              <a:ext uri="{FF2B5EF4-FFF2-40B4-BE49-F238E27FC236}">
                <a16:creationId xmlns:a16="http://schemas.microsoft.com/office/drawing/2014/main" id="{10FE5187-0695-41C9-91D6-85194DB1E95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666" y="3200400"/>
            <a:ext cx="501015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950A7C-D0AD-46DA-9D4C-4864D8E9BB04}"/>
              </a:ext>
            </a:extLst>
          </p:cNvPr>
          <p:cNvSpPr txBox="1"/>
          <p:nvPr/>
        </p:nvSpPr>
        <p:spPr>
          <a:xfrm>
            <a:off x="2070340" y="3771106"/>
            <a:ext cx="12903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Kernel</a:t>
            </a:r>
          </a:p>
          <a:p>
            <a:pPr algn="ctr"/>
            <a:r>
              <a:rPr lang="en-US" dirty="0"/>
              <a:t>(i.e. filter)</a:t>
            </a:r>
          </a:p>
          <a:p>
            <a:pPr algn="ctr"/>
            <a:r>
              <a:rPr lang="en-US" dirty="0"/>
              <a:t>has size 3x3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5C2848-6C1E-4293-9D38-2585454ED633}"/>
              </a:ext>
            </a:extLst>
          </p:cNvPr>
          <p:cNvSpPr txBox="1"/>
          <p:nvPr/>
        </p:nvSpPr>
        <p:spPr>
          <a:xfrm>
            <a:off x="2049478" y="4855924"/>
            <a:ext cx="144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Kernel Values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F7D94E5-0A7F-49A0-974B-745D808BA5A1}"/>
              </a:ext>
            </a:extLst>
          </p:cNvPr>
          <p:cNvSpPr/>
          <p:nvPr/>
        </p:nvSpPr>
        <p:spPr>
          <a:xfrm>
            <a:off x="7606070" y="3200400"/>
            <a:ext cx="131825" cy="881169"/>
          </a:xfrm>
          <a:custGeom>
            <a:avLst/>
            <a:gdLst>
              <a:gd name="connsiteX0" fmla="*/ 243968 w 243968"/>
              <a:gd name="connsiteY0" fmla="*/ 0 h 1362974"/>
              <a:gd name="connsiteX1" fmla="*/ 2429 w 243968"/>
              <a:gd name="connsiteY1" fmla="*/ 715992 h 1362974"/>
              <a:gd name="connsiteX2" fmla="*/ 140451 w 243968"/>
              <a:gd name="connsiteY2" fmla="*/ 1362974 h 1362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968" h="1362974">
                <a:moveTo>
                  <a:pt x="243968" y="0"/>
                </a:moveTo>
                <a:cubicBezTo>
                  <a:pt x="131825" y="244415"/>
                  <a:pt x="19682" y="488830"/>
                  <a:pt x="2429" y="715992"/>
                </a:cubicBezTo>
                <a:cubicBezTo>
                  <a:pt x="-14824" y="943154"/>
                  <a:pt x="62813" y="1153064"/>
                  <a:pt x="140451" y="1362974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Content Placeholder 4">
                <a:extLst>
                  <a:ext uri="{FF2B5EF4-FFF2-40B4-BE49-F238E27FC236}">
                    <a16:creationId xmlns:a16="http://schemas.microsoft.com/office/drawing/2014/main" id="{22930E1E-96AA-4289-BBE5-33E785E96EB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40128225"/>
                  </p:ext>
                </p:extLst>
              </p:nvPr>
            </p:nvGraphicFramePr>
            <p:xfrm>
              <a:off x="6794741" y="1563667"/>
              <a:ext cx="1965676" cy="153457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65676">
                      <a:extLst>
                        <a:ext uri="{9D8B030D-6E8A-4147-A177-3AD203B41FA5}">
                          <a16:colId xmlns:a16="http://schemas.microsoft.com/office/drawing/2014/main" val="1011178845"/>
                        </a:ext>
                      </a:extLst>
                    </a:gridCol>
                  </a:tblGrid>
                  <a:tr h="1534579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1∗1+1∗0+1∗1</m:t>
                                </m:r>
                              </m:oMath>
                            </m:oMathPara>
                          </a14:m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0∗0+1∗1+1∗0</m:t>
                                </m:r>
                              </m:oMath>
                            </m:oMathPara>
                          </a14:m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0∗1+0∗0+1∗1</m:t>
                                </m:r>
                              </m:oMath>
                            </m:oMathPara>
                          </a14:m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512005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Content Placeholder 4">
                <a:extLst>
                  <a:ext uri="{FF2B5EF4-FFF2-40B4-BE49-F238E27FC236}">
                    <a16:creationId xmlns:a16="http://schemas.microsoft.com/office/drawing/2014/main" id="{22930E1E-96AA-4289-BBE5-33E785E96EB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40128225"/>
                  </p:ext>
                </p:extLst>
              </p:nvPr>
            </p:nvGraphicFramePr>
            <p:xfrm>
              <a:off x="6794741" y="1563667"/>
              <a:ext cx="1965676" cy="153457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65676">
                      <a:extLst>
                        <a:ext uri="{9D8B030D-6E8A-4147-A177-3AD203B41FA5}">
                          <a16:colId xmlns:a16="http://schemas.microsoft.com/office/drawing/2014/main" val="1011178845"/>
                        </a:ext>
                      </a:extLst>
                    </a:gridCol>
                  </a:tblGrid>
                  <a:tr h="153457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9" t="-395" r="-617" b="-7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120058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DA815D-5C75-4AA4-9289-C8811FAC58C0}"/>
                  </a:ext>
                </a:extLst>
              </p:cNvPr>
              <p:cNvSpPr txBox="1"/>
              <p:nvPr/>
            </p:nvSpPr>
            <p:spPr>
              <a:xfrm>
                <a:off x="8786836" y="2031258"/>
                <a:ext cx="92544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DA815D-5C75-4AA4-9289-C8811FAC5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6836" y="2031258"/>
                <a:ext cx="925445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70608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3D1B3-58BF-46A4-87FB-D84F68E81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it guys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7BC0B-3F8F-4202-A418-46FE8BBA3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learn more we would recommend</a:t>
            </a:r>
          </a:p>
          <a:p>
            <a:r>
              <a:rPr lang="en-US" dirty="0"/>
              <a:t>Attend Deep Learning course by V. </a:t>
            </a:r>
            <a:r>
              <a:rPr lang="en-US" dirty="0" err="1"/>
              <a:t>Lempitsky</a:t>
            </a:r>
            <a:r>
              <a:rPr lang="en-US" dirty="0"/>
              <a:t> in Term 4</a:t>
            </a:r>
          </a:p>
          <a:p>
            <a:r>
              <a:rPr lang="en-US" dirty="0"/>
              <a:t>cs231n course from Stanford </a:t>
            </a:r>
            <a:r>
              <a:rPr lang="en-US" dirty="0" err="1"/>
              <a:t>Univerity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http://cs231n.stanford.edu/</a:t>
            </a:r>
            <a:r>
              <a:rPr lang="en-US" dirty="0"/>
              <a:t>)</a:t>
            </a:r>
          </a:p>
          <a:p>
            <a:r>
              <a:rPr lang="en-US" dirty="0"/>
              <a:t>Book – “Deep Learning” by Ian </a:t>
            </a:r>
            <a:r>
              <a:rPr lang="en-US" dirty="0" err="1"/>
              <a:t>Goodfellow</a:t>
            </a:r>
            <a:endParaRPr lang="en-US" dirty="0"/>
          </a:p>
          <a:p>
            <a:r>
              <a:rPr lang="en-US" dirty="0"/>
              <a:t>Try to solve </a:t>
            </a:r>
            <a:r>
              <a:rPr lang="en-US" dirty="0" err="1"/>
              <a:t>Kaggle</a:t>
            </a:r>
            <a:r>
              <a:rPr lang="en-US" dirty="0"/>
              <a:t> Competitions</a:t>
            </a:r>
          </a:p>
        </p:txBody>
      </p:sp>
    </p:spTree>
    <p:extLst>
      <p:ext uri="{BB962C8B-B14F-4D97-AF65-F5344CB8AC3E}">
        <p14:creationId xmlns:p14="http://schemas.microsoft.com/office/powerpoint/2010/main" val="34409618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C575A-4696-4659-B5D5-6D2D9E51A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6167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This is It For the Final Lecture</a:t>
            </a:r>
          </a:p>
        </p:txBody>
      </p:sp>
    </p:spTree>
    <p:extLst>
      <p:ext uri="{BB962C8B-B14F-4D97-AF65-F5344CB8AC3E}">
        <p14:creationId xmlns:p14="http://schemas.microsoft.com/office/powerpoint/2010/main" val="1590965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60B92-8705-42D8-8E17-297CA9944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– Number of Channels</a:t>
            </a:r>
          </a:p>
        </p:txBody>
      </p:sp>
      <p:pic>
        <p:nvPicPr>
          <p:cNvPr id="4" name="Picture 2" descr="Картинки по запросу convolutional neural network">
            <a:extLst>
              <a:ext uri="{FF2B5EF4-FFF2-40B4-BE49-F238E27FC236}">
                <a16:creationId xmlns:a16="http://schemas.microsoft.com/office/drawing/2014/main" id="{4CE6DA48-A08F-4E42-91FD-BDD3C61A5A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115"/>
          <a:stretch/>
        </p:blipFill>
        <p:spPr bwMode="auto">
          <a:xfrm>
            <a:off x="2953355" y="1825625"/>
            <a:ext cx="4028411" cy="3403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D8C0760-FBA3-4BBB-8DCF-C3800CDEBD66}"/>
              </a:ext>
            </a:extLst>
          </p:cNvPr>
          <p:cNvSpPr/>
          <p:nvPr/>
        </p:nvSpPr>
        <p:spPr>
          <a:xfrm>
            <a:off x="1553117" y="3539983"/>
            <a:ext cx="1289785" cy="481263"/>
          </a:xfrm>
          <a:custGeom>
            <a:avLst/>
            <a:gdLst>
              <a:gd name="connsiteX0" fmla="*/ 0 w 1289785"/>
              <a:gd name="connsiteY0" fmla="*/ 481263 h 481263"/>
              <a:gd name="connsiteX1" fmla="*/ 741145 w 1289785"/>
              <a:gd name="connsiteY1" fmla="*/ 105878 h 481263"/>
              <a:gd name="connsiteX2" fmla="*/ 1289785 w 1289785"/>
              <a:gd name="connsiteY2" fmla="*/ 0 h 481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9785" h="481263">
                <a:moveTo>
                  <a:pt x="0" y="481263"/>
                </a:moveTo>
                <a:cubicBezTo>
                  <a:pt x="263090" y="333676"/>
                  <a:pt x="526181" y="186089"/>
                  <a:pt x="741145" y="105878"/>
                </a:cubicBezTo>
                <a:cubicBezTo>
                  <a:pt x="956109" y="25667"/>
                  <a:pt x="1122947" y="12833"/>
                  <a:pt x="1289785" y="0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90B7B39-23A1-477C-BE30-B78E1852B532}"/>
              </a:ext>
            </a:extLst>
          </p:cNvPr>
          <p:cNvSpPr/>
          <p:nvPr/>
        </p:nvSpPr>
        <p:spPr>
          <a:xfrm>
            <a:off x="6432364" y="1912847"/>
            <a:ext cx="1810311" cy="499235"/>
          </a:xfrm>
          <a:custGeom>
            <a:avLst/>
            <a:gdLst>
              <a:gd name="connsiteX0" fmla="*/ 1934678 w 1934678"/>
              <a:gd name="connsiteY0" fmla="*/ 54016 h 371650"/>
              <a:gd name="connsiteX1" fmla="*/ 885524 w 1934678"/>
              <a:gd name="connsiteY1" fmla="*/ 25140 h 371650"/>
              <a:gd name="connsiteX2" fmla="*/ 0 w 1934678"/>
              <a:gd name="connsiteY2" fmla="*/ 371650 h 3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4678" h="371650">
                <a:moveTo>
                  <a:pt x="1934678" y="54016"/>
                </a:moveTo>
                <a:cubicBezTo>
                  <a:pt x="1571324" y="13108"/>
                  <a:pt x="1207970" y="-27799"/>
                  <a:pt x="885524" y="25140"/>
                </a:cubicBezTo>
                <a:cubicBezTo>
                  <a:pt x="563078" y="78079"/>
                  <a:pt x="281539" y="224864"/>
                  <a:pt x="0" y="371650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627FB64-7B31-4706-923F-A84F610E780E}"/>
              </a:ext>
            </a:extLst>
          </p:cNvPr>
          <p:cNvSpPr/>
          <p:nvPr/>
        </p:nvSpPr>
        <p:spPr>
          <a:xfrm>
            <a:off x="4036435" y="4454383"/>
            <a:ext cx="895149" cy="1241659"/>
          </a:xfrm>
          <a:custGeom>
            <a:avLst/>
            <a:gdLst>
              <a:gd name="connsiteX0" fmla="*/ 895149 w 895149"/>
              <a:gd name="connsiteY0" fmla="*/ 1241659 h 1241659"/>
              <a:gd name="connsiteX1" fmla="*/ 500514 w 895149"/>
              <a:gd name="connsiteY1" fmla="*/ 433137 h 1241659"/>
              <a:gd name="connsiteX2" fmla="*/ 0 w 895149"/>
              <a:gd name="connsiteY2" fmla="*/ 0 h 1241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5149" h="1241659">
                <a:moveTo>
                  <a:pt x="895149" y="1241659"/>
                </a:moveTo>
                <a:cubicBezTo>
                  <a:pt x="772427" y="940869"/>
                  <a:pt x="649705" y="640080"/>
                  <a:pt x="500514" y="433137"/>
                </a:cubicBezTo>
                <a:cubicBezTo>
                  <a:pt x="351322" y="226194"/>
                  <a:pt x="175661" y="113097"/>
                  <a:pt x="0" y="0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096831-BC50-45AA-806E-05D8353A40DE}"/>
              </a:ext>
            </a:extLst>
          </p:cNvPr>
          <p:cNvSpPr txBox="1"/>
          <p:nvPr/>
        </p:nvSpPr>
        <p:spPr>
          <a:xfrm>
            <a:off x="340096" y="3992718"/>
            <a:ext cx="1973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 color channels for this image (RGB)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EA89ED-195C-4811-83FA-AAFC2BD9F70B}"/>
              </a:ext>
            </a:extLst>
          </p:cNvPr>
          <p:cNvSpPr txBox="1"/>
          <p:nvPr/>
        </p:nvSpPr>
        <p:spPr>
          <a:xfrm>
            <a:off x="2313276" y="5723238"/>
            <a:ext cx="5444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Let’s assume that this window has size of 20x20 pixels</a:t>
            </a:r>
          </a:p>
          <a:p>
            <a:pPr algn="ctr"/>
            <a:r>
              <a:rPr lang="en-US" dirty="0"/>
              <a:t>Therefore we apply kernels of size 20x20x3 to the image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94A1F8-FE5C-4FDE-971B-FDAF3B1806EC}"/>
              </a:ext>
            </a:extLst>
          </p:cNvPr>
          <p:cNvSpPr txBox="1"/>
          <p:nvPr/>
        </p:nvSpPr>
        <p:spPr>
          <a:xfrm>
            <a:off x="7940323" y="1700799"/>
            <a:ext cx="3889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 applied 6 different kernels, therefore we obtain 6 feature maps</a:t>
            </a:r>
          </a:p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E18599-6B19-4D7E-971E-A0071CBDEC4F}"/>
              </a:ext>
            </a:extLst>
          </p:cNvPr>
          <p:cNvSpPr txBox="1"/>
          <p:nvPr/>
        </p:nvSpPr>
        <p:spPr>
          <a:xfrm>
            <a:off x="8219456" y="2832488"/>
            <a:ext cx="33311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Now we can treat these 6 feature maps as a new image with 6 channels to pass it further so we can apply new HxWx6 kernels on the next layer</a:t>
            </a:r>
          </a:p>
        </p:txBody>
      </p:sp>
    </p:spTree>
    <p:extLst>
      <p:ext uri="{BB962C8B-B14F-4D97-AF65-F5344CB8AC3E}">
        <p14:creationId xmlns:p14="http://schemas.microsoft.com/office/powerpoint/2010/main" val="4157944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5DAE3-EC06-433F-BAA9-1B695FBCF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– Max Pooling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15B9F-B77A-472B-B03C-3FA7DA976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https://adeshpande3.github.io/assets/MaxPool.png">
            <a:extLst>
              <a:ext uri="{FF2B5EF4-FFF2-40B4-BE49-F238E27FC236}">
                <a16:creationId xmlns:a16="http://schemas.microsoft.com/office/drawing/2014/main" id="{C0991AF6-78D0-443E-A667-7C7A18B56E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2" t="10870" b="29735"/>
          <a:stretch/>
        </p:blipFill>
        <p:spPr bwMode="auto">
          <a:xfrm>
            <a:off x="4168193" y="2937982"/>
            <a:ext cx="5647824" cy="2014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6C9C97-8FF7-4126-8721-A7A6A4E353CD}"/>
              </a:ext>
            </a:extLst>
          </p:cNvPr>
          <p:cNvSpPr txBox="1"/>
          <p:nvPr/>
        </p:nvSpPr>
        <p:spPr>
          <a:xfrm>
            <a:off x="2397144" y="3483332"/>
            <a:ext cx="16074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Max Pooling window size is set to 2x2</a:t>
            </a:r>
          </a:p>
        </p:txBody>
      </p:sp>
    </p:spTree>
    <p:extLst>
      <p:ext uri="{BB962C8B-B14F-4D97-AF65-F5344CB8AC3E}">
        <p14:creationId xmlns:p14="http://schemas.microsoft.com/office/powerpoint/2010/main" val="1292644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35048-12BF-472F-9085-644C1AC51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– Basic Structure of 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CC30F-EDBD-4209-B9DA-B9041172B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Картинки по запросу flatten layer nn">
            <a:extLst>
              <a:ext uri="{FF2B5EF4-FFF2-40B4-BE49-F238E27FC236}">
                <a16:creationId xmlns:a16="http://schemas.microsoft.com/office/drawing/2014/main" id="{F1F3A3EA-2662-40EB-BF12-59E0AC259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705" y="1954283"/>
            <a:ext cx="9971597" cy="3368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9ADCB83B-2986-4C14-8CE3-55B9C184FBA7}"/>
              </a:ext>
            </a:extLst>
          </p:cNvPr>
          <p:cNvSpPr/>
          <p:nvPr/>
        </p:nvSpPr>
        <p:spPr>
          <a:xfrm>
            <a:off x="7632833" y="2444817"/>
            <a:ext cx="1549667" cy="252181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432B8F-E6A4-4AC9-AB26-0A7953E871CF}"/>
              </a:ext>
            </a:extLst>
          </p:cNvPr>
          <p:cNvSpPr txBox="1"/>
          <p:nvPr/>
        </p:nvSpPr>
        <p:spPr>
          <a:xfrm>
            <a:off x="6891687" y="5253794"/>
            <a:ext cx="30319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Flattening the feature map – making one shallow vector out of the ‘image’</a:t>
            </a:r>
          </a:p>
        </p:txBody>
      </p:sp>
    </p:spTree>
    <p:extLst>
      <p:ext uri="{BB962C8B-B14F-4D97-AF65-F5344CB8AC3E}">
        <p14:creationId xmlns:p14="http://schemas.microsoft.com/office/powerpoint/2010/main" val="4030711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00EEE-C35F-452C-BF1F-743BD8C2C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Convolutional NNs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C6367A-1EBA-4F43-A491-25B63034F1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242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2301</TotalTime>
  <Words>1425</Words>
  <Application>Microsoft Office PowerPoint</Application>
  <PresentationFormat>Widescreen</PresentationFormat>
  <Paragraphs>329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Calibri</vt:lpstr>
      <vt:lpstr>Calibri Light</vt:lpstr>
      <vt:lpstr>Cambria Math</vt:lpstr>
      <vt:lpstr>Office Theme</vt:lpstr>
      <vt:lpstr>Deep Neural Networks And Where to Find Them</vt:lpstr>
      <vt:lpstr>Recap of Convolutional NNs</vt:lpstr>
      <vt:lpstr>Recap – Convolutional Neural Network</vt:lpstr>
      <vt:lpstr>Recap – Kernels Learn Useful Features</vt:lpstr>
      <vt:lpstr>Recap – Convolution Computations</vt:lpstr>
      <vt:lpstr>Recap – Number of Channels</vt:lpstr>
      <vt:lpstr>Recap – Max Pooling</vt:lpstr>
      <vt:lpstr>Recap – Basic Structure of CNN</vt:lpstr>
      <vt:lpstr>Deep Convolutional NNs</vt:lpstr>
      <vt:lpstr>ImageNet Classification Challenge </vt:lpstr>
      <vt:lpstr>LeNet</vt:lpstr>
      <vt:lpstr>AlexNet - ImageNet 2012 Winner</vt:lpstr>
      <vt:lpstr>VGG – 2014</vt:lpstr>
      <vt:lpstr>GoogleNet – ImageNet 2014 Winner  </vt:lpstr>
      <vt:lpstr>GoogleNet – ImageNet 2014 Winner  </vt:lpstr>
      <vt:lpstr>GoogleNet – Inception Module</vt:lpstr>
      <vt:lpstr>ResNet – ImageNet 2015 Winner</vt:lpstr>
      <vt:lpstr>ResNet – Residual Block</vt:lpstr>
      <vt:lpstr>Layers and Performance</vt:lpstr>
      <vt:lpstr>Transfer Learning</vt:lpstr>
      <vt:lpstr>Transfer Learning</vt:lpstr>
      <vt:lpstr>What is Used Nowadays</vt:lpstr>
      <vt:lpstr>Final Recap</vt:lpstr>
      <vt:lpstr>Machine Learning Algorithms</vt:lpstr>
      <vt:lpstr>Machine Learning Algorithms</vt:lpstr>
      <vt:lpstr>Machine Learning Algorithms</vt:lpstr>
      <vt:lpstr>Machine Learning Algorithms</vt:lpstr>
      <vt:lpstr>Machine Learning Algorithms</vt:lpstr>
      <vt:lpstr>Neural Network as a ML Black Box</vt:lpstr>
      <vt:lpstr>Types of Problems and Losses</vt:lpstr>
      <vt:lpstr>Dense Layer</vt:lpstr>
      <vt:lpstr>Multi Layer Neural Network</vt:lpstr>
      <vt:lpstr>Regression Problem</vt:lpstr>
      <vt:lpstr>Logistic Regression Problem as a NN</vt:lpstr>
      <vt:lpstr>Least Squares Regression Problem as a NN</vt:lpstr>
      <vt:lpstr>Optimization</vt:lpstr>
      <vt:lpstr>Learning Rate</vt:lpstr>
      <vt:lpstr>Training Neural Networks</vt:lpstr>
      <vt:lpstr>Activation Functions</vt:lpstr>
      <vt:lpstr>Metrics</vt:lpstr>
      <vt:lpstr>Regularization</vt:lpstr>
      <vt:lpstr>Dropout</vt:lpstr>
      <vt:lpstr>Batch Normalization</vt:lpstr>
      <vt:lpstr>Batch Normalization</vt:lpstr>
      <vt:lpstr>Data Augmentation</vt:lpstr>
      <vt:lpstr>Convolutional Neural Network</vt:lpstr>
      <vt:lpstr>Max Pooling</vt:lpstr>
      <vt:lpstr>Basic Structure of CNN</vt:lpstr>
      <vt:lpstr>Using Pretrained CNNs – Transfer Learning</vt:lpstr>
      <vt:lpstr>This is it guys</vt:lpstr>
      <vt:lpstr>This is It For the Final Lecture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Neural Networks And Where to Find Them</dc:title>
  <dc:creator>Artem Korenev</dc:creator>
  <cp:lastModifiedBy>Artem Korenev</cp:lastModifiedBy>
  <cp:revision>81</cp:revision>
  <dcterms:created xsi:type="dcterms:W3CDTF">2018-01-16T17:29:47Z</dcterms:created>
  <dcterms:modified xsi:type="dcterms:W3CDTF">2018-01-19T10:04:58Z</dcterms:modified>
</cp:coreProperties>
</file>