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76" r:id="rId3"/>
    <p:sldId id="279" r:id="rId4"/>
    <p:sldId id="280" r:id="rId5"/>
    <p:sldId id="278" r:id="rId6"/>
    <p:sldId id="286" r:id="rId7"/>
    <p:sldId id="284" r:id="rId8"/>
    <p:sldId id="290" r:id="rId9"/>
    <p:sldId id="282" r:id="rId10"/>
    <p:sldId id="287" r:id="rId11"/>
    <p:sldId id="289" r:id="rId12"/>
    <p:sldId id="288" r:id="rId13"/>
    <p:sldId id="283" r:id="rId14"/>
    <p:sldId id="277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CCFF"/>
    <a:srgbClr val="00FFFF"/>
    <a:srgbClr val="7C4EEC"/>
    <a:srgbClr val="724BEF"/>
    <a:srgbClr val="8453F2"/>
    <a:srgbClr val="C9E372"/>
    <a:srgbClr val="7D4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8" autoAdjust="0"/>
    <p:restoredTop sz="89918" autoAdjust="0"/>
  </p:normalViewPr>
  <p:slideViewPr>
    <p:cSldViewPr snapToGrid="0">
      <p:cViewPr varScale="1">
        <p:scale>
          <a:sx n="62" d="100"/>
          <a:sy n="62" d="100"/>
        </p:scale>
        <p:origin x="8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41D17-0756-4215-A623-4C63E5E9939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5B2CB-F79B-43A1-8802-36BEEABE1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1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아이디어는 직접 경험하고 필요하다고 </a:t>
            </a:r>
            <a:r>
              <a:rPr lang="ko-KR" altLang="en-US" dirty="0" err="1"/>
              <a:t>느낀것을</a:t>
            </a:r>
            <a:r>
              <a:rPr lang="ko-KR" altLang="en-US" dirty="0"/>
              <a:t> 어떻게 해결 </a:t>
            </a:r>
            <a:r>
              <a:rPr lang="ko-KR" altLang="en-US" dirty="0" err="1"/>
              <a:t>할까라는</a:t>
            </a:r>
            <a:r>
              <a:rPr lang="ko-KR" altLang="en-US" dirty="0"/>
              <a:t> 고민에서 나온다고 생각합니다</a:t>
            </a:r>
            <a:r>
              <a:rPr lang="en-US" altLang="ko-KR" dirty="0"/>
              <a:t>. </a:t>
            </a:r>
            <a:r>
              <a:rPr lang="ko-KR" altLang="en-US" dirty="0"/>
              <a:t>그렇기에 저희 팀은 평소에 가지고 있던</a:t>
            </a:r>
            <a:r>
              <a:rPr lang="en-US" altLang="ko-KR" dirty="0"/>
              <a:t>,</a:t>
            </a:r>
            <a:r>
              <a:rPr lang="ko-KR" altLang="en-US" dirty="0"/>
              <a:t> 학교 생활에 대한 고민을 해결하기 위해 서비스를 기획하였습니다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강의 시간은 공급자에 의해 정해지기 때문에</a:t>
            </a:r>
            <a:r>
              <a:rPr lang="en-US" altLang="ko-KR" dirty="0"/>
              <a:t>,</a:t>
            </a:r>
            <a:r>
              <a:rPr lang="ko-KR" altLang="en-US" dirty="0"/>
              <a:t> 대학 생들에게 공강 시간이란 필연적으로 발생하기 마련입니다</a:t>
            </a:r>
            <a:r>
              <a:rPr lang="en-US" altLang="ko-KR" dirty="0"/>
              <a:t>. </a:t>
            </a:r>
            <a:r>
              <a:rPr lang="ko-KR" altLang="en-US" dirty="0"/>
              <a:t>그래프를 통해 통계청 조사에 따르면 많은 대학생들이 공강시간이 발생하고 있음을 확인할 수 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5B2CB-F79B-43A1-8802-36BEEABE19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45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부정적인 의견으로는 다음과 같은 것이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개인 정보의 암호화에 대해서 걱정을 하는 테스터가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저희 서비스는 패스워드는 암호화 하지만</a:t>
            </a:r>
            <a:r>
              <a:rPr lang="en-US" altLang="ko-KR" dirty="0"/>
              <a:t>, </a:t>
            </a:r>
            <a:r>
              <a:rPr lang="ko-KR" altLang="en-US" dirty="0"/>
              <a:t>이메일이나 관심사와 같은 정보는 암호화를 진행하지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HttpS</a:t>
            </a:r>
            <a:r>
              <a:rPr lang="ko-KR" altLang="en-US" dirty="0"/>
              <a:t>로 통신하지 않기 때문에 데이터가 탈취 당할 위험이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다음으로는 테스팅 중에는 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유저가 없어서 어떻게 사용해야 할지 잘 모르겠다</a:t>
            </a:r>
            <a:r>
              <a:rPr lang="en-US" altLang="ko-KR" sz="12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…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는 의견이 있었습니다</a:t>
            </a:r>
            <a:r>
              <a:rPr lang="en-US" altLang="ko-KR" sz="12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en-US" altLang="ko-KR" sz="1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dirty="0"/>
          </a:p>
          <a:p>
            <a:r>
              <a:rPr lang="ko-KR" altLang="en-US" dirty="0"/>
              <a:t>저희가 큰 규모로 유저를 모아 베타 </a:t>
            </a:r>
            <a:r>
              <a:rPr lang="ko-KR" altLang="en-US" dirty="0" err="1"/>
              <a:t>테스팅하지</a:t>
            </a:r>
            <a:r>
              <a:rPr lang="ko-KR" altLang="en-US" dirty="0"/>
              <a:t> 못했기 때문에</a:t>
            </a:r>
            <a:r>
              <a:rPr lang="en-US" altLang="ko-KR" dirty="0"/>
              <a:t>, </a:t>
            </a:r>
            <a:r>
              <a:rPr lang="ko-KR" altLang="en-US" dirty="0"/>
              <a:t>트래픽에 대한 서버 강도 테스팅도 진행하지 못하였고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실제 서비스가 만들어낼 가치가 어떨지 테스터들이 판단하기 어려웠을 것입니다</a:t>
            </a:r>
            <a:r>
              <a:rPr lang="en-US" altLang="ko-KR" dirty="0"/>
              <a:t>. </a:t>
            </a:r>
            <a:r>
              <a:rPr lang="ko-KR" altLang="en-US" dirty="0"/>
              <a:t>이 부분에서는 테스팅 규모에 대해 소극적인 태도를 취한 저희의 테스팅 방식에 문제가 있었다고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유저는 그룹 활동도 좋지만 비교과는 공강시간에 맞춘 추천을 해주지 </a:t>
            </a:r>
            <a:r>
              <a:rPr lang="ko-KR" altLang="en-US" dirty="0" err="1"/>
              <a:t>않는게</a:t>
            </a:r>
            <a:r>
              <a:rPr lang="ko-KR" altLang="en-US" dirty="0"/>
              <a:t> 아쉽다는 의견이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저희 서비스의 시작점은 비교과를 공강시간에 추천해 주는 것이 였지만</a:t>
            </a:r>
            <a:r>
              <a:rPr lang="en-US" altLang="ko-KR" dirty="0"/>
              <a:t>,</a:t>
            </a:r>
            <a:r>
              <a:rPr lang="ko-KR" altLang="en-US" dirty="0"/>
              <a:t> 비교과의 수업 시간을 자동으로 </a:t>
            </a:r>
            <a:r>
              <a:rPr lang="ko-KR" altLang="en-US" dirty="0" err="1"/>
              <a:t>파싱할</a:t>
            </a:r>
            <a:r>
              <a:rPr lang="ko-KR" altLang="en-US" dirty="0"/>
              <a:t> 수 없었기때문에 진행하지 못 하였습니다</a:t>
            </a:r>
            <a:r>
              <a:rPr lang="en-US" altLang="ko-KR" dirty="0"/>
              <a:t>. </a:t>
            </a:r>
            <a:r>
              <a:rPr lang="ko-KR" altLang="en-US" dirty="0"/>
              <a:t>하지만 이 유저의 의견처럼 무리해서라도 수동적이라도 </a:t>
            </a:r>
            <a:r>
              <a:rPr lang="ko-KR" altLang="en-US" dirty="0" err="1"/>
              <a:t>비교과</a:t>
            </a:r>
            <a:r>
              <a:rPr lang="ko-KR" altLang="en-US" dirty="0"/>
              <a:t> 시간을 등록했다면  유인책에 큰 도움이 되었을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5B2CB-F79B-43A1-8802-36BEEABE190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489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다른 의견으로는 교외 활동이나 단기 아르바이트 추천을 받고 싶다는 의견도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확실히 교외로 범위를 넓힌다면 서비스가 제공하는 가치가 더 풍성해 질 것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이부분에 대해서는 저희가 기획단계에서 너무 교내에만 집중하여 시야가 좁았던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또는 </a:t>
            </a:r>
            <a:r>
              <a:rPr lang="ko-KR" altLang="en-US" dirty="0" err="1"/>
              <a:t>그룹원들끼리의</a:t>
            </a:r>
            <a:r>
              <a:rPr lang="ko-KR" altLang="en-US" dirty="0"/>
              <a:t> 커뮤니티 기능을 지원했으면 좋겠다는 의견도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커뮤니티 기능은 추가는 기획단계에서도 논의도 </a:t>
            </a:r>
            <a:r>
              <a:rPr lang="ko-KR" altLang="en-US" dirty="0" err="1"/>
              <a:t>했었지만</a:t>
            </a:r>
            <a:r>
              <a:rPr lang="ko-KR" altLang="en-US" dirty="0"/>
              <a:t> 구현 비용 뿐만 아니라 커뮤니티의 관리자가 필요해지기 때문에 기획단계에서 적절하지 않다고 판단했습니다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커뮤니티 기능을 사용하지 못하는 데에서 오는  답답함은 분명 존재한다고 생각합니다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5B2CB-F79B-43A1-8802-36BEEABE190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00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저희 팀이 자체적으로 반성해본 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팀이 초기부터 문제점으로 </a:t>
            </a:r>
            <a:r>
              <a:rPr lang="ko-KR" altLang="en-US" dirty="0" err="1"/>
              <a:t>지적받은</a:t>
            </a:r>
            <a:r>
              <a:rPr lang="ko-KR" altLang="en-US" dirty="0"/>
              <a:t> 유저들의 유인책에 대한 문제에 대해서</a:t>
            </a:r>
            <a:r>
              <a:rPr lang="en-US" altLang="ko-KR" dirty="0"/>
              <a:t>, </a:t>
            </a:r>
            <a:r>
              <a:rPr lang="ko-KR" altLang="en-US" dirty="0"/>
              <a:t>마지막까지 구체적인 해결책을 찾지 못하였습니다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서비스의 서버는 </a:t>
            </a:r>
            <a:r>
              <a:rPr lang="en-US" altLang="ko-KR" dirty="0"/>
              <a:t>AWS</a:t>
            </a:r>
            <a:r>
              <a:rPr lang="ko-KR" altLang="en-US" dirty="0"/>
              <a:t>의 다양한 기능을 활용하여 구현하였습니다</a:t>
            </a:r>
            <a:r>
              <a:rPr lang="en-US" altLang="ko-KR" dirty="0"/>
              <a:t>. AWS</a:t>
            </a:r>
            <a:r>
              <a:rPr lang="ko-KR" altLang="en-US" dirty="0"/>
              <a:t>에서는</a:t>
            </a:r>
            <a:r>
              <a:rPr lang="en-US" altLang="ko-KR" dirty="0"/>
              <a:t> </a:t>
            </a:r>
            <a:r>
              <a:rPr lang="ko-KR" altLang="en-US" dirty="0" err="1"/>
              <a:t>개발중에선</a:t>
            </a:r>
            <a:r>
              <a:rPr lang="ko-KR" altLang="en-US" dirty="0"/>
              <a:t> 하루에 </a:t>
            </a:r>
            <a:r>
              <a:rPr lang="ko-KR" altLang="en-US" dirty="0" err="1"/>
              <a:t>몇백원</a:t>
            </a:r>
            <a:r>
              <a:rPr lang="ko-KR" altLang="en-US" dirty="0"/>
              <a:t> 정도의 서버 비용이 발생했습니다</a:t>
            </a:r>
            <a:r>
              <a:rPr lang="en-US" altLang="ko-KR" dirty="0"/>
              <a:t>. </a:t>
            </a:r>
            <a:r>
              <a:rPr lang="ko-KR" altLang="en-US" dirty="0"/>
              <a:t>이것이 한달이 쌓이면 </a:t>
            </a:r>
            <a:r>
              <a:rPr lang="ko-KR" altLang="en-US" dirty="0" err="1"/>
              <a:t>몇만원이</a:t>
            </a:r>
            <a:r>
              <a:rPr lang="ko-KR" altLang="en-US" dirty="0"/>
              <a:t> 되고</a:t>
            </a:r>
            <a:r>
              <a:rPr lang="en-US" altLang="ko-KR" dirty="0"/>
              <a:t>, </a:t>
            </a:r>
            <a:r>
              <a:rPr lang="ko-KR" altLang="en-US" dirty="0"/>
              <a:t>일년이 되면 </a:t>
            </a:r>
            <a:r>
              <a:rPr lang="ko-KR" altLang="en-US" dirty="0" err="1"/>
              <a:t>몇십만원이</a:t>
            </a:r>
            <a:r>
              <a:rPr lang="ko-KR" altLang="en-US" dirty="0"/>
              <a:t> 됩니다</a:t>
            </a:r>
            <a:r>
              <a:rPr lang="en-US" altLang="ko-KR" dirty="0"/>
              <a:t>. </a:t>
            </a:r>
            <a:r>
              <a:rPr lang="ko-KR" altLang="en-US" dirty="0"/>
              <a:t>이 부분은 공익 서비스를 </a:t>
            </a:r>
            <a:r>
              <a:rPr lang="ko-KR" altLang="en-US" dirty="0" err="1"/>
              <a:t>목표로한</a:t>
            </a:r>
            <a:r>
              <a:rPr lang="ko-KR" altLang="en-US" dirty="0"/>
              <a:t> 애플리케이션에게는 치명적인 비용이라고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테스터의 지적 </a:t>
            </a:r>
            <a:r>
              <a:rPr lang="ko-KR" altLang="en-US" dirty="0" err="1"/>
              <a:t>처럼</a:t>
            </a:r>
            <a:r>
              <a:rPr lang="en-US" altLang="ko-KR" dirty="0"/>
              <a:t>, HTTPS</a:t>
            </a:r>
            <a:r>
              <a:rPr lang="ko-KR" altLang="en-US" dirty="0"/>
              <a:t>로 통신내용을 보안하지 않으면 언제든지 정보가 탈취되어 해킹 문제가 발생할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교내 서비스라도 플랫폼 서비스를 기획했다면</a:t>
            </a:r>
            <a:r>
              <a:rPr lang="en-US" altLang="ko-KR" dirty="0"/>
              <a:t>, </a:t>
            </a:r>
            <a:r>
              <a:rPr lang="ko-KR" altLang="en-US" dirty="0"/>
              <a:t>보안에 대해서도 신경을 썼어야 했지만</a:t>
            </a:r>
            <a:r>
              <a:rPr lang="en-US" altLang="ko-KR" dirty="0"/>
              <a:t> </a:t>
            </a:r>
            <a:r>
              <a:rPr lang="ko-KR" altLang="en-US" dirty="0"/>
              <a:t>이 부분에 대해서는 저희 팀의 불찰입니다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5B2CB-F79B-43A1-8802-36BEEABE190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1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공강구</a:t>
            </a:r>
            <a:r>
              <a:rPr lang="ko-KR" altLang="en-US" dirty="0"/>
              <a:t> 애플리케이션은 현재 구글 플레이 스토어에서 다운로드 받으실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5B2CB-F79B-43A1-8802-36BEEABE190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9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교내의 활동 또한 기획자의 선택 또는 판단으로 시간이 설정되기 때문에</a:t>
            </a:r>
            <a:r>
              <a:rPr lang="en-US" altLang="ko-KR" dirty="0"/>
              <a:t>, </a:t>
            </a:r>
            <a:r>
              <a:rPr lang="ko-KR" altLang="en-US" dirty="0"/>
              <a:t>학생들의 빈시간에 딱 들어맞는 활동을 찾는 것은 쉽지 않은 일입니다</a:t>
            </a:r>
            <a:r>
              <a:rPr lang="en-US" altLang="ko-KR" dirty="0"/>
              <a:t>. </a:t>
            </a:r>
            <a:r>
              <a:rPr lang="ko-KR" altLang="en-US" dirty="0"/>
              <a:t>그렇다면</a:t>
            </a:r>
            <a:r>
              <a:rPr lang="en-US" altLang="ko-KR" dirty="0"/>
              <a:t> </a:t>
            </a:r>
            <a:r>
              <a:rPr lang="ko-KR" altLang="en-US" dirty="0"/>
              <a:t>공강시간에도 할 수 있는 활동을 편하게 구할 수 있다면 좋지 않을까요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이러한 고민을 가진 학생들이 편하게 그룹 활동을 홍보하거나 활동에 참여할 수 있는 서비스를 만들기 위해 공강구조대를 기획하게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5B2CB-F79B-43A1-8802-36BEEABE19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68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공강 구조대 서비스의 핵심 목표는 </a:t>
            </a:r>
            <a:r>
              <a:rPr lang="en-US" altLang="ko-KR" dirty="0"/>
              <a:t>3</a:t>
            </a:r>
            <a:r>
              <a:rPr lang="ko-KR" altLang="en-US" dirty="0"/>
              <a:t>가지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공강 시간을 효율적으로 사용하고 싶은 학생들을 위해 등록한 시간표에 맞는 일정을 추천해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교내 구성원들과 교류를 원하는 학생들을 위해 같은 관심사를 가진 학생들 간의 빠른 그룹 형성을 도와줍니다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동아리</a:t>
            </a:r>
            <a:r>
              <a:rPr lang="en-US" altLang="ko-KR" dirty="0"/>
              <a:t>, </a:t>
            </a:r>
            <a:r>
              <a:rPr lang="ko-KR" altLang="en-US" dirty="0"/>
              <a:t>소모임과 같은 교내의 그룹의 일정 관리를 도와 주기 위해 구성원들과 </a:t>
            </a:r>
            <a:r>
              <a:rPr lang="ko-KR" altLang="en-US" dirty="0" err="1"/>
              <a:t>빈시간</a:t>
            </a:r>
            <a:r>
              <a:rPr lang="ko-KR" altLang="en-US" dirty="0"/>
              <a:t> </a:t>
            </a:r>
            <a:r>
              <a:rPr lang="ko-KR" altLang="en-US" dirty="0" err="1"/>
              <a:t>대를찾아</a:t>
            </a:r>
            <a:r>
              <a:rPr lang="ko-KR" altLang="en-US" dirty="0"/>
              <a:t> 빠르게 일정 공유가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5B2CB-F79B-43A1-8802-36BEEABE19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11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구현한 기능을 시현하기 전에</a:t>
            </a:r>
            <a:r>
              <a:rPr lang="en-US" altLang="ko-KR" dirty="0"/>
              <a:t>,</a:t>
            </a:r>
            <a:r>
              <a:rPr lang="ko-KR" altLang="en-US" dirty="0"/>
              <a:t> 서비스의 전체적인 </a:t>
            </a:r>
            <a:r>
              <a:rPr lang="en-US" altLang="ko-KR" dirty="0"/>
              <a:t>flow</a:t>
            </a:r>
            <a:r>
              <a:rPr lang="ko-KR" altLang="en-US" dirty="0"/>
              <a:t> 이해를 돕기 위해서 저희 시스템 설계를 먼저 소개해 드리도록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백엔드의</a:t>
            </a:r>
            <a:r>
              <a:rPr lang="ko-KR" altLang="en-US" dirty="0"/>
              <a:t> 프레임워크는 </a:t>
            </a:r>
            <a:r>
              <a:rPr lang="en-US" altLang="ko-KR" dirty="0"/>
              <a:t>Java Spring</a:t>
            </a:r>
            <a:r>
              <a:rPr lang="ko-KR" altLang="en-US" dirty="0"/>
              <a:t>을 사용하였고</a:t>
            </a:r>
            <a:r>
              <a:rPr lang="en-US" altLang="ko-KR" dirty="0"/>
              <a:t>, </a:t>
            </a:r>
            <a:r>
              <a:rPr lang="ko-KR" altLang="en-US" dirty="0"/>
              <a:t>인프라는 </a:t>
            </a:r>
            <a:r>
              <a:rPr lang="en-US" altLang="ko-KR" dirty="0"/>
              <a:t>AWS</a:t>
            </a:r>
            <a:r>
              <a:rPr lang="ko-KR" altLang="en-US" dirty="0"/>
              <a:t>의 </a:t>
            </a:r>
            <a:r>
              <a:rPr lang="en-US" altLang="ko-KR" dirty="0"/>
              <a:t>RDS</a:t>
            </a:r>
            <a:r>
              <a:rPr lang="ko-KR" altLang="en-US" dirty="0"/>
              <a:t>와 </a:t>
            </a:r>
            <a:r>
              <a:rPr lang="en-US" altLang="ko-KR" dirty="0"/>
              <a:t>EC2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데이터베이스는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그리고 </a:t>
            </a:r>
            <a:r>
              <a:rPr lang="en-US" altLang="ko-KR" dirty="0"/>
              <a:t>CI/CD</a:t>
            </a:r>
            <a:r>
              <a:rPr lang="ko-KR" altLang="en-US" dirty="0"/>
              <a:t>로는 </a:t>
            </a:r>
            <a:r>
              <a:rPr lang="en-US" altLang="ko-KR" dirty="0" err="1"/>
              <a:t>github</a:t>
            </a:r>
            <a:r>
              <a:rPr lang="en-US" altLang="ko-KR" dirty="0"/>
              <a:t> actions</a:t>
            </a:r>
            <a:r>
              <a:rPr lang="ko-KR" altLang="en-US" dirty="0"/>
              <a:t>를 활용하여 업데이트 사항을 바로 배포할 수 있도록 설계하였습니다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프런트 엔드는 </a:t>
            </a:r>
            <a:r>
              <a:rPr lang="ko-KR" altLang="en-US" dirty="0" err="1"/>
              <a:t>플러터로</a:t>
            </a:r>
            <a:r>
              <a:rPr lang="ko-KR" altLang="en-US" dirty="0"/>
              <a:t> 구현하여 안드로이드와 </a:t>
            </a:r>
            <a:r>
              <a:rPr lang="en-US" altLang="ko-KR" dirty="0" err="1"/>
              <a:t>ios</a:t>
            </a:r>
            <a:r>
              <a:rPr lang="en-US" altLang="ko-KR" dirty="0"/>
              <a:t> </a:t>
            </a:r>
            <a:r>
              <a:rPr lang="ko-KR" altLang="en-US" dirty="0"/>
              <a:t>모두 빌드할 </a:t>
            </a:r>
            <a:r>
              <a:rPr lang="ko-KR" altLang="en-US" dirty="0" err="1"/>
              <a:t>계획이였지만</a:t>
            </a:r>
            <a:r>
              <a:rPr lang="en-US" altLang="ko-KR" dirty="0"/>
              <a:t>, </a:t>
            </a:r>
            <a:r>
              <a:rPr lang="en-US" altLang="ko-KR" dirty="0" err="1"/>
              <a:t>ios</a:t>
            </a:r>
            <a:r>
              <a:rPr lang="ko-KR" altLang="en-US" dirty="0"/>
              <a:t>와 같은 경우 맥북과 같이 맥 </a:t>
            </a:r>
            <a:r>
              <a:rPr lang="en-US" altLang="ko-KR" dirty="0"/>
              <a:t>OS</a:t>
            </a:r>
            <a:r>
              <a:rPr lang="ko-KR" altLang="en-US" dirty="0"/>
              <a:t>를 사용하지 않는다면 테스트 자체를 지원해주지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애플리케이션 구현에는 </a:t>
            </a:r>
            <a:r>
              <a:rPr lang="en-US" altLang="ko-KR" dirty="0" err="1"/>
              <a:t>ios</a:t>
            </a:r>
            <a:r>
              <a:rPr lang="ko-KR" altLang="en-US" dirty="0"/>
              <a:t>에서의 수많은 테스트가 필요했지만 </a:t>
            </a:r>
            <a:r>
              <a:rPr lang="en-US" altLang="ko-KR" dirty="0" err="1"/>
              <a:t>ios</a:t>
            </a:r>
            <a:r>
              <a:rPr lang="ko-KR" altLang="en-US" dirty="0"/>
              <a:t>의 독점적인 개발 환경때문에</a:t>
            </a:r>
            <a:r>
              <a:rPr lang="en-US" altLang="ko-KR" dirty="0"/>
              <a:t>, </a:t>
            </a:r>
            <a:r>
              <a:rPr lang="ko-KR" altLang="en-US" dirty="0"/>
              <a:t>일단</a:t>
            </a:r>
            <a:r>
              <a:rPr lang="en-US" altLang="ko-KR" dirty="0"/>
              <a:t> </a:t>
            </a:r>
            <a:r>
              <a:rPr lang="ko-KR" altLang="en-US" dirty="0"/>
              <a:t>어떤 환경에서도 테스트가 가능한 안드로이드 버전 배포를 목표로 개발 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5B2CB-F79B-43A1-8802-36BEEABE19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7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애플리케이션의 실시간 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push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알림 구현은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Firebase Could Messaging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서비스로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구현하였습다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첫번째로 일단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공강구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애플리케이션을 설치에 실행하면 기기는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FCM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서버로부터 유니크한 토큰을 할당 받습니다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두번째로 공강구의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백엔드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서버에서 알림이 필요한 경우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예를 들면 친구 요청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그룹 신청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그룹 일정 추가와 같은 동작이 일어날 때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메시지를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타겟팅할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유저의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FCM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토큰을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body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에 담아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FCM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서버로 요청을 보냅니다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None/>
            </a:pP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세번쟤로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FCM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백엔드에서는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메시지 요청을 수락하고 메시지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ID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와 같은 메시지 메타데이터를 생성합니다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네번째로 플랫폼 수준 전송 레이어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에서는 기기로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타겟팅된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메시지를 라우팅하고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메시지 전송을 처리합니다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필요한 경우 플랫폼별 구성을 적용합니다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마지막으로 사용자 기기의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FCM SDK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을 통해 포그라운드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백그라운드 상태에서 애플리케이션 로직에 따라 메시지가 처리됩니다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따라서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공강구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애플리케이션은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FCM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을 이용하여 백그라운드에서 실행되더라도 알림 메시지를 수신할 수 있습니다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5B2CB-F79B-43A1-8802-36BEEABE190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59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 가입시 </a:t>
            </a:r>
            <a:r>
              <a:rPr lang="ko-KR" altLang="en-US" dirty="0" err="1"/>
              <a:t>교내원</a:t>
            </a:r>
            <a:r>
              <a:rPr lang="ko-KR" altLang="en-US" dirty="0"/>
              <a:t> 인증 확인 보여주기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로그인시</a:t>
            </a:r>
            <a:r>
              <a:rPr lang="ko-KR" altLang="en-US" dirty="0"/>
              <a:t> 자동 로그인 보여주기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내 시간표 등록시키기</a:t>
            </a:r>
            <a:endParaRPr lang="en-US" altLang="ko-KR" dirty="0"/>
          </a:p>
          <a:p>
            <a:r>
              <a:rPr lang="ko-KR" altLang="en-US" dirty="0"/>
              <a:t>영화도 추가하기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추천 받기</a:t>
            </a:r>
            <a:endParaRPr lang="en-US" altLang="ko-KR" dirty="0"/>
          </a:p>
          <a:p>
            <a:r>
              <a:rPr lang="ko-KR" altLang="en-US" dirty="0"/>
              <a:t>공강구조대 개발 스터디 그룹 들어가기</a:t>
            </a:r>
            <a:endParaRPr lang="en-US" altLang="ko-KR" dirty="0"/>
          </a:p>
          <a:p>
            <a:r>
              <a:rPr lang="ko-KR" altLang="en-US" dirty="0"/>
              <a:t>팀장이 일정 추가하기</a:t>
            </a:r>
            <a:endParaRPr lang="en-US" altLang="ko-KR" dirty="0"/>
          </a:p>
          <a:p>
            <a:r>
              <a:rPr lang="ko-KR" altLang="en-US" dirty="0"/>
              <a:t>일정 알림 받아서 추가하기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비교과</a:t>
            </a:r>
            <a:r>
              <a:rPr lang="ko-KR" altLang="en-US" dirty="0"/>
              <a:t> 들어가기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5B2CB-F79B-43A1-8802-36BEEABE19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4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 가입시 </a:t>
            </a:r>
            <a:r>
              <a:rPr lang="ko-KR" altLang="en-US" dirty="0" err="1"/>
              <a:t>교내원</a:t>
            </a:r>
            <a:r>
              <a:rPr lang="ko-KR" altLang="en-US" dirty="0"/>
              <a:t> 인증 확인 보여주기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로그인시</a:t>
            </a:r>
            <a:r>
              <a:rPr lang="ko-KR" altLang="en-US" dirty="0"/>
              <a:t> 자동 로그인 보여주기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내 시간표 등록시키기</a:t>
            </a:r>
            <a:endParaRPr lang="en-US" altLang="ko-KR" dirty="0"/>
          </a:p>
          <a:p>
            <a:r>
              <a:rPr lang="ko-KR" altLang="en-US" dirty="0"/>
              <a:t>영화도 추가하기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추천 받기</a:t>
            </a:r>
            <a:endParaRPr lang="en-US" altLang="ko-KR" dirty="0"/>
          </a:p>
          <a:p>
            <a:r>
              <a:rPr lang="ko-KR" altLang="en-US" dirty="0"/>
              <a:t>공강구조대 개발 스터디 그룹 들어가기</a:t>
            </a:r>
            <a:endParaRPr lang="en-US" altLang="ko-KR" dirty="0"/>
          </a:p>
          <a:p>
            <a:r>
              <a:rPr lang="ko-KR" altLang="en-US" dirty="0"/>
              <a:t>팀장이 일정 추가하기</a:t>
            </a:r>
            <a:endParaRPr lang="en-US" altLang="ko-KR" dirty="0"/>
          </a:p>
          <a:p>
            <a:r>
              <a:rPr lang="ko-KR" altLang="en-US" dirty="0"/>
              <a:t>일정 알림 받아서 추가하기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비교과</a:t>
            </a:r>
            <a:r>
              <a:rPr lang="ko-KR" altLang="en-US" dirty="0"/>
              <a:t> 들어가기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5B2CB-F79B-43A1-8802-36BEEABE19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435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베타 테스터들의 평가 내용입니다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일단 점수를 매길 수 있는 부분에 대해서</a:t>
            </a:r>
            <a:r>
              <a:rPr lang="en-US" altLang="ko-KR" dirty="0"/>
              <a:t>, </a:t>
            </a:r>
            <a:r>
              <a:rPr lang="ko-KR" altLang="en-US" dirty="0"/>
              <a:t>테스터들에게 </a:t>
            </a:r>
            <a:r>
              <a:rPr lang="en-US" altLang="ko-KR" dirty="0"/>
              <a:t>10</a:t>
            </a:r>
            <a:r>
              <a:rPr lang="ko-KR" altLang="en-US" dirty="0"/>
              <a:t>점 만점의 점수 중에서 점수를 매겨달라고 부탁 드렸습니다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조작 방식이 스마트폰 애플리케이션으로서 한가</a:t>
            </a:r>
            <a:r>
              <a:rPr lang="en-US" altLang="ko-KR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?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UI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가 알기 쉽게 디자인 되어있나요</a:t>
            </a:r>
            <a:r>
              <a:rPr lang="en-US" altLang="ko-KR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?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서비스의 반응 속도는 만족스러웠나요</a:t>
            </a:r>
            <a:r>
              <a:rPr lang="en-US" altLang="ko-KR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?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관심사 설정과 일정 추천 서비스는 만족스러운가</a:t>
            </a:r>
            <a:r>
              <a:rPr lang="en-US" altLang="ko-KR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?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5B2CB-F79B-43A1-8802-36BEEABE19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58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테스터들의 </a:t>
            </a:r>
            <a:r>
              <a:rPr lang="ko-KR" altLang="en-US" dirty="0" err="1"/>
              <a:t>태스팅</a:t>
            </a:r>
            <a:r>
              <a:rPr lang="ko-KR" altLang="en-US" dirty="0"/>
              <a:t> 의견들입니다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긍정적인 의견으로는 </a:t>
            </a:r>
            <a:r>
              <a:rPr lang="ko-KR" altLang="en-US" sz="1200" b="0" i="0" dirty="0" err="1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스터디원끼리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일정을 맞춰 모이려면</a:t>
            </a:r>
            <a:r>
              <a:rPr lang="en-US" altLang="ko-KR" sz="12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개인 일정을 모두 조사하고 투표하는</a:t>
            </a:r>
            <a:r>
              <a:rPr lang="en-US" altLang="ko-KR" sz="12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형식으로 번거로웠는데</a:t>
            </a:r>
            <a:r>
              <a:rPr lang="en-US" altLang="ko-KR" sz="12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편하게 일정을 맞출 수 있다면 좋을 것 같다</a:t>
            </a:r>
            <a:r>
              <a:rPr lang="en-US" altLang="ko-KR" sz="12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는 의견이 있었고</a:t>
            </a:r>
            <a:endParaRPr lang="en-US" altLang="ko-KR" sz="1200" b="0" i="0" dirty="0">
              <a:solidFill>
                <a:srgbClr val="202124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교내에서 관심사가 같은 친구를 사귈 수 있을 수 있다면 좋을 것 같다</a:t>
            </a:r>
            <a:r>
              <a:rPr lang="en-US" altLang="ko-KR" sz="12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r>
              <a:rPr lang="ko-KR" altLang="en-US" sz="12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는 의견도 있었습니다</a:t>
            </a:r>
            <a:r>
              <a:rPr lang="en-US" altLang="ko-KR" sz="12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이는 서비스가 </a:t>
            </a:r>
            <a:r>
              <a:rPr lang="ko-KR" altLang="en-US" sz="1200" dirty="0" err="1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목표로한</a:t>
            </a:r>
            <a:r>
              <a:rPr lang="ko-KR" altLang="en-US" sz="12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바와 어느정도 일치했습니다</a:t>
            </a:r>
            <a:r>
              <a:rPr lang="en-US" altLang="ko-KR" sz="12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en-US" altLang="ko-KR" sz="1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5B2CB-F79B-43A1-8802-36BEEABE19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84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61554-C805-DF98-0DBA-8F1EC3932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BA19FA-9376-2DB2-87C6-D2ED14314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13A0A-6835-04DA-3BB8-D889D128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91FB-33EA-4F7F-8E90-2CCE5D05F94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69647-0168-6754-A2DE-7BDCD0B4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08FCB-8582-5669-EAB5-4B1F51AB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DC2F-4463-49AA-BC94-D536B3BA9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9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5BD7C-6B10-C99D-A2B2-6BC2723D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390CF0-879B-798D-B83F-67DA7EE68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8801A-4342-6D0D-473E-DB5AEA1D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91FB-33EA-4F7F-8E90-2CCE5D05F94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4494B-5128-9F4E-A5EA-431D1CF8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4CF17-2DF2-3559-BA60-06ADCB10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DC2F-4463-49AA-BC94-D536B3BA9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7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5B44C8-82A4-8957-CC72-A0E836D8F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E9D5F4-D8DB-28C7-C51C-5526B1C82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3E379-FE35-78EC-74C5-248D5A7B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91FB-33EA-4F7F-8E90-2CCE5D05F94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68C00-DC4F-795F-B4D9-FD611E5E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6C321-C8EB-344E-FB70-9313D6A8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DC2F-4463-49AA-BC94-D536B3BA9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7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80E19-29C1-B37B-644C-BF38A819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03510-9CA8-D5BC-A450-70212CB1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7493B-DFD3-B6E1-ED4C-2C160D81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91FB-33EA-4F7F-8E90-2CCE5D05F94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4D8A1-3762-38E2-BDD5-5C03AED9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5478D-7EDC-8641-4418-B510818C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DC2F-4463-49AA-BC94-D536B3BA9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B5F8E-EC21-8FFA-13BB-786719DD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6BC24-3DDA-7F8B-AAD4-E43FCD45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E63C7-1CE6-A961-AE98-3D89AE21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91FB-33EA-4F7F-8E90-2CCE5D05F94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60AE0-F925-310C-42FF-48988087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EE298-99DF-C53E-C93E-850EE9B1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DC2F-4463-49AA-BC94-D536B3BA9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5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C6647-EBC0-1299-502C-E65F7E85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1D084-6833-932C-DCA3-391509A77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489CEB-45EC-B40B-DF34-15A61C57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CFD907-3084-9657-CF05-ADA4C74B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91FB-33EA-4F7F-8E90-2CCE5D05F94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688CD-04A9-342C-4D1D-066B30B3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7A6C5-54A3-105E-B834-CF2C3D7D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DC2F-4463-49AA-BC94-D536B3BA9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4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B351C-8DFE-FF34-A723-C63D81D1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B67E5-0394-6BB6-FFFE-43C388622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4A3EB-479D-3DB0-EFCB-7930DAFE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868F5A-E725-6920-9D2D-73858C112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B195B3-E9AA-C49B-CD9B-B72796668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808997-336C-2C64-F988-E5636AC9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91FB-33EA-4F7F-8E90-2CCE5D05F94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DD743D-2FEE-15D0-D0F9-8B48678C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0EC222-173D-B12D-1AA7-63FC0735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DC2F-4463-49AA-BC94-D536B3BA9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95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E1DDA-58C9-3110-4B47-1BFA786F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7FA964-30F5-32B0-AD82-6DA237EA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91FB-33EA-4F7F-8E90-2CCE5D05F94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A53187-EEBB-803B-33E5-F4C03B58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764D39-0080-BE45-ECF6-8E4F49BD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DC2F-4463-49AA-BC94-D536B3BA9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6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A6CC2B-0B79-4482-4C0D-0836A732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91FB-33EA-4F7F-8E90-2CCE5D05F94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62FD28-36C8-0997-872A-40B734B5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0A12B9-4C06-0CE9-6928-D67CC5D3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DC2F-4463-49AA-BC94-D536B3BA9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2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84F9F-AEC6-AA2B-3EE6-C9AF44FD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AE081-4B53-5A7F-0B33-0DBE4486E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F6285-BD80-01AC-2CEC-6B11C57E4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328B61-FC2A-D917-8C43-9BF1D1CE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91FB-33EA-4F7F-8E90-2CCE5D05F94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3AFCA8-A0C6-527C-CF48-9651A0FB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0DD80E-490E-1442-248A-1B575E00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DC2F-4463-49AA-BC94-D536B3BA9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5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0EABA-ADBB-C72B-FBC8-F480E298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7AFE2B-9829-B261-1C81-EB46D2348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9D1BEA-02A9-2692-A8AC-60C47639D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0A318D-7FDC-735A-947D-9089ED23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91FB-33EA-4F7F-8E90-2CCE5D05F94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0AA8B-67F8-23CE-E8CE-22348BB2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775BF-903A-551B-916D-00D157B9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DC2F-4463-49AA-BC94-D536B3BA9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3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681876-E604-80AF-CDF2-C673C042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89044-2278-384A-E405-CC6071A03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DF0C2-481E-8FA2-8B85-35418A61E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91FB-33EA-4F7F-8E90-2CCE5D05F94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4E9C6-D377-B084-415E-FBC6D0736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3DF9D-6838-4426-02DE-91A1970D3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DC2F-4463-49AA-BC94-D536B3BA9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7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LYtQgMJNOk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30A2719-F341-F393-9530-FAF0710FEA5F}"/>
              </a:ext>
            </a:extLst>
          </p:cNvPr>
          <p:cNvSpPr/>
          <p:nvPr/>
        </p:nvSpPr>
        <p:spPr>
          <a:xfrm>
            <a:off x="1193073" y="-1153885"/>
            <a:ext cx="9859555" cy="9332686"/>
          </a:xfrm>
          <a:prstGeom prst="ellipse">
            <a:avLst/>
          </a:prstGeom>
          <a:gradFill>
            <a:gsLst>
              <a:gs pos="5000">
                <a:srgbClr val="0099FF"/>
              </a:gs>
              <a:gs pos="44000">
                <a:srgbClr val="00CCFF"/>
              </a:gs>
              <a:gs pos="87000">
                <a:srgbClr val="00CCFF"/>
              </a:gs>
            </a:gsLst>
            <a:lin ang="18000000" scaled="0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E2BFC-DE01-7134-2E9D-BD956A691089}"/>
              </a:ext>
            </a:extLst>
          </p:cNvPr>
          <p:cNvSpPr/>
          <p:nvPr/>
        </p:nvSpPr>
        <p:spPr>
          <a:xfrm>
            <a:off x="330536" y="166067"/>
            <a:ext cx="11694479" cy="6525864"/>
          </a:xfrm>
          <a:prstGeom prst="rect">
            <a:avLst/>
          </a:prstGeom>
          <a:noFill/>
          <a:ln w="101600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C96E3-9C54-D24F-8CBA-D1D07D4B7FE6}"/>
              </a:ext>
            </a:extLst>
          </p:cNvPr>
          <p:cNvSpPr txBox="1"/>
          <p:nvPr/>
        </p:nvSpPr>
        <p:spPr>
          <a:xfrm>
            <a:off x="510933" y="265612"/>
            <a:ext cx="6821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r>
              <a:rPr lang="ko-KR" altLang="en-US" sz="4000" b="1" dirty="0">
                <a:solidFill>
                  <a:schemeClr val="bg1"/>
                </a:solidFill>
              </a:rPr>
              <a:t>조 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pPr algn="ctr"/>
            <a:endParaRPr lang="en-US" altLang="ko-KR" sz="4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공강 구조대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181E2DA-9870-157D-0663-31FAC95E2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97" y="361405"/>
            <a:ext cx="6370320" cy="6370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43DA2A-6CB5-9C1B-F2D2-D4D1103034FF}"/>
              </a:ext>
            </a:extLst>
          </p:cNvPr>
          <p:cNvSpPr txBox="1"/>
          <p:nvPr/>
        </p:nvSpPr>
        <p:spPr>
          <a:xfrm>
            <a:off x="10049691" y="5539273"/>
            <a:ext cx="1811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bg1"/>
                </a:solidFill>
              </a:rPr>
              <a:t>발표자 이동진</a:t>
            </a:r>
          </a:p>
          <a:p>
            <a:pPr algn="r"/>
            <a:r>
              <a:rPr lang="ko-KR" altLang="en-US" sz="2000" b="1" dirty="0" err="1">
                <a:solidFill>
                  <a:schemeClr val="bg1"/>
                </a:solidFill>
              </a:rPr>
              <a:t>신원균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b="1" dirty="0" err="1">
                <a:solidFill>
                  <a:schemeClr val="bg1"/>
                </a:solidFill>
              </a:rPr>
              <a:t>남찬민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2ACDDD46-DC9B-19DC-89FF-1BBFC24E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77" y="2217586"/>
            <a:ext cx="4038045" cy="2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A0F0D-0089-B15A-A57A-64D21C97F56A}"/>
              </a:ext>
            </a:extLst>
          </p:cNvPr>
          <p:cNvSpPr/>
          <p:nvPr/>
        </p:nvSpPr>
        <p:spPr>
          <a:xfrm>
            <a:off x="0" y="-84500"/>
            <a:ext cx="1480457" cy="7188926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10322-76DE-8927-4CE3-07446A4DC28D}"/>
              </a:ext>
            </a:extLst>
          </p:cNvPr>
          <p:cNvSpPr txBox="1"/>
          <p:nvPr/>
        </p:nvSpPr>
        <p:spPr>
          <a:xfrm>
            <a:off x="519248" y="1093917"/>
            <a:ext cx="29173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테스터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의견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1A07D-45B3-5816-EFCD-AB95628B1675}"/>
              </a:ext>
            </a:extLst>
          </p:cNvPr>
          <p:cNvSpPr txBox="1"/>
          <p:nvPr/>
        </p:nvSpPr>
        <p:spPr>
          <a:xfrm>
            <a:off x="2061391" y="260423"/>
            <a:ext cx="806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긍정적인 의견</a:t>
            </a:r>
          </a:p>
        </p:txBody>
      </p:sp>
      <p:pic>
        <p:nvPicPr>
          <p:cNvPr id="8" name="그림 7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3BFE8042-01EE-C5A8-E619-0DB17AF23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9" b="35133"/>
          <a:stretch/>
        </p:blipFill>
        <p:spPr>
          <a:xfrm>
            <a:off x="10130609" y="5892344"/>
            <a:ext cx="1894470" cy="7626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DED2F1-E82E-B5D2-CBF8-CFF5ACE664B0}"/>
              </a:ext>
            </a:extLst>
          </p:cNvPr>
          <p:cNvSpPr txBox="1"/>
          <p:nvPr/>
        </p:nvSpPr>
        <p:spPr>
          <a:xfrm>
            <a:off x="3099050" y="1515554"/>
            <a:ext cx="77668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0" i="0" dirty="0" err="1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스터디원끼리</a:t>
            </a:r>
            <a:r>
              <a:rPr lang="ko-KR" altLang="en-US" sz="21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일정을 맞춰 모이려면 개인 일정을 모두 조사하고 투표하는</a:t>
            </a:r>
            <a:endParaRPr lang="en-US" altLang="ko-KR" sz="2100" b="0" i="0" dirty="0">
              <a:solidFill>
                <a:srgbClr val="202124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21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형식으로 번거로웠는데</a:t>
            </a:r>
            <a:r>
              <a:rPr lang="en-US" altLang="ko-KR" sz="21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</a:t>
            </a:r>
            <a:r>
              <a:rPr lang="ko-KR" altLang="en-US" sz="21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편하게 일정을 맞출 수 있다면 좋을 것 같다</a:t>
            </a:r>
            <a:r>
              <a:rPr lang="en-US" altLang="ko-KR" sz="21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en-US" altLang="ko-KR" sz="21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952A3A92-F6B5-CA9E-6C1E-BA82E29BB41E}"/>
              </a:ext>
            </a:extLst>
          </p:cNvPr>
          <p:cNvSpPr/>
          <p:nvPr/>
        </p:nvSpPr>
        <p:spPr>
          <a:xfrm>
            <a:off x="2783672" y="1399946"/>
            <a:ext cx="8786896" cy="969880"/>
          </a:xfrm>
          <a:prstGeom prst="wedgeRoundRectCallout">
            <a:avLst>
              <a:gd name="adj1" fmla="val -44213"/>
              <a:gd name="adj2" fmla="val 93228"/>
              <a:gd name="adj3" fmla="val 16667"/>
            </a:avLst>
          </a:prstGeom>
          <a:noFill/>
          <a:ln w="38100">
            <a:solidFill>
              <a:srgbClr val="0099FF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786896"/>
                      <a:gd name="connsiteY0" fmla="*/ 161650 h 969880"/>
                      <a:gd name="connsiteX1" fmla="*/ 161650 w 8786896"/>
                      <a:gd name="connsiteY1" fmla="*/ 0 h 969880"/>
                      <a:gd name="connsiteX2" fmla="*/ 839123 w 8786896"/>
                      <a:gd name="connsiteY2" fmla="*/ 0 h 969880"/>
                      <a:gd name="connsiteX3" fmla="*/ 1464483 w 8786896"/>
                      <a:gd name="connsiteY3" fmla="*/ 0 h 969880"/>
                      <a:gd name="connsiteX4" fmla="*/ 1464483 w 8786896"/>
                      <a:gd name="connsiteY4" fmla="*/ 0 h 969880"/>
                      <a:gd name="connsiteX5" fmla="*/ 1969730 w 8786896"/>
                      <a:gd name="connsiteY5" fmla="*/ 0 h 969880"/>
                      <a:gd name="connsiteX6" fmla="*/ 2562845 w 8786896"/>
                      <a:gd name="connsiteY6" fmla="*/ 0 h 969880"/>
                      <a:gd name="connsiteX7" fmla="*/ 3068092 w 8786896"/>
                      <a:gd name="connsiteY7" fmla="*/ 0 h 969880"/>
                      <a:gd name="connsiteX8" fmla="*/ 3661207 w 8786896"/>
                      <a:gd name="connsiteY8" fmla="*/ 0 h 969880"/>
                      <a:gd name="connsiteX9" fmla="*/ 4380993 w 8786896"/>
                      <a:gd name="connsiteY9" fmla="*/ 0 h 969880"/>
                      <a:gd name="connsiteX10" fmla="*/ 4902217 w 8786896"/>
                      <a:gd name="connsiteY10" fmla="*/ 0 h 969880"/>
                      <a:gd name="connsiteX11" fmla="*/ 5522722 w 8786896"/>
                      <a:gd name="connsiteY11" fmla="*/ 0 h 969880"/>
                      <a:gd name="connsiteX12" fmla="*/ 6192867 w 8786896"/>
                      <a:gd name="connsiteY12" fmla="*/ 0 h 969880"/>
                      <a:gd name="connsiteX13" fmla="*/ 6664451 w 8786896"/>
                      <a:gd name="connsiteY13" fmla="*/ 0 h 969880"/>
                      <a:gd name="connsiteX14" fmla="*/ 7284955 w 8786896"/>
                      <a:gd name="connsiteY14" fmla="*/ 0 h 969880"/>
                      <a:gd name="connsiteX15" fmla="*/ 7905460 w 8786896"/>
                      <a:gd name="connsiteY15" fmla="*/ 0 h 969880"/>
                      <a:gd name="connsiteX16" fmla="*/ 8625246 w 8786896"/>
                      <a:gd name="connsiteY16" fmla="*/ 0 h 969880"/>
                      <a:gd name="connsiteX17" fmla="*/ 8786896 w 8786896"/>
                      <a:gd name="connsiteY17" fmla="*/ 161650 h 969880"/>
                      <a:gd name="connsiteX18" fmla="*/ 8786896 w 8786896"/>
                      <a:gd name="connsiteY18" fmla="*/ 565763 h 969880"/>
                      <a:gd name="connsiteX19" fmla="*/ 8786896 w 8786896"/>
                      <a:gd name="connsiteY19" fmla="*/ 565763 h 969880"/>
                      <a:gd name="connsiteX20" fmla="*/ 8786896 w 8786896"/>
                      <a:gd name="connsiteY20" fmla="*/ 808233 h 969880"/>
                      <a:gd name="connsiteX21" fmla="*/ 8786896 w 8786896"/>
                      <a:gd name="connsiteY21" fmla="*/ 808230 h 969880"/>
                      <a:gd name="connsiteX22" fmla="*/ 8625246 w 8786896"/>
                      <a:gd name="connsiteY22" fmla="*/ 969880 h 969880"/>
                      <a:gd name="connsiteX23" fmla="*/ 8054382 w 8786896"/>
                      <a:gd name="connsiteY23" fmla="*/ 969880 h 969880"/>
                      <a:gd name="connsiteX24" fmla="*/ 7433877 w 8786896"/>
                      <a:gd name="connsiteY24" fmla="*/ 969880 h 969880"/>
                      <a:gd name="connsiteX25" fmla="*/ 6962293 w 8786896"/>
                      <a:gd name="connsiteY25" fmla="*/ 969880 h 969880"/>
                      <a:gd name="connsiteX26" fmla="*/ 6490709 w 8786896"/>
                      <a:gd name="connsiteY26" fmla="*/ 969880 h 969880"/>
                      <a:gd name="connsiteX27" fmla="*/ 5870204 w 8786896"/>
                      <a:gd name="connsiteY27" fmla="*/ 969880 h 969880"/>
                      <a:gd name="connsiteX28" fmla="*/ 5348980 w 8786896"/>
                      <a:gd name="connsiteY28" fmla="*/ 969880 h 969880"/>
                      <a:gd name="connsiteX29" fmla="*/ 4678835 w 8786896"/>
                      <a:gd name="connsiteY29" fmla="*/ 969880 h 969880"/>
                      <a:gd name="connsiteX30" fmla="*/ 3661207 w 8786896"/>
                      <a:gd name="connsiteY30" fmla="*/ 969880 h 969880"/>
                      <a:gd name="connsiteX31" fmla="*/ 2999138 w 8786896"/>
                      <a:gd name="connsiteY31" fmla="*/ 1057925 h 969880"/>
                      <a:gd name="connsiteX32" fmla="*/ 2337069 w 8786896"/>
                      <a:gd name="connsiteY32" fmla="*/ 1145969 h 969880"/>
                      <a:gd name="connsiteX33" fmla="*/ 1769582 w 8786896"/>
                      <a:gd name="connsiteY33" fmla="*/ 1221436 h 969880"/>
                      <a:gd name="connsiteX34" fmla="*/ 1107513 w 8786896"/>
                      <a:gd name="connsiteY34" fmla="*/ 1309481 h 969880"/>
                      <a:gd name="connsiteX35" fmla="*/ 508498 w 8786896"/>
                      <a:gd name="connsiteY35" fmla="*/ 1389140 h 969880"/>
                      <a:gd name="connsiteX36" fmla="*/ 976931 w 8786896"/>
                      <a:gd name="connsiteY36" fmla="*/ 1183703 h 969880"/>
                      <a:gd name="connsiteX37" fmla="*/ 1464483 w 8786896"/>
                      <a:gd name="connsiteY37" fmla="*/ 969880 h 969880"/>
                      <a:gd name="connsiteX38" fmla="*/ 839123 w 8786896"/>
                      <a:gd name="connsiteY38" fmla="*/ 969880 h 969880"/>
                      <a:gd name="connsiteX39" fmla="*/ 161650 w 8786896"/>
                      <a:gd name="connsiteY39" fmla="*/ 969880 h 969880"/>
                      <a:gd name="connsiteX40" fmla="*/ 0 w 8786896"/>
                      <a:gd name="connsiteY40" fmla="*/ 808230 h 969880"/>
                      <a:gd name="connsiteX41" fmla="*/ 0 w 8786896"/>
                      <a:gd name="connsiteY41" fmla="*/ 808233 h 969880"/>
                      <a:gd name="connsiteX42" fmla="*/ 0 w 8786896"/>
                      <a:gd name="connsiteY42" fmla="*/ 565763 h 969880"/>
                      <a:gd name="connsiteX43" fmla="*/ 0 w 8786896"/>
                      <a:gd name="connsiteY43" fmla="*/ 565763 h 969880"/>
                      <a:gd name="connsiteX44" fmla="*/ 0 w 8786896"/>
                      <a:gd name="connsiteY44" fmla="*/ 161650 h 969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8786896" h="969880" extrusionOk="0">
                        <a:moveTo>
                          <a:pt x="0" y="161650"/>
                        </a:moveTo>
                        <a:cubicBezTo>
                          <a:pt x="-12404" y="64722"/>
                          <a:pt x="56952" y="5788"/>
                          <a:pt x="161650" y="0"/>
                        </a:cubicBezTo>
                        <a:cubicBezTo>
                          <a:pt x="358982" y="-27014"/>
                          <a:pt x="598451" y="-30019"/>
                          <a:pt x="839123" y="0"/>
                        </a:cubicBezTo>
                        <a:cubicBezTo>
                          <a:pt x="1079795" y="30019"/>
                          <a:pt x="1327369" y="-14600"/>
                          <a:pt x="1464483" y="0"/>
                        </a:cubicBezTo>
                        <a:lnTo>
                          <a:pt x="1464483" y="0"/>
                        </a:lnTo>
                        <a:cubicBezTo>
                          <a:pt x="1645088" y="-15856"/>
                          <a:pt x="1781603" y="19642"/>
                          <a:pt x="1969730" y="0"/>
                        </a:cubicBezTo>
                        <a:cubicBezTo>
                          <a:pt x="2157857" y="-19642"/>
                          <a:pt x="2438463" y="28518"/>
                          <a:pt x="2562845" y="0"/>
                        </a:cubicBezTo>
                        <a:cubicBezTo>
                          <a:pt x="2687228" y="-28518"/>
                          <a:pt x="2944481" y="-5447"/>
                          <a:pt x="3068092" y="0"/>
                        </a:cubicBezTo>
                        <a:cubicBezTo>
                          <a:pt x="3191703" y="5447"/>
                          <a:pt x="3405639" y="953"/>
                          <a:pt x="3661207" y="0"/>
                        </a:cubicBezTo>
                        <a:cubicBezTo>
                          <a:pt x="3863724" y="-9003"/>
                          <a:pt x="4205267" y="-22434"/>
                          <a:pt x="4380993" y="0"/>
                        </a:cubicBezTo>
                        <a:cubicBezTo>
                          <a:pt x="4556719" y="22434"/>
                          <a:pt x="4727752" y="10482"/>
                          <a:pt x="4902217" y="0"/>
                        </a:cubicBezTo>
                        <a:cubicBezTo>
                          <a:pt x="5076682" y="-10482"/>
                          <a:pt x="5250168" y="-18782"/>
                          <a:pt x="5522722" y="0"/>
                        </a:cubicBezTo>
                        <a:cubicBezTo>
                          <a:pt x="5795277" y="18782"/>
                          <a:pt x="5954426" y="-11469"/>
                          <a:pt x="6192867" y="0"/>
                        </a:cubicBezTo>
                        <a:cubicBezTo>
                          <a:pt x="6431308" y="11469"/>
                          <a:pt x="6562446" y="-11225"/>
                          <a:pt x="6664451" y="0"/>
                        </a:cubicBezTo>
                        <a:cubicBezTo>
                          <a:pt x="6766456" y="11225"/>
                          <a:pt x="7056318" y="-7090"/>
                          <a:pt x="7284955" y="0"/>
                        </a:cubicBezTo>
                        <a:cubicBezTo>
                          <a:pt x="7513592" y="7090"/>
                          <a:pt x="7700444" y="9570"/>
                          <a:pt x="7905460" y="0"/>
                        </a:cubicBezTo>
                        <a:cubicBezTo>
                          <a:pt x="8110477" y="-9570"/>
                          <a:pt x="8389907" y="33400"/>
                          <a:pt x="8625246" y="0"/>
                        </a:cubicBezTo>
                        <a:cubicBezTo>
                          <a:pt x="8699571" y="-1061"/>
                          <a:pt x="8781754" y="61891"/>
                          <a:pt x="8786896" y="161650"/>
                        </a:cubicBezTo>
                        <a:cubicBezTo>
                          <a:pt x="8782597" y="272680"/>
                          <a:pt x="8766808" y="480237"/>
                          <a:pt x="8786896" y="565763"/>
                        </a:cubicBezTo>
                        <a:lnTo>
                          <a:pt x="8786896" y="565763"/>
                        </a:lnTo>
                        <a:cubicBezTo>
                          <a:pt x="8786227" y="635544"/>
                          <a:pt x="8797799" y="714479"/>
                          <a:pt x="8786896" y="808233"/>
                        </a:cubicBezTo>
                        <a:lnTo>
                          <a:pt x="8786896" y="808230"/>
                        </a:lnTo>
                        <a:cubicBezTo>
                          <a:pt x="8801345" y="888936"/>
                          <a:pt x="8710002" y="977057"/>
                          <a:pt x="8625246" y="969880"/>
                        </a:cubicBezTo>
                        <a:cubicBezTo>
                          <a:pt x="8382490" y="970633"/>
                          <a:pt x="8297816" y="968486"/>
                          <a:pt x="8054382" y="969880"/>
                        </a:cubicBezTo>
                        <a:cubicBezTo>
                          <a:pt x="7810948" y="971274"/>
                          <a:pt x="7662051" y="993082"/>
                          <a:pt x="7433877" y="969880"/>
                        </a:cubicBezTo>
                        <a:cubicBezTo>
                          <a:pt x="7205704" y="946678"/>
                          <a:pt x="7131505" y="972725"/>
                          <a:pt x="6962293" y="969880"/>
                        </a:cubicBezTo>
                        <a:cubicBezTo>
                          <a:pt x="6793081" y="967035"/>
                          <a:pt x="6615665" y="961974"/>
                          <a:pt x="6490709" y="969880"/>
                        </a:cubicBezTo>
                        <a:cubicBezTo>
                          <a:pt x="6365753" y="977786"/>
                          <a:pt x="6102297" y="955084"/>
                          <a:pt x="5870204" y="969880"/>
                        </a:cubicBezTo>
                        <a:cubicBezTo>
                          <a:pt x="5638111" y="984676"/>
                          <a:pt x="5496723" y="970405"/>
                          <a:pt x="5348980" y="969880"/>
                        </a:cubicBezTo>
                        <a:cubicBezTo>
                          <a:pt x="5201237" y="969355"/>
                          <a:pt x="4934404" y="945078"/>
                          <a:pt x="4678835" y="969880"/>
                        </a:cubicBezTo>
                        <a:cubicBezTo>
                          <a:pt x="4423266" y="994682"/>
                          <a:pt x="3908385" y="972654"/>
                          <a:pt x="3661207" y="969880"/>
                        </a:cubicBezTo>
                        <a:cubicBezTo>
                          <a:pt x="3471624" y="967744"/>
                          <a:pt x="3316649" y="1021338"/>
                          <a:pt x="2999138" y="1057925"/>
                        </a:cubicBezTo>
                        <a:cubicBezTo>
                          <a:pt x="2681627" y="1094511"/>
                          <a:pt x="2476579" y="1141375"/>
                          <a:pt x="2337069" y="1145969"/>
                        </a:cubicBezTo>
                        <a:cubicBezTo>
                          <a:pt x="2197559" y="1150563"/>
                          <a:pt x="1991328" y="1169168"/>
                          <a:pt x="1769582" y="1221436"/>
                        </a:cubicBezTo>
                        <a:cubicBezTo>
                          <a:pt x="1547836" y="1273704"/>
                          <a:pt x="1394622" y="1304692"/>
                          <a:pt x="1107513" y="1309481"/>
                        </a:cubicBezTo>
                        <a:cubicBezTo>
                          <a:pt x="820404" y="1314270"/>
                          <a:pt x="800051" y="1378653"/>
                          <a:pt x="508498" y="1389140"/>
                        </a:cubicBezTo>
                        <a:cubicBezTo>
                          <a:pt x="659780" y="1303702"/>
                          <a:pt x="753964" y="1291822"/>
                          <a:pt x="976931" y="1183703"/>
                        </a:cubicBezTo>
                        <a:cubicBezTo>
                          <a:pt x="1199898" y="1075583"/>
                          <a:pt x="1248413" y="1087518"/>
                          <a:pt x="1464483" y="969880"/>
                        </a:cubicBezTo>
                        <a:cubicBezTo>
                          <a:pt x="1269138" y="999585"/>
                          <a:pt x="1135637" y="960690"/>
                          <a:pt x="839123" y="969880"/>
                        </a:cubicBezTo>
                        <a:cubicBezTo>
                          <a:pt x="542609" y="979070"/>
                          <a:pt x="349961" y="955000"/>
                          <a:pt x="161650" y="969880"/>
                        </a:cubicBezTo>
                        <a:cubicBezTo>
                          <a:pt x="54343" y="972042"/>
                          <a:pt x="13382" y="911562"/>
                          <a:pt x="0" y="808230"/>
                        </a:cubicBezTo>
                        <a:lnTo>
                          <a:pt x="0" y="808233"/>
                        </a:lnTo>
                        <a:cubicBezTo>
                          <a:pt x="-916" y="711232"/>
                          <a:pt x="6449" y="676495"/>
                          <a:pt x="0" y="565763"/>
                        </a:cubicBezTo>
                        <a:lnTo>
                          <a:pt x="0" y="565763"/>
                        </a:lnTo>
                        <a:cubicBezTo>
                          <a:pt x="-17580" y="458525"/>
                          <a:pt x="-11114" y="361245"/>
                          <a:pt x="0" y="16165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Blue, account, avatar, human, people, person, profile icon - Download on Iconfinder">
            <a:extLst>
              <a:ext uri="{FF2B5EF4-FFF2-40B4-BE49-F238E27FC236}">
                <a16:creationId xmlns:a16="http://schemas.microsoft.com/office/drawing/2014/main" id="{B9910B0E-93CB-8912-5436-6C122E936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423" y="2492055"/>
            <a:ext cx="1021048" cy="102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552806-5F66-C3CA-3CF3-1FCCD16E10CD}"/>
              </a:ext>
            </a:extLst>
          </p:cNvPr>
          <p:cNvSpPr txBox="1"/>
          <p:nvPr/>
        </p:nvSpPr>
        <p:spPr>
          <a:xfrm>
            <a:off x="2362823" y="252282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 .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127B2-C454-6EE7-025B-A2D298E5A191}"/>
              </a:ext>
            </a:extLst>
          </p:cNvPr>
          <p:cNvSpPr txBox="1"/>
          <p:nvPr/>
        </p:nvSpPr>
        <p:spPr>
          <a:xfrm>
            <a:off x="2377791" y="2809120"/>
            <a:ext cx="430887" cy="1660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1A942-4F75-5C40-CE21-3CBCD5A57F2F}"/>
              </a:ext>
            </a:extLst>
          </p:cNvPr>
          <p:cNvSpPr txBox="1"/>
          <p:nvPr/>
        </p:nvSpPr>
        <p:spPr>
          <a:xfrm>
            <a:off x="4835827" y="3261470"/>
            <a:ext cx="6082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관심사가 같은 친구를 사귈 수 있을 수 있다면 좋을 것 같다</a:t>
            </a:r>
            <a:r>
              <a:rPr lang="en-US" altLang="ko-KR" sz="20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en-US" altLang="ko-KR"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5D15CE58-4581-E213-7C52-4025A50F72C2}"/>
              </a:ext>
            </a:extLst>
          </p:cNvPr>
          <p:cNvSpPr/>
          <p:nvPr/>
        </p:nvSpPr>
        <p:spPr>
          <a:xfrm>
            <a:off x="4464000" y="3099997"/>
            <a:ext cx="6660000" cy="762683"/>
          </a:xfrm>
          <a:prstGeom prst="wedgeRoundRectCallout">
            <a:avLst>
              <a:gd name="adj1" fmla="val 39038"/>
              <a:gd name="adj2" fmla="val 99167"/>
              <a:gd name="adj3" fmla="val 16667"/>
            </a:avLst>
          </a:prstGeom>
          <a:noFill/>
          <a:ln w="38100">
            <a:solidFill>
              <a:srgbClr val="00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Blue, account, avatar, human, people, person, profile icon - Download on Iconfinder">
            <a:extLst>
              <a:ext uri="{FF2B5EF4-FFF2-40B4-BE49-F238E27FC236}">
                <a16:creationId xmlns:a16="http://schemas.microsoft.com/office/drawing/2014/main" id="{F08D95E2-ABAD-5ABF-0CC0-845624EB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520" y="4159292"/>
            <a:ext cx="1021048" cy="102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EA4E4E-35DA-AB99-35DB-EF522720A8C7}"/>
              </a:ext>
            </a:extLst>
          </p:cNvPr>
          <p:cNvSpPr txBox="1"/>
          <p:nvPr/>
        </p:nvSpPr>
        <p:spPr>
          <a:xfrm>
            <a:off x="10865920" y="419006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 .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D7FA7-9CC1-2292-CB32-B2145B58A500}"/>
              </a:ext>
            </a:extLst>
          </p:cNvPr>
          <p:cNvSpPr txBox="1"/>
          <p:nvPr/>
        </p:nvSpPr>
        <p:spPr>
          <a:xfrm>
            <a:off x="10880888" y="4476357"/>
            <a:ext cx="430887" cy="1660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9691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A0F0D-0089-B15A-A57A-64D21C97F56A}"/>
              </a:ext>
            </a:extLst>
          </p:cNvPr>
          <p:cNvSpPr/>
          <p:nvPr/>
        </p:nvSpPr>
        <p:spPr>
          <a:xfrm>
            <a:off x="0" y="-84500"/>
            <a:ext cx="1480457" cy="7188926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10322-76DE-8927-4CE3-07446A4DC28D}"/>
              </a:ext>
            </a:extLst>
          </p:cNvPr>
          <p:cNvSpPr txBox="1"/>
          <p:nvPr/>
        </p:nvSpPr>
        <p:spPr>
          <a:xfrm>
            <a:off x="519248" y="1093917"/>
            <a:ext cx="29173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테스터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의견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1A07D-45B3-5816-EFCD-AB95628B1675}"/>
              </a:ext>
            </a:extLst>
          </p:cNvPr>
          <p:cNvSpPr txBox="1"/>
          <p:nvPr/>
        </p:nvSpPr>
        <p:spPr>
          <a:xfrm>
            <a:off x="2061391" y="260423"/>
            <a:ext cx="806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부정적인 의견  </a:t>
            </a:r>
            <a:r>
              <a:rPr lang="en-US" altLang="ko-KR" sz="3600" b="1" dirty="0"/>
              <a:t>._.</a:t>
            </a:r>
            <a:endParaRPr lang="ko-KR" altLang="en-US" sz="3600" b="1" dirty="0"/>
          </a:p>
        </p:txBody>
      </p:sp>
      <p:pic>
        <p:nvPicPr>
          <p:cNvPr id="8" name="그림 7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3BFE8042-01EE-C5A8-E619-0DB17AF23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9" b="35133"/>
          <a:stretch/>
        </p:blipFill>
        <p:spPr>
          <a:xfrm>
            <a:off x="10130609" y="5892344"/>
            <a:ext cx="1894470" cy="7626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DED2F1-E82E-B5D2-CBF8-CFF5ACE664B0}"/>
              </a:ext>
            </a:extLst>
          </p:cNvPr>
          <p:cNvSpPr txBox="1"/>
          <p:nvPr/>
        </p:nvSpPr>
        <p:spPr>
          <a:xfrm>
            <a:off x="3177648" y="1541929"/>
            <a:ext cx="4889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개인정보의 암호화 여부가 신경 쓰인다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BEB5A6-4DF4-2620-9509-6AFC6F946074}"/>
              </a:ext>
            </a:extLst>
          </p:cNvPr>
          <p:cNvSpPr txBox="1"/>
          <p:nvPr/>
        </p:nvSpPr>
        <p:spPr>
          <a:xfrm>
            <a:off x="4867794" y="2967335"/>
            <a:ext cx="6357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유저가 없어서 어떻게 사용해야 할지 잘 모르겠다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…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4FF70-C0A3-962F-5DF3-5C99B616F213}"/>
              </a:ext>
            </a:extLst>
          </p:cNvPr>
          <p:cNvSpPr txBox="1"/>
          <p:nvPr/>
        </p:nvSpPr>
        <p:spPr>
          <a:xfrm>
            <a:off x="2758353" y="4817194"/>
            <a:ext cx="7024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다른 활동보다도 비교과를 공강시간에 추천해 주었으면 좋겠다</a:t>
            </a:r>
            <a:r>
              <a:rPr lang="en-US" altLang="ko-KR" sz="22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en-US" altLang="ko-KR" sz="2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5D1F806B-61A2-95CD-D8A5-615DB25A2809}"/>
              </a:ext>
            </a:extLst>
          </p:cNvPr>
          <p:cNvSpPr/>
          <p:nvPr/>
        </p:nvSpPr>
        <p:spPr>
          <a:xfrm>
            <a:off x="2599778" y="1349782"/>
            <a:ext cx="6045221" cy="845960"/>
          </a:xfrm>
          <a:prstGeom prst="wedgeRoundRectCallout">
            <a:avLst>
              <a:gd name="adj1" fmla="val -39059"/>
              <a:gd name="adj2" fmla="val 85804"/>
              <a:gd name="adj3" fmla="val 16667"/>
            </a:avLst>
          </a:prstGeom>
          <a:noFill/>
          <a:ln w="38100">
            <a:solidFill>
              <a:srgbClr val="00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Blue, account, avatar, human, people, person, profile icon - Download on Iconfinder">
            <a:extLst>
              <a:ext uri="{FF2B5EF4-FFF2-40B4-BE49-F238E27FC236}">
                <a16:creationId xmlns:a16="http://schemas.microsoft.com/office/drawing/2014/main" id="{F32C0F01-E4BB-64FC-6A7A-A88B21842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55" y="2316696"/>
            <a:ext cx="1021048" cy="102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BE7DB2-A71D-18B7-C435-C9745E59E7F8}"/>
              </a:ext>
            </a:extLst>
          </p:cNvPr>
          <p:cNvSpPr txBox="1"/>
          <p:nvPr/>
        </p:nvSpPr>
        <p:spPr>
          <a:xfrm>
            <a:off x="2629858" y="240041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._.</a:t>
            </a:r>
            <a:endParaRPr lang="ko-KR" altLang="en-US" b="1" dirty="0"/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320DF83B-317A-7156-B243-D033CD8ACD49}"/>
              </a:ext>
            </a:extLst>
          </p:cNvPr>
          <p:cNvSpPr/>
          <p:nvPr/>
        </p:nvSpPr>
        <p:spPr>
          <a:xfrm>
            <a:off x="4428000" y="2732390"/>
            <a:ext cx="6955925" cy="918695"/>
          </a:xfrm>
          <a:prstGeom prst="wedgeRoundRectCallout">
            <a:avLst>
              <a:gd name="adj1" fmla="val 41740"/>
              <a:gd name="adj2" fmla="val 81388"/>
              <a:gd name="adj3" fmla="val 16667"/>
            </a:avLst>
          </a:prstGeom>
          <a:noFill/>
          <a:ln w="38100">
            <a:solidFill>
              <a:srgbClr val="00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Blue, account, avatar, human, people, person, profile icon - Download on Iconfinder">
            <a:extLst>
              <a:ext uri="{FF2B5EF4-FFF2-40B4-BE49-F238E27FC236}">
                <a16:creationId xmlns:a16="http://schemas.microsoft.com/office/drawing/2014/main" id="{D5AA26D3-FDCF-0AE8-23B0-F54AF2329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101" y="3687353"/>
            <a:ext cx="1021048" cy="102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05783B-7F81-CE21-5842-6FBE1E28E55D}"/>
              </a:ext>
            </a:extLst>
          </p:cNvPr>
          <p:cNvSpPr txBox="1"/>
          <p:nvPr/>
        </p:nvSpPr>
        <p:spPr>
          <a:xfrm>
            <a:off x="11033104" y="37710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._.</a:t>
            </a:r>
            <a:endParaRPr lang="ko-KR" altLang="en-US" b="1" dirty="0"/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C5295339-F592-A5B4-B2F6-0064A752F03A}"/>
              </a:ext>
            </a:extLst>
          </p:cNvPr>
          <p:cNvSpPr/>
          <p:nvPr/>
        </p:nvSpPr>
        <p:spPr>
          <a:xfrm>
            <a:off x="2599778" y="4606001"/>
            <a:ext cx="7314004" cy="853274"/>
          </a:xfrm>
          <a:prstGeom prst="wedgeRoundRectCallout">
            <a:avLst>
              <a:gd name="adj1" fmla="val -39829"/>
              <a:gd name="adj2" fmla="val 90023"/>
              <a:gd name="adj3" fmla="val 16667"/>
            </a:avLst>
          </a:prstGeom>
          <a:noFill/>
          <a:ln w="38100">
            <a:solidFill>
              <a:srgbClr val="00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Blue, account, avatar, human, people, person, profile icon - Download on Iconfinder">
            <a:extLst>
              <a:ext uri="{FF2B5EF4-FFF2-40B4-BE49-F238E27FC236}">
                <a16:creationId xmlns:a16="http://schemas.microsoft.com/office/drawing/2014/main" id="{D24C1CD0-D773-9BE8-C27F-2E9272D32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775" y="5576529"/>
            <a:ext cx="1021048" cy="102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76E059-2572-0844-7E8F-0DBEB67CA8DD}"/>
              </a:ext>
            </a:extLst>
          </p:cNvPr>
          <p:cNvSpPr txBox="1"/>
          <p:nvPr/>
        </p:nvSpPr>
        <p:spPr>
          <a:xfrm>
            <a:off x="2599778" y="566025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._.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791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A0F0D-0089-B15A-A57A-64D21C97F56A}"/>
              </a:ext>
            </a:extLst>
          </p:cNvPr>
          <p:cNvSpPr/>
          <p:nvPr/>
        </p:nvSpPr>
        <p:spPr>
          <a:xfrm>
            <a:off x="0" y="-84500"/>
            <a:ext cx="1480457" cy="7188926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10322-76DE-8927-4CE3-07446A4DC28D}"/>
              </a:ext>
            </a:extLst>
          </p:cNvPr>
          <p:cNvSpPr txBox="1"/>
          <p:nvPr/>
        </p:nvSpPr>
        <p:spPr>
          <a:xfrm>
            <a:off x="519248" y="1093917"/>
            <a:ext cx="29173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테스터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의견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1A07D-45B3-5816-EFCD-AB95628B1675}"/>
              </a:ext>
            </a:extLst>
          </p:cNvPr>
          <p:cNvSpPr txBox="1"/>
          <p:nvPr/>
        </p:nvSpPr>
        <p:spPr>
          <a:xfrm>
            <a:off x="2061391" y="260423"/>
            <a:ext cx="806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다른 의견들</a:t>
            </a:r>
          </a:p>
        </p:txBody>
      </p:sp>
      <p:pic>
        <p:nvPicPr>
          <p:cNvPr id="8" name="그림 7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3BFE8042-01EE-C5A8-E619-0DB17AF23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9" b="35133"/>
          <a:stretch/>
        </p:blipFill>
        <p:spPr>
          <a:xfrm>
            <a:off x="10130609" y="5892344"/>
            <a:ext cx="1894470" cy="7626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1643EA-1579-DD6C-2426-581DF3B3A0E3}"/>
              </a:ext>
            </a:extLst>
          </p:cNvPr>
          <p:cNvSpPr txBox="1"/>
          <p:nvPr/>
        </p:nvSpPr>
        <p:spPr>
          <a:xfrm>
            <a:off x="2845185" y="1590646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교외의 활동도 추천 받고 싶다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3A8121B-AC02-5C7C-7EC7-22459B6DFF09}"/>
              </a:ext>
            </a:extLst>
          </p:cNvPr>
          <p:cNvSpPr/>
          <p:nvPr/>
        </p:nvSpPr>
        <p:spPr>
          <a:xfrm>
            <a:off x="2511814" y="1390638"/>
            <a:ext cx="4854771" cy="845960"/>
          </a:xfrm>
          <a:prstGeom prst="wedgeRoundRectCallout">
            <a:avLst>
              <a:gd name="adj1" fmla="val -39059"/>
              <a:gd name="adj2" fmla="val 85804"/>
              <a:gd name="adj3" fmla="val 16667"/>
            </a:avLst>
          </a:prstGeom>
          <a:noFill/>
          <a:ln w="38100">
            <a:solidFill>
              <a:srgbClr val="00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Blue, account, avatar, human, people, person, profile icon - Download on Iconfinder">
            <a:extLst>
              <a:ext uri="{FF2B5EF4-FFF2-40B4-BE49-F238E27FC236}">
                <a16:creationId xmlns:a16="http://schemas.microsoft.com/office/drawing/2014/main" id="{0A6841D3-BC7C-46B6-65B5-D0F6EF638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91" y="2357552"/>
            <a:ext cx="1021048" cy="102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280B53-56E7-7640-C8B0-17D42B0D233B}"/>
              </a:ext>
            </a:extLst>
          </p:cNvPr>
          <p:cNvSpPr txBox="1"/>
          <p:nvPr/>
        </p:nvSpPr>
        <p:spPr>
          <a:xfrm>
            <a:off x="2541894" y="244127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._.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6BB11-AD5A-C8DE-38A6-6821F29DC1C1}"/>
              </a:ext>
            </a:extLst>
          </p:cNvPr>
          <p:cNvSpPr txBox="1"/>
          <p:nvPr/>
        </p:nvSpPr>
        <p:spPr>
          <a:xfrm>
            <a:off x="5356652" y="2768230"/>
            <a:ext cx="5827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공강 시간에 맞는 아르바이트 정보도 알고 싶다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2ABE7DC9-A800-7636-C5D7-9CE17DAAC414}"/>
              </a:ext>
            </a:extLst>
          </p:cNvPr>
          <p:cNvSpPr/>
          <p:nvPr/>
        </p:nvSpPr>
        <p:spPr>
          <a:xfrm>
            <a:off x="4939200" y="2607768"/>
            <a:ext cx="6462025" cy="845960"/>
          </a:xfrm>
          <a:prstGeom prst="wedgeRoundRectCallout">
            <a:avLst>
              <a:gd name="adj1" fmla="val 41869"/>
              <a:gd name="adj2" fmla="val 90060"/>
              <a:gd name="adj3" fmla="val 16667"/>
            </a:avLst>
          </a:prstGeom>
          <a:noFill/>
          <a:ln w="38100">
            <a:solidFill>
              <a:srgbClr val="00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Blue, account, avatar, human, people, person, profile icon - Download on Iconfinder">
            <a:extLst>
              <a:ext uri="{FF2B5EF4-FFF2-40B4-BE49-F238E27FC236}">
                <a16:creationId xmlns:a16="http://schemas.microsoft.com/office/drawing/2014/main" id="{2C32E2BD-1A63-42B0-E205-49839B56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209" y="3555217"/>
            <a:ext cx="1021048" cy="102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ADC096-123B-8AFE-86B5-CE94C0878825}"/>
              </a:ext>
            </a:extLst>
          </p:cNvPr>
          <p:cNvSpPr txBox="1"/>
          <p:nvPr/>
        </p:nvSpPr>
        <p:spPr>
          <a:xfrm>
            <a:off x="11104212" y="3638939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._.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04320-65D6-493F-185B-48AE3E6883CF}"/>
              </a:ext>
            </a:extLst>
          </p:cNvPr>
          <p:cNvSpPr txBox="1"/>
          <p:nvPr/>
        </p:nvSpPr>
        <p:spPr>
          <a:xfrm>
            <a:off x="2592833" y="4767614"/>
            <a:ext cx="7176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그룹원도 게시글을 쓸 수 있는 커뮤니티 기능이 있었으면 좋겠다</a:t>
            </a:r>
            <a:r>
              <a:rPr lang="en-US" altLang="ko-KR" sz="2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BD606E6C-C4D3-3CCC-D0E6-CA1E75EE574C}"/>
              </a:ext>
            </a:extLst>
          </p:cNvPr>
          <p:cNvSpPr/>
          <p:nvPr/>
        </p:nvSpPr>
        <p:spPr>
          <a:xfrm>
            <a:off x="2465863" y="4568122"/>
            <a:ext cx="7303935" cy="845960"/>
          </a:xfrm>
          <a:prstGeom prst="wedgeRoundRectCallout">
            <a:avLst>
              <a:gd name="adj1" fmla="val -39059"/>
              <a:gd name="adj2" fmla="val 85804"/>
              <a:gd name="adj3" fmla="val 16667"/>
            </a:avLst>
          </a:prstGeom>
          <a:noFill/>
          <a:ln w="38100">
            <a:solidFill>
              <a:srgbClr val="00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Blue, account, avatar, human, people, person, profile icon - Download on Iconfinder">
            <a:extLst>
              <a:ext uri="{FF2B5EF4-FFF2-40B4-BE49-F238E27FC236}">
                <a16:creationId xmlns:a16="http://schemas.microsoft.com/office/drawing/2014/main" id="{A55BA44C-5DCA-43E2-A8A1-723463568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48" y="5466849"/>
            <a:ext cx="1021048" cy="102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F040FD5-D463-FD8B-E14D-4733C1748F2E}"/>
              </a:ext>
            </a:extLst>
          </p:cNvPr>
          <p:cNvSpPr txBox="1"/>
          <p:nvPr/>
        </p:nvSpPr>
        <p:spPr>
          <a:xfrm>
            <a:off x="2753651" y="555057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._.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3431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A0F0D-0089-B15A-A57A-64D21C97F56A}"/>
              </a:ext>
            </a:extLst>
          </p:cNvPr>
          <p:cNvSpPr/>
          <p:nvPr/>
        </p:nvSpPr>
        <p:spPr>
          <a:xfrm>
            <a:off x="0" y="-84500"/>
            <a:ext cx="1480457" cy="7188926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10322-76DE-8927-4CE3-07446A4DC28D}"/>
              </a:ext>
            </a:extLst>
          </p:cNvPr>
          <p:cNvSpPr txBox="1"/>
          <p:nvPr/>
        </p:nvSpPr>
        <p:spPr>
          <a:xfrm>
            <a:off x="519248" y="1093917"/>
            <a:ext cx="2917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최종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1A07D-45B3-5816-EFCD-AB95628B1675}"/>
              </a:ext>
            </a:extLst>
          </p:cNvPr>
          <p:cNvSpPr txBox="1"/>
          <p:nvPr/>
        </p:nvSpPr>
        <p:spPr>
          <a:xfrm>
            <a:off x="2061391" y="260423"/>
            <a:ext cx="806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공강구조가 해결하지 못한 부분</a:t>
            </a:r>
          </a:p>
        </p:txBody>
      </p:sp>
      <p:pic>
        <p:nvPicPr>
          <p:cNvPr id="8" name="그림 7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3BFE8042-01EE-C5A8-E619-0DB17AF23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9" b="35133"/>
          <a:stretch/>
        </p:blipFill>
        <p:spPr>
          <a:xfrm>
            <a:off x="10130609" y="5892344"/>
            <a:ext cx="1894470" cy="7626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9E350-38DE-3AF5-3923-A456327C1DDE}"/>
              </a:ext>
            </a:extLst>
          </p:cNvPr>
          <p:cNvSpPr txBox="1"/>
          <p:nvPr/>
        </p:nvSpPr>
        <p:spPr>
          <a:xfrm>
            <a:off x="2178460" y="1699068"/>
            <a:ext cx="876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여전히 유저의 유인책에 대해서는 </a:t>
            </a:r>
            <a:r>
              <a:rPr lang="ko-KR" altLang="en-US" sz="24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구체적인 해결책을 찾지 못 하였다</a:t>
            </a:r>
            <a:r>
              <a:rPr lang="en-US" altLang="ko-KR" sz="24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C3C7E-1579-EB0D-DA31-E6AF8C0D4EB4}"/>
              </a:ext>
            </a:extLst>
          </p:cNvPr>
          <p:cNvSpPr txBox="1"/>
          <p:nvPr/>
        </p:nvSpPr>
        <p:spPr>
          <a:xfrm>
            <a:off x="2178460" y="3086980"/>
            <a:ext cx="6167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24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실시간 서비스의 유지</a:t>
            </a:r>
            <a:r>
              <a:rPr lang="en-US" altLang="ko-KR" sz="24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ko-KR" altLang="en-US" sz="24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관리 비용을 간과하였다</a:t>
            </a:r>
            <a:r>
              <a:rPr lang="en-US" altLang="ko-KR" sz="24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78DC42-AF9A-954B-3968-AA73E3273D3F}"/>
              </a:ext>
            </a:extLst>
          </p:cNvPr>
          <p:cNvSpPr txBox="1"/>
          <p:nvPr/>
        </p:nvSpPr>
        <p:spPr>
          <a:xfrm>
            <a:off x="2178460" y="4340959"/>
            <a:ext cx="4841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24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 보안의 중요성을 간과하였다</a:t>
            </a:r>
            <a:r>
              <a:rPr lang="en-US" altLang="ko-KR" sz="24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1929D-AE7E-C76C-BED2-78C458AE652F}"/>
              </a:ext>
            </a:extLst>
          </p:cNvPr>
          <p:cNvSpPr txBox="1"/>
          <p:nvPr/>
        </p:nvSpPr>
        <p:spPr>
          <a:xfrm>
            <a:off x="2634342" y="494860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HTTPS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혹은 데이터 암호화를 통해 서비스의 보안 수준을 강화한다</a:t>
            </a: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 </a:t>
            </a:r>
          </a:p>
          <a:p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또한 데이터베이스의 개인 정보를 암호화 시킨다</a:t>
            </a: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759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A0F0D-0089-B15A-A57A-64D21C97F56A}"/>
              </a:ext>
            </a:extLst>
          </p:cNvPr>
          <p:cNvSpPr/>
          <p:nvPr/>
        </p:nvSpPr>
        <p:spPr>
          <a:xfrm>
            <a:off x="0" y="-84500"/>
            <a:ext cx="1480457" cy="7188926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10322-76DE-8927-4CE3-07446A4DC28D}"/>
              </a:ext>
            </a:extLst>
          </p:cNvPr>
          <p:cNvSpPr txBox="1"/>
          <p:nvPr/>
        </p:nvSpPr>
        <p:spPr>
          <a:xfrm>
            <a:off x="519248" y="1093917"/>
            <a:ext cx="29173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다운로드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1A07D-45B3-5816-EFCD-AB95628B1675}"/>
              </a:ext>
            </a:extLst>
          </p:cNvPr>
          <p:cNvSpPr txBox="1"/>
          <p:nvPr/>
        </p:nvSpPr>
        <p:spPr>
          <a:xfrm>
            <a:off x="2061391" y="260423"/>
            <a:ext cx="806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구글 플레이 스토어 </a:t>
            </a:r>
            <a:r>
              <a:rPr lang="en-US" altLang="ko-KR" sz="3600" b="1" dirty="0"/>
              <a:t>QR </a:t>
            </a:r>
            <a:r>
              <a:rPr lang="ko-KR" altLang="en-US" sz="3600" b="1" dirty="0"/>
              <a:t>코드</a:t>
            </a:r>
          </a:p>
        </p:txBody>
      </p:sp>
      <p:pic>
        <p:nvPicPr>
          <p:cNvPr id="5" name="그림 4" descr="사각형, 패턴, 직사각형, 모노크롬이(가) 표시된 사진&#10;&#10;자동 생성된 설명">
            <a:extLst>
              <a:ext uri="{FF2B5EF4-FFF2-40B4-BE49-F238E27FC236}">
                <a16:creationId xmlns:a16="http://schemas.microsoft.com/office/drawing/2014/main" id="{6D5F5827-AA8A-65F1-A664-625F1E4190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7" t="9700" r="11387" b="36256"/>
          <a:stretch/>
        </p:blipFill>
        <p:spPr>
          <a:xfrm>
            <a:off x="2164080" y="1539240"/>
            <a:ext cx="4739640" cy="45028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08DCD0-BFE8-7AB0-7A68-B43C2D822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274" y="1230366"/>
            <a:ext cx="3020444" cy="5120640"/>
          </a:xfrm>
          <a:prstGeom prst="rect">
            <a:avLst/>
          </a:prstGeom>
        </p:spPr>
      </p:pic>
      <p:pic>
        <p:nvPicPr>
          <p:cNvPr id="3" name="그림 2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55F7EB82-C13B-0014-643D-670CE2291F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9" b="35133"/>
          <a:stretch/>
        </p:blipFill>
        <p:spPr>
          <a:xfrm>
            <a:off x="10130609" y="5892344"/>
            <a:ext cx="1894470" cy="76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6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6394EA94-E7C5-84EF-D03D-C637633B56C5}"/>
              </a:ext>
            </a:extLst>
          </p:cNvPr>
          <p:cNvSpPr/>
          <p:nvPr/>
        </p:nvSpPr>
        <p:spPr>
          <a:xfrm>
            <a:off x="1193073" y="-1153885"/>
            <a:ext cx="9859555" cy="9332686"/>
          </a:xfrm>
          <a:prstGeom prst="ellipse">
            <a:avLst/>
          </a:prstGeom>
          <a:gradFill>
            <a:gsLst>
              <a:gs pos="5000">
                <a:srgbClr val="0099FF"/>
              </a:gs>
              <a:gs pos="44000">
                <a:srgbClr val="00CCFF"/>
              </a:gs>
              <a:gs pos="87000">
                <a:srgbClr val="00CCFF"/>
              </a:gs>
            </a:gsLst>
            <a:lin ang="18000000" scaled="0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E2BFC-DE01-7134-2E9D-BD956A691089}"/>
              </a:ext>
            </a:extLst>
          </p:cNvPr>
          <p:cNvSpPr/>
          <p:nvPr/>
        </p:nvSpPr>
        <p:spPr>
          <a:xfrm>
            <a:off x="330536" y="166067"/>
            <a:ext cx="11694479" cy="6525864"/>
          </a:xfrm>
          <a:prstGeom prst="rect">
            <a:avLst/>
          </a:prstGeom>
          <a:noFill/>
          <a:ln w="101600">
            <a:solidFill>
              <a:srgbClr val="009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B270037-4FF3-6366-199D-CD15F45C7F77}"/>
              </a:ext>
            </a:extLst>
          </p:cNvPr>
          <p:cNvSpPr/>
          <p:nvPr/>
        </p:nvSpPr>
        <p:spPr>
          <a:xfrm>
            <a:off x="2862111" y="439773"/>
            <a:ext cx="6171175" cy="5978453"/>
          </a:xfrm>
          <a:prstGeom prst="ellipse">
            <a:avLst/>
          </a:prstGeom>
          <a:noFill/>
          <a:ln w="38100">
            <a:solidFill>
              <a:schemeClr val="bg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171175"/>
                      <a:gd name="connsiteY0" fmla="*/ 2989227 h 5978453"/>
                      <a:gd name="connsiteX1" fmla="*/ 3085588 w 6171175"/>
                      <a:gd name="connsiteY1" fmla="*/ 0 h 5978453"/>
                      <a:gd name="connsiteX2" fmla="*/ 6171176 w 6171175"/>
                      <a:gd name="connsiteY2" fmla="*/ 2989227 h 5978453"/>
                      <a:gd name="connsiteX3" fmla="*/ 3085588 w 6171175"/>
                      <a:gd name="connsiteY3" fmla="*/ 5978454 h 5978453"/>
                      <a:gd name="connsiteX4" fmla="*/ 0 w 6171175"/>
                      <a:gd name="connsiteY4" fmla="*/ 2989227 h 59784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71175" h="5978453" extrusionOk="0">
                        <a:moveTo>
                          <a:pt x="0" y="2989227"/>
                        </a:moveTo>
                        <a:cubicBezTo>
                          <a:pt x="-169851" y="1233555"/>
                          <a:pt x="1145913" y="88406"/>
                          <a:pt x="3085588" y="0"/>
                        </a:cubicBezTo>
                        <a:cubicBezTo>
                          <a:pt x="5256053" y="98176"/>
                          <a:pt x="6004310" y="1343629"/>
                          <a:pt x="6171176" y="2989227"/>
                        </a:cubicBezTo>
                        <a:cubicBezTo>
                          <a:pt x="5859933" y="4944077"/>
                          <a:pt x="4740877" y="6248376"/>
                          <a:pt x="3085588" y="5978454"/>
                        </a:cubicBezTo>
                        <a:cubicBezTo>
                          <a:pt x="961891" y="5748895"/>
                          <a:pt x="237019" y="4753380"/>
                          <a:pt x="0" y="298922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C96E3-9C54-D24F-8CBA-D1D07D4B7FE6}"/>
              </a:ext>
            </a:extLst>
          </p:cNvPr>
          <p:cNvSpPr txBox="1"/>
          <p:nvPr/>
        </p:nvSpPr>
        <p:spPr>
          <a:xfrm>
            <a:off x="510933" y="265612"/>
            <a:ext cx="6821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99FF"/>
                </a:solidFill>
              </a:rPr>
              <a:t>2</a:t>
            </a:r>
            <a:r>
              <a:rPr lang="ko-KR" altLang="en-US" sz="4000" b="1" dirty="0">
                <a:solidFill>
                  <a:srgbClr val="0099FF"/>
                </a:solidFill>
              </a:rPr>
              <a:t>조 </a:t>
            </a:r>
            <a:endParaRPr lang="en-US" altLang="ko-KR" sz="4000" b="1" dirty="0">
              <a:solidFill>
                <a:srgbClr val="0099FF"/>
              </a:solidFill>
            </a:endParaRPr>
          </a:p>
          <a:p>
            <a:pPr algn="ctr"/>
            <a:endParaRPr lang="en-US" altLang="ko-KR" sz="4000" b="1" dirty="0">
              <a:solidFill>
                <a:srgbClr val="0099FF"/>
              </a:solidFill>
            </a:endParaRPr>
          </a:p>
          <a:p>
            <a:pPr algn="ctr"/>
            <a:r>
              <a:rPr lang="ko-KR" altLang="en-US" sz="4000" b="1" dirty="0">
                <a:solidFill>
                  <a:srgbClr val="0099FF"/>
                </a:solidFill>
              </a:rPr>
              <a:t>공강 구조대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A79F9-CEC3-FDAC-5058-0E2E6EA88275}"/>
              </a:ext>
            </a:extLst>
          </p:cNvPr>
          <p:cNvSpPr txBox="1"/>
          <p:nvPr/>
        </p:nvSpPr>
        <p:spPr>
          <a:xfrm>
            <a:off x="4854772" y="2773991"/>
            <a:ext cx="21858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75189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A0F0D-0089-B15A-A57A-64D21C97F56A}"/>
              </a:ext>
            </a:extLst>
          </p:cNvPr>
          <p:cNvSpPr/>
          <p:nvPr/>
        </p:nvSpPr>
        <p:spPr>
          <a:xfrm>
            <a:off x="0" y="-84500"/>
            <a:ext cx="1480457" cy="7188926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10322-76DE-8927-4CE3-07446A4DC28D}"/>
              </a:ext>
            </a:extLst>
          </p:cNvPr>
          <p:cNvSpPr txBox="1"/>
          <p:nvPr/>
        </p:nvSpPr>
        <p:spPr>
          <a:xfrm>
            <a:off x="519248" y="1093917"/>
            <a:ext cx="2917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공강구조대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1A07D-45B3-5816-EFCD-AB95628B1675}"/>
              </a:ext>
            </a:extLst>
          </p:cNvPr>
          <p:cNvSpPr txBox="1"/>
          <p:nvPr/>
        </p:nvSpPr>
        <p:spPr>
          <a:xfrm>
            <a:off x="2061391" y="260423"/>
            <a:ext cx="806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공강 구조대 서비스의 배경</a:t>
            </a:r>
          </a:p>
        </p:txBody>
      </p:sp>
      <p:pic>
        <p:nvPicPr>
          <p:cNvPr id="8" name="그림 7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3BFE8042-01EE-C5A8-E619-0DB17AF23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9" b="35133"/>
          <a:stretch/>
        </p:blipFill>
        <p:spPr>
          <a:xfrm>
            <a:off x="10130609" y="5892344"/>
            <a:ext cx="1894470" cy="7626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07AECD-B50B-AF25-8453-1A4DBC03C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330" y="1269274"/>
            <a:ext cx="7162800" cy="51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2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A0F0D-0089-B15A-A57A-64D21C97F56A}"/>
              </a:ext>
            </a:extLst>
          </p:cNvPr>
          <p:cNvSpPr/>
          <p:nvPr/>
        </p:nvSpPr>
        <p:spPr>
          <a:xfrm>
            <a:off x="0" y="-84500"/>
            <a:ext cx="1480457" cy="7188926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10322-76DE-8927-4CE3-07446A4DC28D}"/>
              </a:ext>
            </a:extLst>
          </p:cNvPr>
          <p:cNvSpPr txBox="1"/>
          <p:nvPr/>
        </p:nvSpPr>
        <p:spPr>
          <a:xfrm>
            <a:off x="519248" y="1093917"/>
            <a:ext cx="2917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공강구조대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1A07D-45B3-5816-EFCD-AB95628B1675}"/>
              </a:ext>
            </a:extLst>
          </p:cNvPr>
          <p:cNvSpPr txBox="1"/>
          <p:nvPr/>
        </p:nvSpPr>
        <p:spPr>
          <a:xfrm>
            <a:off x="2061391" y="260423"/>
            <a:ext cx="806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공강 구조대 서비스의 목표</a:t>
            </a:r>
          </a:p>
        </p:txBody>
      </p:sp>
      <p:pic>
        <p:nvPicPr>
          <p:cNvPr id="8" name="그림 7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3BFE8042-01EE-C5A8-E619-0DB17AF23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9" b="35133"/>
          <a:stretch/>
        </p:blipFill>
        <p:spPr>
          <a:xfrm>
            <a:off x="10130609" y="5892344"/>
            <a:ext cx="1894470" cy="7626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64D6A6-38A4-3E26-D9AB-57779E7221D1}"/>
              </a:ext>
            </a:extLst>
          </p:cNvPr>
          <p:cNvSpPr txBox="1"/>
          <p:nvPr/>
        </p:nvSpPr>
        <p:spPr>
          <a:xfrm>
            <a:off x="2278380" y="1583094"/>
            <a:ext cx="5679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빈 시간에 맞는 활동을 구하는 것은 쉽지 않다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endParaRPr lang="ko-KR" altLang="en-US" sz="24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D6C4C-FD7B-4B06-4825-D84A3E95A024}"/>
              </a:ext>
            </a:extLst>
          </p:cNvPr>
          <p:cNvSpPr txBox="1"/>
          <p:nvPr/>
        </p:nvSpPr>
        <p:spPr>
          <a:xfrm>
            <a:off x="2278380" y="3299042"/>
            <a:ext cx="7659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공강으로 고통받는 학생들을 도울 수 있는 서비스를 만들어보자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endParaRPr lang="ko-KR" altLang="en-US" sz="24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C6F5731-1855-C12E-DAC6-814BA0523C49}"/>
              </a:ext>
            </a:extLst>
          </p:cNvPr>
          <p:cNvSpPr/>
          <p:nvPr/>
        </p:nvSpPr>
        <p:spPr>
          <a:xfrm>
            <a:off x="2370908" y="2280115"/>
            <a:ext cx="593168" cy="461665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00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6521A798-C385-92AF-F621-5F7E5287DE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9" b="35133"/>
          <a:stretch/>
        </p:blipFill>
        <p:spPr>
          <a:xfrm>
            <a:off x="4470232" y="4813915"/>
            <a:ext cx="3513137" cy="1414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31B30F-59D2-8031-4814-86C7BCF3CAC3}"/>
              </a:ext>
            </a:extLst>
          </p:cNvPr>
          <p:cNvSpPr txBox="1"/>
          <p:nvPr/>
        </p:nvSpPr>
        <p:spPr>
          <a:xfrm>
            <a:off x="3102586" y="2280115"/>
            <a:ext cx="5567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편하게 활동을 참여하거나 만들 수는 없을까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?</a:t>
            </a:r>
          </a:p>
          <a:p>
            <a:endParaRPr lang="en-US" altLang="ko-KR" sz="24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8DE7571-26F5-ECDF-D425-4E03DB28AFEC}"/>
              </a:ext>
            </a:extLst>
          </p:cNvPr>
          <p:cNvSpPr/>
          <p:nvPr/>
        </p:nvSpPr>
        <p:spPr>
          <a:xfrm>
            <a:off x="3639773" y="5385626"/>
            <a:ext cx="593168" cy="461665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00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01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A0F0D-0089-B15A-A57A-64D21C97F56A}"/>
              </a:ext>
            </a:extLst>
          </p:cNvPr>
          <p:cNvSpPr/>
          <p:nvPr/>
        </p:nvSpPr>
        <p:spPr>
          <a:xfrm>
            <a:off x="0" y="-84500"/>
            <a:ext cx="1480457" cy="7188926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10322-76DE-8927-4CE3-07446A4DC28D}"/>
              </a:ext>
            </a:extLst>
          </p:cNvPr>
          <p:cNvSpPr txBox="1"/>
          <p:nvPr/>
        </p:nvSpPr>
        <p:spPr>
          <a:xfrm>
            <a:off x="519248" y="1093917"/>
            <a:ext cx="2917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공강구조대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1A07D-45B3-5816-EFCD-AB95628B1675}"/>
              </a:ext>
            </a:extLst>
          </p:cNvPr>
          <p:cNvSpPr txBox="1"/>
          <p:nvPr/>
        </p:nvSpPr>
        <p:spPr>
          <a:xfrm>
            <a:off x="2061391" y="260423"/>
            <a:ext cx="806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공강 구조대 서비스의 핵심</a:t>
            </a:r>
          </a:p>
        </p:txBody>
      </p:sp>
      <p:pic>
        <p:nvPicPr>
          <p:cNvPr id="8" name="그림 7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3BFE8042-01EE-C5A8-E619-0DB17AF23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9" b="35133"/>
          <a:stretch/>
        </p:blipFill>
        <p:spPr>
          <a:xfrm>
            <a:off x="10130609" y="5892344"/>
            <a:ext cx="1894470" cy="7626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64D6A6-38A4-3E26-D9AB-57779E7221D1}"/>
              </a:ext>
            </a:extLst>
          </p:cNvPr>
          <p:cNvSpPr txBox="1"/>
          <p:nvPr/>
        </p:nvSpPr>
        <p:spPr>
          <a:xfrm>
            <a:off x="2377818" y="1484381"/>
            <a:ext cx="798025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공강 시간을 효율적으로 사용하고 싶은 학생들</a:t>
            </a:r>
            <a:endParaRPr lang="en-US" altLang="ko-KR" sz="24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2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2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   </a:t>
            </a:r>
            <a:r>
              <a:rPr lang="ko-KR" altLang="en-US" sz="2200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등록한 시간표에 맞는 일정 추천</a:t>
            </a:r>
            <a:endParaRPr lang="en-US" altLang="ko-KR" sz="2200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2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2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교내 </a:t>
            </a:r>
            <a:r>
              <a:rPr lang="ko-KR" altLang="en-US" sz="2400" b="1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구성원들과의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교류를 원하는 학생들</a:t>
            </a:r>
            <a:endParaRPr lang="en-US" altLang="ko-KR" sz="24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2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2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 </a:t>
            </a:r>
            <a:r>
              <a:rPr lang="ko-KR" altLang="en-US" sz="2200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같은 관심사를 가진 학생들 간의 빠른 그룹 형성</a:t>
            </a:r>
            <a:endParaRPr lang="en-US" altLang="ko-KR" sz="2200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2200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2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동아리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소모임의 일정 관리</a:t>
            </a:r>
            <a:endParaRPr lang="en-US" altLang="ko-KR" sz="24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2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2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 </a:t>
            </a:r>
            <a:r>
              <a:rPr lang="ko-KR" altLang="en-US" sz="2200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구성원과의 빈 시간대를 찾아</a:t>
            </a:r>
            <a:r>
              <a:rPr lang="en-US" altLang="ko-KR" sz="2200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</a:t>
            </a:r>
            <a:r>
              <a:rPr lang="ko-KR" altLang="en-US" sz="2200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빠르게 일정 공유 가능</a:t>
            </a:r>
          </a:p>
          <a:p>
            <a:endParaRPr lang="en-US" altLang="ko-KR" sz="2200" dirty="0"/>
          </a:p>
          <a:p>
            <a:r>
              <a:rPr lang="en-US" altLang="ko-KR" sz="2200" dirty="0"/>
              <a:t>	</a:t>
            </a:r>
            <a:endParaRPr lang="ko-KR" altLang="en-US" sz="22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C6F5731-1855-C12E-DAC6-814BA0523C49}"/>
              </a:ext>
            </a:extLst>
          </p:cNvPr>
          <p:cNvSpPr/>
          <p:nvPr/>
        </p:nvSpPr>
        <p:spPr>
          <a:xfrm>
            <a:off x="2764281" y="2175391"/>
            <a:ext cx="487377" cy="416849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00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7BBF4CD-8771-AB4E-80C5-DCDFC7BEF4CA}"/>
              </a:ext>
            </a:extLst>
          </p:cNvPr>
          <p:cNvSpPr/>
          <p:nvPr/>
        </p:nvSpPr>
        <p:spPr>
          <a:xfrm>
            <a:off x="2833374" y="3892057"/>
            <a:ext cx="487377" cy="416849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00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82A30BE-A09E-C1F8-DEC5-643B1D526F23}"/>
              </a:ext>
            </a:extLst>
          </p:cNvPr>
          <p:cNvSpPr/>
          <p:nvPr/>
        </p:nvSpPr>
        <p:spPr>
          <a:xfrm>
            <a:off x="2833374" y="5683919"/>
            <a:ext cx="487377" cy="416849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00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6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A0F0D-0089-B15A-A57A-64D21C97F56A}"/>
              </a:ext>
            </a:extLst>
          </p:cNvPr>
          <p:cNvSpPr/>
          <p:nvPr/>
        </p:nvSpPr>
        <p:spPr>
          <a:xfrm>
            <a:off x="0" y="-84500"/>
            <a:ext cx="1480457" cy="7188926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10322-76DE-8927-4CE3-07446A4DC28D}"/>
              </a:ext>
            </a:extLst>
          </p:cNvPr>
          <p:cNvSpPr txBox="1"/>
          <p:nvPr/>
        </p:nvSpPr>
        <p:spPr>
          <a:xfrm>
            <a:off x="519248" y="1093917"/>
            <a:ext cx="29173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시스템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 설계</a:t>
            </a:r>
          </a:p>
        </p:txBody>
      </p:sp>
      <p:pic>
        <p:nvPicPr>
          <p:cNvPr id="8" name="그림 7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3BFE8042-01EE-C5A8-E619-0DB17AF23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9" b="35133"/>
          <a:stretch/>
        </p:blipFill>
        <p:spPr>
          <a:xfrm>
            <a:off x="10130609" y="5892344"/>
            <a:ext cx="1894470" cy="762683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3E3E782-8BF1-C609-6B2B-977F7A05C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014" y="347072"/>
            <a:ext cx="5381396" cy="6275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948932-0448-B68F-D901-9FE8640DFAED}"/>
              </a:ext>
            </a:extLst>
          </p:cNvPr>
          <p:cNvSpPr txBox="1"/>
          <p:nvPr/>
        </p:nvSpPr>
        <p:spPr>
          <a:xfrm>
            <a:off x="7863538" y="2448736"/>
            <a:ext cx="4033204" cy="2246769"/>
          </a:xfrm>
          <a:prstGeom prst="rect">
            <a:avLst/>
          </a:prstGeom>
          <a:noFill/>
          <a:ln w="57150"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Back-End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FrameWork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: 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Infra: AWS RDS &amp; 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800" b="1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</a:rPr>
              <a:t>: MySQL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 CI/CD: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Actions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Front-End: Flutter 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4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A0F0D-0089-B15A-A57A-64D21C97F56A}"/>
              </a:ext>
            </a:extLst>
          </p:cNvPr>
          <p:cNvSpPr/>
          <p:nvPr/>
        </p:nvSpPr>
        <p:spPr>
          <a:xfrm>
            <a:off x="0" y="-84500"/>
            <a:ext cx="1480457" cy="7188926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10322-76DE-8927-4CE3-07446A4DC28D}"/>
              </a:ext>
            </a:extLst>
          </p:cNvPr>
          <p:cNvSpPr txBox="1"/>
          <p:nvPr/>
        </p:nvSpPr>
        <p:spPr>
          <a:xfrm>
            <a:off x="519248" y="1093917"/>
            <a:ext cx="29173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시스템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 설계</a:t>
            </a:r>
          </a:p>
        </p:txBody>
      </p:sp>
      <p:pic>
        <p:nvPicPr>
          <p:cNvPr id="8" name="그림 7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3BFE8042-01EE-C5A8-E619-0DB17AF23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9" b="35133"/>
          <a:stretch/>
        </p:blipFill>
        <p:spPr>
          <a:xfrm>
            <a:off x="10130609" y="5892344"/>
            <a:ext cx="1894470" cy="762683"/>
          </a:xfrm>
          <a:prstGeom prst="rect">
            <a:avLst/>
          </a:prstGeom>
        </p:spPr>
      </p:pic>
      <p:pic>
        <p:nvPicPr>
          <p:cNvPr id="1026" name="Picture 2" descr="이 페이지에 설명된 세 가지 아키텍처 레이어의 다이어그램">
            <a:extLst>
              <a:ext uri="{FF2B5EF4-FFF2-40B4-BE49-F238E27FC236}">
                <a16:creationId xmlns:a16="http://schemas.microsoft.com/office/drawing/2014/main" id="{23684674-C704-7B57-DDE7-D9C1F96BB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0"/>
          <a:stretch/>
        </p:blipFill>
        <p:spPr bwMode="auto">
          <a:xfrm>
            <a:off x="1752750" y="2017486"/>
            <a:ext cx="8454306" cy="396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C33DAC-F30C-6EE4-8C69-5F85E1515906}"/>
              </a:ext>
            </a:extLst>
          </p:cNvPr>
          <p:cNvSpPr txBox="1"/>
          <p:nvPr/>
        </p:nvSpPr>
        <p:spPr>
          <a:xfrm>
            <a:off x="2061391" y="260423"/>
            <a:ext cx="806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Firebase </a:t>
            </a:r>
            <a:r>
              <a:rPr lang="ko-KR" altLang="en-US" sz="3600" b="1" dirty="0"/>
              <a:t>이용한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실시간 알림 기능</a:t>
            </a:r>
          </a:p>
        </p:txBody>
      </p:sp>
      <p:pic>
        <p:nvPicPr>
          <p:cNvPr id="2" name="그림 1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DF6BA12B-7F3C-5F65-E773-63F2AF62DB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9" b="35133"/>
          <a:stretch/>
        </p:blipFill>
        <p:spPr>
          <a:xfrm>
            <a:off x="8682809" y="4836738"/>
            <a:ext cx="705031" cy="283834"/>
          </a:xfrm>
          <a:prstGeom prst="rect">
            <a:avLst/>
          </a:prstGeom>
        </p:spPr>
      </p:pic>
      <p:pic>
        <p:nvPicPr>
          <p:cNvPr id="3" name="그림 2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7FEA928A-2047-9334-CBD2-97EF42713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9" b="35133"/>
          <a:stretch/>
        </p:blipFill>
        <p:spPr>
          <a:xfrm>
            <a:off x="8858069" y="3029492"/>
            <a:ext cx="301171" cy="121247"/>
          </a:xfrm>
          <a:prstGeom prst="rect">
            <a:avLst/>
          </a:prstGeom>
        </p:spPr>
      </p:pic>
      <p:pic>
        <p:nvPicPr>
          <p:cNvPr id="7" name="그림 6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2DE66CCA-578D-BD6D-DB9C-9899ED09E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9" b="35133"/>
          <a:stretch/>
        </p:blipFill>
        <p:spPr>
          <a:xfrm>
            <a:off x="8858070" y="3973663"/>
            <a:ext cx="301172" cy="1212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BEDB53-9C23-80F8-6BA5-80747F33D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488" y="5353415"/>
            <a:ext cx="706013" cy="124416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482CD8D-5D03-21C5-E72A-14807E0F9505}"/>
              </a:ext>
            </a:extLst>
          </p:cNvPr>
          <p:cNvCxnSpPr/>
          <p:nvPr/>
        </p:nvCxnSpPr>
        <p:spPr>
          <a:xfrm flipV="1">
            <a:off x="4884057" y="4666343"/>
            <a:ext cx="0" cy="687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28E3F5B-47DC-F670-8213-7F33D5684102}"/>
              </a:ext>
            </a:extLst>
          </p:cNvPr>
          <p:cNvCxnSpPr>
            <a:cxnSpLocks/>
          </p:cNvCxnSpPr>
          <p:nvPr/>
        </p:nvCxnSpPr>
        <p:spPr>
          <a:xfrm>
            <a:off x="5094514" y="4666343"/>
            <a:ext cx="0" cy="687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F52CCBF-4D9F-4C75-CE68-1BD0C77FB53F}"/>
              </a:ext>
            </a:extLst>
          </p:cNvPr>
          <p:cNvSpPr/>
          <p:nvPr/>
        </p:nvSpPr>
        <p:spPr>
          <a:xfrm>
            <a:off x="8780054" y="1419982"/>
            <a:ext cx="457200" cy="457200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FA2127E-0620-796B-4B26-B7B30EDCBE2B}"/>
              </a:ext>
            </a:extLst>
          </p:cNvPr>
          <p:cNvSpPr/>
          <p:nvPr/>
        </p:nvSpPr>
        <p:spPr>
          <a:xfrm>
            <a:off x="5442676" y="5361646"/>
            <a:ext cx="457200" cy="457200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98C71F-2E9A-62AC-DD87-09A92538B651}"/>
              </a:ext>
            </a:extLst>
          </p:cNvPr>
          <p:cNvSpPr/>
          <p:nvPr/>
        </p:nvSpPr>
        <p:spPr>
          <a:xfrm>
            <a:off x="2712525" y="1403556"/>
            <a:ext cx="457200" cy="457200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15EBCD4-59D9-78CF-4399-15CFAE2C19B8}"/>
              </a:ext>
            </a:extLst>
          </p:cNvPr>
          <p:cNvSpPr/>
          <p:nvPr/>
        </p:nvSpPr>
        <p:spPr>
          <a:xfrm>
            <a:off x="6908800" y="1400629"/>
            <a:ext cx="457200" cy="457200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7140733-0E46-5C1E-453D-C23F85F2E858}"/>
              </a:ext>
            </a:extLst>
          </p:cNvPr>
          <p:cNvSpPr/>
          <p:nvPr/>
        </p:nvSpPr>
        <p:spPr>
          <a:xfrm>
            <a:off x="4760685" y="1400629"/>
            <a:ext cx="457200" cy="457200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C90FDB-D492-7001-3365-AD54D7545A1E}"/>
              </a:ext>
            </a:extLst>
          </p:cNvPr>
          <p:cNvSpPr txBox="1"/>
          <p:nvPr/>
        </p:nvSpPr>
        <p:spPr>
          <a:xfrm>
            <a:off x="5307501" y="5892344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로그인 후 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FCM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 토큰 할당 받기</a:t>
            </a:r>
          </a:p>
        </p:txBody>
      </p:sp>
    </p:spTree>
    <p:extLst>
      <p:ext uri="{BB962C8B-B14F-4D97-AF65-F5344CB8AC3E}">
        <p14:creationId xmlns:p14="http://schemas.microsoft.com/office/powerpoint/2010/main" val="189509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A0F0D-0089-B15A-A57A-64D21C97F56A}"/>
              </a:ext>
            </a:extLst>
          </p:cNvPr>
          <p:cNvSpPr/>
          <p:nvPr/>
        </p:nvSpPr>
        <p:spPr>
          <a:xfrm>
            <a:off x="0" y="-84500"/>
            <a:ext cx="1480457" cy="7188926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10322-76DE-8927-4CE3-07446A4DC28D}"/>
              </a:ext>
            </a:extLst>
          </p:cNvPr>
          <p:cNvSpPr txBox="1"/>
          <p:nvPr/>
        </p:nvSpPr>
        <p:spPr>
          <a:xfrm>
            <a:off x="519248" y="1093917"/>
            <a:ext cx="2917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시현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영상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1A07D-45B3-5816-EFCD-AB95628B1675}"/>
              </a:ext>
            </a:extLst>
          </p:cNvPr>
          <p:cNvSpPr txBox="1"/>
          <p:nvPr/>
        </p:nvSpPr>
        <p:spPr>
          <a:xfrm>
            <a:off x="2061391" y="260423"/>
            <a:ext cx="806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전체 기능 시현</a:t>
            </a:r>
          </a:p>
        </p:txBody>
      </p:sp>
      <p:pic>
        <p:nvPicPr>
          <p:cNvPr id="8" name="그림 7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3BFE8042-01EE-C5A8-E619-0DB17AF23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9" b="35133"/>
          <a:stretch/>
        </p:blipFill>
        <p:spPr>
          <a:xfrm>
            <a:off x="10130609" y="5892344"/>
            <a:ext cx="1894470" cy="7626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167266-3DC9-6D8E-9E4C-B3C6940E58E0}"/>
              </a:ext>
            </a:extLst>
          </p:cNvPr>
          <p:cNvSpPr txBox="1"/>
          <p:nvPr/>
        </p:nvSpPr>
        <p:spPr>
          <a:xfrm>
            <a:off x="2643051" y="1698171"/>
            <a:ext cx="5426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https://www.youtube.com/watch?v=LYtQgMJNOks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56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A0F0D-0089-B15A-A57A-64D21C97F56A}"/>
              </a:ext>
            </a:extLst>
          </p:cNvPr>
          <p:cNvSpPr/>
          <p:nvPr/>
        </p:nvSpPr>
        <p:spPr>
          <a:xfrm>
            <a:off x="0" y="-84500"/>
            <a:ext cx="1480457" cy="7188926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10322-76DE-8927-4CE3-07446A4DC28D}"/>
              </a:ext>
            </a:extLst>
          </p:cNvPr>
          <p:cNvSpPr txBox="1"/>
          <p:nvPr/>
        </p:nvSpPr>
        <p:spPr>
          <a:xfrm>
            <a:off x="519248" y="1093917"/>
            <a:ext cx="2917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시현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영상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1A07D-45B3-5816-EFCD-AB95628B1675}"/>
              </a:ext>
            </a:extLst>
          </p:cNvPr>
          <p:cNvSpPr txBox="1"/>
          <p:nvPr/>
        </p:nvSpPr>
        <p:spPr>
          <a:xfrm>
            <a:off x="2061391" y="260423"/>
            <a:ext cx="806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그룹원들 </a:t>
            </a:r>
            <a:r>
              <a:rPr lang="ko-KR" altLang="en-US" sz="3600" b="1" dirty="0" err="1"/>
              <a:t>빈시간</a:t>
            </a:r>
            <a:r>
              <a:rPr lang="ko-KR" altLang="en-US" sz="3600" b="1" dirty="0"/>
              <a:t> 찾기 기능</a:t>
            </a:r>
          </a:p>
        </p:txBody>
      </p:sp>
      <p:pic>
        <p:nvPicPr>
          <p:cNvPr id="8" name="그림 7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3BFE8042-01EE-C5A8-E619-0DB17AF23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9" b="35133"/>
          <a:stretch/>
        </p:blipFill>
        <p:spPr>
          <a:xfrm>
            <a:off x="10130609" y="5892344"/>
            <a:ext cx="1894470" cy="762683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3B16D4F-152B-3A8C-301D-62D61BF872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4"/>
          <a:stretch/>
        </p:blipFill>
        <p:spPr>
          <a:xfrm>
            <a:off x="2711171" y="1442967"/>
            <a:ext cx="2721691" cy="50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4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A0F0D-0089-B15A-A57A-64D21C97F56A}"/>
              </a:ext>
            </a:extLst>
          </p:cNvPr>
          <p:cNvSpPr/>
          <p:nvPr/>
        </p:nvSpPr>
        <p:spPr>
          <a:xfrm>
            <a:off x="0" y="-84500"/>
            <a:ext cx="1480457" cy="7188926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10322-76DE-8927-4CE3-07446A4DC28D}"/>
              </a:ext>
            </a:extLst>
          </p:cNvPr>
          <p:cNvSpPr txBox="1"/>
          <p:nvPr/>
        </p:nvSpPr>
        <p:spPr>
          <a:xfrm>
            <a:off x="519248" y="1093917"/>
            <a:ext cx="29173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테스터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의견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1A07D-45B3-5816-EFCD-AB95628B1675}"/>
              </a:ext>
            </a:extLst>
          </p:cNvPr>
          <p:cNvSpPr txBox="1"/>
          <p:nvPr/>
        </p:nvSpPr>
        <p:spPr>
          <a:xfrm>
            <a:off x="2061391" y="260423"/>
            <a:ext cx="806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테스터들의 점수 평가 내용</a:t>
            </a:r>
          </a:p>
        </p:txBody>
      </p:sp>
      <p:pic>
        <p:nvPicPr>
          <p:cNvPr id="8" name="그림 7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3BFE8042-01EE-C5A8-E619-0DB17AF23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9" b="35133"/>
          <a:stretch/>
        </p:blipFill>
        <p:spPr>
          <a:xfrm>
            <a:off x="10130609" y="5892344"/>
            <a:ext cx="1894470" cy="7626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FC935F-CE24-3209-88BA-4BC3634DB425}"/>
              </a:ext>
            </a:extLst>
          </p:cNvPr>
          <p:cNvSpPr txBox="1"/>
          <p:nvPr/>
        </p:nvSpPr>
        <p:spPr>
          <a:xfrm>
            <a:off x="2116331" y="1469845"/>
            <a:ext cx="6886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조작 방식이 스마트폰 애플리케이션으로서 </a:t>
            </a:r>
            <a:r>
              <a:rPr lang="ko-KR" altLang="en-US" sz="2400" dirty="0">
                <a:solidFill>
                  <a:srgbClr val="20212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적절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한가요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?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8B74D-E365-DC2A-77B0-4B43EE94C162}"/>
              </a:ext>
            </a:extLst>
          </p:cNvPr>
          <p:cNvSpPr txBox="1"/>
          <p:nvPr/>
        </p:nvSpPr>
        <p:spPr>
          <a:xfrm>
            <a:off x="2051059" y="2749803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알기 쉽게 디자인 되어있나요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?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C4895-5F86-5FE2-8AC2-95B9011BCABC}"/>
              </a:ext>
            </a:extLst>
          </p:cNvPr>
          <p:cNvSpPr txBox="1"/>
          <p:nvPr/>
        </p:nvSpPr>
        <p:spPr>
          <a:xfrm>
            <a:off x="2051059" y="4066133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서비스의 반응 속도는 만족스러웠나요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?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03B51-39B8-4BF1-3BA2-D4C0EB81FC5C}"/>
              </a:ext>
            </a:extLst>
          </p:cNvPr>
          <p:cNvSpPr txBox="1"/>
          <p:nvPr/>
        </p:nvSpPr>
        <p:spPr>
          <a:xfrm>
            <a:off x="2116331" y="5346091"/>
            <a:ext cx="638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관심사 설정과 일정 추천 서비스는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만족스러운가요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?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14568-FE06-6BC4-82A4-F0E16C4BA577}"/>
              </a:ext>
            </a:extLst>
          </p:cNvPr>
          <p:cNvSpPr txBox="1"/>
          <p:nvPr/>
        </p:nvSpPr>
        <p:spPr>
          <a:xfrm>
            <a:off x="9462131" y="1469845"/>
            <a:ext cx="2105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8.5 / 10 </a:t>
            </a:r>
            <a:r>
              <a:rPr lang="ko-KR" altLang="en-US" sz="3200" b="1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FD06E5-6CA4-76E8-D235-1FDFFDADCA87}"/>
              </a:ext>
            </a:extLst>
          </p:cNvPr>
          <p:cNvSpPr txBox="1"/>
          <p:nvPr/>
        </p:nvSpPr>
        <p:spPr>
          <a:xfrm>
            <a:off x="9450436" y="2688247"/>
            <a:ext cx="21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8.8 / 10 </a:t>
            </a:r>
            <a:r>
              <a:rPr lang="ko-KR" altLang="en-US" sz="3200" b="1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9C9A92-BBDD-FEEF-2651-D5C93AB17D23}"/>
              </a:ext>
            </a:extLst>
          </p:cNvPr>
          <p:cNvSpPr txBox="1"/>
          <p:nvPr/>
        </p:nvSpPr>
        <p:spPr>
          <a:xfrm>
            <a:off x="9450436" y="4004577"/>
            <a:ext cx="2064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9.3 / 10 </a:t>
            </a:r>
            <a:r>
              <a:rPr lang="ko-KR" altLang="en-US" sz="3200" b="1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21887-A40F-9C4E-2114-2982E4977AF2}"/>
              </a:ext>
            </a:extLst>
          </p:cNvPr>
          <p:cNvSpPr txBox="1"/>
          <p:nvPr/>
        </p:nvSpPr>
        <p:spPr>
          <a:xfrm>
            <a:off x="9450435" y="5338231"/>
            <a:ext cx="198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7.1 / 10 </a:t>
            </a:r>
            <a:r>
              <a:rPr lang="ko-KR" altLang="en-US" sz="3200" b="1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4D5BD-3141-1327-10FC-D33C2EB7A0E7}"/>
              </a:ext>
            </a:extLst>
          </p:cNvPr>
          <p:cNvSpPr txBox="1"/>
          <p:nvPr/>
        </p:nvSpPr>
        <p:spPr>
          <a:xfrm>
            <a:off x="9221492" y="957467"/>
            <a:ext cx="258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14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명의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설문자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대상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49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1320</Words>
  <Application>Microsoft Office PowerPoint</Application>
  <PresentationFormat>와이드스크린</PresentationFormat>
  <Paragraphs>230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한컴 말랑말랑 Bold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이동진</dc:creator>
  <cp:lastModifiedBy>이동진</cp:lastModifiedBy>
  <cp:revision>28</cp:revision>
  <dcterms:created xsi:type="dcterms:W3CDTF">2023-03-29T05:02:56Z</dcterms:created>
  <dcterms:modified xsi:type="dcterms:W3CDTF">2023-06-15T06:01:57Z</dcterms:modified>
</cp:coreProperties>
</file>